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-15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4B7A3-BD75-47D0-AFE5-3EEF0D2039A1}" type="datetimeFigureOut">
              <a:rPr lang="en-CA" smtClean="0"/>
              <a:t>26/02/2018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CE21-56C4-4FA9-A888-42F16FD377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96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4B7A3-BD75-47D0-AFE5-3EEF0D2039A1}" type="datetimeFigureOut">
              <a:rPr lang="en-CA" smtClean="0"/>
              <a:t>26/02/2018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CE21-56C4-4FA9-A888-42F16FD377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008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4B7A3-BD75-47D0-AFE5-3EEF0D2039A1}" type="datetimeFigureOut">
              <a:rPr lang="en-CA" smtClean="0"/>
              <a:t>26/02/2018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CE21-56C4-4FA9-A888-42F16FD377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213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4B7A3-BD75-47D0-AFE5-3EEF0D2039A1}" type="datetimeFigureOut">
              <a:rPr lang="en-CA" smtClean="0"/>
              <a:t>26/02/2018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CE21-56C4-4FA9-A888-42F16FD377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289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4B7A3-BD75-47D0-AFE5-3EEF0D2039A1}" type="datetimeFigureOut">
              <a:rPr lang="en-CA" smtClean="0"/>
              <a:t>26/02/2018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CE21-56C4-4FA9-A888-42F16FD377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009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4B7A3-BD75-47D0-AFE5-3EEF0D2039A1}" type="datetimeFigureOut">
              <a:rPr lang="en-CA" smtClean="0"/>
              <a:t>26/02/2018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CE21-56C4-4FA9-A888-42F16FD377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62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4B7A3-BD75-47D0-AFE5-3EEF0D2039A1}" type="datetimeFigureOut">
              <a:rPr lang="en-CA" smtClean="0"/>
              <a:t>26/02/2018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CE21-56C4-4FA9-A888-42F16FD377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440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4B7A3-BD75-47D0-AFE5-3EEF0D2039A1}" type="datetimeFigureOut">
              <a:rPr lang="en-CA" smtClean="0"/>
              <a:t>26/02/2018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CE21-56C4-4FA9-A888-42F16FD377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738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4B7A3-BD75-47D0-AFE5-3EEF0D2039A1}" type="datetimeFigureOut">
              <a:rPr lang="en-CA" smtClean="0"/>
              <a:t>26/02/2018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CE21-56C4-4FA9-A888-42F16FD377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99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4B7A3-BD75-47D0-AFE5-3EEF0D2039A1}" type="datetimeFigureOut">
              <a:rPr lang="en-CA" smtClean="0"/>
              <a:t>26/02/2018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CE21-56C4-4FA9-A888-42F16FD377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01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4B7A3-BD75-47D0-AFE5-3EEF0D2039A1}" type="datetimeFigureOut">
              <a:rPr lang="en-CA" smtClean="0"/>
              <a:t>26/02/2018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CE21-56C4-4FA9-A888-42F16FD377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86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B7A3-BD75-47D0-AFE5-3EEF0D2039A1}" type="datetimeFigureOut">
              <a:rPr lang="en-CA" smtClean="0"/>
              <a:t>26/02/2018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2CE21-56C4-4FA9-A888-42F16FD377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352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ownes.ca/post/6754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nrc-cnrc.gc.c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wnes.ca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thicsinaction.iee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ato.stanford.edu/entries/principle-beneficence/" TargetMode="External"/><Relationship Id="rId4" Type="http://schemas.openxmlformats.org/officeDocument/2006/relationships/hyperlink" Target="https://en.wikipedia.org/wiki/Beneficence_(ethics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info/law/law-topic/data-protection_en" TargetMode="External"/><Relationship Id="rId5" Type="http://schemas.openxmlformats.org/officeDocument/2006/relationships/hyperlink" Target="http://www.oecd.org/statistics/oecd-guidelines-on-measuring-subjective-well-being-9789264191655-en.htm" TargetMode="External"/><Relationship Id="rId4" Type="http://schemas.openxmlformats.org/officeDocument/2006/relationships/hyperlink" Target="http://www.un.org/en/universal-declaration-human-right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768" y="2512854"/>
            <a:ext cx="7772400" cy="1367129"/>
          </a:xfrm>
        </p:spPr>
        <p:txBody>
          <a:bodyPr/>
          <a:lstStyle/>
          <a:p>
            <a:pPr algn="r"/>
            <a:r>
              <a:rPr lang="en-CA" sz="3200" dirty="0" smtClean="0">
                <a:solidFill>
                  <a:schemeClr val="bg1"/>
                </a:solidFill>
              </a:rPr>
              <a:t>Review of</a:t>
            </a:r>
            <a:r>
              <a:rPr lang="en-CA" dirty="0" smtClean="0">
                <a:solidFill>
                  <a:schemeClr val="bg1"/>
                </a:solidFill>
              </a:rPr>
              <a:t/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>Ethically Aligned Design</a:t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sz="1400" dirty="0" smtClean="0">
                <a:solidFill>
                  <a:schemeClr val="bg1"/>
                </a:solidFill>
              </a:rPr>
              <a:t>by </a:t>
            </a:r>
            <a:r>
              <a:rPr lang="en-CA" sz="1400" dirty="0">
                <a:solidFill>
                  <a:schemeClr val="bg1"/>
                </a:solidFill>
              </a:rPr>
              <a:t>The IEEE Global Initiative on Ethics of Autonomous and Intelligent Systems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5604" y="4104330"/>
            <a:ext cx="6400800" cy="983328"/>
          </a:xfrm>
        </p:spPr>
        <p:txBody>
          <a:bodyPr>
            <a:normAutofit/>
          </a:bodyPr>
          <a:lstStyle/>
          <a:p>
            <a:pPr algn="r"/>
            <a:r>
              <a:rPr lang="en-CA" sz="1600" dirty="0" smtClean="0">
                <a:solidFill>
                  <a:schemeClr val="bg1"/>
                </a:solidFill>
              </a:rPr>
              <a:t>Stephen Downes</a:t>
            </a:r>
          </a:p>
          <a:p>
            <a:pPr algn="r"/>
            <a:r>
              <a:rPr lang="en-CA" sz="1600" dirty="0" smtClean="0">
                <a:solidFill>
                  <a:schemeClr val="bg1"/>
                </a:solidFill>
              </a:rPr>
              <a:t>National Research Council</a:t>
            </a:r>
          </a:p>
          <a:p>
            <a:pPr algn="r"/>
            <a:r>
              <a:rPr lang="en-CA" sz="1600" dirty="0" smtClean="0">
                <a:solidFill>
                  <a:schemeClr val="bg1"/>
                </a:solidFill>
              </a:rPr>
              <a:t>February 27, 2018</a:t>
            </a:r>
            <a:endParaRPr lang="en-C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82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9385"/>
            <a:ext cx="8404917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Foundations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061159" cy="3394472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Establishing foundations for morality, autonomy, intelligence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Three traditional economic divisions: individual, family, society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Questioning the disconnection of the autonomous individual from wider society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Awareness of the economic and political dimensions informing ethics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Recommendations: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Keep in mind that machines do not comprehend the moral or legal rules they follow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Expand the definition of ‘ethics’ to include “the classical foundations of economy” (p.195)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My comments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Both of these recommendations can be contested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Why economics and politics? Why not physics or biology? Or astrology?</a:t>
            </a:r>
          </a:p>
          <a:p>
            <a:pPr lvl="1"/>
            <a:endParaRPr lang="en-CA" sz="16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51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9385"/>
            <a:ext cx="8404917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Agents and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061159" cy="3394472"/>
          </a:xfrm>
        </p:spPr>
        <p:txBody>
          <a:bodyPr>
            <a:normAutofit/>
          </a:bodyPr>
          <a:lstStyle/>
          <a:p>
            <a:r>
              <a:rPr lang="en-CA" sz="2000" dirty="0" err="1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Ie</a:t>
            </a: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., the distinction between moral agents and moral subjects</a:t>
            </a:r>
            <a:endParaRPr lang="en-CA" sz="2000" dirty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Distinction between “natural” self-organizing system</a:t>
            </a:r>
          </a:p>
          <a:p>
            <a:pPr lvl="2"/>
            <a:r>
              <a:rPr lang="en-CA" sz="12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Especially with respect to genetic algorithms and evolutionary strategies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Vs artificial, non-self-organizing devices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Autonomy in machines defines how they act and operate independently in certain contexts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“in some cases manifest(s) seemingly ethical and moral decisions, resulting for all intents and purposes in efficient and agreeable moral outcomes”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human traditions, on the other hand (manifests) as fundamentalism under the guise of morality (p. 196)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John Stuart Mill’s ethics “provides a detailed and informed foundation for defining autonomy”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659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9385"/>
            <a:ext cx="8404917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Agents and Patients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061159" cy="3394472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Recommendations</a:t>
            </a:r>
            <a:endParaRPr lang="en-CA" sz="2000" dirty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Recommended that the discussion first consider free will, civil liberty, and society from a </a:t>
            </a:r>
            <a:r>
              <a:rPr lang="en-CA" sz="1600" dirty="0" err="1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Millian</a:t>
            </a:r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 perspective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Comments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I am not convinced that the division between machine ‘agents’ and ‘subjects’ is as clearly defined as suggested here</a:t>
            </a:r>
          </a:p>
          <a:p>
            <a:pPr lvl="2"/>
            <a:r>
              <a:rPr lang="en-CA" sz="12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In particular, even advanced algorithms are designed with objectives and background assumptions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I am concerned that the distinction cleaves the </a:t>
            </a:r>
            <a:r>
              <a:rPr lang="en-CA" sz="1600" i="1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responsibility</a:t>
            </a:r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 for an AI’s actions from the designer and places it on the machines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From an ethical perspective, therefore, so long as machines are </a:t>
            </a:r>
            <a:r>
              <a:rPr lang="en-CA" sz="1600" i="1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designed</a:t>
            </a:r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 and </a:t>
            </a:r>
            <a:r>
              <a:rPr lang="en-CA" sz="1600" i="1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owned</a:t>
            </a:r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, they are not moral agents in and of themselves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72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9385"/>
            <a:ext cx="8404917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061159" cy="3394472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Not everyone has the education and background to understand philosophical ethical terminology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But philosophical theories are still useful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Recommendation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Support groups raising awareness for social and ethics committees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Have philosophy scholars and ethicists present in no n-philosophy courses for A/IS technologists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69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9385"/>
            <a:ext cx="8404917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Presenting Ethics to the Creators of A/IS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061159" cy="3394472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Can classical ethics be used to produce meta-level orientations to data collection and data use in decision-making?</a:t>
            </a:r>
          </a:p>
          <a:p>
            <a:pPr lvl="1"/>
            <a:r>
              <a:rPr lang="en-CA" sz="14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Key is to “embed ethics into engineering in a way that does not make ethics a servant, but instead a partner in the process” – </a:t>
            </a:r>
            <a:r>
              <a:rPr lang="en-CA" sz="1400" dirty="0" err="1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a.k.a</a:t>
            </a:r>
            <a:r>
              <a:rPr lang="en-CA" sz="14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 ‘ethics-in-practice’</a:t>
            </a:r>
          </a:p>
          <a:p>
            <a:pPr lvl="1"/>
            <a:r>
              <a:rPr lang="en-CA" sz="14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Provide students with job aids &amp; </a:t>
            </a:r>
            <a:r>
              <a:rPr lang="en-CA" sz="1400" dirty="0" err="1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interatively</a:t>
            </a:r>
            <a:r>
              <a:rPr lang="en-CA" sz="14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 increase complexity</a:t>
            </a:r>
          </a:p>
          <a:p>
            <a:pPr lvl="1"/>
            <a:r>
              <a:rPr lang="en-CA" sz="14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Goal is to “provide students a means to use ethics in a manner analogous to how they are being taught to use engineering principles and tools.”</a:t>
            </a:r>
          </a:p>
          <a:p>
            <a:r>
              <a:rPr lang="en-CA" sz="18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Comment</a:t>
            </a:r>
          </a:p>
          <a:p>
            <a:pPr lvl="1"/>
            <a:r>
              <a:rPr lang="en-CA" sz="14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Can ethics be represented as principles or tools?</a:t>
            </a:r>
          </a:p>
          <a:p>
            <a:pPr lvl="1"/>
            <a:r>
              <a:rPr lang="en-CA" sz="14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Would engineers </a:t>
            </a:r>
            <a:r>
              <a:rPr lang="en-CA" sz="14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comprehend the moral or legal rules they follow?</a:t>
            </a:r>
            <a:endParaRPr lang="en-CA" sz="14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  <a:p>
            <a:pPr lvl="1"/>
            <a:endParaRPr lang="en-CA" sz="14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840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9385"/>
            <a:ext cx="8404917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Maintaining Human Autonomy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061159" cy="3394472"/>
          </a:xfrm>
        </p:spPr>
        <p:txBody>
          <a:bodyPr>
            <a:normAutofit/>
          </a:bodyPr>
          <a:lstStyle/>
          <a:p>
            <a:r>
              <a:rPr lang="en-CA" sz="18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Specifically: “the possibility of autonomous systems imitating, influencing, and then determining the norms of human autonomy”</a:t>
            </a:r>
          </a:p>
          <a:p>
            <a:pPr lvl="1"/>
            <a:r>
              <a:rPr lang="en-CA" sz="14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Negation of independent human thinking</a:t>
            </a:r>
          </a:p>
          <a:p>
            <a:pPr lvl="1"/>
            <a:r>
              <a:rPr lang="en-CA" sz="14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Machine’s definition of ‘who we are’ prevails</a:t>
            </a:r>
          </a:p>
          <a:p>
            <a:pPr lvl="1"/>
            <a:r>
              <a:rPr lang="en-CA" sz="14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Example: Google’s autocomplete tool informs search patterns; search patterns used to define demographic categories</a:t>
            </a:r>
          </a:p>
          <a:p>
            <a:pPr lvl="1"/>
            <a:r>
              <a:rPr lang="en-CA" sz="14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Example: </a:t>
            </a:r>
            <a:r>
              <a:rPr lang="en-CA" sz="1400" dirty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u</a:t>
            </a:r>
            <a:r>
              <a:rPr lang="en-CA" sz="14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se of person’s bio-information to support targeted advertising</a:t>
            </a:r>
          </a:p>
          <a:p>
            <a:r>
              <a:rPr lang="en-CA" sz="18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“Ultimately the behavior of algorithms rests solely in their design, and that design rests solely in the hands of those who designed them.” (p. 213)</a:t>
            </a:r>
          </a:p>
          <a:p>
            <a:pPr lvl="1"/>
            <a:r>
              <a:rPr lang="en-CA" sz="14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Does the machine work </a:t>
            </a:r>
            <a:r>
              <a:rPr lang="en-CA" sz="1400" i="1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for</a:t>
            </a:r>
            <a:r>
              <a:rPr lang="en-CA" sz="14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 someone in particular? Or for particular groups?</a:t>
            </a:r>
          </a:p>
          <a:p>
            <a:r>
              <a:rPr lang="en-CA" sz="18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Recommendations</a:t>
            </a:r>
          </a:p>
          <a:p>
            <a:pPr lvl="1"/>
            <a:r>
              <a:rPr lang="en-CA" sz="14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An ‘ethics by design’ methodology, and a ‘pointed and widely applied education curriculum’</a:t>
            </a:r>
          </a:p>
          <a:p>
            <a:pPr lvl="1"/>
            <a:endParaRPr lang="en-CA" sz="14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  <a:p>
            <a:pPr lvl="1"/>
            <a:endParaRPr lang="en-CA" sz="14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9385"/>
            <a:ext cx="8404917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Maintaining Human Autonomy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411793" cy="3394472"/>
          </a:xfrm>
        </p:spPr>
        <p:txBody>
          <a:bodyPr>
            <a:normAutofit/>
          </a:bodyPr>
          <a:lstStyle/>
          <a:p>
            <a:r>
              <a:rPr lang="en-CA" sz="18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Specifically: “the possibility of autonomous systems imitating, influencing, and then determining the norms of human autonomy”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Negation of independent human thinking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Machine’s definition of ‘who we are’ prevails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Examples: Google’s autocomplete informs search patterns, these then used to define demographic categories, or use of person’s bio-information to support targeted advertising</a:t>
            </a:r>
          </a:p>
          <a:p>
            <a:r>
              <a:rPr lang="en-CA" sz="18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“Ultimately the behavior of algorithms rests solely in their design, and that design rests solely in the hands of those who designed them.” (p. 213)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Does the machine work </a:t>
            </a:r>
            <a:r>
              <a:rPr lang="en-CA" sz="1600" i="1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for</a:t>
            </a:r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 someone in particular? Or for particular groups?</a:t>
            </a:r>
          </a:p>
          <a:p>
            <a:r>
              <a:rPr lang="en-CA" sz="18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Recommendations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An ‘ethics by design’ methodology, and a ‘pointed and widely applied education curriculum’</a:t>
            </a:r>
          </a:p>
          <a:p>
            <a:pPr lvl="1"/>
            <a:endParaRPr lang="en-CA" sz="14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  <a:p>
            <a:pPr lvl="1"/>
            <a:endParaRPr lang="en-CA" sz="14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0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9385"/>
            <a:ext cx="8404917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Rule-Based Ethics in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219288" cy="3394472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Deontological and teleological ethics that are best suited to simple moral machines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In deontology, </a:t>
            </a:r>
            <a:r>
              <a:rPr lang="en-CA" sz="1600" i="1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duty</a:t>
            </a:r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 is the point of departure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Duty can be translated into rules </a:t>
            </a:r>
          </a:p>
          <a:p>
            <a:pPr lvl="2"/>
            <a:r>
              <a:rPr lang="en-CA" sz="12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For example, “Thou shalt not lie”</a:t>
            </a:r>
          </a:p>
          <a:p>
            <a:pPr lvl="2"/>
            <a:r>
              <a:rPr lang="en-CA" sz="12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For example, Kant’s categorical imperative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Machines can follow simple rules</a:t>
            </a:r>
          </a:p>
          <a:p>
            <a:pPr lvl="2"/>
            <a:r>
              <a:rPr lang="en-CA" sz="12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Inference engines are used to deduce new rules where necessary</a:t>
            </a:r>
          </a:p>
          <a:p>
            <a:pPr lvl="2"/>
            <a:r>
              <a:rPr lang="en-CA" sz="12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These machines, though, work only in closed-world scenarios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In teleological models, the </a:t>
            </a:r>
            <a:r>
              <a:rPr lang="en-CA" sz="1600" i="1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consequences</a:t>
            </a:r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 of an action are assessed</a:t>
            </a:r>
          </a:p>
          <a:p>
            <a:pPr lvl="1"/>
            <a:endParaRPr lang="en-CA" sz="14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1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9385"/>
            <a:ext cx="8686801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Personal Data &amp; Individual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219288" cy="3394472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Automated and intelligent systems require data to support learning and decision-making, and this is often personal data (a.k.a. PII)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Ethical considerations (p. 83):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What rights do people have to prevent information form being shared?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Individuals lack clarity about how to access, organize and share their own data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There’s a need to “prioritize and include individuals” in the data processes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The right to have and provide informed consent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Essential need to “enable individuals to curate their identities and manage the ethical implications of their data”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Need to enable voluntary, rather than required, data collection from customers and citizens</a:t>
            </a:r>
          </a:p>
          <a:p>
            <a:pPr lvl="1"/>
            <a:endParaRPr lang="en-CA" sz="14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2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9385"/>
            <a:ext cx="8686801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Personal Data &amp; Individual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219288" cy="3394472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Automated and intelligent systems require data to support learning and decision-making, and this is often personal data (a.k.a. PII)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Ethical considerations (p. 83):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What rights do people have to prevent information form being shared?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Individuals lack clarity about how to access, organize and share their own data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There’s a need to “prioritize and include individuals” in the data processes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The right to have and provide informed consent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Essential need to “enable individuals to curate their identities and manage the ethical implications of their data”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Need to enable voluntary, rather than required, data collection from customers and citizens</a:t>
            </a:r>
          </a:p>
          <a:p>
            <a:pPr lvl="1"/>
            <a:endParaRPr lang="en-CA" sz="14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5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385"/>
            <a:ext cx="8229600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What is this paper?</a:t>
            </a:r>
            <a:endParaRPr lang="en-CA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Published by the IEEE Global Initiative on Ethics of Autonomous and Intelligent Systems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Purpose: advance a public discussion about how we can establish ethical and social implementations for intelligent and autonomous systems and technologies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aligning them to defined values and ethical principles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prioritize human well-being in a given cultural context</a:t>
            </a:r>
          </a:p>
          <a:p>
            <a:pPr lvl="1"/>
            <a:r>
              <a:rPr lang="en-CA" sz="1600" dirty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i</a:t>
            </a:r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nspire the creation of Standards (IEEE P7000 series and beyond)</a:t>
            </a:r>
          </a:p>
          <a:p>
            <a:pPr lvl="1"/>
            <a:r>
              <a:rPr lang="en-CA" sz="1600" dirty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f</a:t>
            </a:r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acilitate the emergence of national and global policies</a:t>
            </a:r>
          </a:p>
          <a:p>
            <a:pPr marL="57150" indent="0">
              <a:buNone/>
            </a:pP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See: </a:t>
            </a: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  <a:hlinkClick r:id="rId2"/>
              </a:rPr>
              <a:t>http://www.downes.ca/post/67549</a:t>
            </a: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 </a:t>
            </a:r>
            <a:endParaRPr lang="en-CA" sz="2000" dirty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36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9385"/>
            <a:ext cx="8686801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Personal Data –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344780" cy="3394472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Digital Personas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Regional Jurisdiction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Agency and Control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Transparency and Access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Symmetry and Consent</a:t>
            </a:r>
          </a:p>
          <a:p>
            <a:endParaRPr lang="en-CA" sz="2000" dirty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These again are subdivided into issues</a:t>
            </a:r>
            <a:endParaRPr lang="en-CA" sz="14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71070" y="1200151"/>
            <a:ext cx="3489159" cy="299371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P7002, Data Privacy Process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P7004, Standard on Child and Student Data Governance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P7005, Standard on Employer Data Governance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P7006, Standard for Personal Data Artificial Intelligence (AI) Agent</a:t>
            </a:r>
            <a:endParaRPr lang="en-CA" sz="1400" dirty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26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9385"/>
            <a:ext cx="8686801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Digital Personas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219288" cy="3394472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Digital identities and personals function differently in real and digital life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Behaviours considered a norm in real life and not so in digital life &amp; vice versa</a:t>
            </a:r>
          </a:p>
          <a:p>
            <a:pPr lvl="1"/>
            <a:r>
              <a:rPr lang="en-CA" sz="1600" dirty="0" err="1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Eg</a:t>
            </a:r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. consider how we would use companion robots, autonomous vehicles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Recommendations: 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“policies, protections, and practices must provide all individuals the same agency and control over their digital personas and identity they exercise in their </a:t>
            </a:r>
            <a:r>
              <a:rPr lang="en-CA" sz="1600" dirty="0" err="1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realworld</a:t>
            </a:r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 iterations.”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“Individuals should have access to trusted identity verification services to validate, prove, and support the context-specific use of their identity.”</a:t>
            </a:r>
          </a:p>
          <a:p>
            <a:pPr lvl="2"/>
            <a:r>
              <a:rPr lang="en-CA" sz="12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This includes data-verification services in sectors such as banking, government, telecommunications</a:t>
            </a:r>
          </a:p>
          <a:p>
            <a:pPr lvl="1"/>
            <a:endParaRPr lang="en-CA" sz="16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  <a:p>
            <a:endParaRPr lang="en-CA" sz="14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4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47" y="1028700"/>
            <a:ext cx="3932982" cy="207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47" y="3469834"/>
            <a:ext cx="992314" cy="99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09306" y="3469834"/>
            <a:ext cx="57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Stephen Downes</a:t>
            </a:r>
          </a:p>
          <a:p>
            <a:r>
              <a:rPr lang="en-US" dirty="0"/>
              <a:t>National Research Council Canada</a:t>
            </a:r>
          </a:p>
          <a:p>
            <a:r>
              <a:rPr lang="en-US" dirty="0">
                <a:hlinkClick r:id="rId6"/>
              </a:rPr>
              <a:t>http://www.downes.ca</a:t>
            </a:r>
            <a:r>
              <a:rPr lang="en-US" dirty="0"/>
              <a:t>         </a:t>
            </a:r>
            <a:r>
              <a:rPr lang="en-CA" dirty="0">
                <a:hlinkClick r:id="rId7"/>
              </a:rPr>
              <a:t>https://www.nrc-cnrc.gc.ca/</a:t>
            </a:r>
            <a:r>
              <a:rPr lang="en-CA" dirty="0"/>
              <a:t> </a:t>
            </a:r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8419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385"/>
            <a:ext cx="8229600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The Process</a:t>
            </a:r>
            <a:endParaRPr lang="en-CA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The P7000 series was established to identify consensus on a broad range of ethical issues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It’s broken into a set of committees that each contribute to the report, </a:t>
            </a:r>
            <a:r>
              <a:rPr lang="en-CA" sz="2000" dirty="0" err="1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eg</a:t>
            </a: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: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Transparency of Autonomous Processes (7001)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Data Privacy Process (7002)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Standard on Child and Student Data Governance (7004)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Standard on Personal Data AI Agent (7006)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Etc.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Comments for the current report (v23) are due March 18, 2018</a:t>
            </a:r>
          </a:p>
          <a:p>
            <a:pPr marL="0" indent="0">
              <a:buNone/>
            </a:pP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See: </a:t>
            </a: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  <a:hlinkClick r:id="rId2"/>
              </a:rPr>
              <a:t>https://ethicsinaction.ieee.org/</a:t>
            </a: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 </a:t>
            </a:r>
          </a:p>
          <a:p>
            <a:endParaRPr lang="en-CA" sz="20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99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385"/>
            <a:ext cx="8229600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General Principles</a:t>
            </a:r>
            <a:endParaRPr lang="en-CA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541062" cy="3394472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Embody the highest ideals of human beneficence as a superset of Human Rights.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Prioritize benefits to humanity and the natural environment from the use of A/IS. 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Mitigate risks and negative impacts, including misuse.</a:t>
            </a:r>
          </a:p>
          <a:p>
            <a:endParaRPr lang="en-CA" sz="20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35764" y="1015667"/>
            <a:ext cx="3555619" cy="339447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Beneficence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From Wikipedia: “a concept in research ethics which states that researchers should have the welfare of the research participant as a goal of any clinical trial or other research study.” </a:t>
            </a:r>
            <a:r>
              <a:rPr lang="en-CA" sz="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  <a:hlinkClick r:id="rId4"/>
              </a:rPr>
              <a:t>https://en.wikipedia.org/wiki/Beneficence_(ethics)</a:t>
            </a:r>
            <a:endParaRPr lang="en-CA" sz="16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From SEP: “The term beneficence connotes acts of mercy, kindness, and charity. It is suggestive of altruism, love, humanity, and promoting the good of others.” </a:t>
            </a:r>
            <a:r>
              <a:rPr lang="en-CA" sz="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  <a:hlinkClick r:id="rId5"/>
              </a:rPr>
              <a:t>https://plato.stanford.edu/entries/principle-beneficence/</a:t>
            </a:r>
            <a:r>
              <a:rPr lang="en-CA" sz="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 </a:t>
            </a:r>
            <a:endParaRPr lang="en-CA" sz="16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  <a:p>
            <a:endParaRPr lang="en-CA" sz="2000" dirty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953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385"/>
            <a:ext cx="8229600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General Principles</a:t>
            </a:r>
            <a:endParaRPr lang="en-CA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356791" cy="33944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Human Rights – </a:t>
            </a:r>
            <a:r>
              <a:rPr lang="en-CA" sz="2000" dirty="0" err="1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eg</a:t>
            </a: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. Universal Declaration of Human Rights (1947)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Prioritizing Well-being – </a:t>
            </a:r>
            <a:r>
              <a:rPr lang="en-CA" sz="2000" dirty="0" err="1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eg</a:t>
            </a: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. OECD Guidelines of Measuring Well-being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Accountability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Transparency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Awareness of A/IS Technology Misuse – </a:t>
            </a:r>
            <a:r>
              <a:rPr lang="en-CA" sz="2000" dirty="0" err="1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eg</a:t>
            </a: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. EU GDPR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Prioritize benefits to humanity and the natural environment from the use of A/IS. 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Mitigate risks and negative impacts, including misuse.</a:t>
            </a:r>
          </a:p>
          <a:p>
            <a:endParaRPr lang="en-CA" sz="20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93554" y="1464256"/>
            <a:ext cx="24235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700" dirty="0" smtClean="0">
                <a:hlinkClick r:id="rId4"/>
              </a:rPr>
              <a:t>http://www.un.org/en/universal-declaration-human-rights/</a:t>
            </a:r>
            <a:r>
              <a:rPr lang="en-CA" sz="700" dirty="0" smtClean="0"/>
              <a:t> </a:t>
            </a:r>
            <a:endParaRPr lang="en-CA" sz="700" dirty="0"/>
          </a:p>
        </p:txBody>
      </p:sp>
      <p:sp>
        <p:nvSpPr>
          <p:cNvPr id="5" name="Rectangle 4"/>
          <p:cNvSpPr/>
          <p:nvPr/>
        </p:nvSpPr>
        <p:spPr>
          <a:xfrm>
            <a:off x="4128550" y="1872408"/>
            <a:ext cx="366103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600" dirty="0" smtClean="0">
                <a:hlinkClick r:id="rId5"/>
              </a:rPr>
              <a:t>http://www.oecd.org/statistics/oecd-guidelines-on-measuring-subjective-well-being-9789264191655-en.htm</a:t>
            </a:r>
            <a:r>
              <a:rPr lang="en-CA" sz="600" dirty="0" smtClean="0"/>
              <a:t> </a:t>
            </a:r>
            <a:endParaRPr lang="en-CA" sz="600" dirty="0"/>
          </a:p>
        </p:txBody>
      </p:sp>
      <p:sp>
        <p:nvSpPr>
          <p:cNvPr id="7" name="Rectangle 6"/>
          <p:cNvSpPr/>
          <p:nvPr/>
        </p:nvSpPr>
        <p:spPr>
          <a:xfrm>
            <a:off x="3894794" y="2606095"/>
            <a:ext cx="24853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700" dirty="0" smtClean="0">
                <a:hlinkClick r:id="rId6"/>
              </a:rPr>
              <a:t>https://ec.europa.eu/info/law/law-topic/data-protection_en</a:t>
            </a:r>
            <a:r>
              <a:rPr lang="en-CA" sz="700" dirty="0" smtClean="0"/>
              <a:t> </a:t>
            </a:r>
            <a:endParaRPr lang="en-CA" sz="700" dirty="0"/>
          </a:p>
        </p:txBody>
      </p:sp>
    </p:spTree>
    <p:extLst>
      <p:ext uri="{BB962C8B-B14F-4D97-AF65-F5344CB8AC3E}">
        <p14:creationId xmlns:p14="http://schemas.microsoft.com/office/powerpoint/2010/main" val="140618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9385"/>
            <a:ext cx="8404917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Committees in EADv1 - Revised Content</a:t>
            </a:r>
            <a:endParaRPr lang="en-CA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356791" cy="3394472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Embedding Values into Autonomous Systems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Methodologies to Guide Ethical Research and Design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Safety and Beneficence of Artificial General Intelligence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Personal Data and Individual Access Control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Reframing Autonomous Weapons Systems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Economics/Humanitarian Ussies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Law</a:t>
            </a:r>
          </a:p>
          <a:p>
            <a:endParaRPr lang="en-CA" sz="20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  <a:p>
            <a:endParaRPr lang="en-CA" sz="20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32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9385"/>
            <a:ext cx="8404917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New Committees in EADv2 </a:t>
            </a:r>
            <a:endParaRPr lang="en-CA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356791" cy="3394472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Affective Computing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Policy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Classical Ethics in A/IS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Mixed Reality in ICT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Well-Being</a:t>
            </a:r>
          </a:p>
          <a:p>
            <a:endParaRPr lang="en-CA" sz="20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  <a:p>
            <a:endParaRPr lang="en-CA" sz="20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02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9385"/>
            <a:ext cx="8404917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Classical Ethics in A/IS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356791" cy="3394472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Draws from both philosophical and religious traditions, </a:t>
            </a:r>
            <a:r>
              <a:rPr lang="en-CA" sz="2000" dirty="0" err="1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eg</a:t>
            </a: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.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Secular traditions, such as utilitarian ism, virtue ethics, deontological ethics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Religious and culture-based such as Buddhism, Confucianism, Ubuntu, Shinto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Critiques concepts such as good and evil, right and wrong, virtue and vice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Review philosophical foundations that define autonomy and ontology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Can there be autonomous systems?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Can there be amoral systems?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Address notions such as responsibility and accountability for decisions made by autonomous systems and other AI</a:t>
            </a:r>
            <a:endParaRPr lang="en-CA" sz="20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  <a:p>
            <a:pPr marL="0" indent="0">
              <a:buNone/>
            </a:pPr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	(p. 193)</a:t>
            </a:r>
          </a:p>
          <a:p>
            <a:endParaRPr lang="en-CA" sz="2000" dirty="0" smtClean="0">
              <a:latin typeface="Calibri Light" panose="020F0302020204030204" pitchFamily="34" charset="0"/>
              <a:ea typeface="Adobe Song Std L" pitchFamily="18" charset="-128"/>
              <a:cs typeface="Simplified Arabic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18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9385"/>
            <a:ext cx="8404917" cy="643843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>
                <a:latin typeface="Calibri Light" panose="020F0302020204030204" pitchFamily="34" charset="0"/>
                <a:ea typeface="Adobe Kaiti Std R" pitchFamily="18" charset="-128"/>
              </a:rPr>
              <a:t>Interlude: Engineers Doing Ethics?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356791" cy="3394472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Ethics is a specialized discipline requiring deep background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As a human and social science, statistical methodology is important 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Do ‘engineers’ constitute a significant representation of opinion?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Ethics is a matter of value, not fact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There is no ‘fact of the matter’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There may be no consensus on ethical value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It may be that ethics itself is the wrong frame to govern A/IS</a:t>
            </a:r>
          </a:p>
          <a:p>
            <a:r>
              <a:rPr lang="en-CA" sz="20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The discussion of ethics is presented as a series of engineering ‘issues’ 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Is ethics reducible to a series of issues?</a:t>
            </a:r>
          </a:p>
          <a:p>
            <a:pPr lvl="1"/>
            <a:r>
              <a:rPr lang="en-CA" sz="1600" dirty="0" smtClean="0">
                <a:latin typeface="Calibri Light" panose="020F0302020204030204" pitchFamily="34" charset="0"/>
                <a:ea typeface="Adobe Song Std L" pitchFamily="18" charset="-128"/>
                <a:cs typeface="Simplified Arabic" panose="02020603050405020304" pitchFamily="18" charset="-78"/>
              </a:rPr>
              <a:t>Can it be understood as a application of principles or rules?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6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17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1843</Words>
  <Application>Microsoft Office PowerPoint</Application>
  <PresentationFormat>On-screen Show (16:9)</PresentationFormat>
  <Paragraphs>188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Review of Ethically Aligned Design by The IEEE Global Initiative on Ethics of Autonomous and Intelligent Systems</vt:lpstr>
      <vt:lpstr>What is this paper?</vt:lpstr>
      <vt:lpstr>The Process</vt:lpstr>
      <vt:lpstr>General Principles</vt:lpstr>
      <vt:lpstr>General Principles</vt:lpstr>
      <vt:lpstr>Committees in EADv1 - Revised Content</vt:lpstr>
      <vt:lpstr>New Committees in EADv2 </vt:lpstr>
      <vt:lpstr>Classical Ethics in A/IS</vt:lpstr>
      <vt:lpstr>Interlude: Engineers Doing Ethics?</vt:lpstr>
      <vt:lpstr>Foundations </vt:lpstr>
      <vt:lpstr>Agents and Patients</vt:lpstr>
      <vt:lpstr>Agents and Patients (2)</vt:lpstr>
      <vt:lpstr>Vocabulary</vt:lpstr>
      <vt:lpstr>Presenting Ethics to the Creators of A/IS</vt:lpstr>
      <vt:lpstr>Maintaining Human Autonomy</vt:lpstr>
      <vt:lpstr>Maintaining Human Autonomy</vt:lpstr>
      <vt:lpstr>Rule-Based Ethics in Programming</vt:lpstr>
      <vt:lpstr>Personal Data &amp; Individual Access Control</vt:lpstr>
      <vt:lpstr>Personal Data &amp; Individual Access Control</vt:lpstr>
      <vt:lpstr>Personal Data – Themes</vt:lpstr>
      <vt:lpstr>Digital Personas</vt:lpstr>
      <vt:lpstr>PowerPoint Presentation</vt:lpstr>
    </vt:vector>
  </TitlesOfParts>
  <Company>NRC-CNRC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Ethically Aligned Design by The IEEE Global Initiative on Ethics of Autonomous and Intelligent Systems</dc:title>
  <dc:creator>Downes, Stephen</dc:creator>
  <cp:lastModifiedBy>Downes, Stephen</cp:lastModifiedBy>
  <cp:revision>18</cp:revision>
  <dcterms:created xsi:type="dcterms:W3CDTF">2018-02-26T14:41:49Z</dcterms:created>
  <dcterms:modified xsi:type="dcterms:W3CDTF">2018-02-26T20:55:25Z</dcterms:modified>
</cp:coreProperties>
</file>