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88" r:id="rId3"/>
    <p:sldId id="258" r:id="rId4"/>
    <p:sldId id="261" r:id="rId5"/>
    <p:sldId id="262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DA170B-15F0-4A60-8076-F3382ED90170}" v="6" dt="2018-10-18T15:32:46.5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4" autoAdjust="0"/>
    <p:restoredTop sz="94660"/>
  </p:normalViewPr>
  <p:slideViewPr>
    <p:cSldViewPr snapToGrid="0">
      <p:cViewPr varScale="1">
        <p:scale>
          <a:sx n="72" d="100"/>
          <a:sy n="72" d="100"/>
        </p:scale>
        <p:origin x="2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 Downes" userId="f0dfc684359bc6c7" providerId="LiveId" clId="{EDDA170B-15F0-4A60-8076-F3382ED90170}"/>
    <pc:docChg chg="undo custSel addSld modSld">
      <pc:chgData name="Stephen Downes" userId="f0dfc684359bc6c7" providerId="LiveId" clId="{EDDA170B-15F0-4A60-8076-F3382ED90170}" dt="2018-10-18T15:33:04.943" v="79" actId="20577"/>
      <pc:docMkLst>
        <pc:docMk/>
      </pc:docMkLst>
      <pc:sldChg chg="addSp delSp modSp">
        <pc:chgData name="Stephen Downes" userId="f0dfc684359bc6c7" providerId="LiveId" clId="{EDDA170B-15F0-4A60-8076-F3382ED90170}" dt="2018-10-18T15:29:27.491" v="11" actId="1076"/>
        <pc:sldMkLst>
          <pc:docMk/>
          <pc:sldMk cId="227541223" sldId="256"/>
        </pc:sldMkLst>
        <pc:spChg chg="mod">
          <ac:chgData name="Stephen Downes" userId="f0dfc684359bc6c7" providerId="LiveId" clId="{EDDA170B-15F0-4A60-8076-F3382ED90170}" dt="2018-10-18T15:29:06.669" v="2" actId="20577"/>
          <ac:spMkLst>
            <pc:docMk/>
            <pc:sldMk cId="227541223" sldId="256"/>
            <ac:spMk id="3" creationId="{40D8CD77-5F44-4782-BEA3-A7664FA2D5E8}"/>
          </ac:spMkLst>
        </pc:spChg>
        <pc:spChg chg="add del mod">
          <ac:chgData name="Stephen Downes" userId="f0dfc684359bc6c7" providerId="LiveId" clId="{EDDA170B-15F0-4A60-8076-F3382ED90170}" dt="2018-10-18T15:29:26.806" v="10" actId="1076"/>
          <ac:spMkLst>
            <pc:docMk/>
            <pc:sldMk cId="227541223" sldId="256"/>
            <ac:spMk id="9" creationId="{FD741FED-9092-4018-AFE1-1DA9F9EB3B53}"/>
          </ac:spMkLst>
        </pc:spChg>
        <pc:picChg chg="mod">
          <ac:chgData name="Stephen Downes" userId="f0dfc684359bc6c7" providerId="LiveId" clId="{EDDA170B-15F0-4A60-8076-F3382ED90170}" dt="2018-10-18T15:29:27.491" v="11" actId="1076"/>
          <ac:picMkLst>
            <pc:docMk/>
            <pc:sldMk cId="227541223" sldId="256"/>
            <ac:picMk id="5" creationId="{91A66003-622A-4B79-83DD-9336B66B9A6E}"/>
          </ac:picMkLst>
        </pc:picChg>
      </pc:sldChg>
      <pc:sldChg chg="addSp delSp modSp add">
        <pc:chgData name="Stephen Downes" userId="f0dfc684359bc6c7" providerId="LiveId" clId="{EDDA170B-15F0-4A60-8076-F3382ED90170}" dt="2018-10-18T15:31:11.913" v="47" actId="1076"/>
        <pc:sldMkLst>
          <pc:docMk/>
          <pc:sldMk cId="1842161847" sldId="299"/>
        </pc:sldMkLst>
        <pc:spChg chg="mod">
          <ac:chgData name="Stephen Downes" userId="f0dfc684359bc6c7" providerId="LiveId" clId="{EDDA170B-15F0-4A60-8076-F3382ED90170}" dt="2018-10-18T15:30:05.538" v="27" actId="20577"/>
          <ac:spMkLst>
            <pc:docMk/>
            <pc:sldMk cId="1842161847" sldId="299"/>
            <ac:spMk id="2" creationId="{2B5C38E6-8CB8-42E2-9E46-48AB872E74B3}"/>
          </ac:spMkLst>
        </pc:spChg>
        <pc:spChg chg="del">
          <ac:chgData name="Stephen Downes" userId="f0dfc684359bc6c7" providerId="LiveId" clId="{EDDA170B-15F0-4A60-8076-F3382ED90170}" dt="2018-10-18T15:30:11.286" v="29" actId="478"/>
          <ac:spMkLst>
            <pc:docMk/>
            <pc:sldMk cId="1842161847" sldId="299"/>
            <ac:spMk id="5" creationId="{5B3308D2-0748-4784-A326-CA38939DDE5C}"/>
          </ac:spMkLst>
        </pc:spChg>
        <pc:spChg chg="add mod">
          <ac:chgData name="Stephen Downes" userId="f0dfc684359bc6c7" providerId="LiveId" clId="{EDDA170B-15F0-4A60-8076-F3382ED90170}" dt="2018-10-18T15:31:11.913" v="47" actId="1076"/>
          <ac:spMkLst>
            <pc:docMk/>
            <pc:sldMk cId="1842161847" sldId="299"/>
            <ac:spMk id="8" creationId="{B50D080D-BCCE-44D4-BD08-AF42445C0203}"/>
          </ac:spMkLst>
        </pc:spChg>
        <pc:spChg chg="add mod">
          <ac:chgData name="Stephen Downes" userId="f0dfc684359bc6c7" providerId="LiveId" clId="{EDDA170B-15F0-4A60-8076-F3382ED90170}" dt="2018-10-18T15:31:01.481" v="45" actId="1076"/>
          <ac:spMkLst>
            <pc:docMk/>
            <pc:sldMk cId="1842161847" sldId="299"/>
            <ac:spMk id="10" creationId="{D39A4D5B-8266-4090-B0ED-1CAD09671EAD}"/>
          </ac:spMkLst>
        </pc:spChg>
        <pc:spChg chg="del">
          <ac:chgData name="Stephen Downes" userId="f0dfc684359bc6c7" providerId="LiveId" clId="{EDDA170B-15F0-4A60-8076-F3382ED90170}" dt="2018-10-18T15:30:14.109" v="30" actId="478"/>
          <ac:spMkLst>
            <pc:docMk/>
            <pc:sldMk cId="1842161847" sldId="299"/>
            <ac:spMk id="11" creationId="{87DD78C1-9D44-4915-85AD-88A2525509B3}"/>
          </ac:spMkLst>
        </pc:spChg>
        <pc:picChg chg="del">
          <ac:chgData name="Stephen Downes" userId="f0dfc684359bc6c7" providerId="LiveId" clId="{EDDA170B-15F0-4A60-8076-F3382ED90170}" dt="2018-10-18T15:30:07.427" v="28" actId="478"/>
          <ac:picMkLst>
            <pc:docMk/>
            <pc:sldMk cId="1842161847" sldId="299"/>
            <ac:picMk id="7" creationId="{EA220C67-7E87-4F90-9228-1403D903A97E}"/>
          </ac:picMkLst>
        </pc:picChg>
        <pc:picChg chg="add mod">
          <ac:chgData name="Stephen Downes" userId="f0dfc684359bc6c7" providerId="LiveId" clId="{EDDA170B-15F0-4A60-8076-F3382ED90170}" dt="2018-10-18T15:30:43.014" v="40" actId="14100"/>
          <ac:picMkLst>
            <pc:docMk/>
            <pc:sldMk cId="1842161847" sldId="299"/>
            <ac:picMk id="9" creationId="{5E3F9C98-18AB-448A-8FE2-2377B0ED713F}"/>
          </ac:picMkLst>
        </pc:picChg>
      </pc:sldChg>
      <pc:sldChg chg="addSp delSp modSp add setBg delDesignElem">
        <pc:chgData name="Stephen Downes" userId="f0dfc684359bc6c7" providerId="LiveId" clId="{EDDA170B-15F0-4A60-8076-F3382ED90170}" dt="2018-10-18T15:33:04.943" v="79" actId="20577"/>
        <pc:sldMkLst>
          <pc:docMk/>
          <pc:sldMk cId="1002356325" sldId="388"/>
        </pc:sldMkLst>
        <pc:spChg chg="mod">
          <ac:chgData name="Stephen Downes" userId="f0dfc684359bc6c7" providerId="LiveId" clId="{EDDA170B-15F0-4A60-8076-F3382ED90170}" dt="2018-10-18T15:32:25.669" v="50" actId="1076"/>
          <ac:spMkLst>
            <pc:docMk/>
            <pc:sldMk cId="1002356325" sldId="388"/>
            <ac:spMk id="6" creationId="{D9B7DB27-C7B9-429D-9CB3-AE099A8E6B45}"/>
          </ac:spMkLst>
        </pc:spChg>
        <pc:spChg chg="add mod">
          <ac:chgData name="Stephen Downes" userId="f0dfc684359bc6c7" providerId="LiveId" clId="{EDDA170B-15F0-4A60-8076-F3382ED90170}" dt="2018-10-18T15:33:04.943" v="79" actId="20577"/>
          <ac:spMkLst>
            <pc:docMk/>
            <pc:sldMk cId="1002356325" sldId="388"/>
            <ac:spMk id="7" creationId="{DD10977B-235D-4CDB-A0FB-064A7B8C7694}"/>
          </ac:spMkLst>
        </pc:spChg>
        <pc:spChg chg="del">
          <ac:chgData name="Stephen Downes" userId="f0dfc684359bc6c7" providerId="LiveId" clId="{EDDA170B-15F0-4A60-8076-F3382ED90170}" dt="2018-10-18T15:32:19.240" v="49"/>
          <ac:spMkLst>
            <pc:docMk/>
            <pc:sldMk cId="1002356325" sldId="388"/>
            <ac:spMk id="11" creationId="{72257994-BD97-4691-8B89-198A6D2BABDC}"/>
          </ac:spMkLst>
        </pc:spChg>
        <pc:picChg chg="mod">
          <ac:chgData name="Stephen Downes" userId="f0dfc684359bc6c7" providerId="LiveId" clId="{EDDA170B-15F0-4A60-8076-F3382ED90170}" dt="2018-10-18T15:32:33.196" v="53" actId="14100"/>
          <ac:picMkLst>
            <pc:docMk/>
            <pc:sldMk cId="1002356325" sldId="388"/>
            <ac:picMk id="4" creationId="{BC74794C-6E78-4FFD-AC16-3CB6CC0D5C74}"/>
          </ac:picMkLst>
        </pc:picChg>
        <pc:picChg chg="mod">
          <ac:chgData name="Stephen Downes" userId="f0dfc684359bc6c7" providerId="LiveId" clId="{EDDA170B-15F0-4A60-8076-F3382ED90170}" dt="2018-10-18T15:32:37.284" v="55" actId="14100"/>
          <ac:picMkLst>
            <pc:docMk/>
            <pc:sldMk cId="1002356325" sldId="388"/>
            <ac:picMk id="5" creationId="{0CA22BE6-7FF7-4D52-B8CF-D9B11C725AE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hatmatrix.com/portal/developing-for-the-cloud-in-the-cloud-bigdata-development-with-docker-in-aw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ataquest.io/blog/jupyter-notebook-tips-tricks-shortcut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loomberg.com/graphics/2015-paul-ford-what-is-cod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veloper.microsoft.com/en-us/graph/docs/concepts/overview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lideshare.net/quipo/nosql-databases-why-what-and-when/91-Merkle_Trees_Hash_Trees_Leave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Directed_acyclic_graph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ukeluo.blogspot.com/2014/06/git-as-i-understand-4-working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hepsychologist.bps.org.uk/volume-30/may-2017/caution-identity-under-construction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hannelfutures.com/business-models/new-guidelines-end-frequent-password-change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sslstore.com/blog/difference-asymmetric-encryption-algorithms-vs-symmetric-encryption-algorithms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atadoghq.com/blog/monitoring-kafka-performance-metrics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quantifiedself.com/reporter-app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Usene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hatdoesthequantsay.com/2015/09/13/ipfs-introduction-by-exampl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pfs.io/ipfs/QmXoypizjW3WknFiJnKLwHCnL72vedxjQkDDP1mXWo6uco/wiki/Distributed_hash_table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s://ipfs.io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arson.com/us/higher-education/products-services-institutions/career-success-program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xapi.com/overview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etanalytics.com/xapi-lr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dc.gov/chronicdisease/resources/publications/aag/workplace-health.htm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necommunityglobal.org/consensus-and-decision-making-lesson-plan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rtiallyexaminedlife.com/2018/08/06/ep196-1-simon-blackburn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lideplayer.com/slide/5163640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eviantart.com/azza1070/art/Blockchain-Protocols-PoB-PoW-PoS-PoI-PoC-PoA-734159319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ownes.ca/post/66802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harles-jennings.blogspot.com/2016/07/the-power-of-reflection-in-ever.htm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picgames.com/fortnite/en-US/home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trsection.com/2017/04/8396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encedirect.com/science/article/pii/S000368701630093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textbc.ca/introductiontosociology/chapter/chapter17-government-and-politics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cd.ie/Geography/assets/pdf/env_gov/Hynes_2013_practices_of_technology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/url?sa=t&amp;rct=j&amp;q=&amp;esrc=s&amp;source=web&amp;cd=1&amp;cad=rja&amp;uact=8&amp;ved=2ahUKEwjpt8iWpZDeAhWMZd8KHSWCD7QQFjAAegQIBxAB&amp;url=https://www.downes.ca/post/68088&amp;usg=AOvVaw39XSIa-8Echp62CFVzokKF" TargetMode="External"/><Relationship Id="rId4" Type="http://schemas.openxmlformats.org/officeDocument/2006/relationships/hyperlink" Target="https://www.sciencedirect.com/science/article/pii/S2352864817300214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lobalpartnership.org/blog/building-peace-through-education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3.org/wiki/LinkedData" TargetMode="External"/><Relationship Id="rId4" Type="http://schemas.openxmlformats.org/officeDocument/2006/relationships/hyperlink" Target="https://ontotext.com/linked-open-data-cultural-heritag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A66003-622A-4B79-83DD-9336B66B9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7920"/>
            <a:ext cx="13061347" cy="2607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547FC0-26E3-409B-96E0-443E88CD18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E-Learning 3.0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D8CD77-5F44-4782-BEA3-A7664FA2D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" y="5257800"/>
            <a:ext cx="6034194" cy="154406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US" dirty="0"/>
              <a:t>Stephen Downes</a:t>
            </a:r>
          </a:p>
          <a:p>
            <a:pPr algn="l"/>
            <a:r>
              <a:rPr lang="en-US" dirty="0"/>
              <a:t>Online Learning 2018,</a:t>
            </a:r>
          </a:p>
          <a:p>
            <a:pPr algn="l"/>
            <a:r>
              <a:rPr lang="en-US" dirty="0"/>
              <a:t>Toronto, Ontario 18 October 2018</a:t>
            </a:r>
          </a:p>
          <a:p>
            <a:pPr algn="l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0BE0C5-9922-4D72-BF62-24F72E769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239" y="-1114084"/>
            <a:ext cx="12330751" cy="3704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9A9BC8-1418-4437-A34F-8831FDF92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496" y="2590080"/>
            <a:ext cx="2071966" cy="16778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FD6F23-3798-4E53-9A78-08313ADC985F}"/>
              </a:ext>
            </a:extLst>
          </p:cNvPr>
          <p:cNvSpPr/>
          <p:nvPr/>
        </p:nvSpPr>
        <p:spPr>
          <a:xfrm>
            <a:off x="9089409" y="2590080"/>
            <a:ext cx="518615" cy="1677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C835B7-339A-433E-9CB1-8D044C5D7114}"/>
              </a:ext>
            </a:extLst>
          </p:cNvPr>
          <p:cNvSpPr/>
          <p:nvPr/>
        </p:nvSpPr>
        <p:spPr>
          <a:xfrm>
            <a:off x="11511678" y="2590079"/>
            <a:ext cx="680322" cy="1677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741FED-9092-4018-AFE1-1DA9F9EB3B53}"/>
              </a:ext>
            </a:extLst>
          </p:cNvPr>
          <p:cNvSpPr txBox="1"/>
          <p:nvPr/>
        </p:nvSpPr>
        <p:spPr>
          <a:xfrm>
            <a:off x="77390" y="6432537"/>
            <a:ext cx="494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http://www.downes.ca/presentation/498</a:t>
            </a:r>
          </a:p>
        </p:txBody>
      </p:sp>
    </p:spTree>
    <p:extLst>
      <p:ext uri="{BB962C8B-B14F-4D97-AF65-F5344CB8AC3E}">
        <p14:creationId xmlns:p14="http://schemas.microsoft.com/office/powerpoint/2010/main" val="227541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7305039" y="2252017"/>
            <a:ext cx="46906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Always-available data and services</a:t>
            </a:r>
          </a:p>
          <a:p>
            <a:endParaRPr lang="en-US" sz="4400" dirty="0"/>
          </a:p>
          <a:p>
            <a:r>
              <a:rPr lang="en-US" sz="4400" dirty="0"/>
              <a:t>Affordably priced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85A1B4-9ABC-495C-A11A-F396D8242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2309590"/>
            <a:ext cx="6659880" cy="436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94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7305039" y="2252017"/>
            <a:ext cx="46906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Tools that enable cloud-on-demand applications and services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8B6B92-6BC4-4E10-9A3D-81FFDCA86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28" y="2392680"/>
            <a:ext cx="6617522" cy="4241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1A9260-F4D9-4343-A97B-77DE44FE31EC}"/>
              </a:ext>
            </a:extLst>
          </p:cNvPr>
          <p:cNvSpPr/>
          <p:nvPr/>
        </p:nvSpPr>
        <p:spPr>
          <a:xfrm>
            <a:off x="7305039" y="5504607"/>
            <a:ext cx="4201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https://www.whatmatrix.com/portal/developing-for-the-cloud-in-the-cloud-bigdata-development-with-docker-in-aws/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4333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6517640" y="2131877"/>
            <a:ext cx="56133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New types of learning resources</a:t>
            </a:r>
          </a:p>
          <a:p>
            <a:endParaRPr lang="en-US" sz="4400" dirty="0"/>
          </a:p>
          <a:p>
            <a:r>
              <a:rPr lang="en-US" sz="4400" dirty="0" err="1"/>
              <a:t>Eg.</a:t>
            </a:r>
            <a:r>
              <a:rPr lang="en-US" sz="4400" dirty="0"/>
              <a:t> </a:t>
            </a:r>
            <a:r>
              <a:rPr lang="en-US" sz="4400" dirty="0" err="1"/>
              <a:t>Jupyter</a:t>
            </a:r>
            <a:r>
              <a:rPr lang="en-US" sz="4400" dirty="0"/>
              <a:t> Notebook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2CCD06-7D4E-4787-ADC8-6E8905CEB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11" y="2252017"/>
            <a:ext cx="6263739" cy="43484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A1EB93-54A2-4062-B2B5-D0A7943377BD}"/>
              </a:ext>
            </a:extLst>
          </p:cNvPr>
          <p:cNvSpPr/>
          <p:nvPr/>
        </p:nvSpPr>
        <p:spPr>
          <a:xfrm>
            <a:off x="6556743" y="6019156"/>
            <a:ext cx="4543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https://www.dataquest.io/blog/jupyter-notebook-tips-tricks-shortcuts/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0982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6517640" y="2131877"/>
            <a:ext cx="56133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Creating and learning – code and outcome - combine in a single environment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3346B3-3D14-4CC9-8FD5-469A4185F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5" y="2265680"/>
            <a:ext cx="6201231" cy="42468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530498-5DF2-4631-A040-EBA1C97B4689}"/>
              </a:ext>
            </a:extLst>
          </p:cNvPr>
          <p:cNvSpPr/>
          <p:nvPr/>
        </p:nvSpPr>
        <p:spPr>
          <a:xfrm>
            <a:off x="6448931" y="5927510"/>
            <a:ext cx="4058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https://www.bloomberg.com/graphics/2015-paul-ford-what-is-code/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7920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D64ED3-FB7A-4F81-A3C2-147A4561F628}"/>
              </a:ext>
            </a:extLst>
          </p:cNvPr>
          <p:cNvSpPr/>
          <p:nvPr/>
        </p:nvSpPr>
        <p:spPr>
          <a:xfrm>
            <a:off x="431801" y="2230120"/>
            <a:ext cx="5861920" cy="40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6517640" y="2131877"/>
            <a:ext cx="56133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Graph as the conceptual basis for web3 networks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D7E941-F5A2-43A1-BBA0-CD7F24B8B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7239" y="2470413"/>
            <a:ext cx="7620000" cy="37242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4A94A5-6894-4413-A5B9-D8EB7DD22F25}"/>
              </a:ext>
            </a:extLst>
          </p:cNvPr>
          <p:cNvSpPr/>
          <p:nvPr/>
        </p:nvSpPr>
        <p:spPr>
          <a:xfrm>
            <a:off x="6437895" y="5699847"/>
            <a:ext cx="4157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https://developer.microsoft.com/en-us/graph/docs/concepts/overview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9140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6517640" y="2131877"/>
            <a:ext cx="56133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The transition from semantics to cryptography: the Merkle graph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011C13-C86F-4927-B181-DF7B2BE08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48" y="2264092"/>
            <a:ext cx="5977021" cy="4258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C76774-4B77-430B-835E-5BD5B7A35DCC}"/>
              </a:ext>
            </a:extLst>
          </p:cNvPr>
          <p:cNvSpPr/>
          <p:nvPr/>
        </p:nvSpPr>
        <p:spPr>
          <a:xfrm>
            <a:off x="6517640" y="5361355"/>
            <a:ext cx="3957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https://www.slideshare.net/quipo/nosql-databases-why-what-and-when/91-Merkle_Trees_Hash_Trees_Leaves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4862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B309472-0159-459E-8680-90DBD7685FCC}"/>
              </a:ext>
            </a:extLst>
          </p:cNvPr>
          <p:cNvSpPr/>
          <p:nvPr/>
        </p:nvSpPr>
        <p:spPr>
          <a:xfrm>
            <a:off x="345440" y="2286000"/>
            <a:ext cx="4785360" cy="4455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5491480" y="2112635"/>
            <a:ext cx="56133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Directed Acyclic Graph (DAG)</a:t>
            </a:r>
          </a:p>
          <a:p>
            <a:endParaRPr lang="en-US" sz="4400" dirty="0"/>
          </a:p>
          <a:p>
            <a:r>
              <a:rPr lang="en-US" sz="4400" dirty="0"/>
              <a:t>Used to create collections of related data elements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1B88F5-FACF-4A91-A5A4-24D0587E9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15" y="2835910"/>
            <a:ext cx="3580130" cy="35801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DE0DA7-9951-4753-AC5A-72452049C8ED}"/>
              </a:ext>
            </a:extLst>
          </p:cNvPr>
          <p:cNvSpPr/>
          <p:nvPr/>
        </p:nvSpPr>
        <p:spPr>
          <a:xfrm>
            <a:off x="5487251" y="6394505"/>
            <a:ext cx="5937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https://en.wikipedia.org/wiki/Directed_acyclic_graph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0270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6436360" y="2163435"/>
            <a:ext cx="46786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GitHub</a:t>
            </a:r>
          </a:p>
          <a:p>
            <a:endParaRPr lang="en-US" sz="4400" dirty="0"/>
          </a:p>
          <a:p>
            <a:r>
              <a:rPr lang="en-US" sz="4400" dirty="0"/>
              <a:t>Version control in  a DAG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83B6DB-6241-42A0-9593-68578FB0B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83" y="2271915"/>
            <a:ext cx="5824497" cy="40717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E0D817-E8B3-4ED0-B54A-B353474E9566}"/>
              </a:ext>
            </a:extLst>
          </p:cNvPr>
          <p:cNvSpPr/>
          <p:nvPr/>
        </p:nvSpPr>
        <p:spPr>
          <a:xfrm>
            <a:off x="6393051" y="5697374"/>
            <a:ext cx="4094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https://lukeluo.blogspot.com/2014/06/git-as-i-understand-4-working.html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2897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6558280" y="2207537"/>
            <a:ext cx="5257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In social networks, we were the product – what about now?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CD7752-08E8-4242-9FAD-EA7FA8B34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39" y="2346960"/>
            <a:ext cx="6158012" cy="4190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E579C2-EA86-469E-A92E-276E0B13D53D}"/>
              </a:ext>
            </a:extLst>
          </p:cNvPr>
          <p:cNvSpPr/>
          <p:nvPr/>
        </p:nvSpPr>
        <p:spPr>
          <a:xfrm>
            <a:off x="6598920" y="5381675"/>
            <a:ext cx="3449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https://thepsychologist.bps.org.uk/volume-30/may-2017/caution-identity-under-construction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0559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6558280" y="2207537"/>
            <a:ext cx="5257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An end to passwords (and even to two-factor authentication)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5ACF62-6FDB-41B0-87B0-DFC4E9F6D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11" y="2357169"/>
            <a:ext cx="6364469" cy="42248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5D48AD-0380-44DA-94F4-A5381B58E69A}"/>
              </a:ext>
            </a:extLst>
          </p:cNvPr>
          <p:cNvSpPr/>
          <p:nvPr/>
        </p:nvSpPr>
        <p:spPr>
          <a:xfrm>
            <a:off x="6558280" y="5735886"/>
            <a:ext cx="4673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https://www.channelfutures.com/business-models/new-guidelines-end-frequent-password-changes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8587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9B7DB27-C7B9-429D-9CB3-AE099A8E6B45}"/>
              </a:ext>
            </a:extLst>
          </p:cNvPr>
          <p:cNvSpPr txBox="1"/>
          <p:nvPr/>
        </p:nvSpPr>
        <p:spPr>
          <a:xfrm>
            <a:off x="1555158" y="5401650"/>
            <a:ext cx="8991600" cy="1264762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https://el30.mooc.ca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4794C-6E78-4FFD-AC16-3CB6CC0D5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158" y="2154439"/>
            <a:ext cx="2915833" cy="2975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A22BE6-7FF7-4D52-B8CF-D9B11C725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993" y="2154439"/>
            <a:ext cx="5316388" cy="29753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D10977B-235D-4CDB-A0FB-064A7B8C7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E-Learning </a:t>
            </a:r>
            <a:r>
              <a:rPr lang="en-US"/>
              <a:t>3.0 MOOC Official </a:t>
            </a:r>
            <a:r>
              <a:rPr lang="en-US" dirty="0"/>
              <a:t>Launch</a:t>
            </a:r>
          </a:p>
        </p:txBody>
      </p:sp>
    </p:spTree>
    <p:extLst>
      <p:ext uri="{BB962C8B-B14F-4D97-AF65-F5344CB8AC3E}">
        <p14:creationId xmlns:p14="http://schemas.microsoft.com/office/powerpoint/2010/main" val="1002356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5857240" y="2221332"/>
            <a:ext cx="525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Symmetric vs Asymmetric Keys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A37BA-E326-4480-A8A9-88C3D3499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51" y="2353760"/>
            <a:ext cx="5404270" cy="43164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2D02D4-76B0-4CFE-A574-540550B5F0BD}"/>
              </a:ext>
            </a:extLst>
          </p:cNvPr>
          <p:cNvSpPr/>
          <p:nvPr/>
        </p:nvSpPr>
        <p:spPr>
          <a:xfrm>
            <a:off x="5857240" y="5501599"/>
            <a:ext cx="4038600" cy="1206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https://www.thesslstore.com/blog/difference-asymmetric-encryption-algorithms-vs-symmetric-encryption-algorithms/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6639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Identity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5857240" y="2221332"/>
            <a:ext cx="5257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/>
              <a:t>We</a:t>
            </a:r>
            <a:r>
              <a:rPr lang="en-US" sz="4400" dirty="0"/>
              <a:t> are the thread that runs through an otherwise disconnected set of data</a:t>
            </a:r>
          </a:p>
          <a:p>
            <a:endParaRPr lang="en-US" sz="4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B609C2-1EFB-474D-A30C-6CADD4115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11" y="2311400"/>
            <a:ext cx="5233627" cy="4368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BAE09E3-0530-47A8-AFC5-699F0750335F}"/>
              </a:ext>
            </a:extLst>
          </p:cNvPr>
          <p:cNvSpPr/>
          <p:nvPr/>
        </p:nvSpPr>
        <p:spPr>
          <a:xfrm>
            <a:off x="5857240" y="6053150"/>
            <a:ext cx="4404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https://www.datadoghq.com/blog/monitoring-kafka-performance-metrics/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8728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Identity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5857240" y="2221332"/>
            <a:ext cx="5257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The quantified self will give way to the qualified self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9167BB-C402-45C7-901F-6A469046B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67" y="2365548"/>
            <a:ext cx="5596120" cy="41995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3A8900-C795-4662-BD8D-E98BE32055AB}"/>
              </a:ext>
            </a:extLst>
          </p:cNvPr>
          <p:cNvSpPr/>
          <p:nvPr/>
        </p:nvSpPr>
        <p:spPr>
          <a:xfrm>
            <a:off x="5803687" y="6195814"/>
            <a:ext cx="4544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http://quantifiedself.com/reporter-app/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878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5476240" y="2221332"/>
            <a:ext cx="5638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The once-open web has been increasingly locked down by the platforms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83A846-A95E-47C6-8EFF-C2588729F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62200"/>
            <a:ext cx="4334192" cy="43341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3D1FA9-75ED-4D03-8B2B-890EB2D64FFE}"/>
              </a:ext>
            </a:extLst>
          </p:cNvPr>
          <p:cNvSpPr/>
          <p:nvPr/>
        </p:nvSpPr>
        <p:spPr>
          <a:xfrm>
            <a:off x="5487251" y="6327060"/>
            <a:ext cx="4232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https://en.wikipedia.org/wiki/Usenet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5505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5643880" y="2071485"/>
            <a:ext cx="5638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Web3 is to a large degree a reaction against this</a:t>
            </a:r>
          </a:p>
          <a:p>
            <a:r>
              <a:rPr lang="en-US" sz="4400" dirty="0" err="1"/>
              <a:t>Eg.</a:t>
            </a:r>
            <a:r>
              <a:rPr lang="en-US" sz="4400" dirty="0"/>
              <a:t> IPFS, IPLD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52E67F-34B7-4CA5-BED2-A5F3F6EFC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08" y="2221332"/>
            <a:ext cx="5352143" cy="45467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D6CDC1-B7C6-4B98-8C1A-C75B432057D1}"/>
              </a:ext>
            </a:extLst>
          </p:cNvPr>
          <p:cNvSpPr/>
          <p:nvPr/>
        </p:nvSpPr>
        <p:spPr>
          <a:xfrm>
            <a:off x="5567680" y="6104772"/>
            <a:ext cx="4658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http://whatdoesthequantsay.com/2015/09/13/ipfs-introduction-by-example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2567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23196A7-AC3E-4833-8D1C-F4918B1C0E9C}"/>
              </a:ext>
            </a:extLst>
          </p:cNvPr>
          <p:cNvSpPr/>
          <p:nvPr/>
        </p:nvSpPr>
        <p:spPr>
          <a:xfrm>
            <a:off x="508000" y="2071485"/>
            <a:ext cx="6604000" cy="417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7259873" y="2050228"/>
            <a:ext cx="41706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Content Addressable Networking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A5CE50-91BC-4301-9DEA-A7FFED5AA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02" y="2402614"/>
            <a:ext cx="6650869" cy="27933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E2B741-D94A-4D4A-93A5-77F42BB2B737}"/>
              </a:ext>
            </a:extLst>
          </p:cNvPr>
          <p:cNvSpPr/>
          <p:nvPr/>
        </p:nvSpPr>
        <p:spPr>
          <a:xfrm>
            <a:off x="7209371" y="4763591"/>
            <a:ext cx="37177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https://ipfs.io/ipfs/QmXoypizjW3WknFiJnKLwHCnL72vedxjQkDDP1mXWo6uco/wiki/Distributed_hash_table.html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5E6D93-533C-4522-90D8-FBF12A7EF9B3}"/>
              </a:ext>
            </a:extLst>
          </p:cNvPr>
          <p:cNvSpPr txBox="1"/>
          <p:nvPr/>
        </p:nvSpPr>
        <p:spPr>
          <a:xfrm>
            <a:off x="680321" y="5400040"/>
            <a:ext cx="3840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Distributed Hash Table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380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23196A7-AC3E-4833-8D1C-F4918B1C0E9C}"/>
              </a:ext>
            </a:extLst>
          </p:cNvPr>
          <p:cNvSpPr/>
          <p:nvPr/>
        </p:nvSpPr>
        <p:spPr>
          <a:xfrm>
            <a:off x="539768" y="2190488"/>
            <a:ext cx="6604000" cy="41769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7259873" y="2050228"/>
            <a:ext cx="41706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</a:t>
            </a:r>
            <a:r>
              <a:rPr lang="en-US" sz="4400" dirty="0"/>
              <a:t>ontent 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</a:t>
            </a:r>
            <a:r>
              <a:rPr lang="en-US" sz="4400" dirty="0"/>
              <a:t>ddressable 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</a:t>
            </a:r>
            <a:r>
              <a:rPr lang="en-US" sz="4400" dirty="0"/>
              <a:t>esources for</a:t>
            </a:r>
          </a:p>
          <a:p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4400" dirty="0"/>
              <a:t>ducation</a:t>
            </a:r>
          </a:p>
          <a:p>
            <a:endParaRPr lang="en-US" sz="4400" dirty="0"/>
          </a:p>
          <a:p>
            <a:r>
              <a:rPr lang="en-US" sz="4400" dirty="0"/>
              <a:t>The new OER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570815-D69E-4139-8ADF-D455DC9A2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10" y="2309495"/>
            <a:ext cx="2299670" cy="1505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A36DA1-8784-4FBD-9ED5-BCFDA6C2C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768" y="2409508"/>
            <a:ext cx="2450782" cy="1612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ADE04-7862-47DF-8FE8-48840544A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252" y="4159942"/>
            <a:ext cx="2299728" cy="1383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5DF90-2740-4885-8729-9031A1DA9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4327" y="4278946"/>
            <a:ext cx="2505057" cy="15816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839558-675A-4C51-9763-E83BECB15C5C}"/>
              </a:ext>
            </a:extLst>
          </p:cNvPr>
          <p:cNvSpPr/>
          <p:nvPr/>
        </p:nvSpPr>
        <p:spPr>
          <a:xfrm>
            <a:off x="7308503" y="6182737"/>
            <a:ext cx="1880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https://ipfs.io/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802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Recognition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6254033" y="2106108"/>
            <a:ext cx="4170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What counts as success?</a:t>
            </a:r>
          </a:p>
          <a:p>
            <a:r>
              <a:rPr lang="en-US" sz="4400" dirty="0"/>
              <a:t>Competencies?</a:t>
            </a:r>
          </a:p>
          <a:p>
            <a:endParaRPr lang="en-US" sz="4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11F76B-2F3E-42B9-88BD-260053927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2187161"/>
            <a:ext cx="5775960" cy="44473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723C03-4F7F-41BB-877E-C61E68EBAFB3}"/>
              </a:ext>
            </a:extLst>
          </p:cNvPr>
          <p:cNvSpPr/>
          <p:nvPr/>
        </p:nvSpPr>
        <p:spPr>
          <a:xfrm>
            <a:off x="6177280" y="5789011"/>
            <a:ext cx="4805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https://www.pearson.com/us/higher-education/products-services-institutions/career-success-program.html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9753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Recognition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6254032" y="2106108"/>
            <a:ext cx="55518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Measuring activities: </a:t>
            </a:r>
            <a:r>
              <a:rPr lang="en-US" sz="4400" dirty="0" err="1"/>
              <a:t>xAPI</a:t>
            </a:r>
            <a:r>
              <a:rPr lang="en-US" sz="4400" dirty="0"/>
              <a:t> and the Learning Record Store</a:t>
            </a:r>
          </a:p>
          <a:p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E6D4F-9192-489D-9907-2DE4EE170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79" y="2205762"/>
            <a:ext cx="5207001" cy="44489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989804-5220-4250-A0F3-E83D2D55708B}"/>
              </a:ext>
            </a:extLst>
          </p:cNvPr>
          <p:cNvSpPr/>
          <p:nvPr/>
        </p:nvSpPr>
        <p:spPr>
          <a:xfrm>
            <a:off x="5758275" y="5735440"/>
            <a:ext cx="3233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https://xapi.com/overview/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7027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Recognition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6454982" y="2137332"/>
            <a:ext cx="55518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Unifies and visualizes data from across your learning ecosystem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D12948-34D8-4698-BCC8-616B2F062889}"/>
              </a:ext>
            </a:extLst>
          </p:cNvPr>
          <p:cNvSpPr/>
          <p:nvPr/>
        </p:nvSpPr>
        <p:spPr>
          <a:xfrm>
            <a:off x="6604552" y="6104772"/>
            <a:ext cx="433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https://www.yetanalytics.com/xapi-lrs</a:t>
            </a:r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34F859-A614-4B2A-828B-9FE30B21E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1985749"/>
            <a:ext cx="6637591" cy="467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24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E-Learning 3.0?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B85954-3650-4229-BD4D-1D2857BD7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42" y="2316350"/>
            <a:ext cx="7365352" cy="24467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DC7017-37C9-478A-B25B-BE1D458D1049}"/>
              </a:ext>
            </a:extLst>
          </p:cNvPr>
          <p:cNvSpPr txBox="1"/>
          <p:nvPr/>
        </p:nvSpPr>
        <p:spPr>
          <a:xfrm>
            <a:off x="8255431" y="2371241"/>
            <a:ext cx="35801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The Client-Server Model</a:t>
            </a:r>
          </a:p>
          <a:p>
            <a:endParaRPr lang="en-US" sz="4400" dirty="0"/>
          </a:p>
          <a:p>
            <a:r>
              <a:rPr lang="en-US" sz="4400" dirty="0"/>
              <a:t>Websites, content management</a:t>
            </a:r>
          </a:p>
        </p:txBody>
      </p:sp>
    </p:spTree>
    <p:extLst>
      <p:ext uri="{BB962C8B-B14F-4D97-AF65-F5344CB8AC3E}">
        <p14:creationId xmlns:p14="http://schemas.microsoft.com/office/powerpoint/2010/main" val="3073213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Recognition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6454982" y="2137332"/>
            <a:ext cx="55518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We can also gather data </a:t>
            </a:r>
            <a:r>
              <a:rPr lang="en-US" sz="4400" i="1" dirty="0"/>
              <a:t>outside</a:t>
            </a:r>
            <a:r>
              <a:rPr lang="en-US" sz="4400" dirty="0"/>
              <a:t> the school or program, looking at actual results and feedback from the workplace.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1B706-1F37-4DB2-9964-0F10335EA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304062"/>
            <a:ext cx="5720316" cy="39434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1D2EDD-0581-410A-821B-E11E877139D5}"/>
              </a:ext>
            </a:extLst>
          </p:cNvPr>
          <p:cNvSpPr/>
          <p:nvPr/>
        </p:nvSpPr>
        <p:spPr>
          <a:xfrm>
            <a:off x="124047" y="6348039"/>
            <a:ext cx="108593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https://www.cdc.gov/chronicdisease/resources/publications/aag/workplace-health.htm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399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Community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5569628" y="2139338"/>
            <a:ext cx="601246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No longer based on sameness…</a:t>
            </a:r>
          </a:p>
          <a:p>
            <a:r>
              <a:rPr lang="en-US" sz="4400" dirty="0"/>
              <a:t>Now based on making decisions together…</a:t>
            </a:r>
          </a:p>
          <a:p>
            <a:r>
              <a:rPr lang="en-US" sz="4400" dirty="0"/>
              <a:t>On </a:t>
            </a:r>
            <a:r>
              <a:rPr lang="en-US" sz="4400" i="1" dirty="0"/>
              <a:t>consensus</a:t>
            </a:r>
            <a:endParaRPr lang="en-US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A83A05-81A7-47B4-ADFB-7F0E8D78A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65934"/>
            <a:ext cx="5069840" cy="39236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EEC300-DCB9-46D6-9E14-75BE47EC8BB9}"/>
              </a:ext>
            </a:extLst>
          </p:cNvPr>
          <p:cNvSpPr/>
          <p:nvPr/>
        </p:nvSpPr>
        <p:spPr>
          <a:xfrm>
            <a:off x="5585519" y="5622113"/>
            <a:ext cx="59806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https://www.onecommunityglobal.org/consensus-and-decision-making-lesson-plan/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3289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Community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4780280" y="2073298"/>
            <a:ext cx="601246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Truth begins with personal knowledge…</a:t>
            </a:r>
          </a:p>
          <a:p>
            <a:r>
              <a:rPr lang="en-US" sz="4400" dirty="0"/>
              <a:t>We can describe how it works in a specific domain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20B278-923E-4A2C-A304-D36339EC5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" y="2199640"/>
            <a:ext cx="4206240" cy="42062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9A96D5-34C9-47DE-BDBB-48A67E8516FA}"/>
              </a:ext>
            </a:extLst>
          </p:cNvPr>
          <p:cNvSpPr/>
          <p:nvPr/>
        </p:nvSpPr>
        <p:spPr>
          <a:xfrm>
            <a:off x="4780280" y="5482550"/>
            <a:ext cx="3987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https://partiallyexaminedlife.com/2018/08/06/ep196-1-simon-blackburn/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9796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Community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6223000" y="2073298"/>
            <a:ext cx="45697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The Byzantine Generals Problem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8CB1D1-4F45-43C6-8F0E-7E9968934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79" y="2236395"/>
            <a:ext cx="5545967" cy="38683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2C5F69-104E-4DD6-9F7D-D4AC13809583}"/>
              </a:ext>
            </a:extLst>
          </p:cNvPr>
          <p:cNvSpPr/>
          <p:nvPr/>
        </p:nvSpPr>
        <p:spPr>
          <a:xfrm>
            <a:off x="6187441" y="5735440"/>
            <a:ext cx="4424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https://slideplayer.com/slide/5163640/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5962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A60A08B-2B46-4390-B715-73C530C160BA}"/>
              </a:ext>
            </a:extLst>
          </p:cNvPr>
          <p:cNvSpPr/>
          <p:nvPr/>
        </p:nvSpPr>
        <p:spPr>
          <a:xfrm>
            <a:off x="325120" y="2209800"/>
            <a:ext cx="5420360" cy="4104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Community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6223000" y="2073298"/>
            <a:ext cx="45697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The mechanisms we use to interact and reach consensus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4BC644-E580-45AC-AD42-BB83DA25F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14" y="2431415"/>
            <a:ext cx="4665345" cy="35343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34DFFDF-9993-485E-AB0A-2E74D75A6979}"/>
              </a:ext>
            </a:extLst>
          </p:cNvPr>
          <p:cNvSpPr/>
          <p:nvPr/>
        </p:nvSpPr>
        <p:spPr>
          <a:xfrm>
            <a:off x="6223000" y="5168315"/>
            <a:ext cx="3764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https://www.deviantart.com/azza1070/art/Blockchain-Protocols-PoB-PoW-PoS-PoI-PoC-PoA-734159319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2776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A60A08B-2B46-4390-B715-73C530C160BA}"/>
              </a:ext>
            </a:extLst>
          </p:cNvPr>
          <p:cNvSpPr/>
          <p:nvPr/>
        </p:nvSpPr>
        <p:spPr>
          <a:xfrm>
            <a:off x="325120" y="2209800"/>
            <a:ext cx="5420360" cy="4104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Community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6223000" y="2073298"/>
            <a:ext cx="4569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The critical literacies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E8BCB6-9BD3-49F8-A97F-47AE25998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32" y="2346801"/>
            <a:ext cx="5145087" cy="38306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EE01D2-D24D-48FF-BE20-967E0BD04C04}"/>
              </a:ext>
            </a:extLst>
          </p:cNvPr>
          <p:cNvSpPr/>
          <p:nvPr/>
        </p:nvSpPr>
        <p:spPr>
          <a:xfrm>
            <a:off x="6347527" y="5945108"/>
            <a:ext cx="4066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https://www.downes.ca/post/66802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58158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A60A08B-2B46-4390-B715-73C530C160BA}"/>
              </a:ext>
            </a:extLst>
          </p:cNvPr>
          <p:cNvSpPr/>
          <p:nvPr/>
        </p:nvSpPr>
        <p:spPr>
          <a:xfrm>
            <a:off x="325120" y="2209800"/>
            <a:ext cx="5420360" cy="4104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Experience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6223000" y="2053586"/>
            <a:ext cx="456974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We learn from experience…</a:t>
            </a:r>
          </a:p>
          <a:p>
            <a:r>
              <a:rPr lang="en-US" sz="4400" dirty="0"/>
              <a:t>And reflecting on experience</a:t>
            </a:r>
          </a:p>
          <a:p>
            <a:endParaRPr lang="en-US"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CA74C5-69E7-44DE-B2EA-2BDF39303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21" y="2941468"/>
            <a:ext cx="5286899" cy="28670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A4B521-DB7F-4A79-A27B-5B67B96AC5F8}"/>
              </a:ext>
            </a:extLst>
          </p:cNvPr>
          <p:cNvSpPr/>
          <p:nvPr/>
        </p:nvSpPr>
        <p:spPr>
          <a:xfrm>
            <a:off x="6223000" y="5488355"/>
            <a:ext cx="5090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https://charles-jennings.blogspot.com/2016/07/the-power-of-reflection-in-ever.html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8758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Experience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5724433" y="2216146"/>
            <a:ext cx="53194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We are </a:t>
            </a:r>
            <a:r>
              <a:rPr lang="en-US" sz="4400" dirty="0" err="1"/>
              <a:t>bginning</a:t>
            </a:r>
            <a:r>
              <a:rPr lang="en-US" sz="4400" dirty="0"/>
              <a:t> to </a:t>
            </a:r>
            <a:r>
              <a:rPr lang="en-US" sz="4400" i="1" dirty="0"/>
              <a:t>combine</a:t>
            </a:r>
            <a:r>
              <a:rPr lang="en-US" sz="4400" dirty="0"/>
              <a:t> the experience and reflection </a:t>
            </a:r>
          </a:p>
          <a:p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A65AD1-684B-4BE2-B2F6-30A879613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29" y="2275204"/>
            <a:ext cx="5163209" cy="41001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C3657C-B600-4107-BDDB-DFFDDAE6C27A}"/>
              </a:ext>
            </a:extLst>
          </p:cNvPr>
          <p:cNvSpPr/>
          <p:nvPr/>
        </p:nvSpPr>
        <p:spPr>
          <a:xfrm>
            <a:off x="5835833" y="5750881"/>
            <a:ext cx="3882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https://www.epicgames.com/fortnite/en-US/home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1216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Experience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6283960" y="2216146"/>
            <a:ext cx="47599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/>
              <a:t>Creation</a:t>
            </a:r>
            <a:r>
              <a:rPr lang="en-US" sz="4400" dirty="0"/>
              <a:t> of the content becomes a part of the content itself.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402798-6852-4B08-AF55-C14F7671B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" y="2327910"/>
            <a:ext cx="5905500" cy="36957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AE6768-B6BD-4AA6-A530-B77F6DE0A87E}"/>
              </a:ext>
            </a:extLst>
          </p:cNvPr>
          <p:cNvSpPr/>
          <p:nvPr/>
        </p:nvSpPr>
        <p:spPr>
          <a:xfrm>
            <a:off x="6330099" y="5654278"/>
            <a:ext cx="4447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https://intrsection.com/2017/04/8396/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7745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Experience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6243320" y="2216146"/>
            <a:ext cx="57861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Workplaces, are beginning to create self-organizing consensus-based co-production networks.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74346A-89C1-4E3C-9F97-7823E67C9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0" y="2322566"/>
            <a:ext cx="5826760" cy="38394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FBBD06-B7EA-46ED-A264-C14F93635F56}"/>
              </a:ext>
            </a:extLst>
          </p:cNvPr>
          <p:cNvSpPr/>
          <p:nvPr/>
        </p:nvSpPr>
        <p:spPr>
          <a:xfrm>
            <a:off x="6243320" y="5781606"/>
            <a:ext cx="4485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https://www.sciencedirect.com/science/article/pii/S000368701630093X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5105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E-Learning 3.0?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B85954-3650-4229-BD4D-1D2857BD7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42" y="2316350"/>
            <a:ext cx="7365352" cy="24467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445A67-C02B-47BA-B08C-1067F69E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42" y="2345017"/>
            <a:ext cx="7365352" cy="24181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0AB0CF-3C84-4DF0-9B8C-1384792EA2E5}"/>
              </a:ext>
            </a:extLst>
          </p:cNvPr>
          <p:cNvSpPr txBox="1"/>
          <p:nvPr/>
        </p:nvSpPr>
        <p:spPr>
          <a:xfrm>
            <a:off x="8255431" y="2371241"/>
            <a:ext cx="35801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The Platform Model</a:t>
            </a:r>
          </a:p>
          <a:p>
            <a:endParaRPr lang="en-US" sz="4400" dirty="0"/>
          </a:p>
          <a:p>
            <a:r>
              <a:rPr lang="en-US" sz="4400" dirty="0"/>
              <a:t>Social Networks, APIs</a:t>
            </a:r>
          </a:p>
        </p:txBody>
      </p:sp>
    </p:spTree>
    <p:extLst>
      <p:ext uri="{BB962C8B-B14F-4D97-AF65-F5344CB8AC3E}">
        <p14:creationId xmlns:p14="http://schemas.microsoft.com/office/powerpoint/2010/main" val="4775023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Agency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6024880" y="2216146"/>
            <a:ext cx="60045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The relative standing of the individual with respect to community, institutions, and governments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546BA4-E528-4005-BC95-DCA394B90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20" y="2385641"/>
            <a:ext cx="5496560" cy="39499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9777D1-1981-469B-A72E-0610B1F3370A}"/>
              </a:ext>
            </a:extLst>
          </p:cNvPr>
          <p:cNvSpPr/>
          <p:nvPr/>
        </p:nvSpPr>
        <p:spPr>
          <a:xfrm>
            <a:off x="6060440" y="5871821"/>
            <a:ext cx="5557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https://opentextbc.ca/introductiontosociology/chapter/chapter17-government-and-politics/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49864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Agency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6024880" y="2216146"/>
            <a:ext cx="60045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Agency changes as technology changes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7A24CF-3215-4492-9607-767F71E22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363208"/>
            <a:ext cx="5653640" cy="43271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976C67-34FF-4F37-9950-7513533CBEFF}"/>
              </a:ext>
            </a:extLst>
          </p:cNvPr>
          <p:cNvSpPr/>
          <p:nvPr/>
        </p:nvSpPr>
        <p:spPr>
          <a:xfrm>
            <a:off x="6096000" y="5767029"/>
            <a:ext cx="4363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https://www.tcd.ie/Geography/assets/pdf/env_gov/Hynes_2013_practices_of_technology.pdf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42907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Agency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6024880" y="2216146"/>
            <a:ext cx="60045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Four key elements of the new technological framework: security, identity, voice and opportunity.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60C74-1CBE-43E2-96E5-37DCEE0BA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07" y="2405458"/>
            <a:ext cx="5073706" cy="30992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430B70-4D45-40CC-92C2-84447936EEDA}"/>
              </a:ext>
            </a:extLst>
          </p:cNvPr>
          <p:cNvSpPr/>
          <p:nvPr/>
        </p:nvSpPr>
        <p:spPr>
          <a:xfrm>
            <a:off x="355600" y="5752834"/>
            <a:ext cx="4511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https://www.sciencedirect.com/science/article/pii/S2352864817300214</a:t>
            </a:r>
            <a:r>
              <a:rPr lang="en-US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28F9AD-8E06-4D5F-90A2-97157042AF62}"/>
              </a:ext>
            </a:extLst>
          </p:cNvPr>
          <p:cNvSpPr/>
          <p:nvPr/>
        </p:nvSpPr>
        <p:spPr>
          <a:xfrm>
            <a:off x="6024880" y="5706667"/>
            <a:ext cx="4000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hlinkClick r:id="rId5"/>
              </a:rPr>
              <a:t>https://www.downes.ca/post/68088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2956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Agency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4856480" y="2160266"/>
            <a:ext cx="60045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Education must focus on the tools and capacities for agency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20C67-7E87-4F90-9228-1403D903A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21" y="2324617"/>
            <a:ext cx="3993279" cy="417856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7DD78C1-9D44-4915-85AD-88A2525509B3}"/>
              </a:ext>
            </a:extLst>
          </p:cNvPr>
          <p:cNvSpPr/>
          <p:nvPr/>
        </p:nvSpPr>
        <p:spPr>
          <a:xfrm>
            <a:off x="4810760" y="592751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https://www.globalpartnership.org/blog/building-peace-through-education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113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Stephen Downes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50D080D-BCCE-44D4-BD08-AF42445C0203}"/>
              </a:ext>
            </a:extLst>
          </p:cNvPr>
          <p:cNvSpPr txBox="1">
            <a:spLocks/>
          </p:cNvSpPr>
          <p:nvPr/>
        </p:nvSpPr>
        <p:spPr>
          <a:xfrm>
            <a:off x="955040" y="5777062"/>
            <a:ext cx="5243107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https://www.downes.ca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3F9C98-18AB-448A-8FE2-2377B0ED7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220" y="2269493"/>
            <a:ext cx="5567398" cy="36741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9A4D5B-8266-4090-B0ED-1CAD09671EAD}"/>
              </a:ext>
            </a:extLst>
          </p:cNvPr>
          <p:cNvSpPr txBox="1"/>
          <p:nvPr/>
        </p:nvSpPr>
        <p:spPr>
          <a:xfrm rot="16200000">
            <a:off x="5466259" y="4482439"/>
            <a:ext cx="272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by Lorelei</a:t>
            </a:r>
          </a:p>
        </p:txBody>
      </p:sp>
    </p:spTree>
    <p:extLst>
      <p:ext uri="{BB962C8B-B14F-4D97-AF65-F5344CB8AC3E}">
        <p14:creationId xmlns:p14="http://schemas.microsoft.com/office/powerpoint/2010/main" val="1842161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E-Learning 3.0?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B85954-3650-4229-BD4D-1D2857BD7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42" y="2316350"/>
            <a:ext cx="7365352" cy="24467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445A67-C02B-47BA-B08C-1067F69E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42" y="2345017"/>
            <a:ext cx="7365352" cy="2418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CF07F6-646D-4507-9322-966EDF794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42" y="2316350"/>
            <a:ext cx="7365352" cy="24984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476920-C3D6-4807-9463-7934A700F360}"/>
              </a:ext>
            </a:extLst>
          </p:cNvPr>
          <p:cNvSpPr txBox="1"/>
          <p:nvPr/>
        </p:nvSpPr>
        <p:spPr>
          <a:xfrm>
            <a:off x="8255431" y="2371241"/>
            <a:ext cx="35801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Distributed Ledger Technology</a:t>
            </a:r>
          </a:p>
          <a:p>
            <a:endParaRPr lang="en-US" sz="4400" dirty="0"/>
          </a:p>
          <a:p>
            <a:r>
              <a:rPr lang="en-US" sz="4400" dirty="0"/>
              <a:t>Content networks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75466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E-Learning 3.0?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3DA724-3EFD-4E8B-AF71-FA9EAF5AF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00" y="2477151"/>
            <a:ext cx="5813915" cy="3742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74EFAA-CC32-4584-BFD9-28C00C4F3CD6}"/>
              </a:ext>
            </a:extLst>
          </p:cNvPr>
          <p:cNvSpPr txBox="1"/>
          <p:nvPr/>
        </p:nvSpPr>
        <p:spPr>
          <a:xfrm>
            <a:off x="7217044" y="2371241"/>
            <a:ext cx="46184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Core Concepts of web3 and </a:t>
            </a:r>
          </a:p>
          <a:p>
            <a:r>
              <a:rPr lang="en-US" sz="4400" dirty="0"/>
              <a:t>E-Learning 3.0</a:t>
            </a:r>
          </a:p>
        </p:txBody>
      </p:sp>
    </p:spTree>
    <p:extLst>
      <p:ext uri="{BB962C8B-B14F-4D97-AF65-F5344CB8AC3E}">
        <p14:creationId xmlns:p14="http://schemas.microsoft.com/office/powerpoint/2010/main" val="726642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E0C1C2-FF98-4E64-B730-3B5B47A00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2371241"/>
            <a:ext cx="7603079" cy="4134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8214102" y="2216258"/>
            <a:ext cx="36369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Data as distributed and dynamic</a:t>
            </a:r>
          </a:p>
        </p:txBody>
      </p:sp>
    </p:spTree>
    <p:extLst>
      <p:ext uri="{BB962C8B-B14F-4D97-AF65-F5344CB8AC3E}">
        <p14:creationId xmlns:p14="http://schemas.microsoft.com/office/powerpoint/2010/main" val="1886084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A18A6EE-DFC9-48CC-B862-9D7F9AEAD16E}"/>
              </a:ext>
            </a:extLst>
          </p:cNvPr>
          <p:cNvSpPr/>
          <p:nvPr/>
        </p:nvSpPr>
        <p:spPr>
          <a:xfrm>
            <a:off x="377125" y="2428068"/>
            <a:ext cx="7051729" cy="41897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7590913" y="2448946"/>
            <a:ext cx="36369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The linked open data cloud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55406F-597A-46EF-B10F-73DB499D5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15" y="2557853"/>
            <a:ext cx="7425598" cy="36982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8D6D76-0A7B-4C61-8B34-D5901B34F570}"/>
              </a:ext>
            </a:extLst>
          </p:cNvPr>
          <p:cNvSpPr/>
          <p:nvPr/>
        </p:nvSpPr>
        <p:spPr>
          <a:xfrm>
            <a:off x="7590913" y="5735381"/>
            <a:ext cx="28155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https://ontotext.com/linked-open-data-cultural-heritage/</a:t>
            </a:r>
            <a:r>
              <a:rPr lang="en-US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102328-4459-4A29-801E-92ABAEC3FF05}"/>
              </a:ext>
            </a:extLst>
          </p:cNvPr>
          <p:cNvSpPr/>
          <p:nvPr/>
        </p:nvSpPr>
        <p:spPr>
          <a:xfrm>
            <a:off x="7590913" y="4887154"/>
            <a:ext cx="30446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https://www.w3.org/wiki/LinkedData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0048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F75FE-CC9D-49EA-96AF-3B5C0D90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851" y="607324"/>
            <a:ext cx="1684148" cy="137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308D2-0748-4784-A326-CA38939DDE5C}"/>
              </a:ext>
            </a:extLst>
          </p:cNvPr>
          <p:cNvSpPr txBox="1"/>
          <p:nvPr/>
        </p:nvSpPr>
        <p:spPr>
          <a:xfrm>
            <a:off x="6829587" y="2252017"/>
            <a:ext cx="51661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Learning with data: knowledge as pattern recognition rather than remembering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E36A71-619C-4DCA-9DF2-31A9A5FEA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12" y="2376408"/>
            <a:ext cx="6237917" cy="403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01927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174</TotalTime>
  <Words>956</Words>
  <Application>Microsoft Office PowerPoint</Application>
  <PresentationFormat>Widescreen</PresentationFormat>
  <Paragraphs>153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Arial</vt:lpstr>
      <vt:lpstr>Trebuchet MS</vt:lpstr>
      <vt:lpstr>Berlin</vt:lpstr>
      <vt:lpstr>E-Learning 3.0</vt:lpstr>
      <vt:lpstr>E-Learning 3.0 MOOC Official Launch</vt:lpstr>
      <vt:lpstr>What is E-Learning 3.0?</vt:lpstr>
      <vt:lpstr>What is E-Learning 3.0?</vt:lpstr>
      <vt:lpstr>What is E-Learning 3.0?</vt:lpstr>
      <vt:lpstr>What is E-Learning 3.0?</vt:lpstr>
      <vt:lpstr>Data</vt:lpstr>
      <vt:lpstr>Data</vt:lpstr>
      <vt:lpstr>Data</vt:lpstr>
      <vt:lpstr>Cloud</vt:lpstr>
      <vt:lpstr>Cloud</vt:lpstr>
      <vt:lpstr>Cloud</vt:lpstr>
      <vt:lpstr>Cloud</vt:lpstr>
      <vt:lpstr>Graph</vt:lpstr>
      <vt:lpstr>Graph</vt:lpstr>
      <vt:lpstr>Graph</vt:lpstr>
      <vt:lpstr>Graph</vt:lpstr>
      <vt:lpstr>Identity</vt:lpstr>
      <vt:lpstr>Identity</vt:lpstr>
      <vt:lpstr>Identity</vt:lpstr>
      <vt:lpstr>Identity</vt:lpstr>
      <vt:lpstr>Identity</vt:lpstr>
      <vt:lpstr>Resources</vt:lpstr>
      <vt:lpstr>Resources</vt:lpstr>
      <vt:lpstr>Resources</vt:lpstr>
      <vt:lpstr>Resources</vt:lpstr>
      <vt:lpstr>Recognition</vt:lpstr>
      <vt:lpstr>Recognition</vt:lpstr>
      <vt:lpstr>Recognition</vt:lpstr>
      <vt:lpstr>Recognition</vt:lpstr>
      <vt:lpstr>Community</vt:lpstr>
      <vt:lpstr>Community</vt:lpstr>
      <vt:lpstr>Community</vt:lpstr>
      <vt:lpstr>Community</vt:lpstr>
      <vt:lpstr>Community</vt:lpstr>
      <vt:lpstr>Experience</vt:lpstr>
      <vt:lpstr>Experience</vt:lpstr>
      <vt:lpstr>Experience</vt:lpstr>
      <vt:lpstr>Experience</vt:lpstr>
      <vt:lpstr>Agency</vt:lpstr>
      <vt:lpstr>Agency</vt:lpstr>
      <vt:lpstr>Agency</vt:lpstr>
      <vt:lpstr>Agency</vt:lpstr>
      <vt:lpstr>Stephen Downes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E-Learning 3.0</dc:title>
  <dc:creator>Stephen Downes</dc:creator>
  <cp:lastModifiedBy>Stephen Downes</cp:lastModifiedBy>
  <cp:revision>18</cp:revision>
  <dcterms:created xsi:type="dcterms:W3CDTF">2018-10-18T12:36:22Z</dcterms:created>
  <dcterms:modified xsi:type="dcterms:W3CDTF">2018-10-18T15:33:10Z</dcterms:modified>
</cp:coreProperties>
</file>