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71" r:id="rId4"/>
    <p:sldId id="264" r:id="rId5"/>
    <p:sldId id="258" r:id="rId6"/>
    <p:sldId id="278" r:id="rId7"/>
    <p:sldId id="279" r:id="rId8"/>
    <p:sldId id="280" r:id="rId9"/>
    <p:sldId id="274" r:id="rId10"/>
    <p:sldId id="272" r:id="rId11"/>
    <p:sldId id="273" r:id="rId12"/>
    <p:sldId id="268" r:id="rId13"/>
    <p:sldId id="276" r:id="rId14"/>
    <p:sldId id="277" r:id="rId15"/>
    <p:sldId id="261" r:id="rId16"/>
    <p:sldId id="259" r:id="rId17"/>
    <p:sldId id="262" r:id="rId18"/>
    <p:sldId id="269" r:id="rId19"/>
    <p:sldId id="267" r:id="rId20"/>
    <p:sldId id="266" r:id="rId21"/>
    <p:sldId id="275" r:id="rId22"/>
    <p:sldId id="260" r:id="rId23"/>
    <p:sldId id="263" r:id="rId24"/>
    <p:sldId id="27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13" autoAdjust="0"/>
    <p:restoredTop sz="86415" autoAdjust="0"/>
  </p:normalViewPr>
  <p:slideViewPr>
    <p:cSldViewPr snapToGrid="0">
      <p:cViewPr varScale="1">
        <p:scale>
          <a:sx n="82" d="100"/>
          <a:sy n="82" d="100"/>
        </p:scale>
        <p:origin x="258" y="96"/>
      </p:cViewPr>
      <p:guideLst/>
    </p:cSldViewPr>
  </p:slideViewPr>
  <p:outlineViewPr>
    <p:cViewPr>
      <p:scale>
        <a:sx n="33" d="100"/>
        <a:sy n="33" d="100"/>
      </p:scale>
      <p:origin x="0" y="-303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B0AA2B-0EF8-457B-BBC9-1C2A104FFF43}" type="datetimeFigureOut">
              <a:rPr lang="en-US" smtClean="0"/>
              <a:t>4/28/2019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BD8CC-846B-46C8-953F-51C878E8F465}" type="slidenum">
              <a:rPr lang="en-US" smtClean="0"/>
              <a:t>‹#›</a:t>
            </a:fld>
            <a:endParaRPr lang="en-US"/>
          </a:p>
        </p:txBody>
      </p:sp>
    </p:spTree>
    <p:extLst>
      <p:ext uri="{BB962C8B-B14F-4D97-AF65-F5344CB8AC3E}">
        <p14:creationId xmlns:p14="http://schemas.microsoft.com/office/powerpoint/2010/main" val="409820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downes.ca/post/69419/rd"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downes.ca/feed/6974" TargetMode="External"/><Relationship Id="rId4" Type="http://schemas.openxmlformats.org/officeDocument/2006/relationships/hyperlink" Target="https://www.downes.ca/author/22451"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researchgate.net/publication/325451400_Blockchain-based_protocol_of_autonomous_business_activity_for_multi-agent_systems_consisting_of_UAV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ature.com/articles/s41586-019-1119-1#article-info" TargetMode="External"/><Relationship Id="rId7" Type="http://schemas.openxmlformats.org/officeDocument/2006/relationships/hyperlink" Target="https://spectrum.ieee.org/author/megan-scudellari"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nature.com/articles/s41586-019-1119-1#auth-3" TargetMode="External"/><Relationship Id="rId5" Type="http://schemas.openxmlformats.org/officeDocument/2006/relationships/hyperlink" Target="https://www.nature.com/articles/s41586-019-1119-1#auth-2" TargetMode="External"/><Relationship Id="rId4" Type="http://schemas.openxmlformats.org/officeDocument/2006/relationships/hyperlink" Target="https://www.nature.com/articles/s41586-019-1119-1#auth-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olid.mit.edu/"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w3.org/DesignIssues/LinkedData.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esearchgate.net/publication/325451400_Blockchain-based_protocol_of_autonomous_business_activity_for_multi-agent_systems_consisting_of_UAV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linkClick r:id="rId3"/>
              </a:rPr>
              <a:t>Can you solve this High School ML problem?</a:t>
            </a:r>
          </a:p>
          <a:p>
            <a:r>
              <a:rPr lang="en-US" u="none" strike="noStrike" dirty="0" err="1">
                <a:effectLst/>
                <a:hlinkClick r:id="rId4"/>
              </a:rPr>
              <a:t>LittleLouis</a:t>
            </a:r>
            <a:r>
              <a:rPr lang="en-US" dirty="0"/>
              <a:t>, </a:t>
            </a:r>
            <a:r>
              <a:rPr lang="en-US" u="none" strike="noStrike" dirty="0">
                <a:effectLst/>
                <a:hlinkClick r:id="rId5"/>
              </a:rPr>
              <a:t>Reddit</a:t>
            </a:r>
            <a:r>
              <a:rPr lang="en-US" dirty="0"/>
              <a:t>, Apr 27, 2019</a:t>
            </a:r>
          </a:p>
          <a:p>
            <a:r>
              <a:rPr lang="en-US" dirty="0"/>
              <a:t>https://www.reddit.com/r/MachineLearning/comments/bhp6bw/p_can_you_solve_this_high_school_ml_problem/</a:t>
            </a:r>
          </a:p>
        </p:txBody>
      </p:sp>
      <p:sp>
        <p:nvSpPr>
          <p:cNvPr id="4" name="Slide Number Placeholder 3"/>
          <p:cNvSpPr>
            <a:spLocks noGrp="1"/>
          </p:cNvSpPr>
          <p:nvPr>
            <p:ph type="sldNum" sz="quarter" idx="5"/>
          </p:nvPr>
        </p:nvSpPr>
        <p:spPr/>
        <p:txBody>
          <a:bodyPr/>
          <a:lstStyle/>
          <a:p>
            <a:fld id="{F05BD8CC-846B-46C8-953F-51C878E8F465}" type="slidenum">
              <a:rPr lang="en-US" smtClean="0"/>
              <a:t>5</a:t>
            </a:fld>
            <a:endParaRPr lang="en-US"/>
          </a:p>
        </p:txBody>
      </p:sp>
    </p:spTree>
    <p:extLst>
      <p:ext uri="{BB962C8B-B14F-4D97-AF65-F5344CB8AC3E}">
        <p14:creationId xmlns:p14="http://schemas.microsoft.com/office/powerpoint/2010/main" val="2285600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(PDF) Blockchain-based protocol of autonomous business activity for multi-agent systems consisting of UAVs</a:t>
            </a:r>
            <a:r>
              <a:rPr lang="en-US" dirty="0"/>
              <a:t>. Available from: </a:t>
            </a:r>
            <a:r>
              <a:rPr lang="en-US" dirty="0">
                <a:hlinkClick r:id="rId3"/>
              </a:rPr>
              <a:t>https://www.researchgate.net/publication/325451400_Blockchain-based_protocol_of_autonomous_business_activity_for_multi-agent_systems_consisting_of_UAVs</a:t>
            </a:r>
            <a:r>
              <a:rPr lang="en-US" dirty="0"/>
              <a:t> [accessed Apr 28 2019].</a:t>
            </a:r>
          </a:p>
        </p:txBody>
      </p:sp>
      <p:sp>
        <p:nvSpPr>
          <p:cNvPr id="4" name="Slide Number Placeholder 3"/>
          <p:cNvSpPr>
            <a:spLocks noGrp="1"/>
          </p:cNvSpPr>
          <p:nvPr>
            <p:ph type="sldNum" sz="quarter" idx="5"/>
          </p:nvPr>
        </p:nvSpPr>
        <p:spPr/>
        <p:txBody>
          <a:bodyPr/>
          <a:lstStyle/>
          <a:p>
            <a:fld id="{F05BD8CC-846B-46C8-953F-51C878E8F465}" type="slidenum">
              <a:rPr lang="en-US" smtClean="0"/>
              <a:t>17</a:t>
            </a:fld>
            <a:endParaRPr lang="en-US"/>
          </a:p>
        </p:txBody>
      </p:sp>
    </p:spTree>
    <p:extLst>
      <p:ext uri="{BB962C8B-B14F-4D97-AF65-F5344CB8AC3E}">
        <p14:creationId xmlns:p14="http://schemas.microsoft.com/office/powerpoint/2010/main" val="3368749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Introducing Workbench, an Open Source Platform</a:t>
            </a:r>
          </a:p>
          <a:p>
            <a:r>
              <a:rPr lang="en-US" dirty="0"/>
              <a:t>Pierre Conti, Adam Hooper, Jonathan Stray</a:t>
            </a:r>
          </a:p>
          <a:p>
            <a:r>
              <a:rPr lang="en-US" dirty="0"/>
              <a:t>https://source.opennews.org/articles/workbench-data-journalism-open-source-platform/</a:t>
            </a:r>
          </a:p>
          <a:p>
            <a:endParaRPr lang="en-US" dirty="0"/>
          </a:p>
          <a:p>
            <a:r>
              <a:rPr lang="en-US" dirty="0"/>
              <a:t>Course - https://app.workbenchdata.com/courses/intro-to-data-journalism, Source, 2019/04/25</a:t>
            </a:r>
          </a:p>
        </p:txBody>
      </p:sp>
      <p:sp>
        <p:nvSpPr>
          <p:cNvPr id="4" name="Slide Number Placeholder 3"/>
          <p:cNvSpPr>
            <a:spLocks noGrp="1"/>
          </p:cNvSpPr>
          <p:nvPr>
            <p:ph type="sldNum" sz="quarter" idx="5"/>
          </p:nvPr>
        </p:nvSpPr>
        <p:spPr/>
        <p:txBody>
          <a:bodyPr/>
          <a:lstStyle/>
          <a:p>
            <a:fld id="{F05BD8CC-846B-46C8-953F-51C878E8F465}" type="slidenum">
              <a:rPr lang="en-US" smtClean="0"/>
              <a:t>21</a:t>
            </a:fld>
            <a:endParaRPr lang="en-US"/>
          </a:p>
        </p:txBody>
      </p:sp>
    </p:spTree>
    <p:extLst>
      <p:ext uri="{BB962C8B-B14F-4D97-AF65-F5344CB8AC3E}">
        <p14:creationId xmlns:p14="http://schemas.microsoft.com/office/powerpoint/2010/main" val="3018917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Forget about artificial intelligence, extended intelligence is the future</a:t>
            </a:r>
          </a:p>
          <a:p>
            <a:r>
              <a:rPr lang="en-US" dirty="0"/>
              <a:t>Joi Ito, Wired, 2019/04/29</a:t>
            </a:r>
          </a:p>
          <a:p>
            <a:r>
              <a:rPr lang="en-US" dirty="0"/>
              <a:t>https://www.wired.co.uk/article/artificial-intelligence-extended-intelligence?utm_source=pocket&amp;utm_medium=email&amp;utm_campaign=pockethits</a:t>
            </a:r>
          </a:p>
        </p:txBody>
      </p:sp>
      <p:sp>
        <p:nvSpPr>
          <p:cNvPr id="4" name="Slide Number Placeholder 3"/>
          <p:cNvSpPr>
            <a:spLocks noGrp="1"/>
          </p:cNvSpPr>
          <p:nvPr>
            <p:ph type="sldNum" sz="quarter" idx="5"/>
          </p:nvPr>
        </p:nvSpPr>
        <p:spPr/>
        <p:txBody>
          <a:bodyPr/>
          <a:lstStyle/>
          <a:p>
            <a:fld id="{F05BD8CC-846B-46C8-953F-51C878E8F465}" type="slidenum">
              <a:rPr lang="en-US" smtClean="0"/>
              <a:t>22</a:t>
            </a:fld>
            <a:endParaRPr lang="en-US"/>
          </a:p>
        </p:txBody>
      </p:sp>
    </p:spTree>
    <p:extLst>
      <p:ext uri="{BB962C8B-B14F-4D97-AF65-F5344CB8AC3E}">
        <p14:creationId xmlns:p14="http://schemas.microsoft.com/office/powerpoint/2010/main" val="4090821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Published: 24 April 2019</a:t>
            </a:r>
            <a:r>
              <a:rPr lang="en-US" dirty="0"/>
              <a:t> </a:t>
            </a:r>
          </a:p>
          <a:p>
            <a:r>
              <a:rPr lang="en-US" b="1" dirty="0"/>
              <a:t>Speech synthesis from neural decoding of spoken sentences</a:t>
            </a:r>
          </a:p>
          <a:p>
            <a:r>
              <a:rPr lang="en-US" dirty="0">
                <a:hlinkClick r:id="rId4"/>
              </a:rPr>
              <a:t>Gopala K. </a:t>
            </a:r>
            <a:r>
              <a:rPr lang="en-US" dirty="0" err="1">
                <a:hlinkClick r:id="rId4"/>
              </a:rPr>
              <a:t>Anumanchipalli</a:t>
            </a:r>
            <a:r>
              <a:rPr lang="en-US" dirty="0"/>
              <a:t>, </a:t>
            </a:r>
          </a:p>
          <a:p>
            <a:r>
              <a:rPr lang="en-US" dirty="0">
                <a:hlinkClick r:id="rId5"/>
              </a:rPr>
              <a:t>Josh </a:t>
            </a:r>
            <a:r>
              <a:rPr lang="en-US" dirty="0" err="1">
                <a:hlinkClick r:id="rId5"/>
              </a:rPr>
              <a:t>Chartier</a:t>
            </a:r>
            <a:r>
              <a:rPr lang="en-US" dirty="0"/>
              <a:t> &amp; </a:t>
            </a:r>
          </a:p>
          <a:p>
            <a:r>
              <a:rPr lang="en-US" dirty="0">
                <a:hlinkClick r:id="rId6"/>
              </a:rPr>
              <a:t>Edward F. Chang</a:t>
            </a:r>
            <a:r>
              <a:rPr lang="en-US" dirty="0"/>
              <a:t> </a:t>
            </a:r>
          </a:p>
          <a:p>
            <a:r>
              <a:rPr lang="en-US" i="1" dirty="0" err="1"/>
              <a:t>Nature</a:t>
            </a:r>
            <a:r>
              <a:rPr lang="en-US" b="1" dirty="0" err="1"/>
              <a:t>volume</a:t>
            </a:r>
            <a:r>
              <a:rPr lang="en-US" b="1" dirty="0"/>
              <a:t> 568</a:t>
            </a:r>
            <a:r>
              <a:rPr lang="en-US" dirty="0"/>
              <a:t>, pages493–498 (2019)</a:t>
            </a:r>
          </a:p>
          <a:p>
            <a:r>
              <a:rPr lang="en-US" dirty="0"/>
              <a:t>https://www.nature.com/articles/s41586-019-1119-1</a:t>
            </a:r>
          </a:p>
          <a:p>
            <a:endParaRPr lang="en-US" dirty="0"/>
          </a:p>
          <a:p>
            <a:r>
              <a:rPr lang="en-US" dirty="0"/>
              <a:t>24 Apr 2019 | 17:45 GMT</a:t>
            </a:r>
          </a:p>
          <a:p>
            <a:r>
              <a:rPr lang="en-US" b="1" dirty="0"/>
              <a:t>Brain Implant Can Say What You’re Thinking</a:t>
            </a:r>
          </a:p>
          <a:p>
            <a:r>
              <a:rPr lang="en-US" b="1" dirty="0"/>
              <a:t>A brain-computer interface that records signals in the motor cortex can synthesize speech from activity in a user’s brain</a:t>
            </a:r>
          </a:p>
          <a:p>
            <a:r>
              <a:rPr lang="en-US" dirty="0"/>
              <a:t>By </a:t>
            </a:r>
            <a:r>
              <a:rPr lang="en-US" dirty="0">
                <a:hlinkClick r:id="rId7"/>
              </a:rPr>
              <a:t>Megan </a:t>
            </a:r>
            <a:r>
              <a:rPr lang="en-US" dirty="0" err="1">
                <a:hlinkClick r:id="rId7"/>
              </a:rPr>
              <a:t>Scudellari</a:t>
            </a:r>
            <a:r>
              <a:rPr lang="en-US" dirty="0"/>
              <a:t> </a:t>
            </a:r>
          </a:p>
          <a:p>
            <a:r>
              <a:rPr lang="en-US" dirty="0"/>
              <a:t>IEEE Spectrum</a:t>
            </a:r>
          </a:p>
          <a:p>
            <a:r>
              <a:rPr lang="en-US" dirty="0"/>
              <a:t>https://spectrum.ieee.org/the-human-os/biomedical/devices/implant-translates-brain-activity-into-spoken-sentences</a:t>
            </a:r>
          </a:p>
          <a:p>
            <a:endParaRPr lang="en-US" dirty="0"/>
          </a:p>
          <a:p>
            <a:endParaRPr lang="en-US" dirty="0"/>
          </a:p>
        </p:txBody>
      </p:sp>
      <p:sp>
        <p:nvSpPr>
          <p:cNvPr id="4" name="Slide Number Placeholder 3"/>
          <p:cNvSpPr>
            <a:spLocks noGrp="1"/>
          </p:cNvSpPr>
          <p:nvPr>
            <p:ph type="sldNum" sz="quarter" idx="5"/>
          </p:nvPr>
        </p:nvSpPr>
        <p:spPr/>
        <p:txBody>
          <a:bodyPr/>
          <a:lstStyle/>
          <a:p>
            <a:fld id="{F05BD8CC-846B-46C8-953F-51C878E8F465}" type="slidenum">
              <a:rPr lang="en-US" smtClean="0"/>
              <a:t>23</a:t>
            </a:fld>
            <a:endParaRPr lang="en-US"/>
          </a:p>
        </p:txBody>
      </p:sp>
    </p:spTree>
    <p:extLst>
      <p:ext uri="{BB962C8B-B14F-4D97-AF65-F5344CB8AC3E}">
        <p14:creationId xmlns:p14="http://schemas.microsoft.com/office/powerpoint/2010/main" val="2739784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Re-decentralizing the Web, for good this time</a:t>
            </a:r>
          </a:p>
          <a:p>
            <a:r>
              <a:rPr lang="en-US" dirty="0"/>
              <a:t>Ruben </a:t>
            </a:r>
            <a:r>
              <a:rPr lang="en-US" dirty="0" err="1"/>
              <a:t>Verborgh</a:t>
            </a:r>
            <a:r>
              <a:rPr lang="en-US" dirty="0"/>
              <a:t>, Ghent University – </a:t>
            </a:r>
            <a:r>
              <a:rPr lang="en-US" dirty="0" err="1"/>
              <a:t>imec</a:t>
            </a:r>
            <a:r>
              <a:rPr lang="en-US" dirty="0"/>
              <a:t> – </a:t>
            </a:r>
            <a:r>
              <a:rPr lang="en-US" dirty="0" err="1"/>
              <a:t>IDLab</a:t>
            </a:r>
            <a:endParaRPr lang="en-US" dirty="0"/>
          </a:p>
          <a:p>
            <a:r>
              <a:rPr lang="en-US" dirty="0"/>
              <a:t>11 January 2019</a:t>
            </a:r>
          </a:p>
          <a:p>
            <a:r>
              <a:rPr lang="en-US" dirty="0"/>
              <a:t>https://ruben.verborgh.org/articles/redecentralizing-the-web/</a:t>
            </a:r>
          </a:p>
          <a:p>
            <a:endParaRPr lang="en-US" dirty="0"/>
          </a:p>
          <a:p>
            <a:r>
              <a:rPr lang="en-US" dirty="0"/>
              <a:t>Challenges and Opportunities for use of Social Media in Higher Education</a:t>
            </a:r>
          </a:p>
          <a:p>
            <a:r>
              <a:rPr lang="en-US" dirty="0"/>
              <a:t>Terry Anderson, Journal of Learning for Development, 2019/04/23</a:t>
            </a:r>
          </a:p>
          <a:p>
            <a:r>
              <a:rPr lang="en-US" dirty="0"/>
              <a:t>https://jl4d.org/index.php/ejl4d/article/view/327/361</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05BD8CC-846B-46C8-953F-51C878E8F465}" type="slidenum">
              <a:rPr lang="en-US" smtClean="0"/>
              <a:t>6</a:t>
            </a:fld>
            <a:endParaRPr lang="en-US"/>
          </a:p>
        </p:txBody>
      </p:sp>
    </p:spTree>
    <p:extLst>
      <p:ext uri="{BB962C8B-B14F-4D97-AF65-F5344CB8AC3E}">
        <p14:creationId xmlns:p14="http://schemas.microsoft.com/office/powerpoint/2010/main" val="3979942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Re-decentralizing the Web, for good this time</a:t>
            </a:r>
          </a:p>
          <a:p>
            <a:r>
              <a:rPr lang="en-US" dirty="0"/>
              <a:t>Ruben </a:t>
            </a:r>
            <a:r>
              <a:rPr lang="en-US" dirty="0" err="1"/>
              <a:t>Verborgh</a:t>
            </a:r>
            <a:r>
              <a:rPr lang="en-US" dirty="0"/>
              <a:t>, Ghent University – </a:t>
            </a:r>
            <a:r>
              <a:rPr lang="en-US" dirty="0" err="1"/>
              <a:t>imec</a:t>
            </a:r>
            <a:r>
              <a:rPr lang="en-US" dirty="0"/>
              <a:t> – </a:t>
            </a:r>
            <a:r>
              <a:rPr lang="en-US" dirty="0" err="1"/>
              <a:t>IDLab</a:t>
            </a:r>
            <a:endParaRPr lang="en-US" dirty="0"/>
          </a:p>
          <a:p>
            <a:r>
              <a:rPr lang="en-US" dirty="0"/>
              <a:t>11 January 2019</a:t>
            </a:r>
          </a:p>
          <a:p>
            <a:r>
              <a:rPr lang="en-US" dirty="0"/>
              <a:t>https://ruben.verborgh.org/articles/redecentralizing-the-web/</a:t>
            </a:r>
          </a:p>
          <a:p>
            <a:endParaRPr lang="en-US" dirty="0"/>
          </a:p>
        </p:txBody>
      </p:sp>
      <p:sp>
        <p:nvSpPr>
          <p:cNvPr id="4" name="Slide Number Placeholder 3"/>
          <p:cNvSpPr>
            <a:spLocks noGrp="1"/>
          </p:cNvSpPr>
          <p:nvPr>
            <p:ph type="sldNum" sz="quarter" idx="5"/>
          </p:nvPr>
        </p:nvSpPr>
        <p:spPr/>
        <p:txBody>
          <a:bodyPr/>
          <a:lstStyle/>
          <a:p>
            <a:fld id="{F05BD8CC-846B-46C8-953F-51C878E8F465}" type="slidenum">
              <a:rPr lang="en-US" smtClean="0"/>
              <a:t>7</a:t>
            </a:fld>
            <a:endParaRPr lang="en-US"/>
          </a:p>
        </p:txBody>
      </p:sp>
    </p:spTree>
    <p:extLst>
      <p:ext uri="{BB962C8B-B14F-4D97-AF65-F5344CB8AC3E}">
        <p14:creationId xmlns:p14="http://schemas.microsoft.com/office/powerpoint/2010/main" val="687688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t>Solid</a:t>
            </a:r>
            <a:r>
              <a:rPr lang="en-US" dirty="0"/>
              <a:t>”. (n.d.). , available at: </a:t>
            </a:r>
            <a:r>
              <a:rPr lang="en-US" dirty="0">
                <a:hlinkClick r:id="rId3"/>
              </a:rPr>
              <a:t>https://solid.mit.edu/</a:t>
            </a:r>
            <a:r>
              <a:rPr lang="en-US" dirty="0"/>
              <a:t>.</a:t>
            </a:r>
          </a:p>
          <a:p>
            <a:endParaRPr lang="en-US" dirty="0"/>
          </a:p>
          <a:p>
            <a:r>
              <a:rPr lang="en-US" dirty="0"/>
              <a:t>Berners-Lee, T. (2006), “</a:t>
            </a:r>
            <a:r>
              <a:rPr lang="en-US" i="1" dirty="0"/>
              <a:t>Linked Data</a:t>
            </a:r>
            <a:r>
              <a:rPr lang="en-US" dirty="0"/>
              <a:t>”, 27 July, available at: </a:t>
            </a:r>
            <a:r>
              <a:rPr lang="en-US" dirty="0">
                <a:hlinkClick r:id="rId4"/>
              </a:rPr>
              <a:t>https://www.w3.org/DesignIssues/LinkedData.html</a:t>
            </a:r>
            <a:r>
              <a:rPr lang="en-US" dirty="0"/>
              <a:t>. </a:t>
            </a:r>
          </a:p>
          <a:p>
            <a:endParaRPr lang="en-US" dirty="0"/>
          </a:p>
          <a:p>
            <a:r>
              <a:rPr lang="en-US" dirty="0"/>
              <a:t>Berners-Lee, T. and O’Hara, K. (2013), “</a:t>
            </a:r>
            <a:r>
              <a:rPr lang="en-US" i="1" dirty="0"/>
              <a:t>The read–write Linked Data Web</a:t>
            </a:r>
            <a:r>
              <a:rPr lang="en-US" dirty="0"/>
              <a:t>”, </a:t>
            </a:r>
            <a:r>
              <a:rPr lang="en-US" i="1" dirty="0"/>
              <a:t>Philosophical Transactions of the Royal Society A</a:t>
            </a:r>
            <a:r>
              <a:rPr lang="en-US" dirty="0"/>
              <a:t>, Vol. 371 No. 1987.</a:t>
            </a:r>
          </a:p>
        </p:txBody>
      </p:sp>
      <p:sp>
        <p:nvSpPr>
          <p:cNvPr id="4" name="Slide Number Placeholder 3"/>
          <p:cNvSpPr>
            <a:spLocks noGrp="1"/>
          </p:cNvSpPr>
          <p:nvPr>
            <p:ph type="sldNum" sz="quarter" idx="5"/>
          </p:nvPr>
        </p:nvSpPr>
        <p:spPr/>
        <p:txBody>
          <a:bodyPr/>
          <a:lstStyle/>
          <a:p>
            <a:fld id="{F05BD8CC-846B-46C8-953F-51C878E8F465}" type="slidenum">
              <a:rPr lang="en-US" smtClean="0"/>
              <a:t>8</a:t>
            </a:fld>
            <a:endParaRPr lang="en-US"/>
          </a:p>
        </p:txBody>
      </p:sp>
    </p:spTree>
    <p:extLst>
      <p:ext uri="{BB962C8B-B14F-4D97-AF65-F5344CB8AC3E}">
        <p14:creationId xmlns:p14="http://schemas.microsoft.com/office/powerpoint/2010/main" val="2117725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MuseNet</a:t>
            </a:r>
            <a:endParaRPr lang="en-US" dirty="0"/>
          </a:p>
          <a:p>
            <a:r>
              <a:rPr lang="en-US" dirty="0"/>
              <a:t>Christine Payne, </a:t>
            </a:r>
            <a:r>
              <a:rPr lang="en-US" dirty="0" err="1"/>
              <a:t>OpenAI</a:t>
            </a:r>
            <a:r>
              <a:rPr lang="en-US" dirty="0"/>
              <a:t>, 2019/04/26</a:t>
            </a:r>
          </a:p>
          <a:p>
            <a:r>
              <a:rPr lang="en-US" dirty="0"/>
              <a:t>Icon</a:t>
            </a:r>
          </a:p>
          <a:p>
            <a:r>
              <a:rPr lang="en-US" dirty="0"/>
              <a:t>https://openai.com/blog/musenet/</a:t>
            </a:r>
          </a:p>
        </p:txBody>
      </p:sp>
      <p:sp>
        <p:nvSpPr>
          <p:cNvPr id="4" name="Slide Number Placeholder 3"/>
          <p:cNvSpPr>
            <a:spLocks noGrp="1"/>
          </p:cNvSpPr>
          <p:nvPr>
            <p:ph type="sldNum" sz="quarter" idx="5"/>
          </p:nvPr>
        </p:nvSpPr>
        <p:spPr/>
        <p:txBody>
          <a:bodyPr/>
          <a:lstStyle/>
          <a:p>
            <a:fld id="{F05BD8CC-846B-46C8-953F-51C878E8F465}" type="slidenum">
              <a:rPr lang="en-US" smtClean="0"/>
              <a:t>9</a:t>
            </a:fld>
            <a:endParaRPr lang="en-US"/>
          </a:p>
        </p:txBody>
      </p:sp>
    </p:spTree>
    <p:extLst>
      <p:ext uri="{BB962C8B-B14F-4D97-AF65-F5344CB8AC3E}">
        <p14:creationId xmlns:p14="http://schemas.microsoft.com/office/powerpoint/2010/main" val="2661461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Graph Algorithms: Practical Examples in Apache Spark and Neo4j</a:t>
            </a:r>
          </a:p>
          <a:p>
            <a:r>
              <a:rPr lang="en-US" sz="1200" b="0" i="0" u="none" strike="noStrike" kern="1200" baseline="0" dirty="0">
                <a:solidFill>
                  <a:schemeClr val="tx1"/>
                </a:solidFill>
                <a:latin typeface="+mn-lt"/>
                <a:ea typeface="+mn-ea"/>
                <a:cs typeface="+mn-cs"/>
              </a:rPr>
              <a:t>Mark Needham, Amy E. </a:t>
            </a:r>
            <a:r>
              <a:rPr lang="en-US" sz="1200" b="0" i="0" u="none" strike="noStrike" kern="1200" baseline="0" dirty="0" err="1">
                <a:solidFill>
                  <a:schemeClr val="tx1"/>
                </a:solidFill>
                <a:latin typeface="+mn-lt"/>
                <a:ea typeface="+mn-ea"/>
                <a:cs typeface="+mn-cs"/>
              </a:rPr>
              <a:t>Hodler</a:t>
            </a:r>
            <a:r>
              <a:rPr lang="en-US" sz="1200" b="0" i="0" u="none" strike="noStrike" kern="1200" baseline="0" dirty="0">
                <a:solidFill>
                  <a:schemeClr val="tx1"/>
                </a:solidFill>
                <a:latin typeface="+mn-lt"/>
                <a:ea typeface="+mn-ea"/>
                <a:cs typeface="+mn-cs"/>
              </a:rPr>
              <a:t>, O'Reilly, 2019/04/23</a:t>
            </a:r>
          </a:p>
          <a:p>
            <a:r>
              <a:rPr lang="en-US" sz="1200" b="0" i="0" u="none" strike="noStrike" kern="1200" baseline="0" dirty="0">
                <a:solidFill>
                  <a:schemeClr val="tx1"/>
                </a:solidFill>
                <a:latin typeface="+mn-lt"/>
                <a:ea typeface="+mn-ea"/>
                <a:cs typeface="+mn-cs"/>
              </a:rPr>
              <a:t>https://neo4j.com/graph-algorithms-book/</a:t>
            </a:r>
          </a:p>
          <a:p>
            <a:endParaRPr lang="en-US" dirty="0"/>
          </a:p>
        </p:txBody>
      </p:sp>
      <p:sp>
        <p:nvSpPr>
          <p:cNvPr id="4" name="Slide Number Placeholder 3"/>
          <p:cNvSpPr>
            <a:spLocks noGrp="1"/>
          </p:cNvSpPr>
          <p:nvPr>
            <p:ph type="sldNum" sz="quarter" idx="5"/>
          </p:nvPr>
        </p:nvSpPr>
        <p:spPr/>
        <p:txBody>
          <a:bodyPr/>
          <a:lstStyle/>
          <a:p>
            <a:fld id="{F05BD8CC-846B-46C8-953F-51C878E8F465}" type="slidenum">
              <a:rPr lang="en-US" smtClean="0"/>
              <a:t>13</a:t>
            </a:fld>
            <a:endParaRPr lang="en-US"/>
          </a:p>
        </p:txBody>
      </p:sp>
    </p:spTree>
    <p:extLst>
      <p:ext uri="{BB962C8B-B14F-4D97-AF65-F5344CB8AC3E}">
        <p14:creationId xmlns:p14="http://schemas.microsoft.com/office/powerpoint/2010/main" val="2415912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Graph Algorithms: Practical Examples in Apache Spark and Neo4j</a:t>
            </a:r>
          </a:p>
          <a:p>
            <a:r>
              <a:rPr lang="en-US" sz="1200" b="0" i="0" u="none" strike="noStrike" kern="1200" baseline="0" dirty="0">
                <a:solidFill>
                  <a:schemeClr val="tx1"/>
                </a:solidFill>
                <a:latin typeface="+mn-lt"/>
                <a:ea typeface="+mn-ea"/>
                <a:cs typeface="+mn-cs"/>
              </a:rPr>
              <a:t>Mark Needham, Amy E. </a:t>
            </a:r>
            <a:r>
              <a:rPr lang="en-US" sz="1200" b="0" i="0" u="none" strike="noStrike" kern="1200" baseline="0" dirty="0" err="1">
                <a:solidFill>
                  <a:schemeClr val="tx1"/>
                </a:solidFill>
                <a:latin typeface="+mn-lt"/>
                <a:ea typeface="+mn-ea"/>
                <a:cs typeface="+mn-cs"/>
              </a:rPr>
              <a:t>Hodler</a:t>
            </a:r>
            <a:r>
              <a:rPr lang="en-US" sz="1200" b="0" i="0" u="none" strike="noStrike" kern="1200" baseline="0" dirty="0">
                <a:solidFill>
                  <a:schemeClr val="tx1"/>
                </a:solidFill>
                <a:latin typeface="+mn-lt"/>
                <a:ea typeface="+mn-ea"/>
                <a:cs typeface="+mn-cs"/>
              </a:rPr>
              <a:t>, O'Reilly, 2019/04/23</a:t>
            </a:r>
          </a:p>
          <a:p>
            <a:r>
              <a:rPr lang="en-US" sz="1200" b="0" i="0" u="none" strike="noStrike" kern="1200" baseline="0" dirty="0">
                <a:solidFill>
                  <a:schemeClr val="tx1"/>
                </a:solidFill>
                <a:latin typeface="+mn-lt"/>
                <a:ea typeface="+mn-ea"/>
                <a:cs typeface="+mn-cs"/>
              </a:rPr>
              <a:t>https://neo4j.com/graph-algorithms-book/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Investigate the route of a disease or a cascading transport failure.</a:t>
            </a:r>
          </a:p>
          <a:p>
            <a:r>
              <a:rPr lang="en-US" sz="1200" b="0" i="0" u="none" strike="noStrike" kern="1200" baseline="0" dirty="0">
                <a:solidFill>
                  <a:schemeClr val="tx1"/>
                </a:solidFill>
                <a:latin typeface="+mn-lt"/>
                <a:ea typeface="+mn-ea"/>
                <a:cs typeface="+mn-cs"/>
              </a:rPr>
              <a:t>• Uncover the most vulnerable, or damaging, components in a network attack.</a:t>
            </a:r>
          </a:p>
          <a:p>
            <a:r>
              <a:rPr lang="en-US" sz="1200" b="0" i="0" u="none" strike="noStrike" kern="1200" baseline="0" dirty="0">
                <a:solidFill>
                  <a:schemeClr val="tx1"/>
                </a:solidFill>
                <a:latin typeface="+mn-lt"/>
                <a:ea typeface="+mn-ea"/>
                <a:cs typeface="+mn-cs"/>
              </a:rPr>
              <a:t>• Identify the least costly or fastest way to route information or resources.</a:t>
            </a:r>
          </a:p>
          <a:p>
            <a:r>
              <a:rPr lang="en-US" sz="1200" b="0" i="0" u="none" strike="noStrike" kern="1200" baseline="0" dirty="0">
                <a:solidFill>
                  <a:schemeClr val="tx1"/>
                </a:solidFill>
                <a:latin typeface="+mn-lt"/>
                <a:ea typeface="+mn-ea"/>
                <a:cs typeface="+mn-cs"/>
              </a:rPr>
              <a:t>• Predict missing links in your data.</a:t>
            </a:r>
          </a:p>
          <a:p>
            <a:r>
              <a:rPr lang="en-US" sz="1200" b="0" i="0" u="none" strike="noStrike" kern="1200" baseline="0" dirty="0">
                <a:solidFill>
                  <a:schemeClr val="tx1"/>
                </a:solidFill>
                <a:latin typeface="+mn-lt"/>
                <a:ea typeface="+mn-ea"/>
                <a:cs typeface="+mn-cs"/>
              </a:rPr>
              <a:t>• Locate direct and indirect influence in a complex system.</a:t>
            </a:r>
          </a:p>
          <a:p>
            <a:r>
              <a:rPr lang="en-US" sz="1200" b="0" i="0" u="none" strike="noStrike" kern="1200" baseline="0" dirty="0">
                <a:solidFill>
                  <a:schemeClr val="tx1"/>
                </a:solidFill>
                <a:latin typeface="+mn-lt"/>
                <a:ea typeface="+mn-ea"/>
                <a:cs typeface="+mn-cs"/>
              </a:rPr>
              <a:t>• Discover unseen hierarchies and dependencies.</a:t>
            </a:r>
          </a:p>
          <a:p>
            <a:r>
              <a:rPr lang="en-US" sz="1200" b="0" i="0" u="none" strike="noStrike" kern="1200" baseline="0" dirty="0">
                <a:solidFill>
                  <a:schemeClr val="tx1"/>
                </a:solidFill>
                <a:latin typeface="+mn-lt"/>
                <a:ea typeface="+mn-ea"/>
                <a:cs typeface="+mn-cs"/>
              </a:rPr>
              <a:t>• Forecast whether groups will merge or break apart.</a:t>
            </a:r>
          </a:p>
          <a:p>
            <a:r>
              <a:rPr lang="en-US" sz="1200" b="0" i="0" u="none" strike="noStrike" kern="1200" baseline="0" dirty="0">
                <a:solidFill>
                  <a:schemeClr val="tx1"/>
                </a:solidFill>
                <a:latin typeface="+mn-lt"/>
                <a:ea typeface="+mn-ea"/>
                <a:cs typeface="+mn-cs"/>
              </a:rPr>
              <a:t>• Find bottlenecks or who has the power to deny/provide more resources.</a:t>
            </a:r>
          </a:p>
          <a:p>
            <a:r>
              <a:rPr lang="en-US" sz="1200" b="0" i="0" u="none" strike="noStrike" kern="1200" baseline="0" dirty="0">
                <a:solidFill>
                  <a:schemeClr val="tx1"/>
                </a:solidFill>
                <a:latin typeface="+mn-lt"/>
                <a:ea typeface="+mn-ea"/>
                <a:cs typeface="+mn-cs"/>
              </a:rPr>
              <a:t>• Reveal communities based on behavior for personalized recommendations.</a:t>
            </a:r>
          </a:p>
          <a:p>
            <a:r>
              <a:rPr lang="en-US" sz="1200" b="0" i="0" u="none" strike="noStrike" kern="1200" baseline="0" dirty="0">
                <a:solidFill>
                  <a:schemeClr val="tx1"/>
                </a:solidFill>
                <a:latin typeface="+mn-lt"/>
                <a:ea typeface="+mn-ea"/>
                <a:cs typeface="+mn-cs"/>
              </a:rPr>
              <a:t>• Reduce false positives in fraud and anomaly detection.</a:t>
            </a:r>
          </a:p>
          <a:p>
            <a:r>
              <a:rPr lang="en-US" sz="1200" b="0" i="0" u="none" strike="noStrike" kern="1200" baseline="0" dirty="0">
                <a:solidFill>
                  <a:schemeClr val="tx1"/>
                </a:solidFill>
                <a:latin typeface="+mn-lt"/>
                <a:ea typeface="+mn-ea"/>
                <a:cs typeface="+mn-cs"/>
              </a:rPr>
              <a:t>• Extract more predictive features for machine learning.</a:t>
            </a:r>
            <a:endParaRPr lang="en-US" dirty="0"/>
          </a:p>
        </p:txBody>
      </p:sp>
      <p:sp>
        <p:nvSpPr>
          <p:cNvPr id="4" name="Slide Number Placeholder 3"/>
          <p:cNvSpPr>
            <a:spLocks noGrp="1"/>
          </p:cNvSpPr>
          <p:nvPr>
            <p:ph type="sldNum" sz="quarter" idx="5"/>
          </p:nvPr>
        </p:nvSpPr>
        <p:spPr/>
        <p:txBody>
          <a:bodyPr/>
          <a:lstStyle/>
          <a:p>
            <a:fld id="{F05BD8CC-846B-46C8-953F-51C878E8F465}" type="slidenum">
              <a:rPr lang="en-US" smtClean="0"/>
              <a:t>14</a:t>
            </a:fld>
            <a:endParaRPr lang="en-US"/>
          </a:p>
        </p:txBody>
      </p:sp>
    </p:spTree>
    <p:extLst>
      <p:ext uri="{BB962C8B-B14F-4D97-AF65-F5344CB8AC3E}">
        <p14:creationId xmlns:p14="http://schemas.microsoft.com/office/powerpoint/2010/main" val="3327576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as Participation</a:t>
            </a:r>
          </a:p>
          <a:p>
            <a:r>
              <a:rPr lang="en-US" dirty="0"/>
              <a:t>Kevin </a:t>
            </a:r>
            <a:r>
              <a:rPr lang="en-US" dirty="0" err="1"/>
              <a:t>Slavin</a:t>
            </a:r>
            <a:r>
              <a:rPr lang="en-US" dirty="0"/>
              <a:t>, Journal of Design and Science, 2019/04/29</a:t>
            </a:r>
          </a:p>
          <a:p>
            <a:r>
              <a:rPr lang="en-US" dirty="0"/>
              <a:t>https://jods.mitpress.mit.edu/pub/design-as-participation </a:t>
            </a:r>
          </a:p>
        </p:txBody>
      </p:sp>
      <p:sp>
        <p:nvSpPr>
          <p:cNvPr id="4" name="Slide Number Placeholder 3"/>
          <p:cNvSpPr>
            <a:spLocks noGrp="1"/>
          </p:cNvSpPr>
          <p:nvPr>
            <p:ph type="sldNum" sz="quarter" idx="5"/>
          </p:nvPr>
        </p:nvSpPr>
        <p:spPr/>
        <p:txBody>
          <a:bodyPr/>
          <a:lstStyle/>
          <a:p>
            <a:fld id="{F05BD8CC-846B-46C8-953F-51C878E8F465}" type="slidenum">
              <a:rPr lang="en-US" smtClean="0"/>
              <a:t>15</a:t>
            </a:fld>
            <a:endParaRPr lang="en-US"/>
          </a:p>
        </p:txBody>
      </p:sp>
    </p:spTree>
    <p:extLst>
      <p:ext uri="{BB962C8B-B14F-4D97-AF65-F5344CB8AC3E}">
        <p14:creationId xmlns:p14="http://schemas.microsoft.com/office/powerpoint/2010/main" val="717666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(PDF) Blockchain-based protocol of autonomous business activity for multi-agent systems consisting of UAVs</a:t>
            </a:r>
            <a:r>
              <a:rPr lang="en-US" dirty="0"/>
              <a:t>. Available from: </a:t>
            </a:r>
            <a:r>
              <a:rPr lang="en-US" dirty="0">
                <a:hlinkClick r:id="rId3"/>
              </a:rPr>
              <a:t>https://www.researchgate.net/publication/325451400_Blockchain-based_protocol_of_autonomous_business_activity_for_multi-agent_systems_consisting_of_UAVs</a:t>
            </a:r>
            <a:r>
              <a:rPr lang="en-US" dirty="0"/>
              <a:t> [accessed Apr 28 2019].</a:t>
            </a:r>
          </a:p>
        </p:txBody>
      </p:sp>
      <p:sp>
        <p:nvSpPr>
          <p:cNvPr id="4" name="Slide Number Placeholder 3"/>
          <p:cNvSpPr>
            <a:spLocks noGrp="1"/>
          </p:cNvSpPr>
          <p:nvPr>
            <p:ph type="sldNum" sz="quarter" idx="5"/>
          </p:nvPr>
        </p:nvSpPr>
        <p:spPr/>
        <p:txBody>
          <a:bodyPr/>
          <a:lstStyle/>
          <a:p>
            <a:fld id="{F05BD8CC-846B-46C8-953F-51C878E8F465}" type="slidenum">
              <a:rPr lang="en-US" smtClean="0"/>
              <a:t>16</a:t>
            </a:fld>
            <a:endParaRPr lang="en-US"/>
          </a:p>
        </p:txBody>
      </p:sp>
    </p:spTree>
    <p:extLst>
      <p:ext uri="{BB962C8B-B14F-4D97-AF65-F5344CB8AC3E}">
        <p14:creationId xmlns:p14="http://schemas.microsoft.com/office/powerpoint/2010/main" val="447018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89D86-5354-42A3-BEB0-FA38365583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12D924-4DDB-40E7-9A71-4BE8F808CE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70A82C-168D-4283-B09A-2C4FFE08FD80}"/>
              </a:ext>
            </a:extLst>
          </p:cNvPr>
          <p:cNvSpPr>
            <a:spLocks noGrp="1"/>
          </p:cNvSpPr>
          <p:nvPr>
            <p:ph type="dt" sz="half" idx="10"/>
          </p:nvPr>
        </p:nvSpPr>
        <p:spPr/>
        <p:txBody>
          <a:bodyPr/>
          <a:lstStyle/>
          <a:p>
            <a:fld id="{55E2BC58-FA17-497B-94AB-5EDE1C84724C}" type="datetimeFigureOut">
              <a:rPr lang="en-US" smtClean="0"/>
              <a:t>4/28/2019</a:t>
            </a:fld>
            <a:endParaRPr lang="en-US"/>
          </a:p>
        </p:txBody>
      </p:sp>
      <p:sp>
        <p:nvSpPr>
          <p:cNvPr id="5" name="Footer Placeholder 4">
            <a:extLst>
              <a:ext uri="{FF2B5EF4-FFF2-40B4-BE49-F238E27FC236}">
                <a16:creationId xmlns:a16="http://schemas.microsoft.com/office/drawing/2014/main" id="{D23D707E-2079-45C6-9EA4-E85F99C3F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CD8E1-7C4E-4A05-8C01-E30F8C62CAE7}"/>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3916680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29577-8BE9-474E-81B7-5C045991D6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64D3C3-94B0-4CC6-89B0-9D1C89B795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DF493-576A-4516-AF9F-58282AD1A73F}"/>
              </a:ext>
            </a:extLst>
          </p:cNvPr>
          <p:cNvSpPr>
            <a:spLocks noGrp="1"/>
          </p:cNvSpPr>
          <p:nvPr>
            <p:ph type="dt" sz="half" idx="10"/>
          </p:nvPr>
        </p:nvSpPr>
        <p:spPr/>
        <p:txBody>
          <a:bodyPr/>
          <a:lstStyle/>
          <a:p>
            <a:fld id="{55E2BC58-FA17-497B-94AB-5EDE1C84724C}" type="datetimeFigureOut">
              <a:rPr lang="en-US" smtClean="0"/>
              <a:t>4/28/2019</a:t>
            </a:fld>
            <a:endParaRPr lang="en-US"/>
          </a:p>
        </p:txBody>
      </p:sp>
      <p:sp>
        <p:nvSpPr>
          <p:cNvPr id="5" name="Footer Placeholder 4">
            <a:extLst>
              <a:ext uri="{FF2B5EF4-FFF2-40B4-BE49-F238E27FC236}">
                <a16:creationId xmlns:a16="http://schemas.microsoft.com/office/drawing/2014/main" id="{E5992CC8-2E0E-4E7B-BD4C-0F2FC3FEE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3C9F2-E8E9-4B03-9624-61AFE2EE486D}"/>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4177712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8BAFD9-D98D-4D31-8735-793AD6D3CE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68D205-AA58-44EB-A8F1-242D57AE87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F6F537-8C37-4C13-B09F-9E586AD14E5E}"/>
              </a:ext>
            </a:extLst>
          </p:cNvPr>
          <p:cNvSpPr>
            <a:spLocks noGrp="1"/>
          </p:cNvSpPr>
          <p:nvPr>
            <p:ph type="dt" sz="half" idx="10"/>
          </p:nvPr>
        </p:nvSpPr>
        <p:spPr/>
        <p:txBody>
          <a:bodyPr/>
          <a:lstStyle/>
          <a:p>
            <a:fld id="{55E2BC58-FA17-497B-94AB-5EDE1C84724C}" type="datetimeFigureOut">
              <a:rPr lang="en-US" smtClean="0"/>
              <a:t>4/28/2019</a:t>
            </a:fld>
            <a:endParaRPr lang="en-US"/>
          </a:p>
        </p:txBody>
      </p:sp>
      <p:sp>
        <p:nvSpPr>
          <p:cNvPr id="5" name="Footer Placeholder 4">
            <a:extLst>
              <a:ext uri="{FF2B5EF4-FFF2-40B4-BE49-F238E27FC236}">
                <a16:creationId xmlns:a16="http://schemas.microsoft.com/office/drawing/2014/main" id="{E5395186-52E7-45BB-904B-C3FB7E07D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6E78F7-5BF8-4A4C-8D83-C972CC5F896A}"/>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1710863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D3BB6-0971-4F80-8DB3-B43226CA8B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0763E8-F351-4717-8EFE-BD5C6A2146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9D9E0-2391-4B8E-9071-BD6765AF2625}"/>
              </a:ext>
            </a:extLst>
          </p:cNvPr>
          <p:cNvSpPr>
            <a:spLocks noGrp="1"/>
          </p:cNvSpPr>
          <p:nvPr>
            <p:ph type="dt" sz="half" idx="10"/>
          </p:nvPr>
        </p:nvSpPr>
        <p:spPr/>
        <p:txBody>
          <a:bodyPr/>
          <a:lstStyle/>
          <a:p>
            <a:fld id="{55E2BC58-FA17-497B-94AB-5EDE1C84724C}" type="datetimeFigureOut">
              <a:rPr lang="en-US" smtClean="0"/>
              <a:t>4/28/2019</a:t>
            </a:fld>
            <a:endParaRPr lang="en-US"/>
          </a:p>
        </p:txBody>
      </p:sp>
      <p:sp>
        <p:nvSpPr>
          <p:cNvPr id="5" name="Footer Placeholder 4">
            <a:extLst>
              <a:ext uri="{FF2B5EF4-FFF2-40B4-BE49-F238E27FC236}">
                <a16:creationId xmlns:a16="http://schemas.microsoft.com/office/drawing/2014/main" id="{9F1C5920-8163-4EC2-A4DB-8D525D9E6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87448-98DD-4ACE-94EC-D09D8E7BA6B4}"/>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2116612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75D4E-9FFF-49B1-B138-4B1E001351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8F729F-6E91-4757-A91E-CBD349E089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288924-B1F2-4667-9C8D-A3599C000B11}"/>
              </a:ext>
            </a:extLst>
          </p:cNvPr>
          <p:cNvSpPr>
            <a:spLocks noGrp="1"/>
          </p:cNvSpPr>
          <p:nvPr>
            <p:ph type="dt" sz="half" idx="10"/>
          </p:nvPr>
        </p:nvSpPr>
        <p:spPr/>
        <p:txBody>
          <a:bodyPr/>
          <a:lstStyle/>
          <a:p>
            <a:fld id="{55E2BC58-FA17-497B-94AB-5EDE1C84724C}" type="datetimeFigureOut">
              <a:rPr lang="en-US" smtClean="0"/>
              <a:t>4/28/2019</a:t>
            </a:fld>
            <a:endParaRPr lang="en-US"/>
          </a:p>
        </p:txBody>
      </p:sp>
      <p:sp>
        <p:nvSpPr>
          <p:cNvPr id="5" name="Footer Placeholder 4">
            <a:extLst>
              <a:ext uri="{FF2B5EF4-FFF2-40B4-BE49-F238E27FC236}">
                <a16:creationId xmlns:a16="http://schemas.microsoft.com/office/drawing/2014/main" id="{0BA89966-15E8-4F76-B5CF-75673904E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7355E-1748-4236-ACB0-CCD105206774}"/>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455129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281C-F10D-46B5-AAF0-C2F511982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9C4477-DDE7-4D85-AF96-4582A48ACD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C083D4-B044-48CA-9DE5-1FB6E7BF3D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F8DF2D-51F3-4C78-996A-639D8DB8DB31}"/>
              </a:ext>
            </a:extLst>
          </p:cNvPr>
          <p:cNvSpPr>
            <a:spLocks noGrp="1"/>
          </p:cNvSpPr>
          <p:nvPr>
            <p:ph type="dt" sz="half" idx="10"/>
          </p:nvPr>
        </p:nvSpPr>
        <p:spPr/>
        <p:txBody>
          <a:bodyPr/>
          <a:lstStyle/>
          <a:p>
            <a:fld id="{55E2BC58-FA17-497B-94AB-5EDE1C84724C}" type="datetimeFigureOut">
              <a:rPr lang="en-US" smtClean="0"/>
              <a:t>4/28/2019</a:t>
            </a:fld>
            <a:endParaRPr lang="en-US"/>
          </a:p>
        </p:txBody>
      </p:sp>
      <p:sp>
        <p:nvSpPr>
          <p:cNvPr id="6" name="Footer Placeholder 5">
            <a:extLst>
              <a:ext uri="{FF2B5EF4-FFF2-40B4-BE49-F238E27FC236}">
                <a16:creationId xmlns:a16="http://schemas.microsoft.com/office/drawing/2014/main" id="{6E25216F-286E-440C-BA57-AA54F8443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73228D-7F7C-4F6B-B7B8-6A51B6FF5A0E}"/>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2923938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622D-8F8C-4913-A3E5-3E2C0A5306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05C31C-C13D-4A6C-9C2A-DD26A169B0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24B1AC-1DFC-4065-8B52-F2F5651989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C5C265-BD47-44DE-89BE-9A0652AEE7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54DC11-6DCF-45D2-80C4-E0E12BDB20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907054-72F8-48BD-AB36-A5CD5B816CDE}"/>
              </a:ext>
            </a:extLst>
          </p:cNvPr>
          <p:cNvSpPr>
            <a:spLocks noGrp="1"/>
          </p:cNvSpPr>
          <p:nvPr>
            <p:ph type="dt" sz="half" idx="10"/>
          </p:nvPr>
        </p:nvSpPr>
        <p:spPr/>
        <p:txBody>
          <a:bodyPr/>
          <a:lstStyle/>
          <a:p>
            <a:fld id="{55E2BC58-FA17-497B-94AB-5EDE1C84724C}" type="datetimeFigureOut">
              <a:rPr lang="en-US" smtClean="0"/>
              <a:t>4/28/2019</a:t>
            </a:fld>
            <a:endParaRPr lang="en-US"/>
          </a:p>
        </p:txBody>
      </p:sp>
      <p:sp>
        <p:nvSpPr>
          <p:cNvPr id="8" name="Footer Placeholder 7">
            <a:extLst>
              <a:ext uri="{FF2B5EF4-FFF2-40B4-BE49-F238E27FC236}">
                <a16:creationId xmlns:a16="http://schemas.microsoft.com/office/drawing/2014/main" id="{1A166783-F2F9-4D67-ADD5-A958EF7021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DCBED9-CD52-4EA4-B913-2DFF958CAB82}"/>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959531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2B26E-A8BF-4D15-8E96-6557A9C94D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35F30B-A943-47D5-8070-14F924B68A4A}"/>
              </a:ext>
            </a:extLst>
          </p:cNvPr>
          <p:cNvSpPr>
            <a:spLocks noGrp="1"/>
          </p:cNvSpPr>
          <p:nvPr>
            <p:ph type="dt" sz="half" idx="10"/>
          </p:nvPr>
        </p:nvSpPr>
        <p:spPr/>
        <p:txBody>
          <a:bodyPr/>
          <a:lstStyle/>
          <a:p>
            <a:fld id="{55E2BC58-FA17-497B-94AB-5EDE1C84724C}" type="datetimeFigureOut">
              <a:rPr lang="en-US" smtClean="0"/>
              <a:t>4/28/2019</a:t>
            </a:fld>
            <a:endParaRPr lang="en-US"/>
          </a:p>
        </p:txBody>
      </p:sp>
      <p:sp>
        <p:nvSpPr>
          <p:cNvPr id="4" name="Footer Placeholder 3">
            <a:extLst>
              <a:ext uri="{FF2B5EF4-FFF2-40B4-BE49-F238E27FC236}">
                <a16:creationId xmlns:a16="http://schemas.microsoft.com/office/drawing/2014/main" id="{269F0D33-A486-4B3B-B064-290772840F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5EF1EF-B96B-4B67-8D2B-D81F941E98D6}"/>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331760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45D983-FCD3-4012-A2DA-8810CC2CECD7}"/>
              </a:ext>
            </a:extLst>
          </p:cNvPr>
          <p:cNvSpPr>
            <a:spLocks noGrp="1"/>
          </p:cNvSpPr>
          <p:nvPr>
            <p:ph type="dt" sz="half" idx="10"/>
          </p:nvPr>
        </p:nvSpPr>
        <p:spPr/>
        <p:txBody>
          <a:bodyPr/>
          <a:lstStyle/>
          <a:p>
            <a:fld id="{55E2BC58-FA17-497B-94AB-5EDE1C84724C}" type="datetimeFigureOut">
              <a:rPr lang="en-US" smtClean="0"/>
              <a:t>4/28/2019</a:t>
            </a:fld>
            <a:endParaRPr lang="en-US"/>
          </a:p>
        </p:txBody>
      </p:sp>
      <p:sp>
        <p:nvSpPr>
          <p:cNvPr id="3" name="Footer Placeholder 2">
            <a:extLst>
              <a:ext uri="{FF2B5EF4-FFF2-40B4-BE49-F238E27FC236}">
                <a16:creationId xmlns:a16="http://schemas.microsoft.com/office/drawing/2014/main" id="{459DE9B3-0E6C-4CEF-A686-FBA331A1EC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6149F1-002A-4C25-A737-C16B2A4A8E14}"/>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142540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D06F-3A00-428E-84EF-5C45F1D49D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9ED3A6-3CB3-4349-A6F8-4A2985B6B8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A4CD9C-D55C-4AB4-BBB4-102FEEA8BD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D5AA75-71D6-433E-A899-4513635D61FF}"/>
              </a:ext>
            </a:extLst>
          </p:cNvPr>
          <p:cNvSpPr>
            <a:spLocks noGrp="1"/>
          </p:cNvSpPr>
          <p:nvPr>
            <p:ph type="dt" sz="half" idx="10"/>
          </p:nvPr>
        </p:nvSpPr>
        <p:spPr/>
        <p:txBody>
          <a:bodyPr/>
          <a:lstStyle/>
          <a:p>
            <a:fld id="{55E2BC58-FA17-497B-94AB-5EDE1C84724C}" type="datetimeFigureOut">
              <a:rPr lang="en-US" smtClean="0"/>
              <a:t>4/28/2019</a:t>
            </a:fld>
            <a:endParaRPr lang="en-US"/>
          </a:p>
        </p:txBody>
      </p:sp>
      <p:sp>
        <p:nvSpPr>
          <p:cNvPr id="6" name="Footer Placeholder 5">
            <a:extLst>
              <a:ext uri="{FF2B5EF4-FFF2-40B4-BE49-F238E27FC236}">
                <a16:creationId xmlns:a16="http://schemas.microsoft.com/office/drawing/2014/main" id="{4E0B54E7-8727-44EC-9519-6D22698D9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893261-8265-40F6-813D-59D0B7AA0F5E}"/>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2797272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63360-7C0A-4BE4-81BD-9C847DE69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469912-45D1-4216-B671-9BBDF51E6B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542249-CCA1-4147-A9E6-B15B032F1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C848-BB93-484A-8309-1F435A921358}"/>
              </a:ext>
            </a:extLst>
          </p:cNvPr>
          <p:cNvSpPr>
            <a:spLocks noGrp="1"/>
          </p:cNvSpPr>
          <p:nvPr>
            <p:ph type="dt" sz="half" idx="10"/>
          </p:nvPr>
        </p:nvSpPr>
        <p:spPr/>
        <p:txBody>
          <a:bodyPr/>
          <a:lstStyle/>
          <a:p>
            <a:fld id="{55E2BC58-FA17-497B-94AB-5EDE1C84724C}" type="datetimeFigureOut">
              <a:rPr lang="en-US" smtClean="0"/>
              <a:t>4/28/2019</a:t>
            </a:fld>
            <a:endParaRPr lang="en-US"/>
          </a:p>
        </p:txBody>
      </p:sp>
      <p:sp>
        <p:nvSpPr>
          <p:cNvPr id="6" name="Footer Placeholder 5">
            <a:extLst>
              <a:ext uri="{FF2B5EF4-FFF2-40B4-BE49-F238E27FC236}">
                <a16:creationId xmlns:a16="http://schemas.microsoft.com/office/drawing/2014/main" id="{F1F06F97-C440-4E27-9BEC-C440A46303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E35103-51A4-4D08-A635-D935D67F49E6}"/>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361556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0C35A5-D190-4519-A2A3-AA185226EB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47EC67-3158-4845-A51D-859D08481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F91B2-C201-40FC-9C84-B050CCAA29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2BC58-FA17-497B-94AB-5EDE1C84724C}" type="datetimeFigureOut">
              <a:rPr lang="en-US" smtClean="0"/>
              <a:t>4/28/2019</a:t>
            </a:fld>
            <a:endParaRPr lang="en-US"/>
          </a:p>
        </p:txBody>
      </p:sp>
      <p:sp>
        <p:nvSpPr>
          <p:cNvPr id="5" name="Footer Placeholder 4">
            <a:extLst>
              <a:ext uri="{FF2B5EF4-FFF2-40B4-BE49-F238E27FC236}">
                <a16:creationId xmlns:a16="http://schemas.microsoft.com/office/drawing/2014/main" id="{E62A7FF8-CDD1-4A0E-8B6D-421CAA62E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00C9E2-4595-4782-8A67-AF55032BFD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FFA44-2032-4535-8860-4801EBAE9D51}" type="slidenum">
              <a:rPr lang="en-US" smtClean="0"/>
              <a:t>‹#›</a:t>
            </a:fld>
            <a:endParaRPr lang="en-US"/>
          </a:p>
        </p:txBody>
      </p:sp>
    </p:spTree>
    <p:extLst>
      <p:ext uri="{BB962C8B-B14F-4D97-AF65-F5344CB8AC3E}">
        <p14:creationId xmlns:p14="http://schemas.microsoft.com/office/powerpoint/2010/main" val="3798208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cognii.com/"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www.x5gon.org/follow/oer/" TargetMode="External"/><Relationship Id="rId5" Type="http://schemas.openxmlformats.org/officeDocument/2006/relationships/hyperlink" Target="https://learn.filtered.com/magpie" TargetMode="External"/><Relationship Id="rId4" Type="http://schemas.openxmlformats.org/officeDocument/2006/relationships/hyperlink" Target="http://squirrelai.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jods.mitpress.mit.edu/pub/design-as-participatio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researchgate.net/publication/325451400_Blockchain-based_protocol_of_autonomous_business_activity_for_multi-agent_systems_consisting_of_UAV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hyperlink" Target="https://www.researchgate.net/publication/325451400_Blockchain-based_protocol_of_autonomous_business_activity_for_multi-agent_systems_consisting_of_UAV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spectrum.ieee.org/the-human-os/biomedical/devices/implant-translates-brain-activity-into-spoken-sentence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gA03iyI3yEA" TargetMode="External"/><Relationship Id="rId3" Type="http://schemas.openxmlformats.org/officeDocument/2006/relationships/image" Target="../media/image6.jpg"/><Relationship Id="rId7" Type="http://schemas.openxmlformats.org/officeDocument/2006/relationships/hyperlink" Target="https://dadabots.bandcamp.com/track/evolution-22-iteration-6050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dadabots.bandcamp.com/album/coditany-of-timeness" TargetMode="External"/><Relationship Id="rId11" Type="http://schemas.openxmlformats.org/officeDocument/2006/relationships/hyperlink" Target="https://www.youtube.com/watch?time_continue=4&amp;v=XUs6CznN8pw" TargetMode="External"/><Relationship Id="rId5" Type="http://schemas.openxmlformats.org/officeDocument/2006/relationships/hyperlink" Target="https://dadabots.bandcamp.com/album/bot-prownies" TargetMode="External"/><Relationship Id="rId10" Type="http://schemas.openxmlformats.org/officeDocument/2006/relationships/hyperlink" Target="https://www.jukedeck.com/" TargetMode="External"/><Relationship Id="rId4" Type="http://schemas.openxmlformats.org/officeDocument/2006/relationships/hyperlink" Target="http://www.downes.ca/post/69402/rd" TargetMode="External"/><Relationship Id="rId9" Type="http://schemas.openxmlformats.org/officeDocument/2006/relationships/hyperlink" Target="https://www.youtube.com/watch?v=6FxPJD0JZQ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9C3D-81A9-49BB-9B3C-1C534CF54FCF}"/>
              </a:ext>
            </a:extLst>
          </p:cNvPr>
          <p:cNvSpPr>
            <a:spLocks noGrp="1"/>
          </p:cNvSpPr>
          <p:nvPr>
            <p:ph type="ctrTitle"/>
          </p:nvPr>
        </p:nvSpPr>
        <p:spPr/>
        <p:txBody>
          <a:bodyPr>
            <a:normAutofit fontScale="90000"/>
          </a:bodyPr>
          <a:lstStyle/>
          <a:p>
            <a:r>
              <a:rPr lang="en-US" dirty="0"/>
              <a:t>Future Learning in an Advanced Decentralized Learning Ecosystem</a:t>
            </a:r>
          </a:p>
        </p:txBody>
      </p:sp>
      <p:sp>
        <p:nvSpPr>
          <p:cNvPr id="3" name="Subtitle 2">
            <a:extLst>
              <a:ext uri="{FF2B5EF4-FFF2-40B4-BE49-F238E27FC236}">
                <a16:creationId xmlns:a16="http://schemas.microsoft.com/office/drawing/2014/main" id="{E86DF98E-091C-4C83-8F2E-4BCACB21F64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9832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9BC5-2082-4D36-BD70-E66D2F97F28A}"/>
              </a:ext>
            </a:extLst>
          </p:cNvPr>
          <p:cNvSpPr>
            <a:spLocks noGrp="1"/>
          </p:cNvSpPr>
          <p:nvPr>
            <p:ph type="title"/>
          </p:nvPr>
        </p:nvSpPr>
        <p:spPr/>
        <p:txBody>
          <a:bodyPr/>
          <a:lstStyle/>
          <a:p>
            <a:r>
              <a:rPr lang="en-US" dirty="0" err="1"/>
              <a:t>Cognii</a:t>
            </a:r>
            <a:r>
              <a:rPr lang="en-US" dirty="0"/>
              <a:t> – </a:t>
            </a:r>
            <a:r>
              <a:rPr lang="en-US" dirty="0" err="1"/>
              <a:t>SquirrelAI</a:t>
            </a:r>
            <a:r>
              <a:rPr lang="en-US" dirty="0"/>
              <a:t> – Magpie – X5GON </a:t>
            </a:r>
          </a:p>
        </p:txBody>
      </p:sp>
      <p:pic>
        <p:nvPicPr>
          <p:cNvPr id="5" name="Content Placeholder 4" descr="A screenshot of a cell phone&#10;&#10;Description automatically generated">
            <a:extLst>
              <a:ext uri="{FF2B5EF4-FFF2-40B4-BE49-F238E27FC236}">
                <a16:creationId xmlns:a16="http://schemas.microsoft.com/office/drawing/2014/main" id="{0ADF7215-AB56-432E-A805-1343E10A8A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44506"/>
            <a:ext cx="3476625" cy="4238625"/>
          </a:xfrm>
        </p:spPr>
      </p:pic>
      <p:sp>
        <p:nvSpPr>
          <p:cNvPr id="7" name="Rectangle 6">
            <a:extLst>
              <a:ext uri="{FF2B5EF4-FFF2-40B4-BE49-F238E27FC236}">
                <a16:creationId xmlns:a16="http://schemas.microsoft.com/office/drawing/2014/main" id="{98D00EFE-417B-4037-8DE4-8A49A962B70D}"/>
              </a:ext>
            </a:extLst>
          </p:cNvPr>
          <p:cNvSpPr/>
          <p:nvPr/>
        </p:nvSpPr>
        <p:spPr>
          <a:xfrm>
            <a:off x="4954248" y="1844506"/>
            <a:ext cx="5831175" cy="4524315"/>
          </a:xfrm>
          <a:prstGeom prst="rect">
            <a:avLst/>
          </a:prstGeom>
        </p:spPr>
        <p:txBody>
          <a:bodyPr wrap="square">
            <a:spAutoFit/>
          </a:bodyPr>
          <a:lstStyle/>
          <a:p>
            <a:r>
              <a:rPr lang="en-US" dirty="0" err="1"/>
              <a:t>Cognii</a:t>
            </a:r>
            <a:r>
              <a:rPr lang="en-US" dirty="0"/>
              <a:t> Virtual Learning Assistant engages a student in a chatbot-style learning conversation by prompting them to construct an answer, giving them instant formative assessment - </a:t>
            </a:r>
            <a:r>
              <a:rPr lang="en-US" dirty="0">
                <a:hlinkClick r:id="rId3"/>
              </a:rPr>
              <a:t>http://cognii.com/</a:t>
            </a:r>
            <a:r>
              <a:rPr lang="en-US" dirty="0"/>
              <a:t> </a:t>
            </a:r>
          </a:p>
          <a:p>
            <a:endParaRPr lang="en-US" dirty="0"/>
          </a:p>
          <a:p>
            <a:r>
              <a:rPr lang="en-US" dirty="0"/>
              <a:t>Squirrel AI - pure-play AI-powered adaptive education provider in China… provides personalized and high-quality K-12 after-school tutoring - </a:t>
            </a:r>
            <a:r>
              <a:rPr lang="en-US" dirty="0">
                <a:hlinkClick r:id="rId4"/>
              </a:rPr>
              <a:t>http://squirrelai.com/</a:t>
            </a:r>
            <a:endParaRPr lang="en-US" dirty="0"/>
          </a:p>
          <a:p>
            <a:endParaRPr lang="en-US" dirty="0"/>
          </a:p>
          <a:p>
            <a:r>
              <a:rPr lang="en-US" dirty="0"/>
              <a:t>magpie recommends high-quality content and integrates with your learning systems - starts with a configurable chatbot conversation - </a:t>
            </a:r>
            <a:r>
              <a:rPr lang="en-US" dirty="0" err="1"/>
              <a:t>prioritises</a:t>
            </a:r>
            <a:r>
              <a:rPr lang="en-US" dirty="0"/>
              <a:t> most relevant content for each user.  </a:t>
            </a:r>
            <a:r>
              <a:rPr lang="en-US" dirty="0">
                <a:hlinkClick r:id="rId5"/>
              </a:rPr>
              <a:t>https://learn.filtered.com/magpie</a:t>
            </a:r>
            <a:r>
              <a:rPr lang="en-US" dirty="0"/>
              <a:t> </a:t>
            </a:r>
          </a:p>
          <a:p>
            <a:endParaRPr lang="en-US" dirty="0"/>
          </a:p>
          <a:p>
            <a:r>
              <a:rPr lang="en-US" dirty="0"/>
              <a:t>X5GON.org – fully automated creation of OER courses - </a:t>
            </a:r>
            <a:r>
              <a:rPr lang="en-US" dirty="0">
                <a:hlinkClick r:id="rId6"/>
              </a:rPr>
              <a:t>https://www.x5gon.org/follow/oer/</a:t>
            </a:r>
            <a:r>
              <a:rPr lang="en-US" dirty="0"/>
              <a:t> </a:t>
            </a:r>
          </a:p>
        </p:txBody>
      </p:sp>
    </p:spTree>
    <p:extLst>
      <p:ext uri="{BB962C8B-B14F-4D97-AF65-F5344CB8AC3E}">
        <p14:creationId xmlns:p14="http://schemas.microsoft.com/office/powerpoint/2010/main" val="2972929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EFFC5-A454-4FEC-B33C-E4AB2A21228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B0F6525-3152-424A-8778-DB453BF468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36746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23F6D-938F-47AF-BA54-744E619FAC6E}"/>
              </a:ext>
            </a:extLst>
          </p:cNvPr>
          <p:cNvSpPr>
            <a:spLocks noGrp="1"/>
          </p:cNvSpPr>
          <p:nvPr>
            <p:ph type="title"/>
          </p:nvPr>
        </p:nvSpPr>
        <p:spPr/>
        <p:txBody>
          <a:bodyPr/>
          <a:lstStyle/>
          <a:p>
            <a:r>
              <a:rPr lang="en-US" dirty="0"/>
              <a:t>GRAPH – COMMUNITY – AGENCY</a:t>
            </a:r>
          </a:p>
        </p:txBody>
      </p:sp>
      <p:pic>
        <p:nvPicPr>
          <p:cNvPr id="5" name="Content Placeholder 4" descr="A cat sitting on a white surface&#10;&#10;Description automatically generated">
            <a:extLst>
              <a:ext uri="{FF2B5EF4-FFF2-40B4-BE49-F238E27FC236}">
                <a16:creationId xmlns:a16="http://schemas.microsoft.com/office/drawing/2014/main" id="{57A6237F-3A2F-44D8-952F-621DC9EB2B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5486" y="1581149"/>
            <a:ext cx="7299221" cy="4092627"/>
          </a:xfrm>
        </p:spPr>
      </p:pic>
      <p:sp>
        <p:nvSpPr>
          <p:cNvPr id="6" name="Rectangle 5">
            <a:extLst>
              <a:ext uri="{FF2B5EF4-FFF2-40B4-BE49-F238E27FC236}">
                <a16:creationId xmlns:a16="http://schemas.microsoft.com/office/drawing/2014/main" id="{5F718969-47AD-4D9B-B1E2-733F8A8B4DA9}"/>
              </a:ext>
            </a:extLst>
          </p:cNvPr>
          <p:cNvSpPr/>
          <p:nvPr/>
        </p:nvSpPr>
        <p:spPr>
          <a:xfrm>
            <a:off x="838200" y="6123543"/>
            <a:ext cx="5375511" cy="369332"/>
          </a:xfrm>
          <a:prstGeom prst="rect">
            <a:avLst/>
          </a:prstGeom>
        </p:spPr>
        <p:txBody>
          <a:bodyPr wrap="none">
            <a:spAutoFit/>
          </a:bodyPr>
          <a:lstStyle/>
          <a:p>
            <a:r>
              <a:rPr lang="en-US" dirty="0"/>
              <a:t>https://giphy.com/gifs/weekend-days-129NVCr1UfsGTS</a:t>
            </a:r>
          </a:p>
        </p:txBody>
      </p:sp>
    </p:spTree>
    <p:extLst>
      <p:ext uri="{BB962C8B-B14F-4D97-AF65-F5344CB8AC3E}">
        <p14:creationId xmlns:p14="http://schemas.microsoft.com/office/powerpoint/2010/main" val="411276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CA9D-9974-46E0-8C42-93270E8BF197}"/>
              </a:ext>
            </a:extLst>
          </p:cNvPr>
          <p:cNvSpPr>
            <a:spLocks noGrp="1"/>
          </p:cNvSpPr>
          <p:nvPr>
            <p:ph type="title"/>
          </p:nvPr>
        </p:nvSpPr>
        <p:spPr/>
        <p:txBody>
          <a:bodyPr/>
          <a:lstStyle/>
          <a:p>
            <a:r>
              <a:rPr lang="en-US" dirty="0"/>
              <a:t>Graph Algorithms</a:t>
            </a:r>
          </a:p>
        </p:txBody>
      </p:sp>
      <p:sp>
        <p:nvSpPr>
          <p:cNvPr id="3" name="Content Placeholder 2">
            <a:extLst>
              <a:ext uri="{FF2B5EF4-FFF2-40B4-BE49-F238E27FC236}">
                <a16:creationId xmlns:a16="http://schemas.microsoft.com/office/drawing/2014/main" id="{BF331778-FBA4-4CB1-A41F-50DE5947681E}"/>
              </a:ext>
            </a:extLst>
          </p:cNvPr>
          <p:cNvSpPr>
            <a:spLocks noGrp="1"/>
          </p:cNvSpPr>
          <p:nvPr>
            <p:ph idx="1"/>
          </p:nvPr>
        </p:nvSpPr>
        <p:spPr>
          <a:xfrm>
            <a:off x="7655168" y="1825625"/>
            <a:ext cx="3698631" cy="4351338"/>
          </a:xfrm>
        </p:spPr>
        <p:txBody>
          <a:bodyPr>
            <a:normAutofit fontScale="92500" lnSpcReduction="10000"/>
          </a:bodyPr>
          <a:lstStyle/>
          <a:p>
            <a:r>
              <a:rPr lang="en-US" dirty="0"/>
              <a:t>Real-world networks have uneven distributions of nodes and relationships represented in the extreme by a power-law distribution. An average distribution assumes most nodes have the same number of relationships and results in a random network.</a:t>
            </a:r>
          </a:p>
        </p:txBody>
      </p:sp>
      <p:pic>
        <p:nvPicPr>
          <p:cNvPr id="4" name="Picture 3">
            <a:extLst>
              <a:ext uri="{FF2B5EF4-FFF2-40B4-BE49-F238E27FC236}">
                <a16:creationId xmlns:a16="http://schemas.microsoft.com/office/drawing/2014/main" id="{7CEF651B-C424-4312-BAF4-6A4F8C7A04B2}"/>
              </a:ext>
            </a:extLst>
          </p:cNvPr>
          <p:cNvPicPr>
            <a:picLocks noChangeAspect="1"/>
          </p:cNvPicPr>
          <p:nvPr/>
        </p:nvPicPr>
        <p:blipFill>
          <a:blip r:embed="rId3"/>
          <a:stretch>
            <a:fillRect/>
          </a:stretch>
        </p:blipFill>
        <p:spPr>
          <a:xfrm>
            <a:off x="725732" y="1825625"/>
            <a:ext cx="6827670" cy="4248149"/>
          </a:xfrm>
          <a:prstGeom prst="rect">
            <a:avLst/>
          </a:prstGeom>
        </p:spPr>
      </p:pic>
    </p:spTree>
    <p:extLst>
      <p:ext uri="{BB962C8B-B14F-4D97-AF65-F5344CB8AC3E}">
        <p14:creationId xmlns:p14="http://schemas.microsoft.com/office/powerpoint/2010/main" val="3764195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A2EB-A816-4837-9117-7B4A2BB665EA}"/>
              </a:ext>
            </a:extLst>
          </p:cNvPr>
          <p:cNvSpPr>
            <a:spLocks noGrp="1"/>
          </p:cNvSpPr>
          <p:nvPr>
            <p:ph type="title"/>
          </p:nvPr>
        </p:nvSpPr>
        <p:spPr/>
        <p:txBody>
          <a:bodyPr/>
          <a:lstStyle/>
          <a:p>
            <a:r>
              <a:rPr lang="en-US" dirty="0"/>
              <a:t>The types of questions graph analytics answer</a:t>
            </a:r>
          </a:p>
        </p:txBody>
      </p:sp>
      <p:sp>
        <p:nvSpPr>
          <p:cNvPr id="3" name="Content Placeholder 2">
            <a:extLst>
              <a:ext uri="{FF2B5EF4-FFF2-40B4-BE49-F238E27FC236}">
                <a16:creationId xmlns:a16="http://schemas.microsoft.com/office/drawing/2014/main" id="{12BDC91E-C1D4-42E1-9F15-1BFD80488876}"/>
              </a:ext>
            </a:extLst>
          </p:cNvPr>
          <p:cNvSpPr>
            <a:spLocks noGrp="1"/>
          </p:cNvSpPr>
          <p:nvPr>
            <p:ph idx="1"/>
          </p:nvPr>
        </p:nvSpPr>
        <p:spPr>
          <a:xfrm>
            <a:off x="7596554" y="1825625"/>
            <a:ext cx="3757246" cy="4351338"/>
          </a:xfrm>
        </p:spPr>
        <p:txBody>
          <a:bodyPr>
            <a:normAutofit fontScale="92500"/>
          </a:bodyPr>
          <a:lstStyle/>
          <a:p>
            <a:r>
              <a:rPr lang="en-US" dirty="0"/>
              <a:t>Investigate the route of a disease or a cascading transport failure.</a:t>
            </a:r>
          </a:p>
          <a:p>
            <a:r>
              <a:rPr lang="en-US" dirty="0"/>
              <a:t>Uncover the most vulnerable, or damaging, components in a network attack.</a:t>
            </a:r>
          </a:p>
          <a:p>
            <a:r>
              <a:rPr lang="en-US" dirty="0"/>
              <a:t>Identify the least costly or fastest way to route information or resources.</a:t>
            </a:r>
          </a:p>
          <a:p>
            <a:endParaRPr lang="en-US" dirty="0"/>
          </a:p>
        </p:txBody>
      </p:sp>
      <p:pic>
        <p:nvPicPr>
          <p:cNvPr id="4" name="Picture 3">
            <a:extLst>
              <a:ext uri="{FF2B5EF4-FFF2-40B4-BE49-F238E27FC236}">
                <a16:creationId xmlns:a16="http://schemas.microsoft.com/office/drawing/2014/main" id="{F2E1612E-B8F7-4F79-9DCA-A91044D03E6F}"/>
              </a:ext>
            </a:extLst>
          </p:cNvPr>
          <p:cNvPicPr>
            <a:picLocks noChangeAspect="1"/>
          </p:cNvPicPr>
          <p:nvPr/>
        </p:nvPicPr>
        <p:blipFill>
          <a:blip r:embed="rId3"/>
          <a:stretch>
            <a:fillRect/>
          </a:stretch>
        </p:blipFill>
        <p:spPr>
          <a:xfrm>
            <a:off x="635785" y="1690688"/>
            <a:ext cx="6761476" cy="3279732"/>
          </a:xfrm>
          <a:prstGeom prst="rect">
            <a:avLst/>
          </a:prstGeom>
        </p:spPr>
      </p:pic>
      <p:sp>
        <p:nvSpPr>
          <p:cNvPr id="5" name="Rectangle 4">
            <a:extLst>
              <a:ext uri="{FF2B5EF4-FFF2-40B4-BE49-F238E27FC236}">
                <a16:creationId xmlns:a16="http://schemas.microsoft.com/office/drawing/2014/main" id="{820172A2-BD8C-419D-AFE6-CDAE6F810AE9}"/>
              </a:ext>
            </a:extLst>
          </p:cNvPr>
          <p:cNvSpPr/>
          <p:nvPr/>
        </p:nvSpPr>
        <p:spPr>
          <a:xfrm>
            <a:off x="635785" y="6308209"/>
            <a:ext cx="4274375" cy="369332"/>
          </a:xfrm>
          <a:prstGeom prst="rect">
            <a:avLst/>
          </a:prstGeom>
        </p:spPr>
        <p:txBody>
          <a:bodyPr wrap="none">
            <a:spAutoFit/>
          </a:bodyPr>
          <a:lstStyle/>
          <a:p>
            <a:r>
              <a:rPr lang="en-US" dirty="0"/>
              <a:t>https://neo4j.com/graph-algorithms-book/ </a:t>
            </a:r>
          </a:p>
        </p:txBody>
      </p:sp>
    </p:spTree>
    <p:extLst>
      <p:ext uri="{BB962C8B-B14F-4D97-AF65-F5344CB8AC3E}">
        <p14:creationId xmlns:p14="http://schemas.microsoft.com/office/powerpoint/2010/main" val="2125225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6BC8-A694-4597-AAB1-A2801D178130}"/>
              </a:ext>
            </a:extLst>
          </p:cNvPr>
          <p:cNvSpPr>
            <a:spLocks noGrp="1"/>
          </p:cNvSpPr>
          <p:nvPr>
            <p:ph type="title"/>
          </p:nvPr>
        </p:nvSpPr>
        <p:spPr/>
        <p:txBody>
          <a:bodyPr/>
          <a:lstStyle/>
          <a:p>
            <a:r>
              <a:rPr lang="en-US" b="1" dirty="0"/>
              <a:t>You’re Not Stuck In Traffic, You Are Traffic</a:t>
            </a:r>
            <a:endParaRPr lang="en-US" dirty="0"/>
          </a:p>
        </p:txBody>
      </p:sp>
      <p:pic>
        <p:nvPicPr>
          <p:cNvPr id="5" name="Content Placeholder 4">
            <a:extLst>
              <a:ext uri="{FF2B5EF4-FFF2-40B4-BE49-F238E27FC236}">
                <a16:creationId xmlns:a16="http://schemas.microsoft.com/office/drawing/2014/main" id="{CD97E7FE-A3FA-4012-A9D3-D76C81013B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199" y="2168725"/>
            <a:ext cx="7255733" cy="4081350"/>
          </a:xfrm>
        </p:spPr>
      </p:pic>
      <p:sp>
        <p:nvSpPr>
          <p:cNvPr id="6" name="Rectangle 5">
            <a:extLst>
              <a:ext uri="{FF2B5EF4-FFF2-40B4-BE49-F238E27FC236}">
                <a16:creationId xmlns:a16="http://schemas.microsoft.com/office/drawing/2014/main" id="{66FDE9B3-125E-439A-B189-63183AB0C150}"/>
              </a:ext>
            </a:extLst>
          </p:cNvPr>
          <p:cNvSpPr/>
          <p:nvPr/>
        </p:nvSpPr>
        <p:spPr>
          <a:xfrm>
            <a:off x="8380324" y="2168726"/>
            <a:ext cx="3265716" cy="3785652"/>
          </a:xfrm>
          <a:prstGeom prst="rect">
            <a:avLst/>
          </a:prstGeom>
        </p:spPr>
        <p:txBody>
          <a:bodyPr wrap="square">
            <a:spAutoFit/>
          </a:bodyPr>
          <a:lstStyle/>
          <a:p>
            <a:r>
              <a:rPr lang="en-US" sz="2400" dirty="0"/>
              <a:t>“a new generation of designers has emerged, concerned with designing strategies to subvert this “natural default-setting” in which each person understands themselves at the center of the world.”</a:t>
            </a:r>
          </a:p>
        </p:txBody>
      </p:sp>
      <p:sp>
        <p:nvSpPr>
          <p:cNvPr id="7" name="Rectangle 6">
            <a:extLst>
              <a:ext uri="{FF2B5EF4-FFF2-40B4-BE49-F238E27FC236}">
                <a16:creationId xmlns:a16="http://schemas.microsoft.com/office/drawing/2014/main" id="{3A55550B-AAF5-4F64-9DB6-F95E2D56779D}"/>
              </a:ext>
            </a:extLst>
          </p:cNvPr>
          <p:cNvSpPr/>
          <p:nvPr/>
        </p:nvSpPr>
        <p:spPr>
          <a:xfrm>
            <a:off x="6096000" y="6432416"/>
            <a:ext cx="5644046" cy="369332"/>
          </a:xfrm>
          <a:prstGeom prst="rect">
            <a:avLst/>
          </a:prstGeom>
        </p:spPr>
        <p:txBody>
          <a:bodyPr wrap="none">
            <a:spAutoFit/>
          </a:bodyPr>
          <a:lstStyle/>
          <a:p>
            <a:r>
              <a:rPr lang="en-US" dirty="0">
                <a:hlinkClick r:id="rId4"/>
              </a:rPr>
              <a:t>https://jods.mitpress.mit.edu/pub/design-as-participation</a:t>
            </a:r>
            <a:r>
              <a:rPr lang="en-US" dirty="0"/>
              <a:t> </a:t>
            </a:r>
          </a:p>
        </p:txBody>
      </p:sp>
    </p:spTree>
    <p:extLst>
      <p:ext uri="{BB962C8B-B14F-4D97-AF65-F5344CB8AC3E}">
        <p14:creationId xmlns:p14="http://schemas.microsoft.com/office/powerpoint/2010/main" val="2236489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6C865-3685-4EF8-AF6E-DEE39779F620}"/>
              </a:ext>
            </a:extLst>
          </p:cNvPr>
          <p:cNvSpPr>
            <a:spLocks noGrp="1"/>
          </p:cNvSpPr>
          <p:nvPr>
            <p:ph type="title"/>
          </p:nvPr>
        </p:nvSpPr>
        <p:spPr/>
        <p:txBody>
          <a:bodyPr/>
          <a:lstStyle/>
          <a:p>
            <a:r>
              <a:rPr lang="en-US" dirty="0"/>
              <a:t>Autonomous Agents Communication Scheme</a:t>
            </a:r>
          </a:p>
        </p:txBody>
      </p:sp>
      <p:sp>
        <p:nvSpPr>
          <p:cNvPr id="3" name="Content Placeholder 2">
            <a:extLst>
              <a:ext uri="{FF2B5EF4-FFF2-40B4-BE49-F238E27FC236}">
                <a16:creationId xmlns:a16="http://schemas.microsoft.com/office/drawing/2014/main" id="{1E4EECEA-25EF-4D6D-97C5-307006415546}"/>
              </a:ext>
            </a:extLst>
          </p:cNvPr>
          <p:cNvSpPr>
            <a:spLocks noGrp="1"/>
          </p:cNvSpPr>
          <p:nvPr>
            <p:ph idx="1"/>
          </p:nvPr>
        </p:nvSpPr>
        <p:spPr>
          <a:xfrm>
            <a:off x="5085708" y="1825625"/>
            <a:ext cx="6268091" cy="4351338"/>
          </a:xfrm>
        </p:spPr>
        <p:txBody>
          <a:bodyPr>
            <a:normAutofit fontScale="77500" lnSpcReduction="20000"/>
          </a:bodyPr>
          <a:lstStyle/>
          <a:p>
            <a:r>
              <a:rPr lang="en-US" dirty="0"/>
              <a:t>autonomous agents communication scheme. The arrows indicate transfer of any data. The dashed line shows the P2P network between agents.</a:t>
            </a:r>
          </a:p>
          <a:p>
            <a:r>
              <a:rPr lang="en-US" dirty="0"/>
              <a:t>The dotted line shows external environment of the agent.</a:t>
            </a:r>
          </a:p>
          <a:p>
            <a:br>
              <a:rPr lang="en-US" dirty="0"/>
            </a:br>
            <a:r>
              <a:rPr lang="en-US" i="1" dirty="0"/>
              <a:t>(2) (PDF) Blockchain-based protocol of autonomous business activity for multi-agent systems consisting of UAVs</a:t>
            </a:r>
            <a:r>
              <a:rPr lang="en-US" dirty="0"/>
              <a:t>. Available from: </a:t>
            </a:r>
            <a:r>
              <a:rPr lang="en-US" dirty="0">
                <a:hlinkClick r:id="rId3"/>
              </a:rPr>
              <a:t>https://www.researchgate.net/publication/325451400_Blockchain-based_protocol_of_autonomous_business_activity_for_multi-agent_systems_consisting_of_UAVs</a:t>
            </a:r>
            <a:r>
              <a:rPr lang="en-US" dirty="0"/>
              <a:t> [accessed Apr 28 2019].</a:t>
            </a:r>
          </a:p>
        </p:txBody>
      </p:sp>
      <p:pic>
        <p:nvPicPr>
          <p:cNvPr id="4" name="Picture 3">
            <a:extLst>
              <a:ext uri="{FF2B5EF4-FFF2-40B4-BE49-F238E27FC236}">
                <a16:creationId xmlns:a16="http://schemas.microsoft.com/office/drawing/2014/main" id="{8B8330C6-6088-4963-BE05-44896EF51E04}"/>
              </a:ext>
            </a:extLst>
          </p:cNvPr>
          <p:cNvPicPr>
            <a:picLocks noChangeAspect="1"/>
          </p:cNvPicPr>
          <p:nvPr/>
        </p:nvPicPr>
        <p:blipFill>
          <a:blip r:embed="rId4"/>
          <a:stretch>
            <a:fillRect/>
          </a:stretch>
        </p:blipFill>
        <p:spPr>
          <a:xfrm>
            <a:off x="704636" y="1747044"/>
            <a:ext cx="4116778" cy="4508500"/>
          </a:xfrm>
          <a:prstGeom prst="rect">
            <a:avLst/>
          </a:prstGeom>
        </p:spPr>
      </p:pic>
    </p:spTree>
    <p:extLst>
      <p:ext uri="{BB962C8B-B14F-4D97-AF65-F5344CB8AC3E}">
        <p14:creationId xmlns:p14="http://schemas.microsoft.com/office/powerpoint/2010/main" val="2824890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C94FB-3C85-4379-874D-BD208E5F8148}"/>
              </a:ext>
            </a:extLst>
          </p:cNvPr>
          <p:cNvSpPr>
            <a:spLocks noGrp="1"/>
          </p:cNvSpPr>
          <p:nvPr>
            <p:ph type="title"/>
          </p:nvPr>
        </p:nvSpPr>
        <p:spPr/>
        <p:txBody>
          <a:bodyPr/>
          <a:lstStyle/>
          <a:p>
            <a:r>
              <a:rPr lang="en-US" dirty="0"/>
              <a:t>Blockchain-based protocol for autonomous business activity</a:t>
            </a:r>
          </a:p>
        </p:txBody>
      </p:sp>
      <p:sp>
        <p:nvSpPr>
          <p:cNvPr id="3" name="Content Placeholder 2">
            <a:extLst>
              <a:ext uri="{FF2B5EF4-FFF2-40B4-BE49-F238E27FC236}">
                <a16:creationId xmlns:a16="http://schemas.microsoft.com/office/drawing/2014/main" id="{BE98CA89-FA09-4439-A3D6-81A5217328CF}"/>
              </a:ext>
            </a:extLst>
          </p:cNvPr>
          <p:cNvSpPr>
            <a:spLocks noGrp="1"/>
          </p:cNvSpPr>
          <p:nvPr>
            <p:ph idx="1"/>
          </p:nvPr>
        </p:nvSpPr>
        <p:spPr>
          <a:xfrm>
            <a:off x="7980184" y="1825625"/>
            <a:ext cx="3373616" cy="4351338"/>
          </a:xfrm>
        </p:spPr>
        <p:txBody>
          <a:bodyPr>
            <a:normAutofit fontScale="47500" lnSpcReduction="20000"/>
          </a:bodyPr>
          <a:lstStyle/>
          <a:p>
            <a:r>
              <a:rPr lang="en-US" dirty="0"/>
              <a:t>Typical work scenario of Drone Employee. Dashed arrows indicate waiting of contract appearance. A set of all contracts in the network are integrated into decentralized market block.</a:t>
            </a:r>
          </a:p>
          <a:p>
            <a:br>
              <a:rPr lang="en-US" dirty="0"/>
            </a:br>
            <a:r>
              <a:rPr lang="en-US" i="1" dirty="0"/>
              <a:t>(2) (PDF) Blockchain-based protocol of autonomous business activity for multi-agent systems consisting of UAVs</a:t>
            </a:r>
            <a:r>
              <a:rPr lang="en-US" dirty="0"/>
              <a:t>. Available from: </a:t>
            </a:r>
            <a:r>
              <a:rPr lang="en-US" dirty="0">
                <a:hlinkClick r:id="rId3"/>
              </a:rPr>
              <a:t>https://www.researchgate.net/publication/325451400_Blockchain-based_protocol_of_autonomous_business_activity_for_multi-agent_systems_consisting_of_UAVs</a:t>
            </a:r>
            <a:r>
              <a:rPr lang="en-US" dirty="0"/>
              <a:t> [accessed Apr 28 2019].</a:t>
            </a:r>
          </a:p>
          <a:p>
            <a:r>
              <a:rPr lang="en-US" dirty="0"/>
              <a:t>Forget about artificial intelligence, extended intelligence is the future…</a:t>
            </a:r>
          </a:p>
          <a:p>
            <a:r>
              <a:rPr lang="en-US" dirty="0"/>
              <a:t>Instead of thinking about machine intelligence in terms of humans vs machines, we should consider the system that integrates humans and machines – not artificial intelligence but extended intelligence.</a:t>
            </a:r>
          </a:p>
        </p:txBody>
      </p:sp>
      <p:pic>
        <p:nvPicPr>
          <p:cNvPr id="4" name="Picture 3">
            <a:extLst>
              <a:ext uri="{FF2B5EF4-FFF2-40B4-BE49-F238E27FC236}">
                <a16:creationId xmlns:a16="http://schemas.microsoft.com/office/drawing/2014/main" id="{7B34C95D-3E44-4AC0-9C0F-DE7433191F36}"/>
              </a:ext>
            </a:extLst>
          </p:cNvPr>
          <p:cNvPicPr>
            <a:picLocks noChangeAspect="1"/>
          </p:cNvPicPr>
          <p:nvPr/>
        </p:nvPicPr>
        <p:blipFill>
          <a:blip r:embed="rId4"/>
          <a:stretch>
            <a:fillRect/>
          </a:stretch>
        </p:blipFill>
        <p:spPr>
          <a:xfrm>
            <a:off x="636409" y="1825625"/>
            <a:ext cx="7343775" cy="4371975"/>
          </a:xfrm>
          <a:prstGeom prst="rect">
            <a:avLst/>
          </a:prstGeom>
        </p:spPr>
      </p:pic>
    </p:spTree>
    <p:extLst>
      <p:ext uri="{BB962C8B-B14F-4D97-AF65-F5344CB8AC3E}">
        <p14:creationId xmlns:p14="http://schemas.microsoft.com/office/powerpoint/2010/main" val="3670809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6F42D-BF8F-4B2D-8D2B-234BC734EE7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A3780AC-3C6E-4E76-95EF-757408F3F49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72842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005CE-6FFE-403A-A80F-BCDA4C0368E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BA52212-3DA0-461C-A004-37D2F84034B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36715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B5140-DE49-4BC0-AF02-4E5B1B49BB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5B6495-679A-4790-B694-598208382E4A}"/>
              </a:ext>
            </a:extLst>
          </p:cNvPr>
          <p:cNvSpPr>
            <a:spLocks noGrp="1"/>
          </p:cNvSpPr>
          <p:nvPr>
            <p:ph idx="1"/>
          </p:nvPr>
        </p:nvSpPr>
        <p:spPr/>
        <p:txBody>
          <a:bodyPr>
            <a:normAutofit fontScale="77500" lnSpcReduction="20000"/>
          </a:bodyPr>
          <a:lstStyle/>
          <a:p>
            <a:r>
              <a:rPr lang="en-US" dirty="0"/>
              <a:t>Future Learning in an Advanced Decentralized Learning Ecosystem</a:t>
            </a:r>
          </a:p>
          <a:p>
            <a:r>
              <a:rPr lang="en-US" dirty="0"/>
              <a:t>Learning management technology has tended toward centralization over the last two decades as resources and services consolidated in learning management systems. This creates a challenge for learning that needs to be conducted in the field or that requires specialized equipment. It is also a challenge for any approach to learning based in individual capacities and contexts. This is why the U.S. Advanced Distributed Learning Initiative (ADL) has historically emphasized interoperability in decentralized learning ecosystems, supporting such things as the Personal Assistant for Learning (PAL) and Open Social Learning Models (OSLM). Similar challenges are being faced in the wider internet community. Developers have responded with new approaches supporting decentralized networks, such as open social applications (for example, micropub), distributed ledger technology (for example, blockchain), and cloud container networks. These will support new learning application such as virtual reality, artificial intelligence, and personal assistants. This presentation will provide an overview of this emerging infrastructure, describe key points of contact with training and development services, and outline the impact on future learning programs and systems.</a:t>
            </a:r>
          </a:p>
          <a:p>
            <a:endParaRPr lang="en-US" dirty="0"/>
          </a:p>
        </p:txBody>
      </p:sp>
    </p:spTree>
    <p:extLst>
      <p:ext uri="{BB962C8B-B14F-4D97-AF65-F5344CB8AC3E}">
        <p14:creationId xmlns:p14="http://schemas.microsoft.com/office/powerpoint/2010/main" val="2867760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C6CE5-4A1A-4EB2-AA88-C0D1C59D925A}"/>
              </a:ext>
            </a:extLst>
          </p:cNvPr>
          <p:cNvSpPr>
            <a:spLocks noGrp="1"/>
          </p:cNvSpPr>
          <p:nvPr>
            <p:ph type="title"/>
          </p:nvPr>
        </p:nvSpPr>
        <p:spPr/>
        <p:txBody>
          <a:bodyPr/>
          <a:lstStyle/>
          <a:p>
            <a:r>
              <a:rPr lang="en-US" dirty="0"/>
              <a:t>RESOURCES – EXPERIENCE - AGENCY</a:t>
            </a:r>
          </a:p>
        </p:txBody>
      </p:sp>
      <p:pic>
        <p:nvPicPr>
          <p:cNvPr id="6" name="Content Placeholder 5">
            <a:extLst>
              <a:ext uri="{FF2B5EF4-FFF2-40B4-BE49-F238E27FC236}">
                <a16:creationId xmlns:a16="http://schemas.microsoft.com/office/drawing/2014/main" id="{9E9B0910-BF88-483C-9869-2A85BD8309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6378" y="1690688"/>
            <a:ext cx="7329561" cy="4125496"/>
          </a:xfrm>
        </p:spPr>
      </p:pic>
      <p:sp>
        <p:nvSpPr>
          <p:cNvPr id="7" name="Rectangle 6">
            <a:extLst>
              <a:ext uri="{FF2B5EF4-FFF2-40B4-BE49-F238E27FC236}">
                <a16:creationId xmlns:a16="http://schemas.microsoft.com/office/drawing/2014/main" id="{6AA79F63-9558-4DB7-87AD-2F56B34E346D}"/>
              </a:ext>
            </a:extLst>
          </p:cNvPr>
          <p:cNvSpPr/>
          <p:nvPr/>
        </p:nvSpPr>
        <p:spPr>
          <a:xfrm>
            <a:off x="838200" y="6039999"/>
            <a:ext cx="5289590" cy="369332"/>
          </a:xfrm>
          <a:prstGeom prst="rect">
            <a:avLst/>
          </a:prstGeom>
        </p:spPr>
        <p:txBody>
          <a:bodyPr wrap="none">
            <a:spAutoFit/>
          </a:bodyPr>
          <a:lstStyle/>
          <a:p>
            <a:r>
              <a:rPr lang="en-US" dirty="0"/>
              <a:t>https://giphy.com/gifs/cat-lazy-sleepy-papAALBn286ty</a:t>
            </a:r>
          </a:p>
        </p:txBody>
      </p:sp>
    </p:spTree>
    <p:extLst>
      <p:ext uri="{BB962C8B-B14F-4D97-AF65-F5344CB8AC3E}">
        <p14:creationId xmlns:p14="http://schemas.microsoft.com/office/powerpoint/2010/main" val="1218543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42E4A-A509-4850-8007-B8473C7DC555}"/>
              </a:ext>
            </a:extLst>
          </p:cNvPr>
          <p:cNvSpPr>
            <a:spLocks noGrp="1"/>
          </p:cNvSpPr>
          <p:nvPr>
            <p:ph type="title"/>
          </p:nvPr>
        </p:nvSpPr>
        <p:spPr/>
        <p:txBody>
          <a:bodyPr/>
          <a:lstStyle/>
          <a:p>
            <a:r>
              <a:rPr lang="en-US" dirty="0"/>
              <a:t>Workbench</a:t>
            </a:r>
          </a:p>
        </p:txBody>
      </p:sp>
      <p:sp>
        <p:nvSpPr>
          <p:cNvPr id="3" name="Content Placeholder 2">
            <a:extLst>
              <a:ext uri="{FF2B5EF4-FFF2-40B4-BE49-F238E27FC236}">
                <a16:creationId xmlns:a16="http://schemas.microsoft.com/office/drawing/2014/main" id="{1805DF70-505C-43D7-B55F-93A56A6CBC3D}"/>
              </a:ext>
            </a:extLst>
          </p:cNvPr>
          <p:cNvSpPr>
            <a:spLocks noGrp="1"/>
          </p:cNvSpPr>
          <p:nvPr>
            <p:ph idx="1"/>
          </p:nvPr>
        </p:nvSpPr>
        <p:spPr>
          <a:xfrm>
            <a:off x="5826368" y="1825625"/>
            <a:ext cx="5527431" cy="4351338"/>
          </a:xfrm>
        </p:spPr>
        <p:txBody>
          <a:bodyPr/>
          <a:lstStyle/>
          <a:p>
            <a:r>
              <a:rPr lang="en-US" dirty="0"/>
              <a:t>Workbench is a free and open source data journalism platform "that enables all stages of data journalism: getting data (including scraping), then cleaning, analyzing, visualizing, and sharing it.</a:t>
            </a:r>
          </a:p>
        </p:txBody>
      </p:sp>
      <p:pic>
        <p:nvPicPr>
          <p:cNvPr id="4" name="Picture 3">
            <a:extLst>
              <a:ext uri="{FF2B5EF4-FFF2-40B4-BE49-F238E27FC236}">
                <a16:creationId xmlns:a16="http://schemas.microsoft.com/office/drawing/2014/main" id="{DFF570C8-BC35-4493-B921-EB006434B59C}"/>
              </a:ext>
            </a:extLst>
          </p:cNvPr>
          <p:cNvPicPr>
            <a:picLocks noChangeAspect="1"/>
          </p:cNvPicPr>
          <p:nvPr/>
        </p:nvPicPr>
        <p:blipFill>
          <a:blip r:embed="rId3"/>
          <a:stretch>
            <a:fillRect/>
          </a:stretch>
        </p:blipFill>
        <p:spPr>
          <a:xfrm>
            <a:off x="696154" y="1825625"/>
            <a:ext cx="5130214" cy="4001294"/>
          </a:xfrm>
          <a:prstGeom prst="rect">
            <a:avLst/>
          </a:prstGeom>
        </p:spPr>
      </p:pic>
    </p:spTree>
    <p:extLst>
      <p:ext uri="{BB962C8B-B14F-4D97-AF65-F5344CB8AC3E}">
        <p14:creationId xmlns:p14="http://schemas.microsoft.com/office/powerpoint/2010/main" val="2694246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AA0D4-2F48-4CCF-A09A-4C71C4241123}"/>
              </a:ext>
            </a:extLst>
          </p:cNvPr>
          <p:cNvSpPr>
            <a:spLocks noGrp="1"/>
          </p:cNvSpPr>
          <p:nvPr>
            <p:ph type="title"/>
          </p:nvPr>
        </p:nvSpPr>
        <p:spPr/>
        <p:txBody>
          <a:bodyPr/>
          <a:lstStyle/>
          <a:p>
            <a:r>
              <a:rPr lang="en-US" dirty="0"/>
              <a:t>Extended intelligence is the future</a:t>
            </a:r>
          </a:p>
        </p:txBody>
      </p:sp>
      <p:sp>
        <p:nvSpPr>
          <p:cNvPr id="3" name="Content Placeholder 2">
            <a:extLst>
              <a:ext uri="{FF2B5EF4-FFF2-40B4-BE49-F238E27FC236}">
                <a16:creationId xmlns:a16="http://schemas.microsoft.com/office/drawing/2014/main" id="{A9DAEAAF-82F4-46BC-841D-DD036D9F5683}"/>
              </a:ext>
            </a:extLst>
          </p:cNvPr>
          <p:cNvSpPr>
            <a:spLocks noGrp="1"/>
          </p:cNvSpPr>
          <p:nvPr>
            <p:ph idx="1"/>
          </p:nvPr>
        </p:nvSpPr>
        <p:spPr>
          <a:xfrm>
            <a:off x="5938576" y="1825625"/>
            <a:ext cx="5415224" cy="4351338"/>
          </a:xfrm>
        </p:spPr>
        <p:txBody>
          <a:bodyPr/>
          <a:lstStyle/>
          <a:p>
            <a:endParaRPr lang="en-US" dirty="0"/>
          </a:p>
        </p:txBody>
      </p:sp>
      <p:pic>
        <p:nvPicPr>
          <p:cNvPr id="5" name="Picture 4">
            <a:extLst>
              <a:ext uri="{FF2B5EF4-FFF2-40B4-BE49-F238E27FC236}">
                <a16:creationId xmlns:a16="http://schemas.microsoft.com/office/drawing/2014/main" id="{9700FA38-37C4-4C38-ADB3-75C1DE1CA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55607"/>
            <a:ext cx="4930156" cy="2937939"/>
          </a:xfrm>
          <a:prstGeom prst="rect">
            <a:avLst/>
          </a:prstGeom>
        </p:spPr>
      </p:pic>
    </p:spTree>
    <p:extLst>
      <p:ext uri="{BB962C8B-B14F-4D97-AF65-F5344CB8AC3E}">
        <p14:creationId xmlns:p14="http://schemas.microsoft.com/office/powerpoint/2010/main" val="1164128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DF54-7D96-4A0A-BD93-30D9CCDE0164}"/>
              </a:ext>
            </a:extLst>
          </p:cNvPr>
          <p:cNvSpPr>
            <a:spLocks noGrp="1"/>
          </p:cNvSpPr>
          <p:nvPr>
            <p:ph type="title"/>
          </p:nvPr>
        </p:nvSpPr>
        <p:spPr/>
        <p:txBody>
          <a:bodyPr/>
          <a:lstStyle/>
          <a:p>
            <a:r>
              <a:rPr lang="en-US" dirty="0"/>
              <a:t>Brain Implant Can Say What You’re Thinking</a:t>
            </a:r>
          </a:p>
        </p:txBody>
      </p:sp>
      <p:pic>
        <p:nvPicPr>
          <p:cNvPr id="5" name="Content Placeholder 4">
            <a:extLst>
              <a:ext uri="{FF2B5EF4-FFF2-40B4-BE49-F238E27FC236}">
                <a16:creationId xmlns:a16="http://schemas.microsoft.com/office/drawing/2014/main" id="{A1E84CCF-7DB0-42E4-B5E8-878CFD6941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08358"/>
            <a:ext cx="7145215" cy="4019183"/>
          </a:xfrm>
        </p:spPr>
      </p:pic>
      <p:sp>
        <p:nvSpPr>
          <p:cNvPr id="6" name="Rectangle 5">
            <a:extLst>
              <a:ext uri="{FF2B5EF4-FFF2-40B4-BE49-F238E27FC236}">
                <a16:creationId xmlns:a16="http://schemas.microsoft.com/office/drawing/2014/main" id="{A5E9F769-011E-43AB-937C-535EE66533D7}"/>
              </a:ext>
            </a:extLst>
          </p:cNvPr>
          <p:cNvSpPr/>
          <p:nvPr/>
        </p:nvSpPr>
        <p:spPr>
          <a:xfrm>
            <a:off x="8311663" y="1908358"/>
            <a:ext cx="3552092" cy="3539430"/>
          </a:xfrm>
          <a:prstGeom prst="rect">
            <a:avLst/>
          </a:prstGeom>
        </p:spPr>
        <p:txBody>
          <a:bodyPr wrap="square">
            <a:spAutoFit/>
          </a:bodyPr>
          <a:lstStyle/>
          <a:p>
            <a:r>
              <a:rPr lang="en-US" sz="2800" dirty="0"/>
              <a:t>"it translates brain signals into movements of the vocal tract, including the jaw, larynx, lips, and tongue." These movements are then translated into speech. </a:t>
            </a:r>
          </a:p>
        </p:txBody>
      </p:sp>
      <p:sp>
        <p:nvSpPr>
          <p:cNvPr id="7" name="Rectangle 6">
            <a:extLst>
              <a:ext uri="{FF2B5EF4-FFF2-40B4-BE49-F238E27FC236}">
                <a16:creationId xmlns:a16="http://schemas.microsoft.com/office/drawing/2014/main" id="{A5FC465A-43A2-448D-ADBF-439C7F5B9BA5}"/>
              </a:ext>
            </a:extLst>
          </p:cNvPr>
          <p:cNvSpPr/>
          <p:nvPr/>
        </p:nvSpPr>
        <p:spPr>
          <a:xfrm>
            <a:off x="838200" y="6145211"/>
            <a:ext cx="9144000" cy="646331"/>
          </a:xfrm>
          <a:prstGeom prst="rect">
            <a:avLst/>
          </a:prstGeom>
        </p:spPr>
        <p:txBody>
          <a:bodyPr wrap="square">
            <a:spAutoFit/>
          </a:bodyPr>
          <a:lstStyle/>
          <a:p>
            <a:r>
              <a:rPr lang="en-US" dirty="0">
                <a:hlinkClick r:id="rId4"/>
              </a:rPr>
              <a:t>https://spectrum.ieee.org/the-human-os/biomedical/devices/implant-translates-brain-activity-into-spoken-sentences</a:t>
            </a:r>
            <a:r>
              <a:rPr lang="en-US" dirty="0"/>
              <a:t> </a:t>
            </a:r>
          </a:p>
        </p:txBody>
      </p:sp>
    </p:spTree>
    <p:extLst>
      <p:ext uri="{BB962C8B-B14F-4D97-AF65-F5344CB8AC3E}">
        <p14:creationId xmlns:p14="http://schemas.microsoft.com/office/powerpoint/2010/main" val="3161134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612F4-C671-4B7E-9861-C836295CEB5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62422C7-A5C3-400D-AF54-BAE9EC19929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2183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A12AB-5872-453A-A33E-296EB1B1AEE0}"/>
              </a:ext>
            </a:extLst>
          </p:cNvPr>
          <p:cNvSpPr>
            <a:spLocks noGrp="1"/>
          </p:cNvSpPr>
          <p:nvPr>
            <p:ph type="title"/>
          </p:nvPr>
        </p:nvSpPr>
        <p:spPr/>
        <p:txBody>
          <a:bodyPr/>
          <a:lstStyle/>
          <a:p>
            <a:r>
              <a:rPr lang="en-US" dirty="0"/>
              <a:t>FINAL WORD</a:t>
            </a:r>
          </a:p>
        </p:txBody>
      </p:sp>
      <p:pic>
        <p:nvPicPr>
          <p:cNvPr id="7" name="Content Placeholder 6">
            <a:extLst>
              <a:ext uri="{FF2B5EF4-FFF2-40B4-BE49-F238E27FC236}">
                <a16:creationId xmlns:a16="http://schemas.microsoft.com/office/drawing/2014/main" id="{9CAC3C39-8A24-4F33-8FA2-0084D7EC40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8173" y="1589751"/>
            <a:ext cx="4645701" cy="4645701"/>
          </a:xfrm>
        </p:spPr>
      </p:pic>
      <p:sp>
        <p:nvSpPr>
          <p:cNvPr id="8" name="TextBox 7">
            <a:extLst>
              <a:ext uri="{FF2B5EF4-FFF2-40B4-BE49-F238E27FC236}">
                <a16:creationId xmlns:a16="http://schemas.microsoft.com/office/drawing/2014/main" id="{C479E80C-C4C1-4003-94CC-F04A0E2AD35F}"/>
              </a:ext>
            </a:extLst>
          </p:cNvPr>
          <p:cNvSpPr txBox="1"/>
          <p:nvPr/>
        </p:nvSpPr>
        <p:spPr>
          <a:xfrm>
            <a:off x="5973580" y="5291527"/>
            <a:ext cx="4099810" cy="1077218"/>
          </a:xfrm>
          <a:prstGeom prst="rect">
            <a:avLst/>
          </a:prstGeom>
          <a:noFill/>
        </p:spPr>
        <p:txBody>
          <a:bodyPr wrap="square" rtlCol="0">
            <a:spAutoFit/>
          </a:bodyPr>
          <a:lstStyle/>
          <a:p>
            <a:r>
              <a:rPr lang="en-US" sz="3200" dirty="0"/>
              <a:t>Remember….</a:t>
            </a:r>
          </a:p>
          <a:p>
            <a:r>
              <a:rPr lang="en-US" sz="3200" dirty="0"/>
              <a:t>It’s all just cat videos</a:t>
            </a:r>
          </a:p>
        </p:txBody>
      </p:sp>
      <p:sp>
        <p:nvSpPr>
          <p:cNvPr id="9" name="Rectangle 8">
            <a:extLst>
              <a:ext uri="{FF2B5EF4-FFF2-40B4-BE49-F238E27FC236}">
                <a16:creationId xmlns:a16="http://schemas.microsoft.com/office/drawing/2014/main" id="{4FBDA680-7A40-4D28-BE1D-E0E6CE4A94EA}"/>
              </a:ext>
            </a:extLst>
          </p:cNvPr>
          <p:cNvSpPr/>
          <p:nvPr/>
        </p:nvSpPr>
        <p:spPr>
          <a:xfrm>
            <a:off x="764141" y="6308209"/>
            <a:ext cx="5209439" cy="369332"/>
          </a:xfrm>
          <a:prstGeom prst="rect">
            <a:avLst/>
          </a:prstGeom>
        </p:spPr>
        <p:txBody>
          <a:bodyPr wrap="none">
            <a:spAutoFit/>
          </a:bodyPr>
          <a:lstStyle/>
          <a:p>
            <a:r>
              <a:rPr lang="en-US" dirty="0"/>
              <a:t>https://giphy.com/gifs/air-zzz-biscuits-9ociuoxbsNeE0</a:t>
            </a:r>
          </a:p>
        </p:txBody>
      </p:sp>
    </p:spTree>
    <p:extLst>
      <p:ext uri="{BB962C8B-B14F-4D97-AF65-F5344CB8AC3E}">
        <p14:creationId xmlns:p14="http://schemas.microsoft.com/office/powerpoint/2010/main" val="3318772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1FB35-E925-4BB9-A542-0E902D1FB04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19CB40A-50FB-4EC3-A327-25A35E60011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73027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E085-D147-45C7-86D1-284AA3C1E145}"/>
              </a:ext>
            </a:extLst>
          </p:cNvPr>
          <p:cNvSpPr>
            <a:spLocks noGrp="1"/>
          </p:cNvSpPr>
          <p:nvPr>
            <p:ph type="title"/>
          </p:nvPr>
        </p:nvSpPr>
        <p:spPr/>
        <p:txBody>
          <a:bodyPr/>
          <a:lstStyle/>
          <a:p>
            <a:r>
              <a:rPr lang="en-US" dirty="0"/>
              <a:t>DATA - CLOUD - AI</a:t>
            </a:r>
          </a:p>
        </p:txBody>
      </p:sp>
      <p:pic>
        <p:nvPicPr>
          <p:cNvPr id="5" name="Content Placeholder 4">
            <a:extLst>
              <a:ext uri="{FF2B5EF4-FFF2-40B4-BE49-F238E27FC236}">
                <a16:creationId xmlns:a16="http://schemas.microsoft.com/office/drawing/2014/main" id="{0E4C0953-2213-4BDC-8808-DAFA5BC454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2981" y="1580928"/>
            <a:ext cx="5650028" cy="4392652"/>
          </a:xfrm>
        </p:spPr>
      </p:pic>
      <p:sp>
        <p:nvSpPr>
          <p:cNvPr id="6" name="Rectangle 5">
            <a:extLst>
              <a:ext uri="{FF2B5EF4-FFF2-40B4-BE49-F238E27FC236}">
                <a16:creationId xmlns:a16="http://schemas.microsoft.com/office/drawing/2014/main" id="{36A26D13-A428-4258-AB9E-30FEFB7F51F3}"/>
              </a:ext>
            </a:extLst>
          </p:cNvPr>
          <p:cNvSpPr/>
          <p:nvPr/>
        </p:nvSpPr>
        <p:spPr>
          <a:xfrm>
            <a:off x="838200" y="6204891"/>
            <a:ext cx="5338577" cy="369332"/>
          </a:xfrm>
          <a:prstGeom prst="rect">
            <a:avLst/>
          </a:prstGeom>
        </p:spPr>
        <p:txBody>
          <a:bodyPr wrap="none">
            <a:spAutoFit/>
          </a:bodyPr>
          <a:lstStyle/>
          <a:p>
            <a:r>
              <a:rPr lang="en-US" dirty="0"/>
              <a:t>https://giphy.com/gifs/cat-just-sleepy-DAmosupuFkPjG</a:t>
            </a:r>
          </a:p>
        </p:txBody>
      </p:sp>
    </p:spTree>
    <p:extLst>
      <p:ext uri="{BB962C8B-B14F-4D97-AF65-F5344CB8AC3E}">
        <p14:creationId xmlns:p14="http://schemas.microsoft.com/office/powerpoint/2010/main" val="610147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EA8CA-AE61-4C64-862E-B07993D62359}"/>
              </a:ext>
            </a:extLst>
          </p:cNvPr>
          <p:cNvSpPr>
            <a:spLocks noGrp="1"/>
          </p:cNvSpPr>
          <p:nvPr>
            <p:ph type="title"/>
          </p:nvPr>
        </p:nvSpPr>
        <p:spPr/>
        <p:txBody>
          <a:bodyPr/>
          <a:lstStyle/>
          <a:p>
            <a:r>
              <a:rPr lang="en-US" dirty="0"/>
              <a:t>High School Math ML Problem</a:t>
            </a:r>
          </a:p>
        </p:txBody>
      </p:sp>
      <p:pic>
        <p:nvPicPr>
          <p:cNvPr id="5" name="Content Placeholder 4">
            <a:extLst>
              <a:ext uri="{FF2B5EF4-FFF2-40B4-BE49-F238E27FC236}">
                <a16:creationId xmlns:a16="http://schemas.microsoft.com/office/drawing/2014/main" id="{45CF0E90-31AF-45C9-972D-62609F332C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825625"/>
            <a:ext cx="5034565" cy="4351338"/>
          </a:xfrm>
        </p:spPr>
      </p:pic>
      <p:sp>
        <p:nvSpPr>
          <p:cNvPr id="6" name="Content Placeholder 2">
            <a:extLst>
              <a:ext uri="{FF2B5EF4-FFF2-40B4-BE49-F238E27FC236}">
                <a16:creationId xmlns:a16="http://schemas.microsoft.com/office/drawing/2014/main" id="{96E5709C-5846-45FA-94FB-2B013767DA51}"/>
              </a:ext>
            </a:extLst>
          </p:cNvPr>
          <p:cNvSpPr txBox="1">
            <a:spLocks/>
          </p:cNvSpPr>
          <p:nvPr/>
        </p:nvSpPr>
        <p:spPr>
          <a:xfrm>
            <a:off x="6173820" y="1825625"/>
            <a:ext cx="517997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Here we have a case where a high school student has been given the problem of optimizing traffic flow in his school parking lot. </a:t>
            </a:r>
          </a:p>
        </p:txBody>
      </p:sp>
      <p:sp>
        <p:nvSpPr>
          <p:cNvPr id="7" name="Rectangle 6">
            <a:extLst>
              <a:ext uri="{FF2B5EF4-FFF2-40B4-BE49-F238E27FC236}">
                <a16:creationId xmlns:a16="http://schemas.microsoft.com/office/drawing/2014/main" id="{E6D358EF-17F9-4B24-8451-AE5C40753B91}"/>
              </a:ext>
            </a:extLst>
          </p:cNvPr>
          <p:cNvSpPr/>
          <p:nvPr/>
        </p:nvSpPr>
        <p:spPr>
          <a:xfrm>
            <a:off x="745786" y="6246680"/>
            <a:ext cx="8728953" cy="276999"/>
          </a:xfrm>
          <a:prstGeom prst="rect">
            <a:avLst/>
          </a:prstGeom>
        </p:spPr>
        <p:txBody>
          <a:bodyPr wrap="square">
            <a:spAutoFit/>
          </a:bodyPr>
          <a:lstStyle/>
          <a:p>
            <a:r>
              <a:rPr lang="en-US" sz="1200" dirty="0"/>
              <a:t>https://www.reddit.com/r/MachineLearning/comments/bhp6bw/p_can_you_solve_this_high_school_ml_problem/</a:t>
            </a:r>
          </a:p>
        </p:txBody>
      </p:sp>
    </p:spTree>
    <p:extLst>
      <p:ext uri="{BB962C8B-B14F-4D97-AF65-F5344CB8AC3E}">
        <p14:creationId xmlns:p14="http://schemas.microsoft.com/office/powerpoint/2010/main" val="538090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5356A-2662-48AF-9D93-1881D8810ACE}"/>
              </a:ext>
            </a:extLst>
          </p:cNvPr>
          <p:cNvSpPr>
            <a:spLocks noGrp="1"/>
          </p:cNvSpPr>
          <p:nvPr>
            <p:ph type="title"/>
          </p:nvPr>
        </p:nvSpPr>
        <p:spPr/>
        <p:txBody>
          <a:bodyPr/>
          <a:lstStyle/>
          <a:p>
            <a:r>
              <a:rPr lang="en-US" dirty="0"/>
              <a:t>Re-Decentralize the Web</a:t>
            </a:r>
          </a:p>
        </p:txBody>
      </p:sp>
      <p:pic>
        <p:nvPicPr>
          <p:cNvPr id="5" name="Content Placeholder 4" descr="A picture containing object&#10;&#10;Description automatically generated">
            <a:extLst>
              <a:ext uri="{FF2B5EF4-FFF2-40B4-BE49-F238E27FC236}">
                <a16:creationId xmlns:a16="http://schemas.microsoft.com/office/drawing/2014/main" id="{1DC4D2F9-0F81-4B91-B481-0FC6798C62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002603"/>
            <a:ext cx="7487825" cy="4011335"/>
          </a:xfrm>
        </p:spPr>
      </p:pic>
      <p:sp>
        <p:nvSpPr>
          <p:cNvPr id="7" name="Rectangle 2">
            <a:extLst>
              <a:ext uri="{FF2B5EF4-FFF2-40B4-BE49-F238E27FC236}">
                <a16:creationId xmlns:a16="http://schemas.microsoft.com/office/drawing/2014/main" id="{65F95126-A2B3-4877-A560-71260B311EC7}"/>
              </a:ext>
            </a:extLst>
          </p:cNvPr>
          <p:cNvSpPr>
            <a:spLocks noChangeArrowheads="1"/>
          </p:cNvSpPr>
          <p:nvPr/>
        </p:nvSpPr>
        <p:spPr bwMode="auto">
          <a:xfrm rot="10800000" flipV="1">
            <a:off x="8675077" y="2002603"/>
            <a:ext cx="3184358"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current Web apps combine </a:t>
            </a:r>
            <a:r>
              <a:rPr kumimoji="0" lang="en-US" altLang="en-US" sz="2000" b="0" i="1" u="none" strike="noStrike" cap="none" normalizeH="0" baseline="0" dirty="0">
                <a:ln>
                  <a:noFill/>
                </a:ln>
                <a:solidFill>
                  <a:schemeClr val="tx1"/>
                </a:solidFill>
                <a:effectLst/>
                <a:latin typeface="Arial" panose="020B0604020202020204" pitchFamily="34" charset="0"/>
              </a:rPr>
              <a:t>data</a:t>
            </a:r>
            <a:r>
              <a:rPr kumimoji="0" lang="en-US" altLang="en-US" sz="2000" b="0" i="0" u="none" strike="noStrike" cap="none" normalizeH="0" baseline="0" dirty="0">
                <a:ln>
                  <a:noFill/>
                </a:ln>
                <a:solidFill>
                  <a:schemeClr val="tx1"/>
                </a:solidFill>
                <a:effectLst/>
                <a:latin typeface="Arial" panose="020B0604020202020204" pitchFamily="34" charset="0"/>
              </a:rPr>
              <a:t> and </a:t>
            </a:r>
            <a:r>
              <a:rPr kumimoji="0" lang="en-US" altLang="en-US" sz="2000" b="0" i="1" u="none" strike="noStrike" cap="none" normalizeH="0" baseline="0" dirty="0">
                <a:ln>
                  <a:noFill/>
                </a:ln>
                <a:solidFill>
                  <a:schemeClr val="tx1"/>
                </a:solidFill>
                <a:effectLst/>
                <a:latin typeface="Arial" panose="020B0604020202020204" pitchFamily="34" charset="0"/>
              </a:rPr>
              <a:t>service</a:t>
            </a:r>
            <a:r>
              <a:rPr kumimoji="0" lang="en-US" altLang="en-US" sz="2000" b="0" i="0" u="none" strike="noStrike" cap="none" normalizeH="0" baseline="0" dirty="0">
                <a:ln>
                  <a:noFill/>
                </a:ln>
                <a:solidFill>
                  <a:schemeClr val="tx1"/>
                </a:solidFill>
                <a:effectLst/>
                <a:latin typeface="Arial" panose="020B0604020202020204" pitchFamily="34" charset="0"/>
              </a:rPr>
              <a:t>. Because of this coupling, our LinkedIn contacts cannot comment on our Facebook pictures, and an RSVP on a Facebook event will not be reflected in our Doodle calendar’s availability. Decentralized applications, on the other hand, act as </a:t>
            </a:r>
            <a:r>
              <a:rPr kumimoji="0" lang="en-US" altLang="en-US" sz="2000" b="0" i="1" u="none" strike="noStrike" cap="none" normalizeH="0" baseline="0" dirty="0">
                <a:ln>
                  <a:noFill/>
                </a:ln>
                <a:solidFill>
                  <a:schemeClr val="tx1"/>
                </a:solidFill>
                <a:effectLst/>
                <a:latin typeface="Arial" panose="020B0604020202020204" pitchFamily="34" charset="0"/>
              </a:rPr>
              <a:t>views</a:t>
            </a:r>
            <a:r>
              <a:rPr kumimoji="0" lang="en-US" altLang="en-US" sz="2000" b="0" i="0" u="none" strike="noStrike" cap="none" normalizeH="0" baseline="0" dirty="0">
                <a:ln>
                  <a:noFill/>
                </a:ln>
                <a:solidFill>
                  <a:schemeClr val="tx1"/>
                </a:solidFill>
                <a:effectLst/>
                <a:latin typeface="Arial" panose="020B0604020202020204" pitchFamily="34" charset="0"/>
              </a:rPr>
              <a:t> on top of our data pod and those of others. </a:t>
            </a:r>
          </a:p>
        </p:txBody>
      </p:sp>
    </p:spTree>
    <p:extLst>
      <p:ext uri="{BB962C8B-B14F-4D97-AF65-F5344CB8AC3E}">
        <p14:creationId xmlns:p14="http://schemas.microsoft.com/office/powerpoint/2010/main" val="1775986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B6515-27C4-4016-A6FE-D5DBED91B421}"/>
              </a:ext>
            </a:extLst>
          </p:cNvPr>
          <p:cNvSpPr>
            <a:spLocks noGrp="1"/>
          </p:cNvSpPr>
          <p:nvPr>
            <p:ph type="title"/>
          </p:nvPr>
        </p:nvSpPr>
        <p:spPr/>
        <p:txBody>
          <a:bodyPr/>
          <a:lstStyle/>
          <a:p>
            <a:r>
              <a:rPr lang="en-US" dirty="0"/>
              <a:t>Decentralized Data and Service Providers</a:t>
            </a:r>
          </a:p>
        </p:txBody>
      </p:sp>
      <p:pic>
        <p:nvPicPr>
          <p:cNvPr id="6" name="Content Placeholder 5">
            <a:extLst>
              <a:ext uri="{FF2B5EF4-FFF2-40B4-BE49-F238E27FC236}">
                <a16:creationId xmlns:a16="http://schemas.microsoft.com/office/drawing/2014/main" id="{862EC363-0301-4FFA-AF7A-1F4F89963A6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3707" y="1988526"/>
            <a:ext cx="7789985" cy="4060581"/>
          </a:xfrm>
        </p:spPr>
      </p:pic>
      <p:sp>
        <p:nvSpPr>
          <p:cNvPr id="7" name="Rectangle 6">
            <a:extLst>
              <a:ext uri="{FF2B5EF4-FFF2-40B4-BE49-F238E27FC236}">
                <a16:creationId xmlns:a16="http://schemas.microsoft.com/office/drawing/2014/main" id="{3B917E8A-FE1A-4EB1-92B1-05876394ED06}"/>
              </a:ext>
            </a:extLst>
          </p:cNvPr>
          <p:cNvSpPr/>
          <p:nvPr/>
        </p:nvSpPr>
        <p:spPr>
          <a:xfrm>
            <a:off x="9038492" y="1988526"/>
            <a:ext cx="3012831" cy="4401205"/>
          </a:xfrm>
          <a:prstGeom prst="rect">
            <a:avLst/>
          </a:prstGeom>
        </p:spPr>
        <p:txBody>
          <a:bodyPr wrap="square">
            <a:spAutoFit/>
          </a:bodyPr>
          <a:lstStyle/>
          <a:p>
            <a:r>
              <a:rPr lang="en-US" sz="2800" dirty="0"/>
              <a:t>Centralized applications compete in a single market, based on data ownership. On a decentralized Web, data and service providers compete in different markets. </a:t>
            </a:r>
          </a:p>
        </p:txBody>
      </p:sp>
    </p:spTree>
    <p:extLst>
      <p:ext uri="{BB962C8B-B14F-4D97-AF65-F5344CB8AC3E}">
        <p14:creationId xmlns:p14="http://schemas.microsoft.com/office/powerpoint/2010/main" val="3327758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0C89-0944-45B0-9DF6-8A6F2A11B35A}"/>
              </a:ext>
            </a:extLst>
          </p:cNvPr>
          <p:cNvSpPr>
            <a:spLocks noGrp="1"/>
          </p:cNvSpPr>
          <p:nvPr>
            <p:ph type="title"/>
          </p:nvPr>
        </p:nvSpPr>
        <p:spPr/>
        <p:txBody>
          <a:bodyPr/>
          <a:lstStyle/>
          <a:p>
            <a:r>
              <a:rPr lang="en-US" dirty="0"/>
              <a:t>Solid – </a:t>
            </a:r>
            <a:r>
              <a:rPr lang="en-US" dirty="0" err="1"/>
              <a:t>IndieWeb</a:t>
            </a:r>
            <a:r>
              <a:rPr lang="en-US" dirty="0"/>
              <a:t> - </a:t>
            </a:r>
            <a:r>
              <a:rPr lang="en-US" dirty="0" err="1"/>
              <a:t>Etc</a:t>
            </a:r>
            <a:endParaRPr lang="en-US" dirty="0"/>
          </a:p>
        </p:txBody>
      </p:sp>
      <p:sp>
        <p:nvSpPr>
          <p:cNvPr id="3" name="Content Placeholder 2">
            <a:extLst>
              <a:ext uri="{FF2B5EF4-FFF2-40B4-BE49-F238E27FC236}">
                <a16:creationId xmlns:a16="http://schemas.microsoft.com/office/drawing/2014/main" id="{5E8F1676-6038-448D-8683-F9C4C5C087C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98744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7A6C9-9F8A-495E-9152-2322D8BA81EA}"/>
              </a:ext>
            </a:extLst>
          </p:cNvPr>
          <p:cNvSpPr>
            <a:spLocks noGrp="1"/>
          </p:cNvSpPr>
          <p:nvPr>
            <p:ph type="title"/>
          </p:nvPr>
        </p:nvSpPr>
        <p:spPr/>
        <p:txBody>
          <a:bodyPr/>
          <a:lstStyle/>
          <a:p>
            <a:r>
              <a:rPr lang="en-US" dirty="0"/>
              <a:t>AI-Generated Music</a:t>
            </a:r>
          </a:p>
        </p:txBody>
      </p:sp>
      <p:pic>
        <p:nvPicPr>
          <p:cNvPr id="5" name="Content Placeholder 4">
            <a:extLst>
              <a:ext uri="{FF2B5EF4-FFF2-40B4-BE49-F238E27FC236}">
                <a16:creationId xmlns:a16="http://schemas.microsoft.com/office/drawing/2014/main" id="{834BD2AE-B880-4EA3-802B-824009C816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2194" y="1579441"/>
            <a:ext cx="3273766" cy="4351338"/>
          </a:xfrm>
        </p:spPr>
      </p:pic>
      <p:sp>
        <p:nvSpPr>
          <p:cNvPr id="7" name="Rectangle 6">
            <a:extLst>
              <a:ext uri="{FF2B5EF4-FFF2-40B4-BE49-F238E27FC236}">
                <a16:creationId xmlns:a16="http://schemas.microsoft.com/office/drawing/2014/main" id="{AA229182-06FC-4141-8F87-4444175B4227}"/>
              </a:ext>
            </a:extLst>
          </p:cNvPr>
          <p:cNvSpPr/>
          <p:nvPr/>
        </p:nvSpPr>
        <p:spPr>
          <a:xfrm>
            <a:off x="4736880" y="1579441"/>
            <a:ext cx="6096000" cy="4247317"/>
          </a:xfrm>
          <a:prstGeom prst="rect">
            <a:avLst/>
          </a:prstGeom>
        </p:spPr>
        <p:txBody>
          <a:bodyPr>
            <a:spAutoFit/>
          </a:bodyPr>
          <a:lstStyle/>
          <a:p>
            <a:pPr marL="285750" indent="-285750">
              <a:buFont typeface="Arial" panose="020B0604020202020204" pitchFamily="34" charset="0"/>
              <a:buChar char="•"/>
            </a:pPr>
            <a:r>
              <a:rPr lang="en-US" dirty="0" err="1"/>
              <a:t>MuseNet</a:t>
            </a:r>
            <a:r>
              <a:rPr lang="en-US" dirty="0"/>
              <a:t>, " a deep neural network that can generate 4-minute musical compositions with 10 different instruments, and can combine styles from country to Mozart to the Beatles.“</a:t>
            </a:r>
          </a:p>
          <a:p>
            <a:pPr marL="285750" indent="-285750">
              <a:buFont typeface="Arial" panose="020B0604020202020204" pitchFamily="34" charset="0"/>
              <a:buChar char="•"/>
            </a:pPr>
            <a:r>
              <a:rPr lang="en-US" dirty="0">
                <a:hlinkClick r:id="rId4"/>
              </a:rPr>
              <a:t>Relentless Doppelganger</a:t>
            </a:r>
            <a:r>
              <a:rPr lang="en-US" dirty="0"/>
              <a:t>, the </a:t>
            </a:r>
            <a:r>
              <a:rPr lang="en-US" dirty="0">
                <a:hlinkClick r:id="rId5"/>
              </a:rPr>
              <a:t>Bot </a:t>
            </a:r>
            <a:r>
              <a:rPr lang="en-US" dirty="0" err="1">
                <a:hlinkClick r:id="rId5"/>
              </a:rPr>
              <a:t>Prownies</a:t>
            </a:r>
            <a:r>
              <a:rPr lang="en-US" dirty="0"/>
              <a:t>, who produce an almost-acceptable brand of punk. If you prefer guitar metal, </a:t>
            </a:r>
            <a:r>
              <a:rPr lang="en-US" dirty="0" err="1">
                <a:hlinkClick r:id="rId6"/>
              </a:rPr>
              <a:t>Coditany</a:t>
            </a:r>
            <a:r>
              <a:rPr lang="en-US" dirty="0">
                <a:hlinkClick r:id="rId6"/>
              </a:rPr>
              <a:t> of </a:t>
            </a:r>
            <a:r>
              <a:rPr lang="en-US" dirty="0" err="1">
                <a:hlinkClick r:id="rId6"/>
              </a:rPr>
              <a:t>Timeness</a:t>
            </a:r>
            <a:r>
              <a:rPr lang="en-US" dirty="0"/>
              <a:t> might be more to your taste. Not quite as successful is </a:t>
            </a:r>
            <a:r>
              <a:rPr lang="en-US" dirty="0">
                <a:hlinkClick r:id="rId7"/>
              </a:rPr>
              <a:t>Evolution 22</a:t>
            </a:r>
            <a:r>
              <a:rPr lang="en-US" dirty="0"/>
              <a:t> by Deep the Beatles. For something a little softer (and quite good) try </a:t>
            </a:r>
            <a:r>
              <a:rPr lang="en-US" dirty="0">
                <a:hlinkClick r:id="rId8"/>
              </a:rPr>
              <a:t>On the Edge</a:t>
            </a:r>
            <a:r>
              <a:rPr lang="en-US" dirty="0"/>
              <a:t>, by AIVA. AIVA also does a nice </a:t>
            </a:r>
            <a:r>
              <a:rPr lang="en-US" dirty="0">
                <a:hlinkClick r:id="rId9"/>
              </a:rPr>
              <a:t>classical tune</a:t>
            </a:r>
            <a:r>
              <a:rPr lang="en-US" dirty="0"/>
              <a:t> or movie score. Need royalty-free music for your videos? Try </a:t>
            </a:r>
            <a:r>
              <a:rPr lang="en-US" dirty="0" err="1">
                <a:hlinkClick r:id="rId10"/>
              </a:rPr>
              <a:t>JukeDeck</a:t>
            </a:r>
            <a:r>
              <a:rPr lang="en-US" dirty="0"/>
              <a:t> (a little too house for my tastes). Taryn Southern, meanwhile, uses an AI to compose the music, then adds her own lyrics and vocals - her song </a:t>
            </a:r>
            <a:r>
              <a:rPr lang="en-US" dirty="0">
                <a:hlinkClick r:id="rId11"/>
              </a:rPr>
              <a:t>Break Free</a:t>
            </a:r>
            <a:r>
              <a:rPr lang="en-US" dirty="0"/>
              <a:t> is quite nice.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907679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TotalTime>
  <Words>1712</Words>
  <Application>Microsoft Office PowerPoint</Application>
  <PresentationFormat>Widescreen</PresentationFormat>
  <Paragraphs>140</Paragraphs>
  <Slides>25</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Future Learning in an Advanced Decentralized Learning Ecosystem</vt:lpstr>
      <vt:lpstr>PowerPoint Presentation</vt:lpstr>
      <vt:lpstr>PowerPoint Presentation</vt:lpstr>
      <vt:lpstr>DATA - CLOUD - AI</vt:lpstr>
      <vt:lpstr>High School Math ML Problem</vt:lpstr>
      <vt:lpstr>Re-Decentralize the Web</vt:lpstr>
      <vt:lpstr>Decentralized Data and Service Providers</vt:lpstr>
      <vt:lpstr>Solid – IndieWeb - Etc</vt:lpstr>
      <vt:lpstr>AI-Generated Music</vt:lpstr>
      <vt:lpstr>Cognii – SquirrelAI – Magpie – X5GON </vt:lpstr>
      <vt:lpstr>PowerPoint Presentation</vt:lpstr>
      <vt:lpstr>GRAPH – COMMUNITY – AGENCY</vt:lpstr>
      <vt:lpstr>Graph Algorithms</vt:lpstr>
      <vt:lpstr>The types of questions graph analytics answer</vt:lpstr>
      <vt:lpstr>You’re Not Stuck In Traffic, You Are Traffic</vt:lpstr>
      <vt:lpstr>Autonomous Agents Communication Scheme</vt:lpstr>
      <vt:lpstr>Blockchain-based protocol for autonomous business activity</vt:lpstr>
      <vt:lpstr>PowerPoint Presentation</vt:lpstr>
      <vt:lpstr>PowerPoint Presentation</vt:lpstr>
      <vt:lpstr>RESOURCES – EXPERIENCE - AGENCY</vt:lpstr>
      <vt:lpstr>Workbench</vt:lpstr>
      <vt:lpstr>Extended intelligence is the future</vt:lpstr>
      <vt:lpstr>Brain Implant Can Say What You’re Thinking</vt:lpstr>
      <vt:lpstr>PowerPoint Presentation</vt:lpstr>
      <vt:lpstr>FINAL WORD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18</cp:revision>
  <dcterms:created xsi:type="dcterms:W3CDTF">2019-04-27T20:16:03Z</dcterms:created>
  <dcterms:modified xsi:type="dcterms:W3CDTF">2019-04-28T22:14:59Z</dcterms:modified>
</cp:coreProperties>
</file>