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9" r:id="rId3"/>
    <p:sldId id="260" r:id="rId4"/>
    <p:sldId id="309" r:id="rId5"/>
    <p:sldId id="272" r:id="rId6"/>
    <p:sldId id="280" r:id="rId7"/>
    <p:sldId id="310" r:id="rId8"/>
    <p:sldId id="273" r:id="rId9"/>
    <p:sldId id="299" r:id="rId10"/>
    <p:sldId id="311" r:id="rId11"/>
    <p:sldId id="274" r:id="rId12"/>
    <p:sldId id="300" r:id="rId13"/>
    <p:sldId id="312" r:id="rId14"/>
    <p:sldId id="275" r:id="rId15"/>
    <p:sldId id="303" r:id="rId16"/>
    <p:sldId id="313" r:id="rId17"/>
    <p:sldId id="276" r:id="rId18"/>
    <p:sldId id="302" r:id="rId19"/>
    <p:sldId id="314" r:id="rId20"/>
    <p:sldId id="277" r:id="rId21"/>
    <p:sldId id="304" r:id="rId22"/>
    <p:sldId id="315" r:id="rId23"/>
    <p:sldId id="292" r:id="rId24"/>
    <p:sldId id="305" r:id="rId25"/>
    <p:sldId id="316" r:id="rId26"/>
    <p:sldId id="278" r:id="rId27"/>
    <p:sldId id="306" r:id="rId28"/>
    <p:sldId id="317" r:id="rId29"/>
    <p:sldId id="279" r:id="rId30"/>
    <p:sldId id="307" r:id="rId31"/>
    <p:sldId id="318" r:id="rId32"/>
    <p:sldId id="319" r:id="rId33"/>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6794" autoAdjust="0"/>
  </p:normalViewPr>
  <p:slideViewPr>
    <p:cSldViewPr snapToGrid="0">
      <p:cViewPr varScale="1">
        <p:scale>
          <a:sx n="95" d="100"/>
          <a:sy n="95" d="100"/>
        </p:scale>
        <p:origin x="133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00B280E-E782-4D90-8AEF-F4CBA27D9518}" type="datetimeFigureOut">
              <a:rPr lang="en-CA" smtClean="0"/>
              <a:t>2019-10-18</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92C9B68-60C4-4BE5-BC46-E662108FB7B2}" type="slidenum">
              <a:rPr lang="en-CA" smtClean="0"/>
              <a:t>‹#›</a:t>
            </a:fld>
            <a:endParaRPr lang="en-CA"/>
          </a:p>
        </p:txBody>
      </p:sp>
    </p:spTree>
    <p:extLst>
      <p:ext uri="{BB962C8B-B14F-4D97-AF65-F5344CB8AC3E}">
        <p14:creationId xmlns:p14="http://schemas.microsoft.com/office/powerpoint/2010/main" val="98752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92C9B68-60C4-4BE5-BC46-E662108FB7B2}" type="slidenum">
              <a:rPr lang="en-CA" smtClean="0"/>
              <a:t>1</a:t>
            </a:fld>
            <a:endParaRPr lang="en-CA"/>
          </a:p>
        </p:txBody>
      </p:sp>
    </p:spTree>
    <p:extLst>
      <p:ext uri="{BB962C8B-B14F-4D97-AF65-F5344CB8AC3E}">
        <p14:creationId xmlns:p14="http://schemas.microsoft.com/office/powerpoint/2010/main" val="337511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A961DA-A858-4D3E-B478-028E4F1BDC27}" type="datetime1">
              <a:rPr lang="en-CA" smtClean="0"/>
              <a:t>2019-10-18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70739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651BA-CADF-4A03-896B-F88B47EDAC13}" type="datetime1">
              <a:rPr lang="en-CA" smtClean="0"/>
              <a:t>2019-10-18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1067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B77BA-B9D0-46D9-8293-3AE4294D2DCB}" type="datetime1">
              <a:rPr lang="en-CA" smtClean="0"/>
              <a:t>2019-10-18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129579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337A1-EF4E-4518-9839-A5FC9E64D255}" type="datetime1">
              <a:rPr lang="en-CA" smtClean="0"/>
              <a:t>2019-10-18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273640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AAC65-7CDB-40C6-855B-E9410940B9EA}" type="datetime1">
              <a:rPr lang="en-CA" smtClean="0"/>
              <a:t>2019-10-18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112681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077EF7-C870-46BB-A49D-E77CADD71BE6}" type="datetime1">
              <a:rPr lang="en-CA" smtClean="0"/>
              <a:t>2019-10-18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17926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253F7B-B1FC-48C8-8C69-D1ADC6974492}" type="datetime1">
              <a:rPr lang="en-CA" smtClean="0"/>
              <a:t>2019-10-18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27664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3B3F9F-BC27-4A17-A1E0-26D0ABCABE79}" type="datetime1">
              <a:rPr lang="en-CA" smtClean="0"/>
              <a:t>2019-10-18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1805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EB01C-16CA-450D-8280-F4042F2AB087}" type="datetime1">
              <a:rPr lang="en-CA" smtClean="0"/>
              <a:t>2019-10-18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27739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7DCCE-E5E1-473B-8E9E-BF343CD51DFF}" type="datetime1">
              <a:rPr lang="en-CA" smtClean="0"/>
              <a:t>2019-10-18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55129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3E915-9414-48A4-9E41-8A198B4E62F6}" type="datetime1">
              <a:rPr lang="en-CA" smtClean="0"/>
              <a:t>2019-10-18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289385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A6C66C4-2434-4040-836C-B9571A504122}" type="datetime1">
              <a:rPr lang="en-CA" smtClean="0"/>
              <a:t>2019-10-18</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DEFAA7A-1F75-4566-B3ED-B7F20098E838}" type="slidenum">
              <a:rPr lang="en-CA" smtClean="0"/>
              <a:t>‹#›</a:t>
            </a:fld>
            <a:endParaRPr lang="en-CA"/>
          </a:p>
        </p:txBody>
      </p:sp>
    </p:spTree>
    <p:extLst>
      <p:ext uri="{BB962C8B-B14F-4D97-AF65-F5344CB8AC3E}">
        <p14:creationId xmlns:p14="http://schemas.microsoft.com/office/powerpoint/2010/main" val="365851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l30.mooc.ca/event/82" TargetMode="External"/><Relationship Id="rId3" Type="http://schemas.openxmlformats.org/officeDocument/2006/relationships/hyperlink" Target="http://www.asimovinstitute.org/neural-network-zoo/" TargetMode="External"/><Relationship Id="rId7" Type="http://schemas.openxmlformats.org/officeDocument/2006/relationships/hyperlink" Target="https://el30.mooc.ca/post/68472" TargetMode="External"/><Relationship Id="rId2" Type="http://schemas.openxmlformats.org/officeDocument/2006/relationships/hyperlink" Target="https://medium.com/basecs/a-gentle-introduction-to-graph-theory-77969829ead8" TargetMode="External"/><Relationship Id="rId1" Type="http://schemas.openxmlformats.org/officeDocument/2006/relationships/slideLayout" Target="../slideLayouts/slideLayout2.xml"/><Relationship Id="rId6" Type="http://schemas.openxmlformats.org/officeDocument/2006/relationships/hyperlink" Target="http://www.bearnetwork.ca/wp-content/uploads/2018/10/slides-leifeld-bear.pdf" TargetMode="External"/><Relationship Id="rId5" Type="http://schemas.openxmlformats.org/officeDocument/2006/relationships/hyperlink" Target="https://gql.today/" TargetMode="External"/><Relationship Id="rId10" Type="http://schemas.openxmlformats.org/officeDocument/2006/relationships/image" Target="../media/image8.png"/><Relationship Id="rId4" Type="http://schemas.openxmlformats.org/officeDocument/2006/relationships/hyperlink" Target="https://www.geeksforgeeks.org/graph-data-structure-and-algorithms/" TargetMode="Externa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vanityfair.com/news/2019/01/how-the-media-can-prevent-2020-from-becoming-2016"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mdpi.com/2071-1050/10/12/4431"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draw.i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l30.mooc.ca/event/84" TargetMode="External"/><Relationship Id="rId3" Type="http://schemas.openxmlformats.org/officeDocument/2006/relationships/hyperlink" Target="https://hacks.mozilla.org/2018/07/introducing-the-d-web/" TargetMode="External"/><Relationship Id="rId7" Type="http://schemas.openxmlformats.org/officeDocument/2006/relationships/hyperlink" Target="https://el30.mooc.ca/post/68554" TargetMode="External"/><Relationship Id="rId2" Type="http://schemas.openxmlformats.org/officeDocument/2006/relationships/hyperlink" Target="https://oerworldmap.org/" TargetMode="External"/><Relationship Id="rId1" Type="http://schemas.openxmlformats.org/officeDocument/2006/relationships/slideLayout" Target="../slideLayouts/slideLayout2.xml"/><Relationship Id="rId6" Type="http://schemas.openxmlformats.org/officeDocument/2006/relationships/hyperlink" Target="https://www.ijoer.org/a-look-at-the-future-of-open-educational-resources/" TargetMode="External"/><Relationship Id="rId5" Type="http://schemas.openxmlformats.org/officeDocument/2006/relationships/hyperlink" Target="https://ipfs.io/" TargetMode="External"/><Relationship Id="rId10" Type="http://schemas.openxmlformats.org/officeDocument/2006/relationships/image" Target="../media/image12.png"/><Relationship Id="rId4" Type="http://schemas.openxmlformats.org/officeDocument/2006/relationships/hyperlink" Target="https://ipfs.io/ipfs/QmXoypizjW3WknFiJnKLwHCnL72vedxjQkDDP1mXWo6uco/wiki/Distributed_hash_table.html" TargetMode="Externa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l30.mooc.ca/post/68516" TargetMode="External"/><Relationship Id="rId3" Type="http://schemas.openxmlformats.org/officeDocument/2006/relationships/hyperlink" Target="https://www.open.edu/openlearn/people-politics-law/politics-policy-people/sociology/identity-question/content-section-1.1" TargetMode="External"/><Relationship Id="rId7" Type="http://schemas.openxmlformats.org/officeDocument/2006/relationships/hyperlink" Target="https://w3c-ccg.github.io/did-spec/" TargetMode="External"/><Relationship Id="rId2" Type="http://schemas.openxmlformats.org/officeDocument/2006/relationships/hyperlink" Target="https://robertheaton.com/2017/11/24/identity-graphs-how-online-trackers-follow-you-across-devices/" TargetMode="External"/><Relationship Id="rId1" Type="http://schemas.openxmlformats.org/officeDocument/2006/relationships/slideLayout" Target="../slideLayouts/slideLayout2.xml"/><Relationship Id="rId6" Type="http://schemas.openxmlformats.org/officeDocument/2006/relationships/hyperlink" Target="https://medium.com/uport/the-basics-of-decentralized-identity-d1ff01f15df1" TargetMode="External"/><Relationship Id="rId11" Type="http://schemas.openxmlformats.org/officeDocument/2006/relationships/image" Target="../media/image14.png"/><Relationship Id="rId5" Type="http://schemas.openxmlformats.org/officeDocument/2006/relationships/hyperlink" Target="https://keybase.io/downes" TargetMode="External"/><Relationship Id="rId10" Type="http://schemas.openxmlformats.org/officeDocument/2006/relationships/image" Target="../media/image4.png"/><Relationship Id="rId4" Type="http://schemas.openxmlformats.org/officeDocument/2006/relationships/hyperlink" Target="https://blog.mahabali.me/writing/identity-as-evolving-dynamic-contextual-el30/" TargetMode="External"/><Relationship Id="rId9" Type="http://schemas.openxmlformats.org/officeDocument/2006/relationships/hyperlink" Target="https://el30.mooc.ca/event/8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ennymackness.wordpress.com/tag/digital-identity/" TargetMode="External"/><Relationship Id="rId7" Type="http://schemas.openxmlformats.org/officeDocument/2006/relationships/image" Target="../media/image16.png"/><Relationship Id="rId2" Type="http://schemas.openxmlformats.org/officeDocument/2006/relationships/hyperlink" Target="https://www.youtube.com/watch?v=QNKpK_InQHQ"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markcarrigan.net/2014/07/23/qualitative-self-tracking-and-the-qualified-self/" TargetMode="External"/><Relationship Id="rId4" Type="http://schemas.openxmlformats.org/officeDocument/2006/relationships/hyperlink" Target="https://mitpress.mit.edu/books/qualified-sel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l30.mooc.ca/post/68595" TargetMode="External"/><Relationship Id="rId3" Type="http://schemas.openxmlformats.org/officeDocument/2006/relationships/hyperlink" Target="https://piie.com/publications/policy-briefs/chinas-social-credit-system-mark-progress-or-threat-privacy" TargetMode="External"/><Relationship Id="rId7" Type="http://schemas.openxmlformats.org/officeDocument/2006/relationships/hyperlink" Target="https://www.tagxapi.org/ieee-technical-report/"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mixedrealities.com/2018/10/25/an-experience-api-for-learning-everywhere-also-in%20-virtual-worlds/" TargetMode="External"/><Relationship Id="rId5" Type="http://schemas.openxmlformats.org/officeDocument/2006/relationships/hyperlink" Target="https://adlnet.gov/projects/cass" TargetMode="External"/><Relationship Id="rId10" Type="http://schemas.openxmlformats.org/officeDocument/2006/relationships/image" Target="../media/image11.png"/><Relationship Id="rId4" Type="http://schemas.openxmlformats.org/officeDocument/2006/relationships/hyperlink" Target="https://openbadges.org/" TargetMode="External"/><Relationship Id="rId9" Type="http://schemas.openxmlformats.org/officeDocument/2006/relationships/hyperlink" Target="https://el30.mooc.ca/event/85"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penbadges.me/" TargetMode="External"/><Relationship Id="rId2" Type="http://schemas.openxmlformats.org/officeDocument/2006/relationships/hyperlink" Target="https://badgr.com/" TargetMode="External"/><Relationship Id="rId1" Type="http://schemas.openxmlformats.org/officeDocument/2006/relationships/slideLayout" Target="../slideLayouts/slideLayout7.xml"/><Relationship Id="rId4" Type="http://schemas.openxmlformats.org/officeDocument/2006/relationships/hyperlink" Target="https://openbadgefactory.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hackernoon.com/consensuspedia-an-encyclopedia-of-29-consensus-algorithms-e9c4b4b7d08f" TargetMode="External"/><Relationship Id="rId3" Type="http://schemas.openxmlformats.org/officeDocument/2006/relationships/hyperlink" Target="https://lamport.azurewebsites.net/pubs/byz.pdf" TargetMode="External"/><Relationship Id="rId7" Type="http://schemas.openxmlformats.org/officeDocument/2006/relationships/hyperlink" Target="https://www.holoniq.com/blockchain"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youtube.com/watch?v=3xGLc-zz9cA" TargetMode="External"/><Relationship Id="rId11" Type="http://schemas.openxmlformats.org/officeDocument/2006/relationships/image" Target="../media/image11.png"/><Relationship Id="rId5" Type="http://schemas.openxmlformats.org/officeDocument/2006/relationships/hyperlink" Target="https://medium.com/s/story/lets-take-a-crack-at-understanding-distributed-consensus-dad23d0dc95" TargetMode="External"/><Relationship Id="rId10" Type="http://schemas.openxmlformats.org/officeDocument/2006/relationships/hyperlink" Target="https://www.youtube.com/watch?v=1Urc4EW9hiE" TargetMode="External"/><Relationship Id="rId4" Type="http://schemas.openxmlformats.org/officeDocument/2006/relationships/hyperlink" Target="https://jennymackness.wordpress.com/2018/12/09/trust-truth-consensus-and-community-on-the-distributed-web/" TargetMode="External"/><Relationship Id="rId9" Type="http://schemas.openxmlformats.org/officeDocument/2006/relationships/hyperlink" Target="https://el30.mooc.ca/post/6863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el30.mooc.ca/post/68683" TargetMode="External"/><Relationship Id="rId3" Type="http://schemas.openxmlformats.org/officeDocument/2006/relationships/hyperlink" Target="https://www.vulture.com/2018/11/jerry-saltz-how-to-be-an-artist.html" TargetMode="External"/><Relationship Id="rId7" Type="http://schemas.openxmlformats.org/officeDocument/2006/relationships/hyperlink" Target="https://mybinder.org/"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jupyter.org/" TargetMode="External"/><Relationship Id="rId5" Type="http://schemas.openxmlformats.org/officeDocument/2006/relationships/hyperlink" Target="https://www.twitch.tv/" TargetMode="External"/><Relationship Id="rId10" Type="http://schemas.openxmlformats.org/officeDocument/2006/relationships/image" Target="../media/image11.png"/><Relationship Id="rId4" Type="http://schemas.openxmlformats.org/officeDocument/2006/relationships/hyperlink" Target="https://blogs.scientificamerican.com/beautiful-minds/openness-to-experience-and-creative-achievement/" TargetMode="External"/><Relationship Id="rId9" Type="http://schemas.openxmlformats.org/officeDocument/2006/relationships/hyperlink" Target="https://el30.mooc.ca/event/87"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tiktok.com/" TargetMode="External"/><Relationship Id="rId13" Type="http://schemas.openxmlformats.org/officeDocument/2006/relationships/hyperlink" Target="https://obsproject.com/" TargetMode="External"/><Relationship Id="rId3" Type="http://schemas.openxmlformats.org/officeDocument/2006/relationships/hyperlink" Target="https://github.com/jupyter/jupyter/wiki/A-gallery-of-interesting-Jupyter-Notebooks" TargetMode="External"/><Relationship Id="rId7" Type="http://schemas.openxmlformats.org/officeDocument/2006/relationships/hyperlink" Target="https://filmora.wondershare.com/" TargetMode="External"/><Relationship Id="rId12" Type="http://schemas.openxmlformats.org/officeDocument/2006/relationships/hyperlink" Target="https://intrsection.com/2017/04/8396/"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twitch.tv/" TargetMode="External"/><Relationship Id="rId11" Type="http://schemas.openxmlformats.org/officeDocument/2006/relationships/hyperlink" Target="https://glitch.com/" TargetMode="External"/><Relationship Id="rId5" Type="http://schemas.openxmlformats.org/officeDocument/2006/relationships/hyperlink" Target="https://mybinder.org/v2/gh/mikkokotila/jupyter4kids/master" TargetMode="External"/><Relationship Id="rId10" Type="http://schemas.openxmlformats.org/officeDocument/2006/relationships/hyperlink" Target="https://www.youtube.com/watch?v=lg_LKkMx2FE" TargetMode="External"/><Relationship Id="rId4" Type="http://schemas.openxmlformats.org/officeDocument/2006/relationships/hyperlink" Target="https://mybinder.org/" TargetMode="External"/><Relationship Id="rId9" Type="http://schemas.openxmlformats.org/officeDocument/2006/relationships/hyperlink" Target="http://turtle.audio/" TargetMode="External"/><Relationship Id="rId14" Type="http://schemas.openxmlformats.org/officeDocument/2006/relationships/hyperlink" Target="https://www.dataquest.io/blog/jupyter-notebook-tips-tricks-shortcu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ssignments.ds106.us/" TargetMode="External"/><Relationship Id="rId2" Type="http://schemas.openxmlformats.org/officeDocument/2006/relationships/hyperlink" Target="http://dogtrax.edublogs.org/2018/12/12/el30-a-visual-sense-of-community-connecte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bbc.co.uk/rd/projects/digital-wellbeing" TargetMode="External"/><Relationship Id="rId3" Type="http://schemas.openxmlformats.org/officeDocument/2006/relationships/hyperlink" Target="https://handbook.floeproject.org/TheThreeDimensionsPartOne.html" TargetMode="External"/><Relationship Id="rId7" Type="http://schemas.openxmlformats.org/officeDocument/2006/relationships/hyperlink" Target="http://dailynous.com/2019/09/19/apa-publishes-good-practices-guide/"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onlinelibrary.wiley.com/doi/full/10.1111/bjep.12215" TargetMode="External"/><Relationship Id="rId5" Type="http://schemas.openxmlformats.org/officeDocument/2006/relationships/hyperlink" Target="https://link.springer.com/article/10.1007/s40037-018-0411-3" TargetMode="External"/><Relationship Id="rId10" Type="http://schemas.openxmlformats.org/officeDocument/2006/relationships/image" Target="../media/image11.png"/><Relationship Id="rId4" Type="http://schemas.openxmlformats.org/officeDocument/2006/relationships/hyperlink" Target="https://sojustrepairit.org/" TargetMode="External"/><Relationship Id="rId9" Type="http://schemas.openxmlformats.org/officeDocument/2006/relationships/hyperlink" Target="https://el30.mooc.ca/event/8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iscovery.ucl.ac.uk/1475754/4/Luckin_SoTL_Luckin_Final.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onlinelearning2017.ca/en/special-series-of-contact-north-i-contact-nord-insight-reports/" TargetMode="External"/><Relationship Id="rId13" Type="http://schemas.openxmlformats.org/officeDocument/2006/relationships/hyperlink" Target="https://www.downes.ca/presentations.htm" TargetMode="External"/><Relationship Id="rId3" Type="http://schemas.openxmlformats.org/officeDocument/2006/relationships/hyperlink" Target="http://www.downes.ca/presentation/505" TargetMode="External"/><Relationship Id="rId7" Type="http://schemas.openxmlformats.org/officeDocument/2006/relationships/hyperlink" Target="http://journals.sfu.ca/jalt/index.php/jalt/article/view/17/17" TargetMode="External"/><Relationship Id="rId12" Type="http://schemas.openxmlformats.org/officeDocument/2006/relationships/hyperlink" Target="https://www.downes.ca/publications.htm" TargetMode="External"/><Relationship Id="rId2" Type="http://schemas.openxmlformats.org/officeDocument/2006/relationships/hyperlink" Target="https://www.ijoer.org/a-look-at-the-future-of-open-educational-resources/" TargetMode="External"/><Relationship Id="rId1" Type="http://schemas.openxmlformats.org/officeDocument/2006/relationships/slideLayout" Target="../slideLayouts/slideLayout7.xml"/><Relationship Id="rId6" Type="http://schemas.openxmlformats.org/officeDocument/2006/relationships/hyperlink" Target="https://www.downes.ca/files/Visions%20and%20Pathways.pdf" TargetMode="External"/><Relationship Id="rId11" Type="http://schemas.openxmlformats.org/officeDocument/2006/relationships/hyperlink" Target="http://www.downes.ca/presentation/481" TargetMode="External"/><Relationship Id="rId5" Type="http://schemas.openxmlformats.org/officeDocument/2006/relationships/hyperlink" Target="https://www.downes.ca/files/2018%2010%2028%20-%20Vision%202030.pdf" TargetMode="External"/><Relationship Id="rId10" Type="http://schemas.openxmlformats.org/officeDocument/2006/relationships/hyperlink" Target="http://link.springer.com/book/10.1007/978-3-662-52925-6" TargetMode="External"/><Relationship Id="rId4" Type="http://schemas.openxmlformats.org/officeDocument/2006/relationships/hyperlink" Target="https://www.downes.ca/cgi-bin/presentation/504" TargetMode="External"/><Relationship Id="rId9" Type="http://schemas.openxmlformats.org/officeDocument/2006/relationships/hyperlink" Target="http://kns.cnki.net/kcms/detail/11.4089.G4.20171019.1052.008.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iles.eric.ed.gov/fulltext/EJ1174059.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upload.wikimedia.org/wikipedia/commons/c/ca/Ed_Tech_Hegarty_2015_article_attributes_of_open%20_pedagogy.pdf" TargetMode="External"/><Relationship Id="rId4" Type="http://schemas.openxmlformats.org/officeDocument/2006/relationships/hyperlink" Target="http://www.um.es/ead/red/3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l30.mooc.ca/post/68416" TargetMode="External"/><Relationship Id="rId3" Type="http://schemas.openxmlformats.org/officeDocument/2006/relationships/hyperlink" Target="https://lod-cloud.net/" TargetMode="External"/><Relationship Id="rId7" Type="http://schemas.openxmlformats.org/officeDocument/2006/relationships/hyperlink" Target="https://github.com/joyeusenoelle/GuideToMastodon/" TargetMode="External"/><Relationship Id="rId2" Type="http://schemas.openxmlformats.org/officeDocument/2006/relationships/hyperlink" Target="https://www.europeandataportal.eu/sites/default/files/d2.1.2_training_module_1.2_introduction_to_linked_data_en_edp.pdf" TargetMode="External"/><Relationship Id="rId1" Type="http://schemas.openxmlformats.org/officeDocument/2006/relationships/slideLayout" Target="../slideLayouts/slideLayout2.xml"/><Relationship Id="rId6" Type="http://schemas.openxmlformats.org/officeDocument/2006/relationships/hyperlink" Target="https://indieweb.org/" TargetMode="External"/><Relationship Id="rId5" Type="http://schemas.openxmlformats.org/officeDocument/2006/relationships/hyperlink" Target="https://solid.mit.edu/" TargetMode="External"/><Relationship Id="rId10" Type="http://schemas.openxmlformats.org/officeDocument/2006/relationships/image" Target="../media/image4.png"/><Relationship Id="rId4" Type="http://schemas.openxmlformats.org/officeDocument/2006/relationships/hyperlink" Target="https://open.canada.ca/data/en/dataset?res_format=JSON" TargetMode="External"/><Relationship Id="rId9" Type="http://schemas.openxmlformats.org/officeDocument/2006/relationships/hyperlink" Target="https://el30.mooc.ca/event/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orldbank.org/en/news/feature/2018/10/04/open-data-online-learning-for-producers-users-and-policymaker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ifttt.com/" TargetMode="External"/><Relationship Id="rId4" Type="http://schemas.openxmlformats.org/officeDocument/2006/relationships/hyperlink" Target="https://medium.com/distributed-economy/what-is-the-difference-between-decentralized-and-distributed-systems-f4190a5c646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anada.ca/en/treasury-board-secretariat/services/information-technology/cloud-computing/government-canada-cloud-adoption-strategy.html" TargetMode="External"/><Relationship Id="rId7" Type="http://schemas.openxmlformats.org/officeDocument/2006/relationships/hyperlink" Target="https://el30.mooc.ca/event/81" TargetMode="External"/><Relationship Id="rId2" Type="http://schemas.openxmlformats.org/officeDocument/2006/relationships/hyperlink" Target="https://phoenixnap.com/blog/what-is-cloud-computing" TargetMode="External"/><Relationship Id="rId1" Type="http://schemas.openxmlformats.org/officeDocument/2006/relationships/slideLayout" Target="../slideLayouts/slideLayout2.xml"/><Relationship Id="rId6" Type="http://schemas.openxmlformats.org/officeDocument/2006/relationships/hyperlink" Target="https://el30.mooc.ca/post/68440" TargetMode="External"/><Relationship Id="rId5" Type="http://schemas.openxmlformats.org/officeDocument/2006/relationships/hyperlink" Target="https://www.infoworld.com/article/3204171/docker/what-is-docker-docker-containers-explained.html" TargetMode="External"/><Relationship Id="rId4" Type="http://schemas.openxmlformats.org/officeDocument/2006/relationships/hyperlink" Target="https://thenewstack.io/forget-file-system-future-scalable-cloud-storage-will-object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dropbox.com/" TargetMode="External"/><Relationship Id="rId13" Type="http://schemas.openxmlformats.org/officeDocument/2006/relationships/hyperlink" Target="https://owncloud.com/overview/" TargetMode="External"/><Relationship Id="rId3" Type="http://schemas.openxmlformats.org/officeDocument/2006/relationships/hyperlink" Target="https://cloud.google.com/" TargetMode="External"/><Relationship Id="rId7" Type="http://schemas.openxmlformats.org/officeDocument/2006/relationships/hyperlink" Target="https://www.digitalocean.com/products/spaces/" TargetMode="External"/><Relationship Id="rId12" Type="http://schemas.openxmlformats.org/officeDocument/2006/relationships/hyperlink" Target="https://www.rackspace.com/cloud"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aws.amazon.com/s3/" TargetMode="External"/><Relationship Id="rId11" Type="http://schemas.openxmlformats.org/officeDocument/2006/relationships/hyperlink" Target="https://fuga.cloud/academy/" TargetMode="External"/><Relationship Id="rId5" Type="http://schemas.openxmlformats.org/officeDocument/2006/relationships/hyperlink" Target="https://azure.microsoft.com/en-us/solutions/" TargetMode="External"/><Relationship Id="rId10" Type="http://schemas.openxmlformats.org/officeDocument/2006/relationships/hyperlink" Target="https://www.oracle.com/cloud/storage/object-storage.html" TargetMode="External"/><Relationship Id="rId4" Type="http://schemas.openxmlformats.org/officeDocument/2006/relationships/hyperlink" Target="https://cloud.ibm.com/" TargetMode="External"/><Relationship Id="rId9" Type="http://schemas.openxmlformats.org/officeDocument/2006/relationships/hyperlink" Target="https://www.alibabacloud.com/product/oss" TargetMode="External"/><Relationship Id="rId14" Type="http://schemas.openxmlformats.org/officeDocument/2006/relationships/hyperlink" Target="https://www.heroku.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454" y="0"/>
            <a:ext cx="7047014" cy="9144000"/>
          </a:xfrm>
          <a:prstGeom prst="rect">
            <a:avLst/>
          </a:prstGeom>
        </p:spPr>
      </p:pic>
      <p:sp>
        <p:nvSpPr>
          <p:cNvPr id="5" name="Rectangle 4"/>
          <p:cNvSpPr/>
          <p:nvPr/>
        </p:nvSpPr>
        <p:spPr>
          <a:xfrm>
            <a:off x="2421653" y="2049864"/>
            <a:ext cx="4310743" cy="580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421652" y="1496484"/>
            <a:ext cx="3921997" cy="3065468"/>
          </a:xfrm>
        </p:spPr>
        <p:txBody>
          <a:bodyPr>
            <a:normAutofit/>
          </a:bodyPr>
          <a:lstStyle/>
          <a:p>
            <a:pPr algn="l"/>
            <a:r>
              <a:rPr lang="en-CA" sz="3200" dirty="0">
                <a:solidFill>
                  <a:schemeClr val="accent1">
                    <a:lumMod val="75000"/>
                  </a:schemeClr>
                </a:solidFill>
                <a:latin typeface="Arial Rounded MT Bold" panose="020F0704030504030204" pitchFamily="34" charset="0"/>
              </a:rPr>
              <a:t>Distributed Learning Technologies </a:t>
            </a:r>
            <a:br>
              <a:rPr lang="en-CA" sz="3200" dirty="0">
                <a:solidFill>
                  <a:schemeClr val="accent1">
                    <a:lumMod val="75000"/>
                  </a:schemeClr>
                </a:solidFill>
                <a:latin typeface="Arial Rounded MT Bold" panose="020F0704030504030204" pitchFamily="34" charset="0"/>
              </a:rPr>
            </a:br>
            <a:r>
              <a:rPr lang="en-CA" sz="2800" dirty="0">
                <a:solidFill>
                  <a:schemeClr val="accent1">
                    <a:lumMod val="75000"/>
                  </a:schemeClr>
                </a:solidFill>
                <a:latin typeface="Arial Rounded MT Bold" panose="020F0704030504030204" pitchFamily="34" charset="0"/>
              </a:rPr>
              <a:t>and </a:t>
            </a:r>
            <a:r>
              <a:rPr lang="en-CA" sz="3200" dirty="0">
                <a:solidFill>
                  <a:schemeClr val="accent1">
                    <a:lumMod val="75000"/>
                  </a:schemeClr>
                </a:solidFill>
                <a:latin typeface="Arial Rounded MT Bold" panose="020F0704030504030204" pitchFamily="34" charset="0"/>
              </a:rPr>
              <a:t/>
            </a:r>
            <a:br>
              <a:rPr lang="en-CA" sz="3200" dirty="0">
                <a:solidFill>
                  <a:schemeClr val="accent1">
                    <a:lumMod val="75000"/>
                  </a:schemeClr>
                </a:solidFill>
                <a:latin typeface="Arial Rounded MT Bold" panose="020F0704030504030204" pitchFamily="34" charset="0"/>
              </a:rPr>
            </a:br>
            <a:r>
              <a:rPr lang="en-CA" sz="3200" dirty="0">
                <a:solidFill>
                  <a:schemeClr val="accent1">
                    <a:lumMod val="75000"/>
                  </a:schemeClr>
                </a:solidFill>
                <a:latin typeface="Arial Rounded MT Bold" panose="020F0704030504030204" pitchFamily="34" charset="0"/>
              </a:rPr>
              <a:t>Next Generation </a:t>
            </a:r>
            <a:r>
              <a:rPr lang="en-CA" sz="3200" dirty="0" smtClean="0">
                <a:solidFill>
                  <a:schemeClr val="accent1">
                    <a:lumMod val="75000"/>
                  </a:schemeClr>
                </a:solidFill>
                <a:latin typeface="Arial Rounded MT Bold" panose="020F0704030504030204" pitchFamily="34" charset="0"/>
              </a:rPr>
              <a:t>E-Learning</a:t>
            </a:r>
            <a:endParaRPr lang="en-CA" sz="3200" dirty="0">
              <a:solidFill>
                <a:schemeClr val="accent1">
                  <a:lumMod val="75000"/>
                </a:schemeClr>
              </a:solidFill>
              <a:latin typeface="Arial Rounded MT Bold" panose="020F0704030504030204" pitchFamily="34" charset="0"/>
            </a:endParaRPr>
          </a:p>
        </p:txBody>
      </p:sp>
      <p:sp>
        <p:nvSpPr>
          <p:cNvPr id="3" name="Subtitle 2"/>
          <p:cNvSpPr>
            <a:spLocks noGrp="1"/>
          </p:cNvSpPr>
          <p:nvPr>
            <p:ph type="subTitle" idx="1"/>
          </p:nvPr>
        </p:nvSpPr>
        <p:spPr>
          <a:xfrm>
            <a:off x="2421652" y="5650128"/>
            <a:ext cx="3145134" cy="2207683"/>
          </a:xfrm>
        </p:spPr>
        <p:txBody>
          <a:bodyPr/>
          <a:lstStyle/>
          <a:p>
            <a:pPr algn="l"/>
            <a:r>
              <a:rPr lang="en-CA" dirty="0">
                <a:solidFill>
                  <a:schemeClr val="accent1">
                    <a:lumMod val="75000"/>
                  </a:schemeClr>
                </a:solidFill>
                <a:latin typeface="Arial Rounded MT Bold" panose="020F0704030504030204" pitchFamily="34" charset="0"/>
              </a:rPr>
              <a:t>Stephen Downes</a:t>
            </a:r>
          </a:p>
          <a:p>
            <a:pPr algn="l"/>
            <a:r>
              <a:rPr lang="en-CA" dirty="0">
                <a:solidFill>
                  <a:schemeClr val="accent1">
                    <a:lumMod val="75000"/>
                  </a:schemeClr>
                </a:solidFill>
                <a:latin typeface="Arial Rounded MT Bold" panose="020F0704030504030204" pitchFamily="34" charset="0"/>
              </a:rPr>
              <a:t>National Research Council Canada</a:t>
            </a:r>
          </a:p>
          <a:p>
            <a:pPr algn="l"/>
            <a:endParaRPr lang="en-CA" dirty="0">
              <a:solidFill>
                <a:schemeClr val="accent1">
                  <a:lumMod val="75000"/>
                </a:schemeClr>
              </a:solidFill>
              <a:latin typeface="Arial Rounded MT Bold" panose="020F0704030504030204" pitchFamily="34" charset="0"/>
            </a:endParaRPr>
          </a:p>
          <a:p>
            <a:pPr algn="l"/>
            <a:r>
              <a:rPr lang="en-CA" dirty="0">
                <a:solidFill>
                  <a:schemeClr val="accent1">
                    <a:lumMod val="75000"/>
                  </a:schemeClr>
                </a:solidFill>
                <a:latin typeface="Arial Rounded MT Bold" panose="020F0704030504030204" pitchFamily="34" charset="0"/>
              </a:rPr>
              <a:t>October 23, 2019</a:t>
            </a:r>
          </a:p>
          <a:p>
            <a:endParaRPr lang="en-CA" dirty="0"/>
          </a:p>
        </p:txBody>
      </p:sp>
    </p:spTree>
    <p:extLst>
      <p:ext uri="{BB962C8B-B14F-4D97-AF65-F5344CB8AC3E}">
        <p14:creationId xmlns:p14="http://schemas.microsoft.com/office/powerpoint/2010/main" val="329844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Activity - Create a Cloud-Based Service</a:t>
            </a:r>
            <a:endParaRPr lang="en-CA" dirty="0"/>
          </a:p>
        </p:txBody>
      </p:sp>
      <p:sp>
        <p:nvSpPr>
          <p:cNvPr id="5" name="Rectangle 4"/>
          <p:cNvSpPr/>
          <p:nvPr/>
        </p:nvSpPr>
        <p:spPr>
          <a:xfrm>
            <a:off x="447778" y="1382991"/>
            <a:ext cx="5962441" cy="430887"/>
          </a:xfrm>
          <a:prstGeom prst="rect">
            <a:avLst/>
          </a:prstGeom>
        </p:spPr>
        <p:txBody>
          <a:bodyPr wrap="square">
            <a:spAutoFit/>
          </a:bodyPr>
          <a:lstStyle/>
          <a:p>
            <a:r>
              <a:rPr lang="en-US" sz="1100" dirty="0" smtClean="0">
                <a:solidFill>
                  <a:srgbClr val="000000"/>
                </a:solidFill>
                <a:latin typeface="Arial" panose="020B0604020202020204" pitchFamily="34" charset="0"/>
                <a:ea typeface="Times New Roman" panose="02020603050405020304" pitchFamily="18" charset="0"/>
              </a:rPr>
              <a:t>Use </a:t>
            </a:r>
            <a:r>
              <a:rPr lang="en-US" sz="1100" dirty="0">
                <a:solidFill>
                  <a:srgbClr val="000000"/>
                </a:solidFill>
                <a:latin typeface="Arial" panose="020B0604020202020204" pitchFamily="34" charset="0"/>
                <a:ea typeface="Times New Roman" panose="02020603050405020304" pitchFamily="18" charset="0"/>
              </a:rPr>
              <a:t>this space to design the architecture of a cloud-based online  course. What services would you need? How would you provide them? </a:t>
            </a:r>
            <a:endParaRPr lang="en-CA" sz="1100" dirty="0"/>
          </a:p>
        </p:txBody>
      </p:sp>
      <p:sp>
        <p:nvSpPr>
          <p:cNvPr id="6" name="Slide Number Placeholder 5"/>
          <p:cNvSpPr>
            <a:spLocks noGrp="1"/>
          </p:cNvSpPr>
          <p:nvPr>
            <p:ph type="sldNum" sz="quarter" idx="12"/>
          </p:nvPr>
        </p:nvSpPr>
        <p:spPr/>
        <p:txBody>
          <a:bodyPr/>
          <a:lstStyle/>
          <a:p>
            <a:fld id="{3DEFAA7A-1F75-4566-B3ED-B7F20098E838}" type="slidenum">
              <a:rPr lang="en-CA" smtClean="0"/>
              <a:t>10</a:t>
            </a:fld>
            <a:endParaRPr lang="en-CA"/>
          </a:p>
        </p:txBody>
      </p:sp>
    </p:spTree>
    <p:extLst>
      <p:ext uri="{BB962C8B-B14F-4D97-AF65-F5344CB8AC3E}">
        <p14:creationId xmlns:p14="http://schemas.microsoft.com/office/powerpoint/2010/main" val="141949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Graph</a:t>
            </a:r>
            <a:endParaRPr lang="en-CA" dirty="0"/>
          </a:p>
        </p:txBody>
      </p:sp>
      <p:sp>
        <p:nvSpPr>
          <p:cNvPr id="9" name="TextBox 8"/>
          <p:cNvSpPr txBox="1"/>
          <p:nvPr/>
        </p:nvSpPr>
        <p:spPr>
          <a:xfrm>
            <a:off x="471485" y="1120306"/>
            <a:ext cx="6170475" cy="400110"/>
          </a:xfrm>
          <a:prstGeom prst="rect">
            <a:avLst/>
          </a:prstGeom>
          <a:noFill/>
        </p:spPr>
        <p:txBody>
          <a:bodyPr wrap="square" rtlCol="0">
            <a:spAutoFit/>
          </a:bodyPr>
          <a:lstStyle/>
          <a:p>
            <a:pPr lvl="0"/>
            <a:r>
              <a:rPr lang="en-CA" sz="1000" dirty="0"/>
              <a:t>When we connect things together we have created a graph. A graph has two types of component: the entities  </a:t>
            </a:r>
          </a:p>
          <a:p>
            <a:pPr lvl="0"/>
            <a:r>
              <a:rPr lang="en-CA" sz="1000" dirty="0"/>
              <a:t>being connected (sometimes called nodes), and the connections between those entities (sometimes called edges). </a:t>
            </a:r>
          </a:p>
        </p:txBody>
      </p:sp>
      <p:sp>
        <p:nvSpPr>
          <p:cNvPr id="13" name="Content Placeholder 2"/>
          <p:cNvSpPr txBox="1">
            <a:spLocks/>
          </p:cNvSpPr>
          <p:nvPr/>
        </p:nvSpPr>
        <p:spPr>
          <a:xfrm>
            <a:off x="470913" y="4792542"/>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smtClean="0"/>
              <a:t>Resources</a:t>
            </a:r>
            <a:endParaRPr lang="en-CA" dirty="0"/>
          </a:p>
        </p:txBody>
      </p:sp>
      <p:sp>
        <p:nvSpPr>
          <p:cNvPr id="3" name="Rectangle 2"/>
          <p:cNvSpPr/>
          <p:nvPr/>
        </p:nvSpPr>
        <p:spPr>
          <a:xfrm>
            <a:off x="470912" y="5157812"/>
            <a:ext cx="5915025" cy="2062103"/>
          </a:xfrm>
          <a:prstGeom prst="rect">
            <a:avLst/>
          </a:prstGeom>
        </p:spPr>
        <p:txBody>
          <a:bodyPr wrap="square">
            <a:spAutoFit/>
          </a:bodyPr>
          <a:lstStyle/>
          <a:p>
            <a:pPr marL="171450" indent="-171450">
              <a:buFont typeface="Wingdings" panose="05000000000000000000" pitchFamily="2" charset="2"/>
              <a:buChar char="Ø"/>
            </a:pPr>
            <a:r>
              <a:rPr lang="en-CA" sz="1100" dirty="0"/>
              <a:t>A Gentle Introduction To Graph Theory. </a:t>
            </a:r>
            <a:r>
              <a:rPr lang="en-CA" sz="1100" dirty="0" err="1"/>
              <a:t>Vaidehi</a:t>
            </a:r>
            <a:r>
              <a:rPr lang="en-CA" sz="1100" dirty="0"/>
              <a:t> Joshi. </a:t>
            </a:r>
            <a:r>
              <a:rPr lang="en-CA" sz="1100" dirty="0" smtClean="0"/>
              <a:t> </a:t>
            </a:r>
            <a:r>
              <a:rPr lang="en-CA" sz="1100" dirty="0" smtClean="0">
                <a:hlinkClick r:id="rId2"/>
              </a:rPr>
              <a:t>https</a:t>
            </a:r>
            <a:r>
              <a:rPr lang="en-CA" sz="1100" dirty="0">
                <a:hlinkClick r:id="rId2"/>
              </a:rPr>
              <a:t>://</a:t>
            </a:r>
            <a:r>
              <a:rPr lang="en-CA" sz="1100" dirty="0" smtClean="0">
                <a:hlinkClick r:id="rId2"/>
              </a:rPr>
              <a:t>medium.com/basecs/a-gentle-introduction-to-graph-theory-77969829ead8</a:t>
            </a:r>
            <a:r>
              <a:rPr lang="en-CA" sz="1100" dirty="0" smtClean="0"/>
              <a:t>    </a:t>
            </a:r>
            <a:endParaRPr lang="en-CA" sz="1100" dirty="0"/>
          </a:p>
          <a:p>
            <a:pPr marL="171450" indent="-171450">
              <a:buFont typeface="Wingdings" panose="05000000000000000000" pitchFamily="2" charset="2"/>
              <a:buChar char="Ø"/>
            </a:pPr>
            <a:r>
              <a:rPr lang="en-CA" sz="1100" dirty="0" smtClean="0"/>
              <a:t>The </a:t>
            </a:r>
            <a:r>
              <a:rPr lang="en-CA" sz="1100" dirty="0"/>
              <a:t>Neural Network Zoo. </a:t>
            </a:r>
            <a:r>
              <a:rPr lang="en-CA" sz="1100" dirty="0" err="1"/>
              <a:t>Fjodor</a:t>
            </a:r>
            <a:r>
              <a:rPr lang="en-CA" sz="1100" dirty="0"/>
              <a:t> van Veen. Neural Networks are types of </a:t>
            </a:r>
            <a:r>
              <a:rPr lang="en-CA" sz="1100" dirty="0" smtClean="0"/>
              <a:t>graphs. </a:t>
            </a:r>
            <a:r>
              <a:rPr lang="en-CA" sz="1100" dirty="0" smtClean="0">
                <a:hlinkClick r:id="rId3"/>
              </a:rPr>
              <a:t>http</a:t>
            </a:r>
            <a:r>
              <a:rPr lang="en-CA" sz="1100" dirty="0">
                <a:hlinkClick r:id="rId3"/>
              </a:rPr>
              <a:t>://www.asimovinstitute.org/neural-network-zoo</a:t>
            </a:r>
            <a:r>
              <a:rPr lang="en-CA" sz="1100" dirty="0" smtClean="0">
                <a:hlinkClick r:id="rId3"/>
              </a:rPr>
              <a:t>/</a:t>
            </a:r>
            <a:r>
              <a:rPr lang="en-CA" sz="1100" dirty="0" smtClean="0"/>
              <a:t>    </a:t>
            </a:r>
            <a:endParaRPr lang="en-CA" sz="1100" dirty="0"/>
          </a:p>
          <a:p>
            <a:pPr marL="171450" indent="-171450">
              <a:buFont typeface="Wingdings" panose="05000000000000000000" pitchFamily="2" charset="2"/>
              <a:buChar char="Ø"/>
            </a:pPr>
            <a:r>
              <a:rPr lang="en-CA" sz="1100" dirty="0" smtClean="0"/>
              <a:t>Graph </a:t>
            </a:r>
            <a:r>
              <a:rPr lang="en-CA" sz="1100" dirty="0"/>
              <a:t>Data Structure And Algorithms. This page has a very brief description of a </a:t>
            </a:r>
            <a:r>
              <a:rPr lang="en-CA" sz="1100" dirty="0" smtClean="0"/>
              <a:t>graph </a:t>
            </a:r>
            <a:r>
              <a:rPr lang="en-CA" sz="1100" dirty="0"/>
              <a:t>data structure and then a long list of things that can be done with graphs - cycling, </a:t>
            </a:r>
            <a:r>
              <a:rPr lang="en-CA" sz="1100" dirty="0" smtClean="0"/>
              <a:t>sorting</a:t>
            </a:r>
            <a:r>
              <a:rPr lang="en-CA" sz="1100" dirty="0"/>
              <a:t>, spanning, </a:t>
            </a:r>
            <a:r>
              <a:rPr lang="en-CA" sz="1100" dirty="0" smtClean="0"/>
              <a:t>searching. </a:t>
            </a:r>
            <a:r>
              <a:rPr lang="en-CA" sz="1100" dirty="0" smtClean="0">
                <a:hlinkClick r:id="rId4"/>
              </a:rPr>
              <a:t>https</a:t>
            </a:r>
            <a:r>
              <a:rPr lang="en-CA" sz="1100" dirty="0">
                <a:hlinkClick r:id="rId4"/>
              </a:rPr>
              <a:t>://www.geeksforgeeks.org/graph-data-structure-and-algorithms</a:t>
            </a:r>
            <a:r>
              <a:rPr lang="en-CA" sz="1100" dirty="0" smtClean="0">
                <a:hlinkClick r:id="rId4"/>
              </a:rPr>
              <a:t>/</a:t>
            </a:r>
            <a:r>
              <a:rPr lang="en-CA" sz="1100" dirty="0" smtClean="0"/>
              <a:t>    </a:t>
            </a:r>
            <a:endParaRPr lang="en-CA" sz="1100" dirty="0"/>
          </a:p>
          <a:p>
            <a:pPr marL="171450" indent="-171450">
              <a:buFont typeface="Wingdings" panose="05000000000000000000" pitchFamily="2" charset="2"/>
              <a:buChar char="Ø"/>
            </a:pPr>
            <a:r>
              <a:rPr lang="en-CA" sz="1100" dirty="0" smtClean="0"/>
              <a:t>GQL </a:t>
            </a:r>
            <a:r>
              <a:rPr lang="en-CA" sz="1100" dirty="0"/>
              <a:t>Is Now a Global Standards Project alongside SQL. </a:t>
            </a:r>
            <a:r>
              <a:rPr lang="en-CA" sz="1100" dirty="0">
                <a:hlinkClick r:id="rId5"/>
              </a:rPr>
              <a:t>https://gql.today</a:t>
            </a:r>
            <a:r>
              <a:rPr lang="en-CA" sz="1100" dirty="0" smtClean="0">
                <a:hlinkClick r:id="rId5"/>
              </a:rPr>
              <a:t>/</a:t>
            </a:r>
            <a:r>
              <a:rPr lang="en-CA" sz="1100" dirty="0" smtClean="0"/>
              <a:t>    </a:t>
            </a:r>
            <a:endParaRPr lang="en-CA" sz="1100" dirty="0"/>
          </a:p>
          <a:p>
            <a:pPr marL="171450" indent="-171450">
              <a:buFont typeface="Wingdings" panose="05000000000000000000" pitchFamily="2" charset="2"/>
              <a:buChar char="Ø"/>
            </a:pPr>
            <a:r>
              <a:rPr lang="en-CA" sz="1100" dirty="0" smtClean="0"/>
              <a:t>Social </a:t>
            </a:r>
            <a:r>
              <a:rPr lang="en-CA" sz="1100" dirty="0"/>
              <a:t>Network Analysis. Philip </a:t>
            </a:r>
            <a:r>
              <a:rPr lang="en-CA" sz="1100" dirty="0" err="1"/>
              <a:t>Leifeld</a:t>
            </a:r>
            <a:r>
              <a:rPr lang="en-CA" sz="1100" dirty="0"/>
              <a:t>.  </a:t>
            </a:r>
            <a:r>
              <a:rPr lang="en-CA" sz="1100" dirty="0" smtClean="0">
                <a:hlinkClick r:id="rId6"/>
              </a:rPr>
              <a:t>http</a:t>
            </a:r>
            <a:r>
              <a:rPr lang="en-CA" sz="1100" dirty="0">
                <a:hlinkClick r:id="rId6"/>
              </a:rPr>
              <a:t>://</a:t>
            </a:r>
            <a:r>
              <a:rPr lang="en-CA" sz="1100" dirty="0" smtClean="0">
                <a:hlinkClick r:id="rId6"/>
              </a:rPr>
              <a:t>www.bearnetwork.ca/wp-content/uploads/2018/10/slides-leifeld-bear.pdf</a:t>
            </a:r>
            <a:r>
              <a:rPr lang="en-CA" sz="1100" dirty="0" smtClean="0"/>
              <a:t>    </a:t>
            </a:r>
            <a:endParaRPr lang="en-CA" sz="1100" dirty="0"/>
          </a:p>
          <a:p>
            <a:endParaRPr lang="en-CA" dirty="0"/>
          </a:p>
        </p:txBody>
      </p:sp>
      <p:sp>
        <p:nvSpPr>
          <p:cNvPr id="8" name="Rectangle 7"/>
          <p:cNvSpPr/>
          <p:nvPr/>
        </p:nvSpPr>
        <p:spPr>
          <a:xfrm>
            <a:off x="954593" y="7193069"/>
            <a:ext cx="5516544" cy="430887"/>
          </a:xfrm>
          <a:prstGeom prst="rect">
            <a:avLst/>
          </a:prstGeom>
        </p:spPr>
        <p:txBody>
          <a:bodyPr wrap="square">
            <a:spAutoFit/>
          </a:bodyPr>
          <a:lstStyle/>
          <a:p>
            <a:r>
              <a:rPr lang="en-CA" sz="1100" dirty="0"/>
              <a:t>Feature Article: Graph. </a:t>
            </a:r>
            <a:r>
              <a:rPr lang="en-CA" sz="1100" dirty="0">
                <a:hlinkClick r:id="rId7"/>
              </a:rPr>
              <a:t>https://</a:t>
            </a:r>
            <a:r>
              <a:rPr lang="en-CA" sz="1100" dirty="0" smtClean="0">
                <a:hlinkClick r:id="rId7"/>
              </a:rPr>
              <a:t>el30.mooc.ca/post/68472</a:t>
            </a:r>
            <a:r>
              <a:rPr lang="en-CA" sz="1100" dirty="0" smtClean="0"/>
              <a:t>    </a:t>
            </a:r>
            <a:endParaRPr lang="en-CA" sz="1100" dirty="0"/>
          </a:p>
          <a:p>
            <a:r>
              <a:rPr lang="en-CA" sz="1100" dirty="0"/>
              <a:t>Featured Video: Conversation with Ben </a:t>
            </a:r>
            <a:r>
              <a:rPr lang="en-CA" sz="1100" dirty="0" err="1"/>
              <a:t>Werdmuller</a:t>
            </a:r>
            <a:r>
              <a:rPr lang="en-CA" sz="1100" dirty="0"/>
              <a:t> </a:t>
            </a:r>
            <a:r>
              <a:rPr lang="en-CA" sz="1100" dirty="0">
                <a:hlinkClick r:id="rId8"/>
              </a:rPr>
              <a:t>https://</a:t>
            </a:r>
            <a:r>
              <a:rPr lang="en-CA" sz="1100" dirty="0" smtClean="0">
                <a:hlinkClick r:id="rId8"/>
              </a:rPr>
              <a:t>el30.mooc.ca/event/82</a:t>
            </a:r>
            <a:r>
              <a:rPr lang="en-CA" sz="1100" dirty="0" smtClean="0"/>
              <a:t> </a:t>
            </a:r>
            <a:endParaRPr lang="en-CA" sz="1100" dirty="0"/>
          </a:p>
        </p:txBody>
      </p:sp>
      <p:pic>
        <p:nvPicPr>
          <p:cNvPr id="14" name="Picture 13"/>
          <p:cNvPicPr/>
          <p:nvPr/>
        </p:nvPicPr>
        <p:blipFill>
          <a:blip r:embed="rId9" cstate="print">
            <a:extLst>
              <a:ext uri="{28A0092B-C50C-407E-A947-70E740481C1C}">
                <a14:useLocalDpi xmlns:a14="http://schemas.microsoft.com/office/drawing/2010/main" val="0"/>
              </a:ext>
            </a:extLst>
          </a:blip>
          <a:srcRect/>
          <a:stretch>
            <a:fillRect/>
          </a:stretch>
        </p:blipFill>
        <p:spPr>
          <a:xfrm>
            <a:off x="503203" y="7269793"/>
            <a:ext cx="419100" cy="323850"/>
          </a:xfrm>
          <a:prstGeom prst="rect">
            <a:avLst/>
          </a:prstGeom>
          <a:noFill/>
        </p:spPr>
      </p:pic>
      <p:pic>
        <p:nvPicPr>
          <p:cNvPr id="15" name="Picture 14"/>
          <p:cNvPicPr>
            <a:picLocks noChangeAspect="1"/>
          </p:cNvPicPr>
          <p:nvPr/>
        </p:nvPicPr>
        <p:blipFill>
          <a:blip r:embed="rId10"/>
          <a:stretch>
            <a:fillRect/>
          </a:stretch>
        </p:blipFill>
        <p:spPr>
          <a:xfrm>
            <a:off x="526476" y="1536845"/>
            <a:ext cx="5803895" cy="3176291"/>
          </a:xfrm>
          <a:prstGeom prst="rect">
            <a:avLst/>
          </a:prstGeom>
        </p:spPr>
      </p:pic>
      <p:sp>
        <p:nvSpPr>
          <p:cNvPr id="16" name="Slide Number Placeholder 15"/>
          <p:cNvSpPr>
            <a:spLocks noGrp="1"/>
          </p:cNvSpPr>
          <p:nvPr>
            <p:ph type="sldNum" sz="quarter" idx="12"/>
          </p:nvPr>
        </p:nvSpPr>
        <p:spPr/>
        <p:txBody>
          <a:bodyPr/>
          <a:lstStyle/>
          <a:p>
            <a:fld id="{3DEFAA7A-1F75-4566-B3ED-B7F20098E838}" type="slidenum">
              <a:rPr lang="en-CA" smtClean="0"/>
              <a:t>11</a:t>
            </a:fld>
            <a:endParaRPr lang="en-CA"/>
          </a:p>
        </p:txBody>
      </p:sp>
    </p:spTree>
    <p:extLst>
      <p:ext uri="{BB962C8B-B14F-4D97-AF65-F5344CB8AC3E}">
        <p14:creationId xmlns:p14="http://schemas.microsoft.com/office/powerpoint/2010/main" val="155972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CEF651B-C424-4312-BAF4-6A4F8C7A04B2}"/>
              </a:ext>
            </a:extLst>
          </p:cNvPr>
          <p:cNvPicPr>
            <a:picLocks noChangeAspect="1"/>
          </p:cNvPicPr>
          <p:nvPr/>
        </p:nvPicPr>
        <p:blipFill>
          <a:blip r:embed="rId2"/>
          <a:stretch>
            <a:fillRect/>
          </a:stretch>
        </p:blipFill>
        <p:spPr>
          <a:xfrm>
            <a:off x="771525" y="1556847"/>
            <a:ext cx="5063828" cy="3150694"/>
          </a:xfrm>
          <a:prstGeom prst="rect">
            <a:avLst/>
          </a:prstGeom>
        </p:spPr>
      </p:pic>
      <p:sp>
        <p:nvSpPr>
          <p:cNvPr id="8"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Graph, Not Story</a:t>
            </a:r>
          </a:p>
        </p:txBody>
      </p:sp>
      <p:sp>
        <p:nvSpPr>
          <p:cNvPr id="5" name="Rectangle 4"/>
          <p:cNvSpPr/>
          <p:nvPr/>
        </p:nvSpPr>
        <p:spPr>
          <a:xfrm>
            <a:off x="471487" y="4881397"/>
            <a:ext cx="6120232" cy="1615827"/>
          </a:xfrm>
          <a:prstGeom prst="rect">
            <a:avLst/>
          </a:prstGeom>
        </p:spPr>
        <p:txBody>
          <a:bodyPr wrap="square">
            <a:spAutoFit/>
          </a:bodyPr>
          <a:lstStyle/>
          <a:p>
            <a:r>
              <a:rPr lang="en-CA" sz="1100" dirty="0"/>
              <a:t>All events are complex events and all disciplines are complex disciplines. Yet we have the urge  to represent events and disciplines from the perspective of a narrative, or a story. The narrative  focuses us toward one thing - a key figure in history, a single rule, a specific case.   </a:t>
            </a:r>
          </a:p>
          <a:p>
            <a:endParaRPr lang="en-CA" sz="1100" dirty="0"/>
          </a:p>
          <a:p>
            <a:r>
              <a:rPr lang="en-CA" sz="1100" dirty="0"/>
              <a:t>We are seeing the flaws of the narrative approach in contemporary journalism. “The </a:t>
            </a:r>
            <a:r>
              <a:rPr lang="en-CA" sz="1100" dirty="0" smtClean="0"/>
              <a:t>ultimate bias </a:t>
            </a:r>
            <a:r>
              <a:rPr lang="en-CA" sz="1100" dirty="0"/>
              <a:t>in journalism is not political. It’s toward controversy, gaffes, and scandal—shiny new things  that get ratings and shares and downloads.” It trends toward a power-law understanding of the  world, with a focus on a small and narrow set of interests and priorities.  </a:t>
            </a:r>
          </a:p>
          <a:p>
            <a:r>
              <a:rPr lang="en-CA" sz="1100" dirty="0">
                <a:hlinkClick r:id="rId3"/>
              </a:rPr>
              <a:t>https://</a:t>
            </a:r>
            <a:r>
              <a:rPr lang="en-CA" sz="1100" dirty="0" smtClean="0">
                <a:hlinkClick r:id="rId3"/>
              </a:rPr>
              <a:t>www.vanityfair.com/news/2019/01/how-the-media-can-prevent-2020-from-becoming-2016</a:t>
            </a:r>
            <a:r>
              <a:rPr lang="en-CA" sz="1100" dirty="0" smtClean="0"/>
              <a:t> </a:t>
            </a:r>
            <a:endParaRPr lang="en-CA" sz="1100" dirty="0"/>
          </a:p>
        </p:txBody>
      </p:sp>
      <p:graphicFrame>
        <p:nvGraphicFramePr>
          <p:cNvPr id="10" name="Table 9"/>
          <p:cNvGraphicFramePr>
            <a:graphicFrameLocks noGrp="1"/>
          </p:cNvGraphicFramePr>
          <p:nvPr>
            <p:extLst>
              <p:ext uri="{D42A27DB-BD31-4B8C-83A1-F6EECF244321}">
                <p14:modId xmlns:p14="http://schemas.microsoft.com/office/powerpoint/2010/main" val="3270889959"/>
              </p:ext>
            </p:extLst>
          </p:nvPr>
        </p:nvGraphicFramePr>
        <p:xfrm>
          <a:off x="570241" y="6671079"/>
          <a:ext cx="6287759" cy="2151373"/>
        </p:xfrm>
        <a:graphic>
          <a:graphicData uri="http://schemas.openxmlformats.org/drawingml/2006/table">
            <a:tbl>
              <a:tblPr firstRow="1" bandRow="1">
                <a:tableStyleId>{5940675A-B579-460E-94D1-54222C63F5DA}</a:tableStyleId>
              </a:tblPr>
              <a:tblGrid>
                <a:gridCol w="3182563"/>
                <a:gridCol w="3105196"/>
              </a:tblGrid>
              <a:tr h="2151373">
                <a:tc>
                  <a:txBody>
                    <a:bodyPr/>
                    <a:lstStyle/>
                    <a:p>
                      <a:endParaRPr lang="en-CA"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53975" marR="492760" algn="l">
                        <a:lnSpc>
                          <a:spcPts val="1350"/>
                        </a:lnSpc>
                        <a:spcBef>
                          <a:spcPts val="550"/>
                        </a:spcBef>
                        <a:spcAft>
                          <a:spcPts val="0"/>
                        </a:spcAft>
                      </a:pPr>
                      <a:endParaRPr lang="en-CA"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53975" marR="492760" algn="l">
                        <a:lnSpc>
                          <a:spcPts val="1350"/>
                        </a:lnSpc>
                        <a:spcBef>
                          <a:spcPts val="550"/>
                        </a:spcBef>
                        <a:spcAft>
                          <a:spcPts val="0"/>
                        </a:spcAft>
                      </a:pPr>
                      <a:r>
                        <a:rPr lang="en-CA" sz="1400" dirty="0" smtClean="0">
                          <a:effectLst/>
                          <a:latin typeface="+mj-lt"/>
                          <a:ea typeface="Times New Roman" panose="02020603050405020304" pitchFamily="18" charset="0"/>
                          <a:cs typeface="Times New Roman" panose="02020603050405020304" pitchFamily="18" charset="0"/>
                        </a:rPr>
                        <a:t>Urban Resilience Discourse Analysis  </a:t>
                      </a:r>
                    </a:p>
                    <a:p>
                      <a:pPr marL="53975" marR="492760" algn="l">
                        <a:lnSpc>
                          <a:spcPts val="1350"/>
                        </a:lnSpc>
                        <a:spcBef>
                          <a:spcPts val="550"/>
                        </a:spcBef>
                        <a:spcAft>
                          <a:spcPts val="0"/>
                        </a:spcAft>
                      </a:pPr>
                      <a:r>
                        <a:rPr lang="en-CA" sz="1100" dirty="0" smtClean="0">
                          <a:effectLst/>
                          <a:latin typeface="+mj-lt"/>
                          <a:ea typeface="Times New Roman" panose="02020603050405020304" pitchFamily="18" charset="0"/>
                          <a:cs typeface="Arial" panose="020B0604020202020204" pitchFamily="34" charset="0"/>
                        </a:rPr>
                        <a:t>By mapping the graph of topics discussed by authors in a set of journal articles researchers can obtain a ‘map’ of the field, helping  them instantly perceive trends and relations of ideas. This gives students multiple entry points into the study. </a:t>
                      </a:r>
                      <a:r>
                        <a:rPr lang="en-US" sz="1100" u="sng" kern="1200" dirty="0" smtClean="0">
                          <a:solidFill>
                            <a:schemeClr val="tx1"/>
                          </a:solidFill>
                          <a:effectLst/>
                          <a:latin typeface="+mj-lt"/>
                          <a:ea typeface="+mn-ea"/>
                          <a:cs typeface="+mn-cs"/>
                          <a:hlinkClick r:id="rId4"/>
                        </a:rPr>
                        <a:t>https://www.mdpi.com/2071-1050/10/</a:t>
                      </a:r>
                      <a:r>
                        <a:rPr lang="en-US" sz="1100" kern="1200" dirty="0" smtClean="0">
                          <a:solidFill>
                            <a:schemeClr val="tx1"/>
                          </a:solidFill>
                          <a:effectLst/>
                          <a:latin typeface="+mj-lt"/>
                          <a:ea typeface="+mn-ea"/>
                          <a:cs typeface="+mn-cs"/>
                        </a:rPr>
                        <a:t> </a:t>
                      </a:r>
                      <a:r>
                        <a:rPr lang="en-US" sz="1100" u="sng" kern="1200" dirty="0" smtClean="0">
                          <a:solidFill>
                            <a:schemeClr val="tx1"/>
                          </a:solidFill>
                          <a:effectLst/>
                          <a:latin typeface="+mj-lt"/>
                          <a:ea typeface="+mn-ea"/>
                          <a:cs typeface="+mn-cs"/>
                          <a:hlinkClick r:id="rId4"/>
                        </a:rPr>
                        <a:t>12/4431</a:t>
                      </a:r>
                      <a:r>
                        <a:rPr lang="en-US" sz="1100" kern="1200" dirty="0" smtClean="0">
                          <a:solidFill>
                            <a:schemeClr val="tx1"/>
                          </a:solidFill>
                          <a:effectLst/>
                          <a:latin typeface="+mj-lt"/>
                          <a:ea typeface="+mn-ea"/>
                          <a:cs typeface="+mn-cs"/>
                        </a:rPr>
                        <a:t> </a:t>
                      </a:r>
                      <a:endParaRPr lang="en-CA" sz="1000" dirty="0">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a:xfrm>
            <a:off x="771525" y="6779537"/>
            <a:ext cx="2604721" cy="1955800"/>
          </a:xfrm>
          <a:prstGeom prst="rect">
            <a:avLst/>
          </a:prstGeom>
          <a:noFill/>
        </p:spPr>
      </p:pic>
      <p:sp>
        <p:nvSpPr>
          <p:cNvPr id="12" name="Slide Number Placeholder 11"/>
          <p:cNvSpPr>
            <a:spLocks noGrp="1"/>
          </p:cNvSpPr>
          <p:nvPr>
            <p:ph type="sldNum" sz="quarter" idx="12"/>
          </p:nvPr>
        </p:nvSpPr>
        <p:spPr/>
        <p:txBody>
          <a:bodyPr/>
          <a:lstStyle/>
          <a:p>
            <a:fld id="{3DEFAA7A-1F75-4566-B3ED-B7F20098E838}" type="slidenum">
              <a:rPr lang="en-CA" smtClean="0"/>
              <a:t>12</a:t>
            </a:fld>
            <a:endParaRPr lang="en-CA"/>
          </a:p>
        </p:txBody>
      </p:sp>
    </p:spTree>
    <p:extLst>
      <p:ext uri="{BB962C8B-B14F-4D97-AF65-F5344CB8AC3E}">
        <p14:creationId xmlns:p14="http://schemas.microsoft.com/office/powerpoint/2010/main" val="36275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Activity - My Model Graph</a:t>
            </a:r>
          </a:p>
        </p:txBody>
      </p:sp>
      <p:sp>
        <p:nvSpPr>
          <p:cNvPr id="5" name="Rectangle 4"/>
          <p:cNvSpPr/>
          <p:nvPr/>
        </p:nvSpPr>
        <p:spPr>
          <a:xfrm>
            <a:off x="471487" y="1382991"/>
            <a:ext cx="6280220" cy="1954381"/>
          </a:xfrm>
          <a:prstGeom prst="rect">
            <a:avLst/>
          </a:prstGeom>
        </p:spPr>
        <p:txBody>
          <a:bodyPr wrap="square">
            <a:spAutoFit/>
          </a:bodyPr>
          <a:lstStyle/>
          <a:p>
            <a:r>
              <a:rPr lang="en-CA" sz="1100" dirty="0"/>
              <a:t>Instructions  </a:t>
            </a:r>
          </a:p>
          <a:p>
            <a:pPr marL="228600" indent="-228600">
              <a:buFont typeface="+mj-lt"/>
              <a:buAutoNum type="arabicPeriod"/>
            </a:pPr>
            <a:r>
              <a:rPr lang="en-CA" sz="1100" dirty="0" smtClean="0"/>
              <a:t>Create </a:t>
            </a:r>
            <a:r>
              <a:rPr lang="en-CA" sz="1100" dirty="0"/>
              <a:t>a model graph of some aspect of this workshop  (it doesn't have to be an actual  </a:t>
            </a:r>
            <a:r>
              <a:rPr lang="en-CA" sz="1100" dirty="0" smtClean="0"/>
              <a:t>graph</a:t>
            </a:r>
            <a:r>
              <a:rPr lang="en-CA" sz="1100" dirty="0"/>
              <a:t>, only a representation of what an actual graph might look like. We've already  </a:t>
            </a:r>
            <a:r>
              <a:rPr lang="en-CA" sz="1100" dirty="0" smtClean="0"/>
              <a:t>seen</a:t>
            </a:r>
            <a:r>
              <a:rPr lang="en-CA" sz="1100" dirty="0"/>
              <a:t>, </a:t>
            </a:r>
            <a:r>
              <a:rPr lang="en-CA" sz="1100" dirty="0" err="1"/>
              <a:t>eg</a:t>
            </a:r>
            <a:r>
              <a:rPr lang="en-CA" sz="1100" dirty="0"/>
              <a:t>., graphs on the relations between people in the workshop. Could there be other  </a:t>
            </a:r>
            <a:r>
              <a:rPr lang="en-CA" sz="1100" dirty="0" smtClean="0"/>
              <a:t>types </a:t>
            </a:r>
            <a:r>
              <a:rPr lang="en-CA" sz="1100" dirty="0"/>
              <a:t>of graphs?  </a:t>
            </a:r>
          </a:p>
          <a:p>
            <a:pPr marL="228600" indent="-228600">
              <a:buFont typeface="+mj-lt"/>
              <a:buAutoNum type="arabicPeriod"/>
            </a:pPr>
            <a:r>
              <a:rPr lang="en-CA" sz="1100" dirty="0" smtClean="0"/>
              <a:t>In </a:t>
            </a:r>
            <a:r>
              <a:rPr lang="en-CA" sz="1100" dirty="0"/>
              <a:t>your model, consider how the states of the entities in that graph might vary. Consider  </a:t>
            </a:r>
            <a:r>
              <a:rPr lang="en-CA" sz="1100" dirty="0" smtClean="0"/>
              <a:t>not </a:t>
            </a:r>
            <a:r>
              <a:rPr lang="en-CA" sz="1100" dirty="0"/>
              <a:t>only how nodes might vary (</a:t>
            </a:r>
            <a:r>
              <a:rPr lang="en-CA" sz="1100" dirty="0" err="1"/>
              <a:t>eg</a:t>
            </a:r>
            <a:r>
              <a:rPr lang="en-CA" sz="1100" dirty="0"/>
              <a:t>., a person might have a different height over time) but  </a:t>
            </a:r>
            <a:r>
              <a:rPr lang="en-CA" sz="1100" dirty="0" smtClean="0"/>
              <a:t>also </a:t>
            </a:r>
            <a:r>
              <a:rPr lang="en-CA" sz="1100" dirty="0"/>
              <a:t>how the edges might vary (</a:t>
            </a:r>
            <a:r>
              <a:rPr lang="en-CA" sz="1100" dirty="0" err="1"/>
              <a:t>eg</a:t>
            </a:r>
            <a:r>
              <a:rPr lang="en-CA" sz="1100" dirty="0"/>
              <a:t>., a person might have a different strength of relation  </a:t>
            </a:r>
            <a:r>
              <a:rPr lang="en-CA" sz="1100" dirty="0" smtClean="0"/>
              <a:t>(</a:t>
            </a:r>
            <a:r>
              <a:rPr lang="en-CA" sz="1100" dirty="0"/>
              <a:t>calculated how?) with another person over time).  </a:t>
            </a:r>
          </a:p>
          <a:p>
            <a:pPr marL="228600" indent="-228600">
              <a:buFont typeface="+mj-lt"/>
              <a:buAutoNum type="arabicPeriod"/>
            </a:pPr>
            <a:r>
              <a:rPr lang="en-CA" sz="1100" dirty="0" smtClean="0"/>
              <a:t>In </a:t>
            </a:r>
            <a:r>
              <a:rPr lang="en-CA" sz="1100" dirty="0"/>
              <a:t>your model, consider how knowledge about the changes in states in the graph might </a:t>
            </a:r>
            <a:r>
              <a:rPr lang="en-CA" sz="1100" dirty="0" smtClean="0"/>
              <a:t>be </a:t>
            </a:r>
            <a:r>
              <a:rPr lang="en-CA" sz="1100" dirty="0"/>
              <a:t>used.  </a:t>
            </a:r>
          </a:p>
          <a:p>
            <a:endParaRPr lang="en-CA" sz="1100" dirty="0"/>
          </a:p>
          <a:p>
            <a:r>
              <a:rPr lang="en-CA" sz="1100" dirty="0" smtClean="0"/>
              <a:t>Optional: Create </a:t>
            </a:r>
            <a:r>
              <a:rPr lang="en-CA" sz="1100" dirty="0"/>
              <a:t>your graph using an online service like </a:t>
            </a:r>
            <a:r>
              <a:rPr lang="en-CA" sz="1100" dirty="0">
                <a:hlinkClick r:id="rId2"/>
              </a:rPr>
              <a:t>https://www.draw.io</a:t>
            </a:r>
            <a:r>
              <a:rPr lang="en-CA" sz="1100" dirty="0" smtClean="0">
                <a:hlinkClick r:id="rId2"/>
              </a:rPr>
              <a:t>/</a:t>
            </a:r>
            <a:r>
              <a:rPr lang="en-CA" sz="1100" dirty="0" smtClean="0"/>
              <a:t> </a:t>
            </a:r>
            <a:endParaRPr lang="en-CA" sz="1100" dirty="0"/>
          </a:p>
        </p:txBody>
      </p:sp>
      <p:sp>
        <p:nvSpPr>
          <p:cNvPr id="6" name="Slide Number Placeholder 5"/>
          <p:cNvSpPr>
            <a:spLocks noGrp="1"/>
          </p:cNvSpPr>
          <p:nvPr>
            <p:ph type="sldNum" sz="quarter" idx="12"/>
          </p:nvPr>
        </p:nvSpPr>
        <p:spPr/>
        <p:txBody>
          <a:bodyPr/>
          <a:lstStyle/>
          <a:p>
            <a:fld id="{3DEFAA7A-1F75-4566-B3ED-B7F20098E838}" type="slidenum">
              <a:rPr lang="en-CA" smtClean="0"/>
              <a:t>13</a:t>
            </a:fld>
            <a:endParaRPr lang="en-CA"/>
          </a:p>
        </p:txBody>
      </p:sp>
    </p:spTree>
    <p:extLst>
      <p:ext uri="{BB962C8B-B14F-4D97-AF65-F5344CB8AC3E}">
        <p14:creationId xmlns:p14="http://schemas.microsoft.com/office/powerpoint/2010/main" val="339663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Resources</a:t>
            </a:r>
            <a:endParaRPr lang="en-CA" dirty="0"/>
          </a:p>
        </p:txBody>
      </p:sp>
      <p:sp>
        <p:nvSpPr>
          <p:cNvPr id="9" name="TextBox 8"/>
          <p:cNvSpPr txBox="1"/>
          <p:nvPr/>
        </p:nvSpPr>
        <p:spPr>
          <a:xfrm>
            <a:off x="471486" y="1120306"/>
            <a:ext cx="6150378" cy="400110"/>
          </a:xfrm>
          <a:prstGeom prst="rect">
            <a:avLst/>
          </a:prstGeom>
          <a:noFill/>
        </p:spPr>
        <p:txBody>
          <a:bodyPr wrap="square" rtlCol="0">
            <a:spAutoFit/>
          </a:bodyPr>
          <a:lstStyle/>
          <a:p>
            <a:pPr lvl="0"/>
            <a:r>
              <a:rPr lang="en-CA" sz="1000" dirty="0"/>
              <a:t>Learning resources have traditionally been things like textbooks and media, but now learning resources can be  anything from video to virtual reality to application. How we describe these, and access them, is changing. </a:t>
            </a:r>
            <a:endParaRPr lang="en-CA" sz="1000" dirty="0">
              <a:solidFill>
                <a:prstClr val="black"/>
              </a:solidFill>
            </a:endParaRPr>
          </a:p>
        </p:txBody>
      </p:sp>
      <p:sp>
        <p:nvSpPr>
          <p:cNvPr id="13" name="Content Placeholder 2"/>
          <p:cNvSpPr txBox="1">
            <a:spLocks/>
          </p:cNvSpPr>
          <p:nvPr/>
        </p:nvSpPr>
        <p:spPr>
          <a:xfrm>
            <a:off x="529235" y="479176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smtClean="0"/>
              <a:t>Resources</a:t>
            </a:r>
            <a:endParaRPr lang="en-CA" dirty="0"/>
          </a:p>
        </p:txBody>
      </p:sp>
      <p:sp>
        <p:nvSpPr>
          <p:cNvPr id="3" name="Rectangle 2"/>
          <p:cNvSpPr/>
          <p:nvPr/>
        </p:nvSpPr>
        <p:spPr>
          <a:xfrm>
            <a:off x="529235" y="5251521"/>
            <a:ext cx="5520313" cy="2123658"/>
          </a:xfrm>
          <a:prstGeom prst="rect">
            <a:avLst/>
          </a:prstGeom>
        </p:spPr>
        <p:txBody>
          <a:bodyPr wrap="square">
            <a:spAutoFit/>
          </a:bodyPr>
          <a:lstStyle/>
          <a:p>
            <a:pPr marL="171450" indent="-171450">
              <a:buFont typeface="Wingdings" panose="05000000000000000000" pitchFamily="2" charset="2"/>
              <a:buChar char="Ø"/>
            </a:pPr>
            <a:r>
              <a:rPr lang="en-CA" sz="1100" dirty="0"/>
              <a:t>OER World Map. A couple years or so ago UNESCO launched an OER mapping </a:t>
            </a:r>
            <a:r>
              <a:rPr lang="en-CA" sz="1100" dirty="0" smtClean="0"/>
              <a:t>project</a:t>
            </a:r>
            <a:r>
              <a:rPr lang="en-CA" sz="1100" dirty="0"/>
              <a:t>. </a:t>
            </a:r>
            <a:r>
              <a:rPr lang="en-CA" sz="1100" dirty="0">
                <a:hlinkClick r:id="rId2"/>
              </a:rPr>
              <a:t>https://oerworldmap.org</a:t>
            </a:r>
            <a:r>
              <a:rPr lang="en-CA" sz="1100" dirty="0" smtClean="0">
                <a:hlinkClick r:id="rId2"/>
              </a:rPr>
              <a:t>/</a:t>
            </a:r>
            <a:r>
              <a:rPr lang="en-CA" sz="1100" dirty="0" smtClean="0"/>
              <a:t>    </a:t>
            </a:r>
            <a:endParaRPr lang="en-CA" sz="1100" dirty="0"/>
          </a:p>
          <a:p>
            <a:pPr marL="171450" indent="-171450">
              <a:buFont typeface="Wingdings" panose="05000000000000000000" pitchFamily="2" charset="2"/>
              <a:buChar char="Ø"/>
            </a:pPr>
            <a:r>
              <a:rPr lang="en-CA" sz="1100" dirty="0" smtClean="0"/>
              <a:t>Introducing </a:t>
            </a:r>
            <a:r>
              <a:rPr lang="en-CA" sz="1100" dirty="0"/>
              <a:t>the </a:t>
            </a:r>
            <a:r>
              <a:rPr lang="en-CA" sz="1100" dirty="0" err="1"/>
              <a:t>Dweb</a:t>
            </a:r>
            <a:r>
              <a:rPr lang="en-CA" sz="1100" dirty="0"/>
              <a:t>. Dietrich Ayala. The “d” in “</a:t>
            </a:r>
            <a:r>
              <a:rPr lang="en-CA" sz="1100" dirty="0" err="1"/>
              <a:t>dweb</a:t>
            </a:r>
            <a:r>
              <a:rPr lang="en-CA" sz="1100" dirty="0"/>
              <a:t>” usually stands for </a:t>
            </a:r>
            <a:r>
              <a:rPr lang="en-CA" sz="1100" dirty="0" smtClean="0"/>
              <a:t>either decentralized </a:t>
            </a:r>
            <a:r>
              <a:rPr lang="en-CA" sz="1100" dirty="0"/>
              <a:t>or distributed. </a:t>
            </a:r>
            <a:r>
              <a:rPr lang="en-CA" sz="1100" dirty="0">
                <a:hlinkClick r:id="rId3"/>
              </a:rPr>
              <a:t>https://hacks.mozilla.org/2018/07/introducing-the-d-web</a:t>
            </a:r>
            <a:r>
              <a:rPr lang="en-CA" sz="1100" dirty="0" smtClean="0">
                <a:hlinkClick r:id="rId3"/>
              </a:rPr>
              <a:t>/</a:t>
            </a:r>
            <a:r>
              <a:rPr lang="en-CA" sz="1100" dirty="0" smtClean="0"/>
              <a:t>    </a:t>
            </a:r>
            <a:endParaRPr lang="en-CA" sz="1100" dirty="0"/>
          </a:p>
          <a:p>
            <a:pPr marL="171450" indent="-171450">
              <a:buFont typeface="Wingdings" panose="05000000000000000000" pitchFamily="2" charset="2"/>
              <a:buChar char="Ø"/>
            </a:pPr>
            <a:r>
              <a:rPr lang="en-CA" sz="1100" dirty="0" smtClean="0"/>
              <a:t>Distributed </a:t>
            </a:r>
            <a:r>
              <a:rPr lang="en-CA" sz="1100" dirty="0"/>
              <a:t>Hash Table. Type of decentralized distributed </a:t>
            </a:r>
            <a:r>
              <a:rPr lang="en-CA" sz="1100" dirty="0" smtClean="0"/>
              <a:t>system. </a:t>
            </a:r>
            <a:r>
              <a:rPr lang="en-CA" sz="1100" dirty="0" smtClean="0">
                <a:hlinkClick r:id="rId4"/>
              </a:rPr>
              <a:t>https</a:t>
            </a:r>
            <a:r>
              <a:rPr lang="en-CA" sz="1100" dirty="0">
                <a:hlinkClick r:id="rId4"/>
              </a:rPr>
              <a:t>://</a:t>
            </a:r>
            <a:r>
              <a:rPr lang="en-CA" sz="1100" dirty="0" smtClean="0">
                <a:hlinkClick r:id="rId4"/>
              </a:rPr>
              <a:t>ipfs.io/ipfs/QmXoypizjW3WknFiJnKLwHCnL72vedxjQkDDP1mXWo6uco/wiki/Distributed_hash_table.html</a:t>
            </a:r>
            <a:r>
              <a:rPr lang="en-CA" sz="1100" dirty="0" smtClean="0"/>
              <a:t>    </a:t>
            </a:r>
            <a:endParaRPr lang="en-CA" sz="1100" dirty="0"/>
          </a:p>
          <a:p>
            <a:pPr marL="171450" indent="-171450">
              <a:buFont typeface="Wingdings" panose="05000000000000000000" pitchFamily="2" charset="2"/>
              <a:buChar char="Ø"/>
            </a:pPr>
            <a:r>
              <a:rPr lang="en-CA" sz="1100" dirty="0" smtClean="0"/>
              <a:t>Beaker</a:t>
            </a:r>
            <a:r>
              <a:rPr lang="en-CA" sz="1100" dirty="0"/>
              <a:t>. Beaker brings peer-to-peer publishing to the Web. https://beakerbrowser.com/   </a:t>
            </a:r>
            <a:r>
              <a:rPr lang="en-CA" sz="1100" dirty="0" smtClean="0"/>
              <a:t>Inter </a:t>
            </a:r>
            <a:r>
              <a:rPr lang="en-CA" sz="1100" dirty="0"/>
              <a:t>Planetary File System. IPFS is the Distributed Web, a peer-to-peer hypermedia  </a:t>
            </a:r>
            <a:r>
              <a:rPr lang="en-CA" sz="1100" dirty="0" smtClean="0"/>
              <a:t>protocol</a:t>
            </a:r>
            <a:r>
              <a:rPr lang="en-CA" sz="1100" dirty="0"/>
              <a:t>. </a:t>
            </a:r>
            <a:r>
              <a:rPr lang="en-CA" sz="1100" dirty="0">
                <a:hlinkClick r:id="rId5"/>
              </a:rPr>
              <a:t>https://ipfs.io</a:t>
            </a:r>
            <a:r>
              <a:rPr lang="en-CA" sz="1100" dirty="0" smtClean="0">
                <a:hlinkClick r:id="rId5"/>
              </a:rPr>
              <a:t>/</a:t>
            </a:r>
            <a:r>
              <a:rPr lang="en-CA" sz="1100" dirty="0" smtClean="0"/>
              <a:t>    </a:t>
            </a:r>
            <a:endParaRPr lang="en-CA" sz="1100" dirty="0"/>
          </a:p>
          <a:p>
            <a:pPr marL="171450" indent="-171450">
              <a:buFont typeface="Wingdings" panose="05000000000000000000" pitchFamily="2" charset="2"/>
              <a:buChar char="Ø"/>
            </a:pPr>
            <a:r>
              <a:rPr lang="en-CA" sz="1100" dirty="0" smtClean="0"/>
              <a:t>A </a:t>
            </a:r>
            <a:r>
              <a:rPr lang="en-CA" sz="1100" dirty="0"/>
              <a:t>Look at the Future of Open Educational Resources.  </a:t>
            </a:r>
            <a:r>
              <a:rPr lang="en-CA" sz="1100" dirty="0" smtClean="0">
                <a:hlinkClick r:id="rId6"/>
              </a:rPr>
              <a:t>https</a:t>
            </a:r>
            <a:r>
              <a:rPr lang="en-CA" sz="1100" dirty="0">
                <a:hlinkClick r:id="rId6"/>
              </a:rPr>
              <a:t>://www.ijoer.org/a-look-at-the-future-of-open-educational-resources</a:t>
            </a:r>
            <a:r>
              <a:rPr lang="en-CA" sz="1100" dirty="0" smtClean="0">
                <a:hlinkClick r:id="rId6"/>
              </a:rPr>
              <a:t>/</a:t>
            </a:r>
            <a:r>
              <a:rPr lang="en-CA" sz="1100" dirty="0" smtClean="0"/>
              <a:t> </a:t>
            </a:r>
            <a:endParaRPr lang="en-CA" sz="1100" dirty="0"/>
          </a:p>
        </p:txBody>
      </p:sp>
      <p:sp>
        <p:nvSpPr>
          <p:cNvPr id="14" name="Rectangle 13"/>
          <p:cNvSpPr/>
          <p:nvPr/>
        </p:nvSpPr>
        <p:spPr>
          <a:xfrm>
            <a:off x="1041226" y="7534855"/>
            <a:ext cx="5411383" cy="600164"/>
          </a:xfrm>
          <a:prstGeom prst="rect">
            <a:avLst/>
          </a:prstGeom>
        </p:spPr>
        <p:txBody>
          <a:bodyPr wrap="square">
            <a:spAutoFit/>
          </a:bodyPr>
          <a:lstStyle/>
          <a:p>
            <a:r>
              <a:rPr lang="en-CA" sz="1100" dirty="0"/>
              <a:t>Feature Article: Resources. </a:t>
            </a:r>
            <a:r>
              <a:rPr lang="en-CA" sz="1100" dirty="0">
                <a:hlinkClick r:id="rId7"/>
              </a:rPr>
              <a:t>https://</a:t>
            </a:r>
            <a:r>
              <a:rPr lang="en-CA" sz="1100" dirty="0" smtClean="0">
                <a:hlinkClick r:id="rId7"/>
              </a:rPr>
              <a:t>el30.mooc.ca/post/68554</a:t>
            </a:r>
            <a:r>
              <a:rPr lang="en-CA" sz="1100" dirty="0" smtClean="0"/>
              <a:t>    </a:t>
            </a:r>
            <a:endParaRPr lang="en-CA" sz="1100" dirty="0"/>
          </a:p>
          <a:p>
            <a:r>
              <a:rPr lang="en-CA" sz="1100" dirty="0"/>
              <a:t>Featured Video: Conversation with </a:t>
            </a:r>
            <a:r>
              <a:rPr lang="en-CA" sz="1100" dirty="0" err="1"/>
              <a:t>Sukaina</a:t>
            </a:r>
            <a:r>
              <a:rPr lang="en-CA" sz="1100" dirty="0"/>
              <a:t> </a:t>
            </a:r>
            <a:r>
              <a:rPr lang="en-CA" sz="1100" dirty="0" err="1"/>
              <a:t>Walji</a:t>
            </a:r>
            <a:r>
              <a:rPr lang="en-CA" sz="1100" dirty="0"/>
              <a:t> and Cheryl Hodgkinson-Williams  </a:t>
            </a:r>
            <a:r>
              <a:rPr lang="en-CA" sz="1100" dirty="0">
                <a:hlinkClick r:id="rId8"/>
              </a:rPr>
              <a:t>https://</a:t>
            </a:r>
            <a:r>
              <a:rPr lang="en-CA" sz="1100" dirty="0" smtClean="0">
                <a:hlinkClick r:id="rId8"/>
              </a:rPr>
              <a:t>el30.mooc.ca/event/84</a:t>
            </a:r>
            <a:r>
              <a:rPr lang="en-CA" sz="1100" dirty="0" smtClean="0"/>
              <a:t>    </a:t>
            </a:r>
            <a:endParaRPr lang="en-CA" sz="1100" dirty="0"/>
          </a:p>
        </p:txBody>
      </p:sp>
      <p:pic>
        <p:nvPicPr>
          <p:cNvPr id="15" name="Picture 14"/>
          <p:cNvPicPr>
            <a:picLocks noChangeAspect="1"/>
          </p:cNvPicPr>
          <p:nvPr/>
        </p:nvPicPr>
        <p:blipFill>
          <a:blip r:embed="rId9"/>
          <a:stretch>
            <a:fillRect/>
          </a:stretch>
        </p:blipFill>
        <p:spPr>
          <a:xfrm>
            <a:off x="634248" y="7557243"/>
            <a:ext cx="420660" cy="323116"/>
          </a:xfrm>
          <a:prstGeom prst="rect">
            <a:avLst/>
          </a:prstGeom>
        </p:spPr>
      </p:pic>
      <p:pic>
        <p:nvPicPr>
          <p:cNvPr id="16" name="Picture 15"/>
          <p:cNvPicPr>
            <a:picLocks noChangeAspect="1"/>
          </p:cNvPicPr>
          <p:nvPr/>
        </p:nvPicPr>
        <p:blipFill>
          <a:blip r:embed="rId10"/>
          <a:stretch>
            <a:fillRect/>
          </a:stretch>
        </p:blipFill>
        <p:spPr>
          <a:xfrm>
            <a:off x="508763" y="1603695"/>
            <a:ext cx="5840474" cy="3097036"/>
          </a:xfrm>
          <a:prstGeom prst="rect">
            <a:avLst/>
          </a:prstGeom>
        </p:spPr>
      </p:pic>
      <p:sp>
        <p:nvSpPr>
          <p:cNvPr id="17" name="Slide Number Placeholder 16"/>
          <p:cNvSpPr>
            <a:spLocks noGrp="1"/>
          </p:cNvSpPr>
          <p:nvPr>
            <p:ph type="sldNum" sz="quarter" idx="12"/>
          </p:nvPr>
        </p:nvSpPr>
        <p:spPr/>
        <p:txBody>
          <a:bodyPr/>
          <a:lstStyle/>
          <a:p>
            <a:fld id="{3DEFAA7A-1F75-4566-B3ED-B7F20098E838}" type="slidenum">
              <a:rPr lang="en-CA" smtClean="0"/>
              <a:t>14</a:t>
            </a:fld>
            <a:endParaRPr lang="en-CA"/>
          </a:p>
        </p:txBody>
      </p:sp>
    </p:spTree>
    <p:extLst>
      <p:ext uri="{BB962C8B-B14F-4D97-AF65-F5344CB8AC3E}">
        <p14:creationId xmlns:p14="http://schemas.microsoft.com/office/powerpoint/2010/main" val="258599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3742" y="4396793"/>
            <a:ext cx="4972050" cy="646331"/>
          </a:xfrm>
          <a:prstGeom prst="rect">
            <a:avLst/>
          </a:prstGeom>
        </p:spPr>
        <p:txBody>
          <a:bodyPr wrap="square">
            <a:spAutoFit/>
          </a:bodyPr>
          <a:lstStyle/>
          <a:p>
            <a:r>
              <a:rPr lang="en-CA" dirty="0" smtClean="0"/>
              <a:t>Each piece of content has a unique address, which is a hash of its content</a:t>
            </a:r>
          </a:p>
        </p:txBody>
      </p:sp>
      <p:pic>
        <p:nvPicPr>
          <p:cNvPr id="6" name="Picture 5">
            <a:extLst>
              <a:ext uri="{FF2B5EF4-FFF2-40B4-BE49-F238E27FC236}">
                <a16:creationId xmlns:a16="http://schemas.microsoft.com/office/drawing/2014/main" xmlns="" id="{F5D7AAE0-B8B6-4994-94EE-975AE4611803}"/>
              </a:ext>
            </a:extLst>
          </p:cNvPr>
          <p:cNvPicPr>
            <a:picLocks noChangeAspect="1"/>
          </p:cNvPicPr>
          <p:nvPr/>
        </p:nvPicPr>
        <p:blipFill>
          <a:blip r:embed="rId2"/>
          <a:stretch>
            <a:fillRect/>
          </a:stretch>
        </p:blipFill>
        <p:spPr>
          <a:xfrm>
            <a:off x="795017" y="1412789"/>
            <a:ext cx="4791831" cy="2984004"/>
          </a:xfrm>
          <a:prstGeom prst="rect">
            <a:avLst/>
          </a:prstGeom>
        </p:spPr>
      </p:pic>
      <p:sp>
        <p:nvSpPr>
          <p:cNvPr id="8" name="Content Placeholder 2"/>
          <p:cNvSpPr txBox="1">
            <a:spLocks/>
          </p:cNvSpPr>
          <p:nvPr/>
        </p:nvSpPr>
        <p:spPr>
          <a:xfrm>
            <a:off x="763742" y="927665"/>
            <a:ext cx="5915025" cy="8320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The BIG Idea - ​Content Addressable Resources for Education</a:t>
            </a:r>
            <a:endParaRPr lang="en-CA" dirty="0"/>
          </a:p>
        </p:txBody>
      </p:sp>
      <p:sp>
        <p:nvSpPr>
          <p:cNvPr id="9" name="Rectangle 8"/>
          <p:cNvSpPr/>
          <p:nvPr/>
        </p:nvSpPr>
        <p:spPr>
          <a:xfrm>
            <a:off x="763742" y="5181351"/>
            <a:ext cx="5656025" cy="2800767"/>
          </a:xfrm>
          <a:prstGeom prst="rect">
            <a:avLst/>
          </a:prstGeom>
        </p:spPr>
        <p:txBody>
          <a:bodyPr wrap="square">
            <a:spAutoFit/>
          </a:bodyPr>
          <a:lstStyle/>
          <a:p>
            <a:r>
              <a:rPr lang="en-CA" sz="1100" dirty="0"/>
              <a:t>Open educational resources in the future: </a:t>
            </a:r>
            <a:endParaRPr lang="en-CA" sz="1100" dirty="0" smtClean="0"/>
          </a:p>
          <a:p>
            <a:r>
              <a:rPr lang="en-CA" sz="1100" dirty="0" smtClean="0"/>
              <a:t> </a:t>
            </a:r>
            <a:endParaRPr lang="en-CA" sz="1100" dirty="0"/>
          </a:p>
          <a:p>
            <a:pPr marL="171450" indent="-171450">
              <a:buFont typeface="Wingdings" panose="05000000000000000000" pitchFamily="2" charset="2"/>
              <a:buChar char="Ø"/>
            </a:pPr>
            <a:r>
              <a:rPr lang="en-CA" sz="1100" dirty="0" smtClean="0"/>
              <a:t>New </a:t>
            </a:r>
            <a:r>
              <a:rPr lang="en-CA" sz="1100" dirty="0"/>
              <a:t>models of open educational resources will be more like tools that students use in  </a:t>
            </a:r>
            <a:r>
              <a:rPr lang="en-CA" sz="1100" dirty="0" smtClean="0"/>
              <a:t>order </a:t>
            </a:r>
            <a:r>
              <a:rPr lang="en-CA" sz="1100" dirty="0"/>
              <a:t>to create their own learning content, which they will then consume or use for some  </a:t>
            </a:r>
            <a:r>
              <a:rPr lang="en-CA" sz="1100" dirty="0" smtClean="0"/>
              <a:t>other </a:t>
            </a:r>
            <a:r>
              <a:rPr lang="en-CA" sz="1100" dirty="0"/>
              <a:t>purpose.  </a:t>
            </a:r>
          </a:p>
          <a:p>
            <a:pPr marL="171450" indent="-171450">
              <a:buFont typeface="Wingdings" panose="05000000000000000000" pitchFamily="2" charset="2"/>
              <a:buChar char="Ø"/>
            </a:pPr>
            <a:r>
              <a:rPr lang="en-CA" sz="1100" dirty="0" smtClean="0"/>
              <a:t>The </a:t>
            </a:r>
            <a:r>
              <a:rPr lang="en-CA" sz="1100" dirty="0"/>
              <a:t>learning happens not through the consumption of the content but through the use </a:t>
            </a:r>
            <a:r>
              <a:rPr lang="en-CA" sz="1100" dirty="0" smtClean="0"/>
              <a:t>of the </a:t>
            </a:r>
            <a:r>
              <a:rPr lang="en-CA" sz="1100" dirty="0"/>
              <a:t>content.   </a:t>
            </a:r>
          </a:p>
          <a:p>
            <a:pPr marL="171450" indent="-171450">
              <a:buFont typeface="Wingdings" panose="05000000000000000000" pitchFamily="2" charset="2"/>
              <a:buChar char="Ø"/>
            </a:pPr>
            <a:r>
              <a:rPr lang="en-CA" sz="1100" dirty="0" smtClean="0"/>
              <a:t>Licensing </a:t>
            </a:r>
            <a:r>
              <a:rPr lang="en-CA" sz="1100" dirty="0"/>
              <a:t>fades to the background is that most resources are created and used only </a:t>
            </a:r>
            <a:r>
              <a:rPr lang="en-CA" sz="1100" dirty="0" smtClean="0"/>
              <a:t>once</a:t>
            </a:r>
            <a:r>
              <a:rPr lang="en-CA" sz="1100" dirty="0"/>
              <a:t>. The resource taps into current data and may be localized or adapted to the  </a:t>
            </a:r>
            <a:r>
              <a:rPr lang="en-CA" sz="1100" dirty="0" smtClean="0"/>
              <a:t>content </a:t>
            </a:r>
            <a:r>
              <a:rPr lang="en-CA" sz="1100" dirty="0"/>
              <a:t>consumer.  </a:t>
            </a:r>
          </a:p>
          <a:p>
            <a:pPr marL="171450" indent="-171450">
              <a:buFont typeface="Wingdings" panose="05000000000000000000" pitchFamily="2" charset="2"/>
              <a:buChar char="Ø"/>
            </a:pPr>
            <a:r>
              <a:rPr lang="en-CA" sz="1100" dirty="0" smtClean="0"/>
              <a:t>Technologies </a:t>
            </a:r>
            <a:r>
              <a:rPr lang="en-CA" sz="1100" dirty="0"/>
              <a:t>such as encryption, hashing and blockchain create a record of </a:t>
            </a:r>
            <a:r>
              <a:rPr lang="en-CA" sz="1100" dirty="0" smtClean="0"/>
              <a:t>ownership and </a:t>
            </a:r>
            <a:r>
              <a:rPr lang="en-CA" sz="1100" dirty="0"/>
              <a:t>provenance of any resource.  </a:t>
            </a:r>
          </a:p>
          <a:p>
            <a:endParaRPr lang="en-CA" sz="1100" dirty="0"/>
          </a:p>
          <a:p>
            <a:r>
              <a:rPr lang="en-CA" sz="1100" dirty="0"/>
              <a:t>Our understanding of the concept of the ‘open educational resource’ changes from a definition  based on the concepts and metaphors of textbooks and libraries, and toward one based on the  concepts of data-processing networks, cloud services and applications, decentralized  </a:t>
            </a:r>
            <a:r>
              <a:rPr lang="en-CA" sz="1100" dirty="0" smtClean="0"/>
              <a:t>encryption-based </a:t>
            </a:r>
            <a:r>
              <a:rPr lang="en-CA" sz="1100" dirty="0"/>
              <a:t>ledgers, and AI-assisted design and information processing. </a:t>
            </a:r>
          </a:p>
        </p:txBody>
      </p:sp>
      <p:sp>
        <p:nvSpPr>
          <p:cNvPr id="10" name="Slide Number Placeholder 9"/>
          <p:cNvSpPr>
            <a:spLocks noGrp="1"/>
          </p:cNvSpPr>
          <p:nvPr>
            <p:ph type="sldNum" sz="quarter" idx="12"/>
          </p:nvPr>
        </p:nvSpPr>
        <p:spPr/>
        <p:txBody>
          <a:bodyPr/>
          <a:lstStyle/>
          <a:p>
            <a:fld id="{3DEFAA7A-1F75-4566-B3ED-B7F20098E838}" type="slidenum">
              <a:rPr lang="en-CA" smtClean="0"/>
              <a:t>15</a:t>
            </a:fld>
            <a:endParaRPr lang="en-CA"/>
          </a:p>
        </p:txBody>
      </p:sp>
    </p:spTree>
    <p:extLst>
      <p:ext uri="{BB962C8B-B14F-4D97-AF65-F5344CB8AC3E}">
        <p14:creationId xmlns:p14="http://schemas.microsoft.com/office/powerpoint/2010/main" val="210349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3742" y="927665"/>
            <a:ext cx="5915025" cy="8320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Activity - My OER  </a:t>
            </a:r>
            <a:endParaRPr lang="en-CA" dirty="0"/>
          </a:p>
        </p:txBody>
      </p:sp>
      <p:sp>
        <p:nvSpPr>
          <p:cNvPr id="5" name="Rectangle 4"/>
          <p:cNvSpPr/>
          <p:nvPr/>
        </p:nvSpPr>
        <p:spPr>
          <a:xfrm>
            <a:off x="763742" y="1580669"/>
            <a:ext cx="5486333" cy="938719"/>
          </a:xfrm>
          <a:prstGeom prst="rect">
            <a:avLst/>
          </a:prstGeom>
        </p:spPr>
        <p:txBody>
          <a:bodyPr wrap="square">
            <a:spAutoFit/>
          </a:bodyPr>
          <a:lstStyle/>
          <a:p>
            <a:r>
              <a:rPr lang="en-CA" sz="1100" dirty="0"/>
              <a:t>Instructions:  </a:t>
            </a:r>
          </a:p>
          <a:p>
            <a:r>
              <a:rPr lang="en-CA" sz="1100" dirty="0" smtClean="0"/>
              <a:t>Design a </a:t>
            </a:r>
            <a:r>
              <a:rPr lang="en-CA" sz="1100" dirty="0"/>
              <a:t>scenario where students could obtain content or data, revise or  </a:t>
            </a:r>
            <a:r>
              <a:rPr lang="en-CA" sz="1100" dirty="0" smtClean="0"/>
              <a:t>remix </a:t>
            </a:r>
            <a:r>
              <a:rPr lang="en-CA" sz="1100" dirty="0"/>
              <a:t>that content or </a:t>
            </a:r>
            <a:r>
              <a:rPr lang="en-CA" sz="1100" dirty="0" smtClean="0"/>
              <a:t>data</a:t>
            </a:r>
            <a:r>
              <a:rPr lang="en-CA" sz="1100" dirty="0"/>
              <a:t>, and create a new learning resource for their own use.  </a:t>
            </a:r>
          </a:p>
          <a:p>
            <a:endParaRPr lang="en-CA" sz="1100" dirty="0" smtClean="0"/>
          </a:p>
          <a:p>
            <a:pPr marL="171450" indent="-171450">
              <a:buFont typeface="Arial" panose="020B0604020202020204" pitchFamily="34" charset="0"/>
              <a:buChar char="•"/>
            </a:pPr>
            <a:r>
              <a:rPr lang="en-CA" sz="1100" dirty="0" smtClean="0"/>
              <a:t>Bonus</a:t>
            </a:r>
            <a:r>
              <a:rPr lang="en-CA" sz="1100" dirty="0"/>
              <a:t>: try downloading and using the Beaker browser  </a:t>
            </a:r>
          </a:p>
        </p:txBody>
      </p:sp>
      <p:sp>
        <p:nvSpPr>
          <p:cNvPr id="6" name="Slide Number Placeholder 5"/>
          <p:cNvSpPr>
            <a:spLocks noGrp="1"/>
          </p:cNvSpPr>
          <p:nvPr>
            <p:ph type="sldNum" sz="quarter" idx="12"/>
          </p:nvPr>
        </p:nvSpPr>
        <p:spPr/>
        <p:txBody>
          <a:bodyPr/>
          <a:lstStyle/>
          <a:p>
            <a:fld id="{3DEFAA7A-1F75-4566-B3ED-B7F20098E838}" type="slidenum">
              <a:rPr lang="en-CA" smtClean="0"/>
              <a:t>16</a:t>
            </a:fld>
            <a:endParaRPr lang="en-CA"/>
          </a:p>
        </p:txBody>
      </p:sp>
    </p:spTree>
    <p:extLst>
      <p:ext uri="{BB962C8B-B14F-4D97-AF65-F5344CB8AC3E}">
        <p14:creationId xmlns:p14="http://schemas.microsoft.com/office/powerpoint/2010/main" val="317555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Identity</a:t>
            </a:r>
            <a:endParaRPr lang="en-CA" dirty="0"/>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a:t>In this workshop we look at identity relatively narrowly, asking how we know who someone is, how we project  ourselves on the internet, and how we can be safe and </a:t>
            </a:r>
            <a:r>
              <a:rPr lang="en-CA" sz="1000" dirty="0" smtClean="0"/>
              <a:t>secure.</a:t>
            </a:r>
            <a:endParaRPr lang="en-CA" sz="1000" dirty="0">
              <a:solidFill>
                <a:prstClr val="black"/>
              </a:solidFill>
            </a:endParaRPr>
          </a:p>
        </p:txBody>
      </p:sp>
      <p:sp>
        <p:nvSpPr>
          <p:cNvPr id="13" name="Content Placeholder 2"/>
          <p:cNvSpPr txBox="1">
            <a:spLocks/>
          </p:cNvSpPr>
          <p:nvPr/>
        </p:nvSpPr>
        <p:spPr>
          <a:xfrm>
            <a:off x="533149" y="4872538"/>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smtClean="0"/>
              <a:t>Resources</a:t>
            </a:r>
            <a:endParaRPr lang="en-CA" dirty="0"/>
          </a:p>
        </p:txBody>
      </p:sp>
      <p:sp>
        <p:nvSpPr>
          <p:cNvPr id="3" name="Rectangle 2"/>
          <p:cNvSpPr/>
          <p:nvPr/>
        </p:nvSpPr>
        <p:spPr>
          <a:xfrm>
            <a:off x="583274" y="5425233"/>
            <a:ext cx="5982537" cy="2292935"/>
          </a:xfrm>
          <a:prstGeom prst="rect">
            <a:avLst/>
          </a:prstGeom>
        </p:spPr>
        <p:txBody>
          <a:bodyPr wrap="square">
            <a:spAutoFit/>
          </a:bodyPr>
          <a:lstStyle/>
          <a:p>
            <a:pPr marL="171450" indent="-171450">
              <a:buFont typeface="Wingdings" panose="05000000000000000000" pitchFamily="2" charset="2"/>
              <a:buChar char="Ø"/>
            </a:pPr>
            <a:r>
              <a:rPr lang="en-CA" sz="1100" dirty="0" smtClean="0"/>
              <a:t>Identity </a:t>
            </a:r>
            <a:r>
              <a:rPr lang="en-CA" sz="1100" dirty="0"/>
              <a:t>Graphs: how online trackers follow you across devices. Robert Heaton. </a:t>
            </a:r>
            <a:r>
              <a:rPr lang="en-CA" sz="1100" dirty="0" smtClean="0">
                <a:hlinkClick r:id="rId2"/>
              </a:rPr>
              <a:t>https</a:t>
            </a:r>
            <a:r>
              <a:rPr lang="en-CA" sz="1100" dirty="0">
                <a:hlinkClick r:id="rId2"/>
              </a:rPr>
              <a:t>://</a:t>
            </a:r>
            <a:r>
              <a:rPr lang="en-CA" sz="1100" dirty="0" smtClean="0">
                <a:hlinkClick r:id="rId2"/>
              </a:rPr>
              <a:t>robertheaton.com/2017/11/24/identity-graphs-how-online-trackers-follow-you-across-devices/</a:t>
            </a:r>
            <a:r>
              <a:rPr lang="en-CA" sz="1100" dirty="0" smtClean="0"/>
              <a:t>   </a:t>
            </a:r>
            <a:endParaRPr lang="en-CA" sz="1100" dirty="0"/>
          </a:p>
          <a:p>
            <a:pPr marL="171450" indent="-171450">
              <a:buFont typeface="Wingdings" panose="05000000000000000000" pitchFamily="2" charset="2"/>
              <a:buChar char="Ø"/>
            </a:pPr>
            <a:r>
              <a:rPr lang="en-CA" sz="1100" dirty="0" smtClean="0"/>
              <a:t>What </a:t>
            </a:r>
            <a:r>
              <a:rPr lang="en-CA" sz="1100" dirty="0"/>
              <a:t>Is Identity? </a:t>
            </a:r>
            <a:r>
              <a:rPr lang="en-CA" sz="1100" dirty="0" err="1"/>
              <a:t>OpenLearn</a:t>
            </a:r>
            <a:r>
              <a:rPr lang="en-CA" sz="1100" dirty="0"/>
              <a:t>. Read through the first part of this short </a:t>
            </a:r>
            <a:r>
              <a:rPr lang="en-CA" sz="1100" dirty="0" smtClean="0"/>
              <a:t>course. </a:t>
            </a:r>
            <a:r>
              <a:rPr lang="en-CA" sz="1100" dirty="0" smtClean="0">
                <a:hlinkClick r:id="rId3"/>
              </a:rPr>
              <a:t>https</a:t>
            </a:r>
            <a:r>
              <a:rPr lang="en-CA" sz="1100" dirty="0">
                <a:hlinkClick r:id="rId3"/>
              </a:rPr>
              <a:t>://</a:t>
            </a:r>
            <a:r>
              <a:rPr lang="en-CA" sz="1100" dirty="0" smtClean="0">
                <a:hlinkClick r:id="rId3"/>
              </a:rPr>
              <a:t>www.open.edu/openlearn/people-politics-law/politics-policy-people/sociology/identity-question/content-section-1.1</a:t>
            </a:r>
            <a:r>
              <a:rPr lang="en-CA" sz="1100" dirty="0" smtClean="0"/>
              <a:t> </a:t>
            </a:r>
            <a:endParaRPr lang="en-CA" sz="1100" dirty="0"/>
          </a:p>
          <a:p>
            <a:pPr marL="171450" indent="-171450">
              <a:buFont typeface="Wingdings" panose="05000000000000000000" pitchFamily="2" charset="2"/>
              <a:buChar char="Ø"/>
            </a:pPr>
            <a:r>
              <a:rPr lang="en-CA" sz="1100" dirty="0" smtClean="0"/>
              <a:t>Identity </a:t>
            </a:r>
            <a:r>
              <a:rPr lang="en-CA" sz="1100" dirty="0"/>
              <a:t>as Evolving, Dynamic, Contextual. </a:t>
            </a:r>
            <a:r>
              <a:rPr lang="en-CA" sz="1100" dirty="0" err="1"/>
              <a:t>Maha</a:t>
            </a:r>
            <a:r>
              <a:rPr lang="en-CA" sz="1100" dirty="0"/>
              <a:t> Bali. </a:t>
            </a:r>
            <a:r>
              <a:rPr lang="en-CA" sz="1100" dirty="0" smtClean="0">
                <a:hlinkClick r:id="rId4"/>
              </a:rPr>
              <a:t>https</a:t>
            </a:r>
            <a:r>
              <a:rPr lang="en-CA" sz="1100" dirty="0">
                <a:hlinkClick r:id="rId4"/>
              </a:rPr>
              <a:t>://blog.mahabali.me/writing/identity-as-evolving-dynamic-contextual-el30</a:t>
            </a:r>
            <a:r>
              <a:rPr lang="en-CA" sz="1100" dirty="0" smtClean="0">
                <a:hlinkClick r:id="rId4"/>
              </a:rPr>
              <a:t>/</a:t>
            </a:r>
            <a:r>
              <a:rPr lang="en-CA" sz="1100" dirty="0" smtClean="0"/>
              <a:t> </a:t>
            </a:r>
            <a:endParaRPr lang="en-CA" sz="1100" dirty="0"/>
          </a:p>
          <a:p>
            <a:pPr marL="171450" indent="-171450">
              <a:buFont typeface="Wingdings" panose="05000000000000000000" pitchFamily="2" charset="2"/>
              <a:buChar char="Ø"/>
            </a:pPr>
            <a:r>
              <a:rPr lang="en-CA" sz="1100" dirty="0" smtClean="0"/>
              <a:t>Keybase.io </a:t>
            </a:r>
            <a:r>
              <a:rPr lang="en-CA" sz="1100" dirty="0"/>
              <a:t>- Downes. This is my </a:t>
            </a:r>
            <a:r>
              <a:rPr lang="en-CA" sz="1100" dirty="0" err="1"/>
              <a:t>Keybase</a:t>
            </a:r>
            <a:r>
              <a:rPr lang="en-CA" sz="1100" dirty="0"/>
              <a:t> page. </a:t>
            </a:r>
            <a:r>
              <a:rPr lang="en-CA" sz="1100" dirty="0">
                <a:hlinkClick r:id="rId5"/>
              </a:rPr>
              <a:t>https://</a:t>
            </a:r>
            <a:r>
              <a:rPr lang="en-CA" sz="1100" dirty="0" smtClean="0">
                <a:hlinkClick r:id="rId5"/>
              </a:rPr>
              <a:t>keybase.io/downes</a:t>
            </a:r>
            <a:r>
              <a:rPr lang="en-CA" sz="1100" dirty="0" smtClean="0"/>
              <a:t> </a:t>
            </a:r>
            <a:endParaRPr lang="en-CA" sz="1100" dirty="0"/>
          </a:p>
          <a:p>
            <a:pPr marL="171450" indent="-171450">
              <a:buFont typeface="Wingdings" panose="05000000000000000000" pitchFamily="2" charset="2"/>
              <a:buChar char="Ø"/>
            </a:pPr>
            <a:r>
              <a:rPr lang="en-CA" sz="1100" dirty="0" smtClean="0"/>
              <a:t>The </a:t>
            </a:r>
            <a:r>
              <a:rPr lang="en-CA" sz="1100" dirty="0"/>
              <a:t>Basics of Decentralized Identity. Kames. </a:t>
            </a:r>
            <a:r>
              <a:rPr lang="en-CA" sz="1100" dirty="0" smtClean="0">
                <a:hlinkClick r:id="rId6"/>
              </a:rPr>
              <a:t>https</a:t>
            </a:r>
            <a:r>
              <a:rPr lang="en-CA" sz="1100" dirty="0">
                <a:hlinkClick r:id="rId6"/>
              </a:rPr>
              <a:t>://</a:t>
            </a:r>
            <a:r>
              <a:rPr lang="en-CA" sz="1100" dirty="0" smtClean="0">
                <a:hlinkClick r:id="rId6"/>
              </a:rPr>
              <a:t>medium.com/uport/the-basics-of-decentralized-identity-d1ff01f15df1</a:t>
            </a:r>
            <a:r>
              <a:rPr lang="en-CA" sz="1100" dirty="0" smtClean="0"/>
              <a:t> </a:t>
            </a:r>
            <a:endParaRPr lang="en-CA" sz="1100" dirty="0"/>
          </a:p>
          <a:p>
            <a:pPr marL="171450" indent="-171450">
              <a:buFont typeface="Wingdings" panose="05000000000000000000" pitchFamily="2" charset="2"/>
              <a:buChar char="Ø"/>
            </a:pPr>
            <a:r>
              <a:rPr lang="en-CA" sz="1100" dirty="0" smtClean="0"/>
              <a:t>Decentralized </a:t>
            </a:r>
            <a:r>
              <a:rPr lang="en-CA" sz="1100" dirty="0"/>
              <a:t>Identifiers. A new World Wide Web </a:t>
            </a:r>
            <a:r>
              <a:rPr lang="en-CA" sz="1100" dirty="0" err="1"/>
              <a:t>Confortium</a:t>
            </a:r>
            <a:r>
              <a:rPr lang="en-CA" sz="1100" dirty="0"/>
              <a:t> (W3C) specification.  </a:t>
            </a:r>
            <a:r>
              <a:rPr lang="en-CA" sz="1100" dirty="0" smtClean="0">
                <a:hlinkClick r:id="rId7"/>
              </a:rPr>
              <a:t>https</a:t>
            </a:r>
            <a:r>
              <a:rPr lang="en-CA" sz="1100" dirty="0">
                <a:hlinkClick r:id="rId7"/>
              </a:rPr>
              <a:t>://</a:t>
            </a:r>
            <a:r>
              <a:rPr lang="en-CA" sz="1100" dirty="0" smtClean="0">
                <a:hlinkClick r:id="rId7"/>
              </a:rPr>
              <a:t>w3c-ccg.github.io/did-spec/</a:t>
            </a:r>
            <a:r>
              <a:rPr lang="en-CA" sz="1100" dirty="0" smtClean="0"/>
              <a:t> </a:t>
            </a:r>
            <a:endParaRPr lang="en-CA" dirty="0"/>
          </a:p>
        </p:txBody>
      </p:sp>
      <p:sp>
        <p:nvSpPr>
          <p:cNvPr id="8" name="Rectangle 7"/>
          <p:cNvSpPr/>
          <p:nvPr/>
        </p:nvSpPr>
        <p:spPr>
          <a:xfrm>
            <a:off x="1175657" y="7904042"/>
            <a:ext cx="5210856" cy="430887"/>
          </a:xfrm>
          <a:prstGeom prst="rect">
            <a:avLst/>
          </a:prstGeom>
        </p:spPr>
        <p:txBody>
          <a:bodyPr wrap="square">
            <a:spAutoFit/>
          </a:bodyPr>
          <a:lstStyle/>
          <a:p>
            <a:r>
              <a:rPr lang="en-CA" sz="1100" dirty="0"/>
              <a:t>Feature Article: Identity. </a:t>
            </a:r>
            <a:r>
              <a:rPr lang="en-CA" sz="1100" dirty="0">
                <a:hlinkClick r:id="rId8"/>
              </a:rPr>
              <a:t>https://</a:t>
            </a:r>
            <a:r>
              <a:rPr lang="en-CA" sz="1100" dirty="0" smtClean="0">
                <a:hlinkClick r:id="rId8"/>
              </a:rPr>
              <a:t>el30.mooc.ca/post/68516</a:t>
            </a:r>
            <a:r>
              <a:rPr lang="en-CA" sz="1100" dirty="0" smtClean="0"/>
              <a:t>    </a:t>
            </a:r>
            <a:endParaRPr lang="en-CA" sz="1100" dirty="0"/>
          </a:p>
          <a:p>
            <a:r>
              <a:rPr lang="en-CA" sz="1100" dirty="0"/>
              <a:t>Featured Video: Conversation with </a:t>
            </a:r>
            <a:r>
              <a:rPr lang="en-CA" sz="1100" dirty="0" err="1"/>
              <a:t>Maha</a:t>
            </a:r>
            <a:r>
              <a:rPr lang="en-CA" sz="1100" dirty="0"/>
              <a:t> Bali </a:t>
            </a:r>
            <a:r>
              <a:rPr lang="en-CA" sz="1100" dirty="0">
                <a:hlinkClick r:id="rId9"/>
              </a:rPr>
              <a:t>https://</a:t>
            </a:r>
            <a:r>
              <a:rPr lang="en-CA" sz="1100" dirty="0" smtClean="0">
                <a:hlinkClick r:id="rId9"/>
              </a:rPr>
              <a:t>el30.mooc.ca/event/83</a:t>
            </a:r>
            <a:r>
              <a:rPr lang="en-CA" sz="1100" dirty="0" smtClean="0"/>
              <a:t> </a:t>
            </a:r>
            <a:endParaRPr lang="en-CA" sz="1100" dirty="0"/>
          </a:p>
        </p:txBody>
      </p:sp>
      <p:pic>
        <p:nvPicPr>
          <p:cNvPr id="14" name="Picture 13"/>
          <p:cNvPicPr/>
          <p:nvPr/>
        </p:nvPicPr>
        <p:blipFill>
          <a:blip r:embed="rId10" cstate="print">
            <a:extLst>
              <a:ext uri="{28A0092B-C50C-407E-A947-70E740481C1C}">
                <a14:useLocalDpi xmlns:a14="http://schemas.microsoft.com/office/drawing/2010/main" val="0"/>
              </a:ext>
            </a:extLst>
          </a:blip>
          <a:srcRect/>
          <a:stretch>
            <a:fillRect/>
          </a:stretch>
        </p:blipFill>
        <p:spPr>
          <a:xfrm>
            <a:off x="646077" y="7957560"/>
            <a:ext cx="419100" cy="323850"/>
          </a:xfrm>
          <a:prstGeom prst="rect">
            <a:avLst/>
          </a:prstGeom>
          <a:noFill/>
        </p:spPr>
      </p:pic>
      <p:pic>
        <p:nvPicPr>
          <p:cNvPr id="15" name="Picture 14"/>
          <p:cNvPicPr>
            <a:picLocks noChangeAspect="1"/>
          </p:cNvPicPr>
          <p:nvPr/>
        </p:nvPicPr>
        <p:blipFill>
          <a:blip r:embed="rId11"/>
          <a:stretch>
            <a:fillRect/>
          </a:stretch>
        </p:blipFill>
        <p:spPr>
          <a:xfrm>
            <a:off x="533149" y="1574040"/>
            <a:ext cx="5791702" cy="3164098"/>
          </a:xfrm>
          <a:prstGeom prst="rect">
            <a:avLst/>
          </a:prstGeom>
        </p:spPr>
      </p:pic>
      <p:sp>
        <p:nvSpPr>
          <p:cNvPr id="16" name="Slide Number Placeholder 15"/>
          <p:cNvSpPr>
            <a:spLocks noGrp="1"/>
          </p:cNvSpPr>
          <p:nvPr>
            <p:ph type="sldNum" sz="quarter" idx="12"/>
          </p:nvPr>
        </p:nvSpPr>
        <p:spPr/>
        <p:txBody>
          <a:bodyPr/>
          <a:lstStyle/>
          <a:p>
            <a:fld id="{3DEFAA7A-1F75-4566-B3ED-B7F20098E838}" type="slidenum">
              <a:rPr lang="en-CA" smtClean="0"/>
              <a:t>17</a:t>
            </a:fld>
            <a:endParaRPr lang="en-CA"/>
          </a:p>
        </p:txBody>
      </p:sp>
    </p:spTree>
    <p:extLst>
      <p:ext uri="{BB962C8B-B14F-4D97-AF65-F5344CB8AC3E}">
        <p14:creationId xmlns:p14="http://schemas.microsoft.com/office/powerpoint/2010/main" val="172241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4341" y="4809614"/>
            <a:ext cx="4972050" cy="923330"/>
          </a:xfrm>
          <a:prstGeom prst="rect">
            <a:avLst/>
          </a:prstGeom>
        </p:spPr>
        <p:txBody>
          <a:bodyPr wrap="square">
            <a:spAutoFit/>
          </a:bodyPr>
          <a:lstStyle/>
          <a:p>
            <a:r>
              <a:rPr lang="en-CA" dirty="0" smtClean="0"/>
              <a:t>Will the ‘connected self’ be more reflective? Will ‘the connective self’ more honestly reflect our hopes, aspirations and dreams? </a:t>
            </a:r>
          </a:p>
        </p:txBody>
      </p:sp>
      <p:sp>
        <p:nvSpPr>
          <p:cNvPr id="4" name="Rectangle 3"/>
          <p:cNvSpPr/>
          <p:nvPr/>
        </p:nvSpPr>
        <p:spPr>
          <a:xfrm>
            <a:off x="654342" y="5732944"/>
            <a:ext cx="3917658" cy="1754326"/>
          </a:xfrm>
          <a:prstGeom prst="rect">
            <a:avLst/>
          </a:prstGeom>
        </p:spPr>
        <p:txBody>
          <a:bodyPr wrap="square">
            <a:spAutoFit/>
          </a:bodyPr>
          <a:lstStyle/>
          <a:p>
            <a:r>
              <a:rPr lang="en-US" sz="1200" dirty="0" smtClean="0">
                <a:hlinkClick r:id="rId2"/>
              </a:rPr>
              <a:t>https://www.youtube.com/watch?v=QNKpK_InQHQ</a:t>
            </a:r>
            <a:endParaRPr lang="en-US" sz="1200" dirty="0" smtClean="0"/>
          </a:p>
          <a:p>
            <a:r>
              <a:rPr lang="en-US" sz="1200" dirty="0" smtClean="0">
                <a:hlinkClick r:id="rId3"/>
              </a:rPr>
              <a:t>https://jennymackness.wordpress.com/tag/digital-identity/</a:t>
            </a:r>
            <a:endParaRPr lang="en-US" sz="1200" dirty="0" smtClean="0"/>
          </a:p>
          <a:p>
            <a:r>
              <a:rPr lang="en-US" sz="1200" dirty="0" smtClean="0">
                <a:hlinkClick r:id="rId4"/>
              </a:rPr>
              <a:t>https://mitpress.mit.edu/books/qualified-self</a:t>
            </a:r>
            <a:r>
              <a:rPr lang="en-US" sz="1200" dirty="0" smtClean="0"/>
              <a:t>     </a:t>
            </a:r>
          </a:p>
          <a:p>
            <a:r>
              <a:rPr lang="en-US" sz="1200" dirty="0" smtClean="0">
                <a:hlinkClick r:id="rId5"/>
              </a:rPr>
              <a:t>https://markcarrigan.net/2014/07/23/qualitative-self-tracking-and-the-qualified-self/</a:t>
            </a:r>
            <a:r>
              <a:rPr lang="en-US" sz="1200" dirty="0" smtClean="0"/>
              <a:t> </a:t>
            </a:r>
          </a:p>
          <a:p>
            <a:r>
              <a:rPr lang="en-US" sz="1200" dirty="0" smtClean="0"/>
              <a:t>   </a:t>
            </a:r>
          </a:p>
          <a:p>
            <a:endParaRPr lang="en-US" sz="1200" dirty="0" smtClean="0"/>
          </a:p>
          <a:p>
            <a:r>
              <a:rPr lang="en-US" sz="1200" dirty="0" smtClean="0"/>
              <a:t> </a:t>
            </a:r>
          </a:p>
          <a:p>
            <a:endParaRPr lang="en-US" sz="1200" dirty="0"/>
          </a:p>
        </p:txBody>
      </p:sp>
      <p:pic>
        <p:nvPicPr>
          <p:cNvPr id="9" name="Picture 8" descr="A close up of a map&#10;&#10;Description automatically generated">
            <a:extLst>
              <a:ext uri="{FF2B5EF4-FFF2-40B4-BE49-F238E27FC236}">
                <a16:creationId xmlns:a16="http://schemas.microsoft.com/office/drawing/2014/main" xmlns="" id="{1B7FDA8A-0957-4CBE-BADE-A06A72362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958" y="1382991"/>
            <a:ext cx="4144167" cy="3262997"/>
          </a:xfrm>
          <a:prstGeom prst="rect">
            <a:avLst/>
          </a:prstGeom>
        </p:spPr>
      </p:pic>
      <p:sp>
        <p:nvSpPr>
          <p:cNvPr id="8"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We Are the Content</a:t>
            </a:r>
          </a:p>
        </p:txBody>
      </p:sp>
      <p:sp>
        <p:nvSpPr>
          <p:cNvPr id="6" name="Rectangle 5"/>
          <p:cNvSpPr/>
          <p:nvPr/>
        </p:nvSpPr>
        <p:spPr>
          <a:xfrm>
            <a:off x="654341" y="6823938"/>
            <a:ext cx="3807127" cy="1785104"/>
          </a:xfrm>
          <a:prstGeom prst="rect">
            <a:avLst/>
          </a:prstGeom>
        </p:spPr>
        <p:txBody>
          <a:bodyPr wrap="square">
            <a:spAutoFit/>
          </a:bodyPr>
          <a:lstStyle/>
          <a:p>
            <a:r>
              <a:rPr lang="en-CA" sz="1100" dirty="0"/>
              <a:t>Cryptographic  </a:t>
            </a:r>
            <a:r>
              <a:rPr lang="en-CA" sz="1100" dirty="0" smtClean="0"/>
              <a:t>keys </a:t>
            </a:r>
            <a:r>
              <a:rPr lang="en-CA" sz="1100" dirty="0"/>
              <a:t>- either digital or physical - will become the norm, but  </a:t>
            </a:r>
            <a:r>
              <a:rPr lang="en-CA" sz="1100" dirty="0" smtClean="0"/>
              <a:t>this </a:t>
            </a:r>
            <a:r>
              <a:rPr lang="en-CA" sz="1100" dirty="0"/>
              <a:t>gives us a permanent identity that not only secures </a:t>
            </a:r>
            <a:r>
              <a:rPr lang="en-CA" sz="1100" dirty="0" smtClean="0"/>
              <a:t>our data</a:t>
            </a:r>
            <a:r>
              <a:rPr lang="en-CA" sz="1100" dirty="0"/>
              <a:t>, it is our </a:t>
            </a:r>
            <a:r>
              <a:rPr lang="en-CA" sz="1100" dirty="0" smtClean="0"/>
              <a:t>data.</a:t>
            </a:r>
          </a:p>
          <a:p>
            <a:endParaRPr lang="en-CA" sz="1100" dirty="0"/>
          </a:p>
          <a:p>
            <a:r>
              <a:rPr lang="en-CA" sz="1100" dirty="0" smtClean="0"/>
              <a:t>Our </a:t>
            </a:r>
            <a:r>
              <a:rPr lang="en-CA" sz="1100" dirty="0"/>
              <a:t>new identities have the potential to be an enormous source of strength or a debilitating </a:t>
            </a:r>
            <a:r>
              <a:rPr lang="en-CA" sz="1100" dirty="0" smtClean="0"/>
              <a:t>weakness</a:t>
            </a:r>
            <a:r>
              <a:rPr lang="en-CA" sz="1100" dirty="0"/>
              <a:t>. Will we be lost in the sea of possibilities, unable to navigate through the complexities  of defining for ourselves who we are, or will we be able to forge new connections, creating a </a:t>
            </a:r>
            <a:r>
              <a:rPr lang="en-CA" sz="1100" dirty="0" smtClean="0"/>
              <a:t>community </a:t>
            </a:r>
            <a:r>
              <a:rPr lang="en-CA" sz="1100" dirty="0"/>
              <a:t>of interwoven communities online and in our homes? </a:t>
            </a:r>
          </a:p>
        </p:txBody>
      </p:sp>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a:xfrm>
            <a:off x="4572000" y="5732944"/>
            <a:ext cx="1358900" cy="2616200"/>
          </a:xfrm>
          <a:prstGeom prst="rect">
            <a:avLst/>
          </a:prstGeom>
          <a:noFill/>
        </p:spPr>
      </p:pic>
      <p:sp>
        <p:nvSpPr>
          <p:cNvPr id="11" name="Slide Number Placeholder 10"/>
          <p:cNvSpPr>
            <a:spLocks noGrp="1"/>
          </p:cNvSpPr>
          <p:nvPr>
            <p:ph type="sldNum" sz="quarter" idx="12"/>
          </p:nvPr>
        </p:nvSpPr>
        <p:spPr/>
        <p:txBody>
          <a:bodyPr/>
          <a:lstStyle/>
          <a:p>
            <a:fld id="{3DEFAA7A-1F75-4566-B3ED-B7F20098E838}" type="slidenum">
              <a:rPr lang="en-CA" smtClean="0"/>
              <a:t>18</a:t>
            </a:fld>
            <a:endParaRPr lang="en-CA"/>
          </a:p>
        </p:txBody>
      </p:sp>
    </p:spTree>
    <p:extLst>
      <p:ext uri="{BB962C8B-B14F-4D97-AF65-F5344CB8AC3E}">
        <p14:creationId xmlns:p14="http://schemas.microsoft.com/office/powerpoint/2010/main" val="212831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Activity - My Identity Graph </a:t>
            </a:r>
          </a:p>
        </p:txBody>
      </p:sp>
      <p:sp>
        <p:nvSpPr>
          <p:cNvPr id="5" name="Rectangle 4"/>
          <p:cNvSpPr/>
          <p:nvPr/>
        </p:nvSpPr>
        <p:spPr>
          <a:xfrm>
            <a:off x="471487" y="1283412"/>
            <a:ext cx="6716067" cy="2800767"/>
          </a:xfrm>
          <a:prstGeom prst="rect">
            <a:avLst/>
          </a:prstGeom>
        </p:spPr>
        <p:txBody>
          <a:bodyPr wrap="square">
            <a:spAutoFit/>
          </a:bodyPr>
          <a:lstStyle/>
          <a:p>
            <a:r>
              <a:rPr lang="en-CA" sz="1100" dirty="0"/>
              <a:t>Instructions  </a:t>
            </a:r>
          </a:p>
          <a:p>
            <a:pPr marL="171450" indent="-171450">
              <a:buFont typeface="Arial" panose="020B0604020202020204" pitchFamily="34" charset="0"/>
              <a:buChar char="•"/>
            </a:pPr>
            <a:r>
              <a:rPr lang="en-CA" sz="1100" dirty="0" smtClean="0"/>
              <a:t>Create </a:t>
            </a:r>
            <a:r>
              <a:rPr lang="en-CA" sz="1100" dirty="0"/>
              <a:t>an Identity Graph: We are expanding on the marketing definition of an identity </a:t>
            </a:r>
            <a:r>
              <a:rPr lang="en-CA" sz="1100" dirty="0" smtClean="0"/>
              <a:t>graph</a:t>
            </a:r>
            <a:r>
              <a:rPr lang="en-CA" sz="1100" dirty="0"/>
              <a:t>. It can be anything you like, but with one stipulation: your graph should not contain  </a:t>
            </a:r>
            <a:r>
              <a:rPr lang="en-CA" sz="1100" dirty="0" smtClean="0"/>
              <a:t>a </a:t>
            </a:r>
            <a:r>
              <a:rPr lang="en-CA" sz="1100" dirty="0"/>
              <a:t>self-referential node titled ‘me’ or ‘self’ or anything similar  </a:t>
            </a:r>
          </a:p>
          <a:p>
            <a:pPr marL="628650" lvl="1" indent="-171450">
              <a:buFont typeface="Courier New" panose="02070309020205020404" pitchFamily="49" charset="0"/>
              <a:buChar char="o"/>
            </a:pPr>
            <a:r>
              <a:rPr lang="en-CA" sz="1100" dirty="0" smtClean="0"/>
              <a:t>Think </a:t>
            </a:r>
            <a:r>
              <a:rPr lang="en-CA" sz="1100" dirty="0"/>
              <a:t>of this graph as you defining your identity, not what some advertiser,  </a:t>
            </a:r>
            <a:r>
              <a:rPr lang="en-CA" sz="1100" dirty="0" smtClean="0"/>
              <a:t>recruiter </a:t>
            </a:r>
            <a:r>
              <a:rPr lang="en-CA" sz="1100" dirty="0"/>
              <a:t>or other third party might want you to define.  </a:t>
            </a:r>
          </a:p>
          <a:p>
            <a:pPr marL="628650" lvl="1" indent="-171450">
              <a:buFont typeface="Courier New" panose="02070309020205020404" pitchFamily="49" charset="0"/>
              <a:buChar char="o"/>
            </a:pPr>
            <a:r>
              <a:rPr lang="en-CA" sz="1100" dirty="0" smtClean="0"/>
              <a:t>Don't </a:t>
            </a:r>
            <a:r>
              <a:rPr lang="en-CA" sz="1100" dirty="0"/>
              <a:t>worry about creating the whole identity graph - focusing on a single facet  </a:t>
            </a:r>
            <a:r>
              <a:rPr lang="en-CA" sz="1100" dirty="0" smtClean="0"/>
              <a:t>will </a:t>
            </a:r>
            <a:r>
              <a:rPr lang="en-CA" sz="1100" dirty="0"/>
              <a:t>be sufficient. And don't post anything you're not comfortable with sharing. It  </a:t>
            </a:r>
            <a:r>
              <a:rPr lang="en-CA" sz="1100" dirty="0" smtClean="0"/>
              <a:t>doesn't </a:t>
            </a:r>
            <a:r>
              <a:rPr lang="en-CA" sz="1100" dirty="0"/>
              <a:t>have to be a real identity graph, just an identity graph, however you  </a:t>
            </a:r>
            <a:r>
              <a:rPr lang="en-CA" sz="1100" dirty="0" smtClean="0"/>
              <a:t>conceive </a:t>
            </a:r>
            <a:r>
              <a:rPr lang="en-CA" sz="1100" dirty="0"/>
              <a:t>it.  </a:t>
            </a:r>
          </a:p>
          <a:p>
            <a:pPr marL="171450" indent="-171450">
              <a:buFont typeface="Arial" panose="020B0604020202020204" pitchFamily="34" charset="0"/>
              <a:buChar char="•"/>
            </a:pPr>
            <a:r>
              <a:rPr lang="en-CA" sz="1100" dirty="0" smtClean="0"/>
              <a:t>Optional</a:t>
            </a:r>
            <a:r>
              <a:rPr lang="en-CA" sz="1100" dirty="0"/>
              <a:t>: consider some of these questions about your identity graph:  </a:t>
            </a:r>
            <a:endParaRPr lang="en-CA" sz="1100" dirty="0" smtClean="0"/>
          </a:p>
          <a:p>
            <a:pPr marL="628650" lvl="1" indent="-171450">
              <a:buFont typeface="Courier New" panose="02070309020205020404" pitchFamily="49" charset="0"/>
              <a:buChar char="o"/>
            </a:pPr>
            <a:r>
              <a:rPr lang="en-CA" sz="1100" dirty="0" smtClean="0"/>
              <a:t>What </a:t>
            </a:r>
            <a:r>
              <a:rPr lang="en-CA" sz="1100" dirty="0"/>
              <a:t>is the basis for the links in your graph: are they conceptual, physical,  </a:t>
            </a:r>
            <a:r>
              <a:rPr lang="en-CA" sz="1100" dirty="0" smtClean="0"/>
              <a:t>causal</a:t>
            </a:r>
            <a:r>
              <a:rPr lang="en-CA" sz="1100" dirty="0"/>
              <a:t>, historical, aspirational?  </a:t>
            </a:r>
          </a:p>
          <a:p>
            <a:pPr marL="628650" lvl="1" indent="-171450">
              <a:buFont typeface="Courier New" panose="02070309020205020404" pitchFamily="49" charset="0"/>
              <a:buChar char="o"/>
            </a:pPr>
            <a:r>
              <a:rPr lang="en-CA" sz="1100" dirty="0" smtClean="0"/>
              <a:t>Is </a:t>
            </a:r>
            <a:r>
              <a:rPr lang="en-CA" sz="1100" dirty="0"/>
              <a:t>your graph unique to you? What would make it unique? What would guarantee  </a:t>
            </a:r>
            <a:r>
              <a:rPr lang="en-CA" sz="1100" dirty="0" smtClean="0"/>
              <a:t>uniqueness</a:t>
            </a:r>
            <a:r>
              <a:rPr lang="en-CA" sz="1100" dirty="0"/>
              <a:t>?  </a:t>
            </a:r>
          </a:p>
          <a:p>
            <a:pPr marL="628650" lvl="1" indent="-171450">
              <a:buFont typeface="Courier New" panose="02070309020205020404" pitchFamily="49" charset="0"/>
              <a:buChar char="o"/>
            </a:pPr>
            <a:r>
              <a:rPr lang="en-CA" sz="1100" dirty="0" smtClean="0"/>
              <a:t>How </a:t>
            </a:r>
            <a:r>
              <a:rPr lang="en-CA" sz="1100" dirty="0"/>
              <a:t>(if at all) could your graph be physically instantiated? Is there a way for you  </a:t>
            </a:r>
            <a:r>
              <a:rPr lang="en-CA" sz="1100" dirty="0" smtClean="0"/>
              <a:t>to </a:t>
            </a:r>
            <a:r>
              <a:rPr lang="en-CA" sz="1100" dirty="0"/>
              <a:t>share your graph? To link and/or intermingle your graph with other graphs?  </a:t>
            </a:r>
          </a:p>
          <a:p>
            <a:pPr marL="628650" lvl="1" indent="-171450">
              <a:buFont typeface="Courier New" panose="02070309020205020404" pitchFamily="49" charset="0"/>
              <a:buChar char="o"/>
            </a:pPr>
            <a:r>
              <a:rPr lang="en-CA" sz="1100" dirty="0" smtClean="0"/>
              <a:t>What’s </a:t>
            </a:r>
            <a:r>
              <a:rPr lang="en-CA" sz="1100" dirty="0"/>
              <a:t>the ‘source of truth’ for your graph?  </a:t>
            </a:r>
          </a:p>
        </p:txBody>
      </p:sp>
      <p:sp>
        <p:nvSpPr>
          <p:cNvPr id="6" name="Slide Number Placeholder 5"/>
          <p:cNvSpPr>
            <a:spLocks noGrp="1"/>
          </p:cNvSpPr>
          <p:nvPr>
            <p:ph type="sldNum" sz="quarter" idx="12"/>
          </p:nvPr>
        </p:nvSpPr>
        <p:spPr/>
        <p:txBody>
          <a:bodyPr/>
          <a:lstStyle/>
          <a:p>
            <a:fld id="{3DEFAA7A-1F75-4566-B3ED-B7F20098E838}" type="slidenum">
              <a:rPr lang="en-CA" smtClean="0"/>
              <a:t>19</a:t>
            </a:fld>
            <a:endParaRPr lang="en-CA"/>
          </a:p>
        </p:txBody>
      </p:sp>
    </p:spTree>
    <p:extLst>
      <p:ext uri="{BB962C8B-B14F-4D97-AF65-F5344CB8AC3E}">
        <p14:creationId xmlns:p14="http://schemas.microsoft.com/office/powerpoint/2010/main" val="17454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999064"/>
          </a:xfrm>
        </p:spPr>
        <p:txBody>
          <a:bodyPr/>
          <a:lstStyle/>
          <a:p>
            <a:r>
              <a:rPr lang="en-CA" dirty="0" smtClean="0"/>
              <a:t>Agenda</a:t>
            </a:r>
            <a:endParaRPr lang="en-CA" dirty="0"/>
          </a:p>
        </p:txBody>
      </p:sp>
      <p:sp>
        <p:nvSpPr>
          <p:cNvPr id="6" name="Rectangle 5"/>
          <p:cNvSpPr/>
          <p:nvPr/>
        </p:nvSpPr>
        <p:spPr>
          <a:xfrm>
            <a:off x="508118" y="1312367"/>
            <a:ext cx="5841764" cy="7309693"/>
          </a:xfrm>
          <a:prstGeom prst="rect">
            <a:avLst/>
          </a:prstGeom>
        </p:spPr>
        <p:txBody>
          <a:bodyPr wrap="square">
            <a:spAutoFit/>
          </a:bodyPr>
          <a:lstStyle/>
          <a:p>
            <a:endParaRPr lang="en-CA" dirty="0"/>
          </a:p>
          <a:p>
            <a:r>
              <a:rPr lang="en-CA" sz="1100" dirty="0"/>
              <a:t>→ EVENT </a:t>
            </a:r>
            <a:r>
              <a:rPr lang="en-CA" sz="1100" dirty="0" smtClean="0"/>
              <a:t>LEADER: </a:t>
            </a:r>
            <a:r>
              <a:rPr lang="en-CA" sz="1100" dirty="0"/>
              <a:t>Stephen Downes, National Research Council Canada, Canada</a:t>
            </a:r>
          </a:p>
          <a:p>
            <a:endParaRPr lang="en-CA" sz="1100" dirty="0"/>
          </a:p>
          <a:p>
            <a:r>
              <a:rPr lang="en-CA" sz="1100" dirty="0"/>
              <a:t>→ DESCRIPTION: This workshop will give participants a map of the next-generation learning technology landscape. It will show how the major developments in new technologies relate to each other and how they will change the learning landscape over the next decade or more. It will offer an accessible and down-to-earth presentation of the concept of ‘web3’ as it has emerged from the decentralized digital currently community (</a:t>
            </a:r>
            <a:r>
              <a:rPr lang="en-CA" sz="1100" dirty="0" err="1"/>
              <a:t>ie</a:t>
            </a:r>
            <a:r>
              <a:rPr lang="en-CA" sz="1100" dirty="0"/>
              <a:t>., blockchain) and trace the relation between new and unfamiliar concepts such as hash-graphs, consensus, cloud architecture and machine learning and previous work in online and personal learning environments. And it will explore several new technologies piloted over the last year, including blockchain-based badges, identity graphs, and new types of open educational resources.</a:t>
            </a:r>
          </a:p>
          <a:p>
            <a:endParaRPr lang="en-CA" sz="1100" dirty="0"/>
          </a:p>
          <a:p>
            <a:r>
              <a:rPr lang="en-CA" sz="1100" dirty="0"/>
              <a:t>→ AGENDA:</a:t>
            </a:r>
          </a:p>
          <a:p>
            <a:endParaRPr lang="en-CA" sz="1100" dirty="0"/>
          </a:p>
          <a:p>
            <a:r>
              <a:rPr lang="en-CA" sz="1100" dirty="0"/>
              <a:t>09:00 – 10:30 Data and Cloud</a:t>
            </a:r>
          </a:p>
          <a:p>
            <a:r>
              <a:rPr lang="en-CA" sz="1100" dirty="0"/>
              <a:t>Content: developing an understanding of dynamic and fluid data networks, how to access open data, and how to work with data in cloud-based resources. Hands-on activities: creation and consumption of RSS feeds, and access to and use of open data; exploration of a cloud environment.</a:t>
            </a:r>
          </a:p>
          <a:p>
            <a:endParaRPr lang="en-CA" sz="1100" dirty="0"/>
          </a:p>
          <a:p>
            <a:r>
              <a:rPr lang="en-CA" sz="1100" dirty="0"/>
              <a:t>10:30 – 11:00 Tea/Coffee Break</a:t>
            </a:r>
          </a:p>
          <a:p>
            <a:endParaRPr lang="en-CA" sz="1100" dirty="0"/>
          </a:p>
          <a:p>
            <a:r>
              <a:rPr lang="en-CA" sz="1100" dirty="0"/>
              <a:t>11:00 – 13:00 Graph and Resources</a:t>
            </a:r>
          </a:p>
          <a:p>
            <a:r>
              <a:rPr lang="en-CA" sz="1100" dirty="0"/>
              <a:t>Content: new types of graph-based resources, including distributed knowledge networks. Hands-on activities: experience developing graphs, use of distributed resources such as </a:t>
            </a:r>
            <a:r>
              <a:rPr lang="en-CA" sz="1100" dirty="0" err="1"/>
              <a:t>Jupyter</a:t>
            </a:r>
            <a:r>
              <a:rPr lang="en-CA" sz="1100" dirty="0"/>
              <a:t> Notebooks, and exploration of graph-based content repositories.</a:t>
            </a:r>
          </a:p>
          <a:p>
            <a:endParaRPr lang="en-CA" sz="1100" dirty="0"/>
          </a:p>
          <a:p>
            <a:r>
              <a:rPr lang="en-CA" sz="1100" dirty="0"/>
              <a:t>13:00 – 14:00 Lunch</a:t>
            </a:r>
          </a:p>
          <a:p>
            <a:endParaRPr lang="en-CA" sz="1100" dirty="0"/>
          </a:p>
          <a:p>
            <a:r>
              <a:rPr lang="en-CA" sz="1100" dirty="0"/>
              <a:t>14:00 – 15:30 Identity and Recognition</a:t>
            </a:r>
          </a:p>
          <a:p>
            <a:r>
              <a:rPr lang="en-CA" sz="1100" dirty="0"/>
              <a:t>Content: how we know who someone is, how we project ourselves on the internet, and how we can be safe and secure; how we know what someone has learned. Hands-on activities: in this section include the creation of ‘identity graphs’, creation of public and private keys, and creation of digital credentials, including securing them with blockchain.</a:t>
            </a:r>
          </a:p>
          <a:p>
            <a:endParaRPr lang="en-CA" sz="1100" dirty="0"/>
          </a:p>
          <a:p>
            <a:r>
              <a:rPr lang="en-CA" sz="1100" dirty="0"/>
              <a:t>15:30 – 16:00 Tea/Coffee Break</a:t>
            </a:r>
          </a:p>
          <a:p>
            <a:endParaRPr lang="en-CA" sz="1100" dirty="0"/>
          </a:p>
          <a:p>
            <a:r>
              <a:rPr lang="en-CA" sz="1100" dirty="0"/>
              <a:t>16:00 – 17:30 Experience, Community and Agency</a:t>
            </a:r>
          </a:p>
          <a:p>
            <a:r>
              <a:rPr lang="en-CA" sz="1100" dirty="0"/>
              <a:t>Content: how to enable learning experiences based on hands-on practice and knowledge creation sufficient to support a rapidly evolving sense of community based on information exchange and consensus. Hands-on activities: an exploration of immersive learning and a consensus-based decision-making activity.  </a:t>
            </a:r>
          </a:p>
        </p:txBody>
      </p:sp>
      <p:sp>
        <p:nvSpPr>
          <p:cNvPr id="7" name="Slide Number Placeholder 6"/>
          <p:cNvSpPr>
            <a:spLocks noGrp="1"/>
          </p:cNvSpPr>
          <p:nvPr>
            <p:ph type="sldNum" sz="quarter" idx="12"/>
          </p:nvPr>
        </p:nvSpPr>
        <p:spPr/>
        <p:txBody>
          <a:bodyPr/>
          <a:lstStyle/>
          <a:p>
            <a:fld id="{3DEFAA7A-1F75-4566-B3ED-B7F20098E838}" type="slidenum">
              <a:rPr lang="en-CA" smtClean="0"/>
              <a:t>2</a:t>
            </a:fld>
            <a:endParaRPr lang="en-CA"/>
          </a:p>
        </p:txBody>
      </p:sp>
    </p:spTree>
    <p:extLst>
      <p:ext uri="{BB962C8B-B14F-4D97-AF65-F5344CB8AC3E}">
        <p14:creationId xmlns:p14="http://schemas.microsoft.com/office/powerpoint/2010/main" val="269520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Recognition</a:t>
            </a:r>
            <a:endParaRPr lang="en-CA" dirty="0"/>
          </a:p>
        </p:txBody>
      </p:sp>
      <p:sp>
        <p:nvSpPr>
          <p:cNvPr id="9" name="TextBox 8"/>
          <p:cNvSpPr txBox="1"/>
          <p:nvPr/>
        </p:nvSpPr>
        <p:spPr>
          <a:xfrm>
            <a:off x="533149" y="1119072"/>
            <a:ext cx="5434404" cy="400110"/>
          </a:xfrm>
          <a:prstGeom prst="rect">
            <a:avLst/>
          </a:prstGeom>
          <a:noFill/>
        </p:spPr>
        <p:txBody>
          <a:bodyPr wrap="square" rtlCol="0">
            <a:spAutoFit/>
          </a:bodyPr>
          <a:lstStyle/>
          <a:p>
            <a:pPr lvl="0"/>
            <a:r>
              <a:rPr lang="en-CA" sz="1000" dirty="0" smtClean="0"/>
              <a:t>How </a:t>
            </a:r>
            <a:r>
              <a:rPr lang="en-CA" sz="1000" dirty="0"/>
              <a:t>do we know a course has been successful? How do we know what someone has learned? How can we know  whether to trust in the education of our mechanics, doctors, engineers and pilots. </a:t>
            </a:r>
            <a:endParaRPr lang="en-CA" sz="1000" dirty="0">
              <a:solidFill>
                <a:prstClr val="black"/>
              </a:solidFill>
            </a:endParaRPr>
          </a:p>
        </p:txBody>
      </p:sp>
      <p:pic>
        <p:nvPicPr>
          <p:cNvPr id="3" name="Picture 2"/>
          <p:cNvPicPr>
            <a:picLocks noChangeAspect="1"/>
          </p:cNvPicPr>
          <p:nvPr/>
        </p:nvPicPr>
        <p:blipFill>
          <a:blip r:embed="rId2"/>
          <a:stretch>
            <a:fillRect/>
          </a:stretch>
        </p:blipFill>
        <p:spPr>
          <a:xfrm>
            <a:off x="533149" y="1557816"/>
            <a:ext cx="5809992" cy="3084843"/>
          </a:xfrm>
          <a:prstGeom prst="rect">
            <a:avLst/>
          </a:prstGeom>
        </p:spPr>
      </p:pic>
      <p:sp>
        <p:nvSpPr>
          <p:cNvPr id="13" name="Content Placeholder 2"/>
          <p:cNvSpPr txBox="1">
            <a:spLocks/>
          </p:cNvSpPr>
          <p:nvPr/>
        </p:nvSpPr>
        <p:spPr>
          <a:xfrm>
            <a:off x="533149" y="4872538"/>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smtClean="0"/>
              <a:t>Resources</a:t>
            </a:r>
            <a:endParaRPr lang="en-CA" dirty="0"/>
          </a:p>
        </p:txBody>
      </p:sp>
      <p:sp>
        <p:nvSpPr>
          <p:cNvPr id="20" name="Rectangle 19"/>
          <p:cNvSpPr/>
          <p:nvPr/>
        </p:nvSpPr>
        <p:spPr>
          <a:xfrm>
            <a:off x="533149" y="5332296"/>
            <a:ext cx="5853364" cy="1954381"/>
          </a:xfrm>
          <a:prstGeom prst="rect">
            <a:avLst/>
          </a:prstGeom>
        </p:spPr>
        <p:txBody>
          <a:bodyPr wrap="square">
            <a:spAutoFit/>
          </a:bodyPr>
          <a:lstStyle/>
          <a:p>
            <a:pPr marL="171450" indent="-171450">
              <a:buFont typeface="Wingdings" panose="05000000000000000000" pitchFamily="2" charset="2"/>
              <a:buChar char="Ø"/>
            </a:pPr>
            <a:r>
              <a:rPr lang="en-CA" sz="1100" dirty="0" smtClean="0"/>
              <a:t>China’s </a:t>
            </a:r>
            <a:r>
              <a:rPr lang="en-CA" sz="1100" dirty="0"/>
              <a:t>Social Credit System: A Mark of Progress or a Threat to </a:t>
            </a:r>
            <a:r>
              <a:rPr lang="en-CA" sz="1100" dirty="0" smtClean="0"/>
              <a:t>Privacy? </a:t>
            </a:r>
            <a:r>
              <a:rPr lang="en-CA" sz="1100" dirty="0" smtClean="0">
                <a:hlinkClick r:id="rId3"/>
              </a:rPr>
              <a:t>https</a:t>
            </a:r>
            <a:r>
              <a:rPr lang="en-CA" sz="1100" dirty="0">
                <a:hlinkClick r:id="rId3"/>
              </a:rPr>
              <a:t>://</a:t>
            </a:r>
            <a:r>
              <a:rPr lang="en-CA" sz="1100" dirty="0" smtClean="0">
                <a:hlinkClick r:id="rId3"/>
              </a:rPr>
              <a:t>piie.com/publications/policy-briefs/chinas-social-credit-system-mark-progress-or-threat-privacy</a:t>
            </a:r>
            <a:r>
              <a:rPr lang="en-CA" sz="1100" dirty="0" smtClean="0"/>
              <a:t> </a:t>
            </a:r>
            <a:endParaRPr lang="en-CA" sz="1100" dirty="0"/>
          </a:p>
          <a:p>
            <a:pPr marL="171450" indent="-171450">
              <a:buFont typeface="Wingdings" panose="05000000000000000000" pitchFamily="2" charset="2"/>
              <a:buChar char="Ø"/>
            </a:pPr>
            <a:r>
              <a:rPr lang="en-CA" sz="1100" dirty="0" smtClean="0"/>
              <a:t>Open </a:t>
            </a:r>
            <a:r>
              <a:rPr lang="en-CA" sz="1100" dirty="0"/>
              <a:t>Badges. General information page about badges. </a:t>
            </a:r>
            <a:r>
              <a:rPr lang="en-CA" sz="1100" dirty="0">
                <a:hlinkClick r:id="rId4"/>
              </a:rPr>
              <a:t>https://openbadges.org</a:t>
            </a:r>
            <a:r>
              <a:rPr lang="en-CA" sz="1100" dirty="0" smtClean="0">
                <a:hlinkClick r:id="rId4"/>
              </a:rPr>
              <a:t>/</a:t>
            </a:r>
            <a:r>
              <a:rPr lang="en-CA" sz="1100" dirty="0" smtClean="0"/>
              <a:t> </a:t>
            </a:r>
            <a:endParaRPr lang="en-CA" sz="1100" dirty="0"/>
          </a:p>
          <a:p>
            <a:pPr marL="171450" indent="-171450">
              <a:buFont typeface="Wingdings" panose="05000000000000000000" pitchFamily="2" charset="2"/>
              <a:buChar char="Ø"/>
            </a:pPr>
            <a:r>
              <a:rPr lang="en-CA" sz="1100" dirty="0" smtClean="0"/>
              <a:t>Competency </a:t>
            </a:r>
            <a:r>
              <a:rPr lang="en-CA" sz="1100" dirty="0"/>
              <a:t>&amp; Skills System (</a:t>
            </a:r>
            <a:r>
              <a:rPr lang="en-CA" sz="1100" dirty="0" err="1"/>
              <a:t>CaSS</a:t>
            </a:r>
            <a:r>
              <a:rPr lang="en-CA" sz="1100" dirty="0"/>
              <a:t>). Advanced Distributed </a:t>
            </a:r>
            <a:r>
              <a:rPr lang="en-CA" sz="1100" dirty="0" smtClean="0"/>
              <a:t>Learning. </a:t>
            </a:r>
            <a:r>
              <a:rPr lang="en-CA" sz="1100" dirty="0" smtClean="0">
                <a:hlinkClick r:id="rId5"/>
              </a:rPr>
              <a:t>https</a:t>
            </a:r>
            <a:r>
              <a:rPr lang="en-CA" sz="1100" dirty="0">
                <a:hlinkClick r:id="rId5"/>
              </a:rPr>
              <a:t>://</a:t>
            </a:r>
            <a:r>
              <a:rPr lang="en-CA" sz="1100" dirty="0" smtClean="0">
                <a:hlinkClick r:id="rId5"/>
              </a:rPr>
              <a:t>adlnet.gov/projects/cass</a:t>
            </a:r>
            <a:r>
              <a:rPr lang="en-CA" sz="1100" dirty="0" smtClean="0"/>
              <a:t> </a:t>
            </a:r>
            <a:endParaRPr lang="en-CA" sz="1100" dirty="0"/>
          </a:p>
          <a:p>
            <a:pPr marL="171450" indent="-171450">
              <a:buFont typeface="Wingdings" panose="05000000000000000000" pitchFamily="2" charset="2"/>
              <a:buChar char="Ø"/>
            </a:pPr>
            <a:r>
              <a:rPr lang="en-CA" sz="1100" dirty="0" smtClean="0"/>
              <a:t>An </a:t>
            </a:r>
            <a:r>
              <a:rPr lang="en-CA" sz="1100" dirty="0"/>
              <a:t>Experience API for learning everywhere (also in virtual worlds). Roland </a:t>
            </a:r>
            <a:r>
              <a:rPr lang="en-CA" sz="1100" dirty="0" smtClean="0"/>
              <a:t>Legrand. </a:t>
            </a:r>
            <a:r>
              <a:rPr lang="en-CA" sz="1100" dirty="0" smtClean="0">
                <a:hlinkClick r:id="rId6"/>
              </a:rPr>
              <a:t>https</a:t>
            </a:r>
            <a:r>
              <a:rPr lang="en-CA" sz="1100" dirty="0">
                <a:hlinkClick r:id="rId6"/>
              </a:rPr>
              <a:t>://</a:t>
            </a:r>
            <a:r>
              <a:rPr lang="en-CA" sz="1100" dirty="0" smtClean="0">
                <a:hlinkClick r:id="rId6"/>
              </a:rPr>
              <a:t>www.mixedrealities.com/2018/10/25/an-experience-api-for-learning-everywhere-also-in -virtual-worlds/</a:t>
            </a:r>
            <a:endParaRPr lang="en-CA" sz="1100" dirty="0" smtClean="0"/>
          </a:p>
          <a:p>
            <a:pPr marL="171450" indent="-171450">
              <a:buFont typeface="Wingdings" panose="05000000000000000000" pitchFamily="2" charset="2"/>
              <a:buChar char="Ø"/>
            </a:pPr>
            <a:r>
              <a:rPr lang="en-CA" sz="1100" dirty="0" smtClean="0"/>
              <a:t>2018 </a:t>
            </a:r>
            <a:r>
              <a:rPr lang="en-CA" sz="1100" dirty="0"/>
              <a:t>Technical Report on </a:t>
            </a:r>
            <a:r>
              <a:rPr lang="en-CA" sz="1100" dirty="0" err="1"/>
              <a:t>xAPI</a:t>
            </a:r>
            <a:r>
              <a:rPr lang="en-CA" sz="1100" dirty="0"/>
              <a:t>. IEEE LTSC </a:t>
            </a:r>
            <a:r>
              <a:rPr lang="en-CA" sz="1100" dirty="0" err="1"/>
              <a:t>TAGxAPI</a:t>
            </a:r>
            <a:r>
              <a:rPr lang="en-CA" sz="1100" dirty="0"/>
              <a:t>.  </a:t>
            </a:r>
            <a:r>
              <a:rPr lang="en-CA" sz="1100" dirty="0" smtClean="0">
                <a:hlinkClick r:id="rId7"/>
              </a:rPr>
              <a:t>https</a:t>
            </a:r>
            <a:r>
              <a:rPr lang="en-CA" sz="1100" dirty="0">
                <a:hlinkClick r:id="rId7"/>
              </a:rPr>
              <a:t>://www.tagxapi.org/ieee-technical-report</a:t>
            </a:r>
            <a:r>
              <a:rPr lang="en-CA" sz="1100" dirty="0" smtClean="0">
                <a:hlinkClick r:id="rId7"/>
              </a:rPr>
              <a:t>/</a:t>
            </a:r>
            <a:r>
              <a:rPr lang="en-CA" sz="1100" dirty="0" smtClean="0"/>
              <a:t>    </a:t>
            </a:r>
            <a:endParaRPr lang="en-CA" sz="1100" dirty="0"/>
          </a:p>
        </p:txBody>
      </p:sp>
      <p:sp>
        <p:nvSpPr>
          <p:cNvPr id="21" name="Rectangle 20"/>
          <p:cNvSpPr/>
          <p:nvPr/>
        </p:nvSpPr>
        <p:spPr>
          <a:xfrm>
            <a:off x="972935" y="7552615"/>
            <a:ext cx="5035451" cy="430887"/>
          </a:xfrm>
          <a:prstGeom prst="rect">
            <a:avLst/>
          </a:prstGeom>
        </p:spPr>
        <p:txBody>
          <a:bodyPr wrap="square">
            <a:spAutoFit/>
          </a:bodyPr>
          <a:lstStyle/>
          <a:p>
            <a:r>
              <a:rPr lang="en-CA" sz="1100" dirty="0"/>
              <a:t>Feature Article: Recognition. </a:t>
            </a:r>
            <a:r>
              <a:rPr lang="en-CA" sz="1100" dirty="0">
                <a:hlinkClick r:id="rId8"/>
              </a:rPr>
              <a:t>https://</a:t>
            </a:r>
            <a:r>
              <a:rPr lang="en-CA" sz="1100" dirty="0" smtClean="0">
                <a:hlinkClick r:id="rId8"/>
              </a:rPr>
              <a:t>el30.mooc.ca/post/68595</a:t>
            </a:r>
            <a:r>
              <a:rPr lang="en-CA" sz="1100" dirty="0" smtClean="0"/>
              <a:t>    </a:t>
            </a:r>
            <a:endParaRPr lang="en-CA" sz="1100" dirty="0"/>
          </a:p>
          <a:p>
            <a:r>
              <a:rPr lang="en-CA" sz="1100" dirty="0"/>
              <a:t>Featured Video: Conversation with </a:t>
            </a:r>
            <a:r>
              <a:rPr lang="en-CA" sz="1100" dirty="0" err="1"/>
              <a:t>Viplav</a:t>
            </a:r>
            <a:r>
              <a:rPr lang="en-CA" sz="1100" dirty="0"/>
              <a:t> </a:t>
            </a:r>
            <a:r>
              <a:rPr lang="en-CA" sz="1100" dirty="0" err="1"/>
              <a:t>Baxi</a:t>
            </a:r>
            <a:r>
              <a:rPr lang="en-CA" sz="1100" dirty="0"/>
              <a:t> </a:t>
            </a:r>
            <a:r>
              <a:rPr lang="en-CA" sz="1100" dirty="0">
                <a:hlinkClick r:id="rId9"/>
              </a:rPr>
              <a:t>https://</a:t>
            </a:r>
            <a:r>
              <a:rPr lang="en-CA" sz="1100" dirty="0" smtClean="0">
                <a:hlinkClick r:id="rId9"/>
              </a:rPr>
              <a:t>el30.mooc.ca/event/85</a:t>
            </a:r>
            <a:r>
              <a:rPr lang="en-CA" sz="1100" dirty="0" smtClean="0"/>
              <a:t>    </a:t>
            </a:r>
            <a:endParaRPr lang="en-CA" sz="1100" dirty="0"/>
          </a:p>
        </p:txBody>
      </p:sp>
      <p:pic>
        <p:nvPicPr>
          <p:cNvPr id="22" name="Picture 21"/>
          <p:cNvPicPr>
            <a:picLocks noChangeAspect="1"/>
          </p:cNvPicPr>
          <p:nvPr/>
        </p:nvPicPr>
        <p:blipFill>
          <a:blip r:embed="rId10"/>
          <a:stretch>
            <a:fillRect/>
          </a:stretch>
        </p:blipFill>
        <p:spPr>
          <a:xfrm>
            <a:off x="552275" y="7552615"/>
            <a:ext cx="420660" cy="323116"/>
          </a:xfrm>
          <a:prstGeom prst="rect">
            <a:avLst/>
          </a:prstGeom>
        </p:spPr>
      </p:pic>
      <p:sp>
        <p:nvSpPr>
          <p:cNvPr id="23" name="Slide Number Placeholder 22"/>
          <p:cNvSpPr>
            <a:spLocks noGrp="1"/>
          </p:cNvSpPr>
          <p:nvPr>
            <p:ph type="sldNum" sz="quarter" idx="12"/>
          </p:nvPr>
        </p:nvSpPr>
        <p:spPr/>
        <p:txBody>
          <a:bodyPr/>
          <a:lstStyle/>
          <a:p>
            <a:fld id="{3DEFAA7A-1F75-4566-B3ED-B7F20098E838}" type="slidenum">
              <a:rPr lang="en-CA" smtClean="0"/>
              <a:t>20</a:t>
            </a:fld>
            <a:endParaRPr lang="en-CA"/>
          </a:p>
        </p:txBody>
      </p:sp>
    </p:spTree>
    <p:extLst>
      <p:ext uri="{BB962C8B-B14F-4D97-AF65-F5344CB8AC3E}">
        <p14:creationId xmlns:p14="http://schemas.microsoft.com/office/powerpoint/2010/main" val="287479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517" y="4918268"/>
            <a:ext cx="5694799" cy="1754326"/>
          </a:xfrm>
          <a:prstGeom prst="rect">
            <a:avLst/>
          </a:prstGeom>
        </p:spPr>
        <p:txBody>
          <a:bodyPr wrap="square">
            <a:spAutoFit/>
          </a:bodyPr>
          <a:lstStyle/>
          <a:p>
            <a:r>
              <a:rPr lang="en-CA" dirty="0" err="1" smtClean="0"/>
              <a:t>xAPI</a:t>
            </a:r>
            <a:r>
              <a:rPr lang="en-CA" dirty="0" smtClean="0"/>
              <a:t> lets you capture (big) data on human performance, along with associated instructional content or performance context information… </a:t>
            </a:r>
          </a:p>
          <a:p>
            <a:endParaRPr lang="en-US" dirty="0" smtClean="0"/>
          </a:p>
          <a:p>
            <a:r>
              <a:rPr lang="en-US" dirty="0" smtClean="0"/>
              <a:t>We can also gather data </a:t>
            </a:r>
            <a:r>
              <a:rPr lang="en-US" i="1" dirty="0" smtClean="0"/>
              <a:t>outside</a:t>
            </a:r>
            <a:r>
              <a:rPr lang="en-US" dirty="0" smtClean="0"/>
              <a:t> the school or program, looking at actual results and feedback from the workplace</a:t>
            </a:r>
            <a:r>
              <a:rPr lang="en-US" dirty="0" smtClean="0"/>
              <a:t>.</a:t>
            </a:r>
            <a:endParaRPr lang="en-CA" dirty="0" smtClean="0"/>
          </a:p>
        </p:txBody>
      </p:sp>
      <p:pic>
        <p:nvPicPr>
          <p:cNvPr id="8" name="Picture 1">
            <a:extLst>
              <a:ext uri="{FF2B5EF4-FFF2-40B4-BE49-F238E27FC236}">
                <a16:creationId xmlns:a16="http://schemas.microsoft.com/office/drawing/2014/main" xmlns="" id="{F80098EE-9A23-4997-ADE1-4820C7580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17" y="1482010"/>
            <a:ext cx="4800600" cy="319527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AI-Based Learning Recognition</a:t>
            </a:r>
          </a:p>
        </p:txBody>
      </p:sp>
      <p:sp>
        <p:nvSpPr>
          <p:cNvPr id="5" name="Rectangle 4"/>
          <p:cNvSpPr/>
          <p:nvPr/>
        </p:nvSpPr>
        <p:spPr>
          <a:xfrm>
            <a:off x="605517" y="6913581"/>
            <a:ext cx="6281005" cy="1446550"/>
          </a:xfrm>
          <a:prstGeom prst="rect">
            <a:avLst/>
          </a:prstGeom>
        </p:spPr>
        <p:txBody>
          <a:bodyPr wrap="square">
            <a:spAutoFit/>
          </a:bodyPr>
          <a:lstStyle/>
          <a:p>
            <a:pPr marL="171450" indent="-171450">
              <a:buFont typeface="Wingdings" panose="05000000000000000000" pitchFamily="2" charset="2"/>
              <a:buChar char="Ø"/>
            </a:pPr>
            <a:r>
              <a:rPr lang="en-CA" sz="1100" dirty="0"/>
              <a:t>What will be assessed? There are ways to assess coursework directly and </a:t>
            </a:r>
            <a:r>
              <a:rPr lang="en-CA" sz="1100" dirty="0" smtClean="0"/>
              <a:t>recognize achievements </a:t>
            </a:r>
            <a:r>
              <a:rPr lang="en-CA" sz="1100" dirty="0"/>
              <a:t>with badges, creating ‘stackable credentials’. Alternatively, we may opt to assess  for competencies as defined (?) by some standards-based organization. Ultimately, we may be  assessed broadly, as a whole person, via our own online presence.  </a:t>
            </a:r>
          </a:p>
          <a:p>
            <a:pPr marL="171450" indent="-171450">
              <a:buFont typeface="Wingdings" panose="05000000000000000000" pitchFamily="2" charset="2"/>
              <a:buChar char="Ø"/>
            </a:pPr>
            <a:endParaRPr lang="en-CA" sz="1100" dirty="0"/>
          </a:p>
          <a:p>
            <a:pPr marL="171450" indent="-171450">
              <a:buFont typeface="Wingdings" panose="05000000000000000000" pitchFamily="2" charset="2"/>
              <a:buChar char="Ø"/>
            </a:pPr>
            <a:r>
              <a:rPr lang="en-CA" sz="1100" dirty="0"/>
              <a:t>How will we be assessed? Today we use rules and rubrics. But we already know that in </a:t>
            </a:r>
            <a:r>
              <a:rPr lang="en-CA" sz="1100" dirty="0" smtClean="0"/>
              <a:t>high-stakes </a:t>
            </a:r>
            <a:r>
              <a:rPr lang="en-CA" sz="1100" dirty="0"/>
              <a:t>assessment, we depend on recognition by an expert. We know AI systems can  already recognize simple forms of expertise, for example, by marking papers.  </a:t>
            </a:r>
          </a:p>
        </p:txBody>
      </p:sp>
      <p:sp>
        <p:nvSpPr>
          <p:cNvPr id="6" name="Slide Number Placeholder 5"/>
          <p:cNvSpPr>
            <a:spLocks noGrp="1"/>
          </p:cNvSpPr>
          <p:nvPr>
            <p:ph type="sldNum" sz="quarter" idx="12"/>
          </p:nvPr>
        </p:nvSpPr>
        <p:spPr/>
        <p:txBody>
          <a:bodyPr/>
          <a:lstStyle/>
          <a:p>
            <a:fld id="{3DEFAA7A-1F75-4566-B3ED-B7F20098E838}" type="slidenum">
              <a:rPr lang="en-CA" smtClean="0"/>
              <a:t>21</a:t>
            </a:fld>
            <a:endParaRPr lang="en-CA"/>
          </a:p>
        </p:txBody>
      </p:sp>
    </p:spTree>
    <p:extLst>
      <p:ext uri="{BB962C8B-B14F-4D97-AF65-F5344CB8AC3E}">
        <p14:creationId xmlns:p14="http://schemas.microsoft.com/office/powerpoint/2010/main" val="328987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Activity - My Identity Graph </a:t>
            </a:r>
          </a:p>
        </p:txBody>
      </p:sp>
      <p:sp>
        <p:nvSpPr>
          <p:cNvPr id="3" name="Rectangle 2"/>
          <p:cNvSpPr/>
          <p:nvPr/>
        </p:nvSpPr>
        <p:spPr>
          <a:xfrm>
            <a:off x="471487" y="1478846"/>
            <a:ext cx="5818781" cy="1785104"/>
          </a:xfrm>
          <a:prstGeom prst="rect">
            <a:avLst/>
          </a:prstGeom>
        </p:spPr>
        <p:txBody>
          <a:bodyPr wrap="square">
            <a:spAutoFit/>
          </a:bodyPr>
          <a:lstStyle/>
          <a:p>
            <a:r>
              <a:rPr lang="en-CA" sz="1100" dirty="0"/>
              <a:t>Instructions  </a:t>
            </a:r>
          </a:p>
          <a:p>
            <a:pPr marL="171450" indent="-171450">
              <a:buFont typeface="Arial" panose="020B0604020202020204" pitchFamily="34" charset="0"/>
              <a:buChar char="•"/>
            </a:pPr>
            <a:r>
              <a:rPr lang="en-CA" sz="1100" dirty="0" smtClean="0"/>
              <a:t>Use this space </a:t>
            </a:r>
            <a:r>
              <a:rPr lang="en-CA" sz="1100" dirty="0"/>
              <a:t>to design your badge, clearly identifying different data elements:  </a:t>
            </a:r>
          </a:p>
          <a:p>
            <a:pPr marL="628650" lvl="1" indent="-171450">
              <a:buFont typeface="Courier New" panose="02070309020205020404" pitchFamily="49" charset="0"/>
              <a:buChar char="o"/>
            </a:pPr>
            <a:r>
              <a:rPr lang="en-CA" sz="1100" dirty="0" smtClean="0"/>
              <a:t>create </a:t>
            </a:r>
            <a:r>
              <a:rPr lang="en-CA" sz="1100" dirty="0"/>
              <a:t>a badge and give it a name, criteria, design  </a:t>
            </a:r>
          </a:p>
          <a:p>
            <a:pPr marL="628650" lvl="1" indent="-171450">
              <a:buFont typeface="Courier New" panose="02070309020205020404" pitchFamily="49" charset="0"/>
              <a:buChar char="o"/>
            </a:pPr>
            <a:r>
              <a:rPr lang="en-CA" sz="1100" dirty="0" smtClean="0"/>
              <a:t>award </a:t>
            </a:r>
            <a:r>
              <a:rPr lang="en-CA" sz="1100" dirty="0"/>
              <a:t>it to yourself or describe how it would be awarded.  </a:t>
            </a:r>
          </a:p>
          <a:p>
            <a:pPr marL="628650" lvl="1" indent="-171450">
              <a:buFont typeface="Courier New" panose="02070309020205020404" pitchFamily="49" charset="0"/>
              <a:buChar char="o"/>
            </a:pPr>
            <a:r>
              <a:rPr lang="en-CA" sz="1100" dirty="0" smtClean="0"/>
              <a:t>use </a:t>
            </a:r>
            <a:r>
              <a:rPr lang="en-CA" sz="1100" dirty="0"/>
              <a:t>a blog post on your blog as the 'evidence' for awarding yourself the badge  </a:t>
            </a:r>
          </a:p>
          <a:p>
            <a:pPr marL="628650" lvl="1" indent="-171450">
              <a:buFont typeface="Courier New" panose="02070309020205020404" pitchFamily="49" charset="0"/>
              <a:buChar char="o"/>
            </a:pPr>
            <a:r>
              <a:rPr lang="en-CA" sz="1100" dirty="0" smtClean="0"/>
              <a:t>place </a:t>
            </a:r>
            <a:r>
              <a:rPr lang="en-CA" sz="1100" dirty="0"/>
              <a:t>the badge on the blog post.  </a:t>
            </a:r>
          </a:p>
          <a:p>
            <a:r>
              <a:rPr lang="en-CA" sz="1100" dirty="0"/>
              <a:t>Optional  </a:t>
            </a:r>
          </a:p>
          <a:p>
            <a:pPr marL="171450" indent="-171450">
              <a:buFont typeface="Arial" panose="020B0604020202020204" pitchFamily="34" charset="0"/>
              <a:buChar char="•"/>
            </a:pPr>
            <a:r>
              <a:rPr lang="en-CA" sz="1100" dirty="0" smtClean="0"/>
              <a:t>Define </a:t>
            </a:r>
            <a:r>
              <a:rPr lang="en-CA" sz="1100" dirty="0"/>
              <a:t>how your digital badge connect to or ties in to your identity </a:t>
            </a:r>
            <a:r>
              <a:rPr lang="en-CA" sz="1100" dirty="0" smtClean="0"/>
              <a:t>graph</a:t>
            </a:r>
          </a:p>
          <a:p>
            <a:pPr marL="171450" indent="-171450">
              <a:buFont typeface="Arial" panose="020B0604020202020204" pitchFamily="34" charset="0"/>
              <a:buChar char="•"/>
            </a:pPr>
            <a:r>
              <a:rPr lang="en-CA" sz="1100" dirty="0"/>
              <a:t>If you have internet access, create a free account on a Badge service (</a:t>
            </a:r>
            <a:r>
              <a:rPr lang="en-CA" sz="1100" dirty="0">
                <a:hlinkClick r:id="rId2"/>
              </a:rPr>
              <a:t>https://badgr.com</a:t>
            </a:r>
            <a:r>
              <a:rPr lang="en-CA" sz="1100" dirty="0" smtClean="0">
                <a:hlinkClick r:id="rId2"/>
              </a:rPr>
              <a:t>/</a:t>
            </a:r>
            <a:r>
              <a:rPr lang="en-CA" sz="1100" dirty="0" smtClean="0"/>
              <a:t>   , </a:t>
            </a:r>
            <a:r>
              <a:rPr lang="en-CA" sz="1100" dirty="0">
                <a:hlinkClick r:id="rId3"/>
              </a:rPr>
              <a:t>https://www.openbadges.me</a:t>
            </a:r>
            <a:r>
              <a:rPr lang="en-CA" sz="1100" dirty="0" smtClean="0">
                <a:hlinkClick r:id="rId3"/>
              </a:rPr>
              <a:t>/</a:t>
            </a:r>
            <a:r>
              <a:rPr lang="en-CA" sz="1100" dirty="0" smtClean="0"/>
              <a:t>  </a:t>
            </a:r>
            <a:r>
              <a:rPr lang="en-CA" sz="1100" dirty="0"/>
              <a:t>, </a:t>
            </a:r>
            <a:r>
              <a:rPr lang="en-CA" sz="1100" dirty="0">
                <a:hlinkClick r:id="rId4"/>
              </a:rPr>
              <a:t>https://openbadgefactory.com</a:t>
            </a:r>
            <a:r>
              <a:rPr lang="en-CA" sz="1100" dirty="0" smtClean="0">
                <a:hlinkClick r:id="rId4"/>
              </a:rPr>
              <a:t>/</a:t>
            </a:r>
            <a:r>
              <a:rPr lang="en-CA" sz="1100" dirty="0" smtClean="0"/>
              <a:t>  </a:t>
            </a:r>
            <a:r>
              <a:rPr lang="en-CA" sz="1100" dirty="0"/>
              <a:t>). </a:t>
            </a:r>
          </a:p>
        </p:txBody>
      </p:sp>
      <p:sp>
        <p:nvSpPr>
          <p:cNvPr id="4" name="Slide Number Placeholder 3"/>
          <p:cNvSpPr>
            <a:spLocks noGrp="1"/>
          </p:cNvSpPr>
          <p:nvPr>
            <p:ph type="sldNum" sz="quarter" idx="12"/>
          </p:nvPr>
        </p:nvSpPr>
        <p:spPr/>
        <p:txBody>
          <a:bodyPr/>
          <a:lstStyle/>
          <a:p>
            <a:fld id="{3DEFAA7A-1F75-4566-B3ED-B7F20098E838}" type="slidenum">
              <a:rPr lang="en-CA" smtClean="0"/>
              <a:t>22</a:t>
            </a:fld>
            <a:endParaRPr lang="en-CA"/>
          </a:p>
        </p:txBody>
      </p:sp>
    </p:spTree>
    <p:extLst>
      <p:ext uri="{BB962C8B-B14F-4D97-AF65-F5344CB8AC3E}">
        <p14:creationId xmlns:p14="http://schemas.microsoft.com/office/powerpoint/2010/main" val="382228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Community</a:t>
            </a:r>
            <a:endParaRPr lang="en-CA" dirty="0"/>
          </a:p>
        </p:txBody>
      </p:sp>
      <p:sp>
        <p:nvSpPr>
          <p:cNvPr id="9" name="TextBox 8"/>
          <p:cNvSpPr txBox="1"/>
          <p:nvPr/>
        </p:nvSpPr>
        <p:spPr>
          <a:xfrm>
            <a:off x="514285" y="1144480"/>
            <a:ext cx="6080039" cy="400110"/>
          </a:xfrm>
          <a:prstGeom prst="rect">
            <a:avLst/>
          </a:prstGeom>
          <a:noFill/>
        </p:spPr>
        <p:txBody>
          <a:bodyPr wrap="square" rtlCol="0">
            <a:spAutoFit/>
          </a:bodyPr>
          <a:lstStyle/>
          <a:p>
            <a:pPr lvl="0"/>
            <a:r>
              <a:rPr lang="en-CA" sz="1000" dirty="0" smtClean="0"/>
              <a:t>The </a:t>
            </a:r>
            <a:r>
              <a:rPr lang="en-CA" sz="1000" dirty="0"/>
              <a:t>fundamental challenge to community is to make decisions on matters affecting everybody while leaving to  individuals, companies and institutions those matters not effectively managed by consensus. </a:t>
            </a:r>
            <a:endParaRPr lang="en-CA" sz="1000" dirty="0">
              <a:solidFill>
                <a:prstClr val="black"/>
              </a:solidFill>
            </a:endParaRPr>
          </a:p>
        </p:txBody>
      </p:sp>
      <p:pic>
        <p:nvPicPr>
          <p:cNvPr id="3" name="Picture 2"/>
          <p:cNvPicPr>
            <a:picLocks noChangeAspect="1"/>
          </p:cNvPicPr>
          <p:nvPr/>
        </p:nvPicPr>
        <p:blipFill>
          <a:blip r:embed="rId2"/>
          <a:stretch>
            <a:fillRect/>
          </a:stretch>
        </p:blipFill>
        <p:spPr>
          <a:xfrm>
            <a:off x="576520" y="1662204"/>
            <a:ext cx="5828281" cy="2975106"/>
          </a:xfrm>
          <a:prstGeom prst="rect">
            <a:avLst/>
          </a:prstGeom>
        </p:spPr>
      </p:pic>
      <p:sp>
        <p:nvSpPr>
          <p:cNvPr id="13" name="Content Placeholder 2"/>
          <p:cNvSpPr txBox="1">
            <a:spLocks/>
          </p:cNvSpPr>
          <p:nvPr/>
        </p:nvSpPr>
        <p:spPr>
          <a:xfrm>
            <a:off x="533149" y="4872538"/>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smtClean="0"/>
              <a:t>Resources</a:t>
            </a:r>
            <a:endParaRPr lang="en-CA" dirty="0"/>
          </a:p>
        </p:txBody>
      </p:sp>
      <p:sp>
        <p:nvSpPr>
          <p:cNvPr id="8" name="Rectangle 7"/>
          <p:cNvSpPr/>
          <p:nvPr/>
        </p:nvSpPr>
        <p:spPr>
          <a:xfrm>
            <a:off x="576520" y="5332296"/>
            <a:ext cx="5801667" cy="2292935"/>
          </a:xfrm>
          <a:prstGeom prst="rect">
            <a:avLst/>
          </a:prstGeom>
        </p:spPr>
        <p:txBody>
          <a:bodyPr wrap="square">
            <a:spAutoFit/>
          </a:bodyPr>
          <a:lstStyle/>
          <a:p>
            <a:pPr marL="171450" indent="-171450">
              <a:buFont typeface="Wingdings" panose="05000000000000000000" pitchFamily="2" charset="2"/>
              <a:buChar char="Ø"/>
            </a:pPr>
            <a:r>
              <a:rPr lang="en-CA" sz="1100" dirty="0" smtClean="0"/>
              <a:t>The </a:t>
            </a:r>
            <a:r>
              <a:rPr lang="en-CA" sz="1100" dirty="0"/>
              <a:t>Byzantine Generals Problem - </a:t>
            </a:r>
            <a:r>
              <a:rPr lang="en-CA" sz="1100" dirty="0">
                <a:hlinkClick r:id="rId3"/>
              </a:rPr>
              <a:t>https://</a:t>
            </a:r>
            <a:r>
              <a:rPr lang="en-CA" sz="1100" dirty="0" smtClean="0">
                <a:hlinkClick r:id="rId3"/>
              </a:rPr>
              <a:t>lamport.azurewebsites.net/pubs/byz.pdf</a:t>
            </a:r>
            <a:r>
              <a:rPr lang="en-CA" sz="1100" dirty="0" smtClean="0"/>
              <a:t>    </a:t>
            </a:r>
            <a:endParaRPr lang="en-CA" sz="1100" dirty="0"/>
          </a:p>
          <a:p>
            <a:pPr marL="171450" indent="-171450">
              <a:buFont typeface="Wingdings" panose="05000000000000000000" pitchFamily="2" charset="2"/>
              <a:buChar char="Ø"/>
            </a:pPr>
            <a:r>
              <a:rPr lang="en-CA" sz="1100" dirty="0" smtClean="0"/>
              <a:t>Trust</a:t>
            </a:r>
            <a:r>
              <a:rPr lang="en-CA" sz="1100" dirty="0"/>
              <a:t>, Truth, Consensus and Community on the distributed web - Jenny </a:t>
            </a:r>
            <a:r>
              <a:rPr lang="en-CA" sz="1100" dirty="0" err="1" smtClean="0"/>
              <a:t>Mackness</a:t>
            </a:r>
            <a:r>
              <a:rPr lang="en-CA" sz="1100" dirty="0" smtClean="0"/>
              <a:t> </a:t>
            </a:r>
            <a:r>
              <a:rPr lang="en-CA" sz="1100" dirty="0" smtClean="0">
                <a:hlinkClick r:id="rId4"/>
              </a:rPr>
              <a:t>https</a:t>
            </a:r>
            <a:r>
              <a:rPr lang="en-CA" sz="1100" dirty="0">
                <a:hlinkClick r:id="rId4"/>
              </a:rPr>
              <a:t>://</a:t>
            </a:r>
            <a:r>
              <a:rPr lang="en-CA" sz="1100" dirty="0" smtClean="0">
                <a:hlinkClick r:id="rId4"/>
              </a:rPr>
              <a:t>jennymackness.wordpress.com/2018/12/09/trust-truth-consensus-and-community-on-the-distributed-web/</a:t>
            </a:r>
            <a:r>
              <a:rPr lang="en-CA" sz="1100" dirty="0" smtClean="0"/>
              <a:t>    </a:t>
            </a:r>
            <a:endParaRPr lang="en-CA" sz="1100" dirty="0"/>
          </a:p>
          <a:p>
            <a:pPr marL="171450" indent="-171450">
              <a:buFont typeface="Wingdings" panose="05000000000000000000" pitchFamily="2" charset="2"/>
              <a:buChar char="Ø"/>
            </a:pPr>
            <a:r>
              <a:rPr lang="en-CA" sz="1100" dirty="0" smtClean="0"/>
              <a:t>How </a:t>
            </a:r>
            <a:r>
              <a:rPr lang="en-CA" sz="1100" dirty="0"/>
              <a:t>Does Distributed Consensus Work? </a:t>
            </a:r>
            <a:r>
              <a:rPr lang="en-CA" sz="1100" dirty="0" err="1"/>
              <a:t>Preethi</a:t>
            </a:r>
            <a:r>
              <a:rPr lang="en-CA" sz="1100" dirty="0"/>
              <a:t> </a:t>
            </a:r>
            <a:r>
              <a:rPr lang="en-CA" sz="1100" dirty="0" err="1"/>
              <a:t>Kasireddy</a:t>
            </a:r>
            <a:r>
              <a:rPr lang="en-CA" sz="1100" dirty="0"/>
              <a:t>. Distributed systems and  </a:t>
            </a:r>
            <a:r>
              <a:rPr lang="en-CA" sz="1100" dirty="0" smtClean="0"/>
              <a:t>consensus</a:t>
            </a:r>
            <a:r>
              <a:rPr lang="en-CA" sz="1100" dirty="0"/>
              <a:t>. </a:t>
            </a:r>
            <a:r>
              <a:rPr lang="en-CA" sz="1100" dirty="0">
                <a:hlinkClick r:id="rId5"/>
              </a:rPr>
              <a:t>https://</a:t>
            </a:r>
            <a:r>
              <a:rPr lang="en-CA" sz="1100" dirty="0" smtClean="0">
                <a:hlinkClick r:id="rId5"/>
              </a:rPr>
              <a:t>medium.com/s/story/lets-take-a-crack-at-understanding-distributed-consensus-dad23d0dc95</a:t>
            </a:r>
            <a:r>
              <a:rPr lang="en-CA" sz="1100" dirty="0" smtClean="0"/>
              <a:t>    </a:t>
            </a:r>
            <a:endParaRPr lang="en-CA" sz="1100" dirty="0"/>
          </a:p>
          <a:p>
            <a:pPr marL="171450" indent="-171450">
              <a:buFont typeface="Wingdings" panose="05000000000000000000" pitchFamily="2" charset="2"/>
              <a:buChar char="Ø"/>
            </a:pPr>
            <a:r>
              <a:rPr lang="en-CA" sz="1100" dirty="0" smtClean="0"/>
              <a:t>What </a:t>
            </a:r>
            <a:r>
              <a:rPr lang="en-CA" sz="1100" dirty="0"/>
              <a:t>is Blockchain? Lucas </a:t>
            </a:r>
            <a:r>
              <a:rPr lang="en-CA" sz="1100" dirty="0" err="1"/>
              <a:t>Mostazo</a:t>
            </a:r>
            <a:r>
              <a:rPr lang="en-CA" sz="1100" dirty="0"/>
              <a:t>, YouTube. Blockchain explained in plain </a:t>
            </a:r>
            <a:r>
              <a:rPr lang="en-CA" sz="1100" dirty="0" smtClean="0"/>
              <a:t>English. </a:t>
            </a:r>
            <a:r>
              <a:rPr lang="en-CA" sz="1100" dirty="0" smtClean="0">
                <a:hlinkClick r:id="rId6"/>
              </a:rPr>
              <a:t>https</a:t>
            </a:r>
            <a:r>
              <a:rPr lang="en-CA" sz="1100" dirty="0">
                <a:hlinkClick r:id="rId6"/>
              </a:rPr>
              <a:t>://</a:t>
            </a:r>
            <a:r>
              <a:rPr lang="en-CA" sz="1100" dirty="0" smtClean="0">
                <a:hlinkClick r:id="rId6"/>
              </a:rPr>
              <a:t>www.youtube.com/watch?v=3xGLc-zz9cA</a:t>
            </a:r>
            <a:r>
              <a:rPr lang="en-CA" sz="1100" dirty="0" smtClean="0"/>
              <a:t>    </a:t>
            </a:r>
            <a:endParaRPr lang="en-CA" sz="1100" dirty="0"/>
          </a:p>
          <a:p>
            <a:pPr marL="171450" indent="-171450">
              <a:buFont typeface="Wingdings" panose="05000000000000000000" pitchFamily="2" charset="2"/>
              <a:buChar char="Ø"/>
            </a:pPr>
            <a:r>
              <a:rPr lang="en-CA" sz="1100" dirty="0" smtClean="0"/>
              <a:t>Education </a:t>
            </a:r>
            <a:r>
              <a:rPr lang="en-CA" sz="1100" dirty="0"/>
              <a:t>Blockchain Market Map. </a:t>
            </a:r>
            <a:r>
              <a:rPr lang="en-CA" sz="1100" dirty="0" err="1"/>
              <a:t>HolonIQ</a:t>
            </a:r>
            <a:r>
              <a:rPr lang="en-CA" sz="1100" dirty="0"/>
              <a:t>. </a:t>
            </a:r>
            <a:r>
              <a:rPr lang="en-CA" sz="1100" dirty="0">
                <a:hlinkClick r:id="rId7"/>
              </a:rPr>
              <a:t>https://</a:t>
            </a:r>
            <a:r>
              <a:rPr lang="en-CA" sz="1100" dirty="0" smtClean="0">
                <a:hlinkClick r:id="rId7"/>
              </a:rPr>
              <a:t>www.holoniq.com/blockchain</a:t>
            </a:r>
            <a:r>
              <a:rPr lang="en-CA" sz="1100" dirty="0" smtClean="0"/>
              <a:t>    </a:t>
            </a:r>
            <a:endParaRPr lang="en-CA" sz="1100" dirty="0"/>
          </a:p>
          <a:p>
            <a:pPr marL="171450" indent="-171450">
              <a:buFont typeface="Wingdings" panose="05000000000000000000" pitchFamily="2" charset="2"/>
              <a:buChar char="Ø"/>
            </a:pPr>
            <a:r>
              <a:rPr lang="en-CA" sz="1100" dirty="0" err="1" smtClean="0"/>
              <a:t>ConsensusPedia</a:t>
            </a:r>
            <a:r>
              <a:rPr lang="en-CA" sz="1100" dirty="0"/>
              <a:t>: An Encyclopedia of 30 Consensus Algorithms. Consensus </a:t>
            </a:r>
            <a:r>
              <a:rPr lang="en-CA" sz="1100" dirty="0" smtClean="0"/>
              <a:t>algorithms </a:t>
            </a:r>
            <a:r>
              <a:rPr lang="en-CA" sz="1100" dirty="0"/>
              <a:t>are the basis of all the blockchains/DAGs.  </a:t>
            </a:r>
            <a:r>
              <a:rPr lang="en-CA" sz="1100" dirty="0" smtClean="0">
                <a:hlinkClick r:id="rId8"/>
              </a:rPr>
              <a:t>https</a:t>
            </a:r>
            <a:r>
              <a:rPr lang="en-CA" sz="1100" dirty="0">
                <a:hlinkClick r:id="rId8"/>
              </a:rPr>
              <a:t>://</a:t>
            </a:r>
            <a:r>
              <a:rPr lang="en-CA" sz="1100" dirty="0" smtClean="0">
                <a:hlinkClick r:id="rId8"/>
              </a:rPr>
              <a:t>hackernoon.com/consensuspedia-an-encyclopedia-of-29-consensus-algorithms-e9c4b4b7d08f</a:t>
            </a:r>
            <a:r>
              <a:rPr lang="en-CA" sz="1100" dirty="0" smtClean="0"/>
              <a:t> </a:t>
            </a:r>
            <a:endParaRPr lang="en-CA" sz="1100" dirty="0"/>
          </a:p>
        </p:txBody>
      </p:sp>
      <p:sp>
        <p:nvSpPr>
          <p:cNvPr id="14" name="Rectangle 13"/>
          <p:cNvSpPr/>
          <p:nvPr/>
        </p:nvSpPr>
        <p:spPr>
          <a:xfrm>
            <a:off x="1125415" y="7734275"/>
            <a:ext cx="5637126" cy="600164"/>
          </a:xfrm>
          <a:prstGeom prst="rect">
            <a:avLst/>
          </a:prstGeom>
        </p:spPr>
        <p:txBody>
          <a:bodyPr wrap="square">
            <a:spAutoFit/>
          </a:bodyPr>
          <a:lstStyle/>
          <a:p>
            <a:r>
              <a:rPr lang="en-CA" sz="1100" dirty="0"/>
              <a:t>Feature Article: Community. </a:t>
            </a:r>
            <a:r>
              <a:rPr lang="en-CA" sz="1100" dirty="0">
                <a:hlinkClick r:id="rId9"/>
              </a:rPr>
              <a:t>https://</a:t>
            </a:r>
            <a:r>
              <a:rPr lang="en-CA" sz="1100" dirty="0" smtClean="0">
                <a:hlinkClick r:id="rId9"/>
              </a:rPr>
              <a:t>el30.mooc.ca/post/68638</a:t>
            </a:r>
            <a:r>
              <a:rPr lang="en-CA" sz="1100" dirty="0" smtClean="0"/>
              <a:t>   </a:t>
            </a:r>
          </a:p>
          <a:p>
            <a:r>
              <a:rPr lang="en-CA" sz="1100" dirty="0" smtClean="0"/>
              <a:t>Featured </a:t>
            </a:r>
            <a:r>
              <a:rPr lang="en-CA" sz="1100" dirty="0"/>
              <a:t>Video: Conversation with Pete Forsyth  </a:t>
            </a:r>
            <a:r>
              <a:rPr lang="en-CA" sz="1100" dirty="0" smtClean="0">
                <a:hlinkClick r:id="rId10"/>
              </a:rPr>
              <a:t>https</a:t>
            </a:r>
            <a:r>
              <a:rPr lang="en-CA" sz="1100" dirty="0">
                <a:hlinkClick r:id="rId10"/>
              </a:rPr>
              <a:t>://</a:t>
            </a:r>
            <a:r>
              <a:rPr lang="en-CA" sz="1100" dirty="0" smtClean="0">
                <a:hlinkClick r:id="rId10"/>
              </a:rPr>
              <a:t>www.youtube.com/watch?v=1Urc4EW9hiE</a:t>
            </a:r>
            <a:r>
              <a:rPr lang="en-CA" sz="1100" dirty="0" smtClean="0"/>
              <a:t>    </a:t>
            </a:r>
            <a:endParaRPr lang="en-CA" sz="1100" dirty="0"/>
          </a:p>
        </p:txBody>
      </p:sp>
      <p:pic>
        <p:nvPicPr>
          <p:cNvPr id="15" name="Picture 14"/>
          <p:cNvPicPr>
            <a:picLocks noChangeAspect="1"/>
          </p:cNvPicPr>
          <p:nvPr/>
        </p:nvPicPr>
        <p:blipFill>
          <a:blip r:embed="rId11"/>
          <a:stretch>
            <a:fillRect/>
          </a:stretch>
        </p:blipFill>
        <p:spPr>
          <a:xfrm>
            <a:off x="704755" y="7803700"/>
            <a:ext cx="420660" cy="323116"/>
          </a:xfrm>
          <a:prstGeom prst="rect">
            <a:avLst/>
          </a:prstGeom>
        </p:spPr>
      </p:pic>
      <p:sp>
        <p:nvSpPr>
          <p:cNvPr id="16" name="Slide Number Placeholder 15"/>
          <p:cNvSpPr>
            <a:spLocks noGrp="1"/>
          </p:cNvSpPr>
          <p:nvPr>
            <p:ph type="sldNum" sz="quarter" idx="12"/>
          </p:nvPr>
        </p:nvSpPr>
        <p:spPr/>
        <p:txBody>
          <a:bodyPr/>
          <a:lstStyle/>
          <a:p>
            <a:fld id="{3DEFAA7A-1F75-4566-B3ED-B7F20098E838}" type="slidenum">
              <a:rPr lang="en-CA" smtClean="0"/>
              <a:t>23</a:t>
            </a:fld>
            <a:endParaRPr lang="en-CA"/>
          </a:p>
        </p:txBody>
      </p:sp>
    </p:spTree>
    <p:extLst>
      <p:ext uri="{BB962C8B-B14F-4D97-AF65-F5344CB8AC3E}">
        <p14:creationId xmlns:p14="http://schemas.microsoft.com/office/powerpoint/2010/main" val="314471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1487" y="3732562"/>
            <a:ext cx="5617814" cy="1200329"/>
          </a:xfrm>
          <a:prstGeom prst="rect">
            <a:avLst/>
          </a:prstGeom>
        </p:spPr>
        <p:txBody>
          <a:bodyPr wrap="square">
            <a:spAutoFit/>
          </a:bodyPr>
          <a:lstStyle/>
          <a:p>
            <a:r>
              <a:rPr lang="en-US" dirty="0" smtClean="0"/>
              <a:t>The mechanisms we use to interact and reach consensus are what define us as a </a:t>
            </a:r>
            <a:r>
              <a:rPr lang="en-US" dirty="0" smtClean="0"/>
              <a:t>community… but what </a:t>
            </a:r>
            <a:r>
              <a:rPr lang="en-US" dirty="0" smtClean="0"/>
              <a:t>are the </a:t>
            </a:r>
            <a:r>
              <a:rPr lang="en-US" i="1" dirty="0" smtClean="0"/>
              <a:t>conditions</a:t>
            </a:r>
            <a:r>
              <a:rPr lang="en-US" dirty="0" smtClean="0"/>
              <a:t> for consensus?</a:t>
            </a:r>
          </a:p>
          <a:p>
            <a:endParaRPr lang="en-CA" dirty="0" smtClean="0"/>
          </a:p>
        </p:txBody>
      </p:sp>
      <p:pic>
        <p:nvPicPr>
          <p:cNvPr id="6" name="Picture 5">
            <a:extLst>
              <a:ext uri="{FF2B5EF4-FFF2-40B4-BE49-F238E27FC236}">
                <a16:creationId xmlns:a16="http://schemas.microsoft.com/office/drawing/2014/main" xmlns="" id="{83411851-F9DF-4919-A513-C3F062CA7755}"/>
              </a:ext>
            </a:extLst>
          </p:cNvPr>
          <p:cNvPicPr>
            <a:picLocks noChangeAspect="1"/>
          </p:cNvPicPr>
          <p:nvPr/>
        </p:nvPicPr>
        <p:blipFill>
          <a:blip r:embed="rId2"/>
          <a:stretch>
            <a:fillRect/>
          </a:stretch>
        </p:blipFill>
        <p:spPr>
          <a:xfrm>
            <a:off x="795017" y="1375563"/>
            <a:ext cx="4764410" cy="2222217"/>
          </a:xfrm>
          <a:prstGeom prst="rect">
            <a:avLst/>
          </a:prstGeom>
        </p:spPr>
      </p:pic>
      <p:sp>
        <p:nvSpPr>
          <p:cNvPr id="8"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AI-Based Learning Recognition</a:t>
            </a:r>
          </a:p>
        </p:txBody>
      </p:sp>
      <p:sp>
        <p:nvSpPr>
          <p:cNvPr id="5" name="Rectangle 4"/>
          <p:cNvSpPr/>
          <p:nvPr/>
        </p:nvSpPr>
        <p:spPr>
          <a:xfrm>
            <a:off x="471487" y="4720449"/>
            <a:ext cx="5617814" cy="4093428"/>
          </a:xfrm>
          <a:prstGeom prst="rect">
            <a:avLst/>
          </a:prstGeom>
        </p:spPr>
        <p:txBody>
          <a:bodyPr wrap="square">
            <a:spAutoFit/>
          </a:bodyPr>
          <a:lstStyle/>
          <a:p>
            <a:r>
              <a:rPr lang="en-CA" sz="1100" dirty="0"/>
              <a:t>The capacity to withstand the influence of such bad actors is known technically as Byzantine  </a:t>
            </a:r>
            <a:r>
              <a:rPr lang="en-CA" sz="1100" dirty="0" smtClean="0"/>
              <a:t>Fault </a:t>
            </a:r>
            <a:r>
              <a:rPr lang="en-CA" sz="1100" dirty="0"/>
              <a:t>Tolerance, and there are different approaches to achieving consensus even when there is  no certainty, based on the general common sense of the rest. While not defining truth </a:t>
            </a:r>
            <a:r>
              <a:rPr lang="en-CA" sz="1100" dirty="0" smtClean="0"/>
              <a:t>as consensus</a:t>
            </a:r>
            <a:r>
              <a:rPr lang="en-CA" sz="1100" dirty="0"/>
              <a:t>, the problem of truth, at least from a community perspective, is a consensus </a:t>
            </a:r>
            <a:r>
              <a:rPr lang="en-CA" sz="1100" dirty="0" smtClean="0"/>
              <a:t>problem</a:t>
            </a:r>
            <a:r>
              <a:rPr lang="en-CA" sz="1100" dirty="0"/>
              <a:t>.  </a:t>
            </a:r>
          </a:p>
          <a:p>
            <a:endParaRPr lang="en-CA" sz="1100" dirty="0"/>
          </a:p>
          <a:p>
            <a:r>
              <a:rPr lang="en-CA" sz="1100" dirty="0"/>
              <a:t>This makes the mechanisms we use to interact and reach consensus particularly important. For  example, even if we have a chain of verified and trustworthy facts, validated by previous </a:t>
            </a:r>
            <a:r>
              <a:rPr lang="en-CA" sz="1100" dirty="0" smtClean="0"/>
              <a:t>consensus </a:t>
            </a:r>
            <a:r>
              <a:rPr lang="en-CA" sz="1100" dirty="0"/>
              <a:t>and guaranteed by encryption technology, how do we choose between </a:t>
            </a:r>
            <a:r>
              <a:rPr lang="en-CA" sz="1100" dirty="0" smtClean="0"/>
              <a:t>competing chains</a:t>
            </a:r>
            <a:r>
              <a:rPr lang="en-CA" sz="1100" dirty="0"/>
              <a:t>? Digital currencies such as Bitcoin and </a:t>
            </a:r>
            <a:r>
              <a:rPr lang="en-CA" sz="1100" dirty="0" err="1"/>
              <a:t>Ethereum</a:t>
            </a:r>
            <a:r>
              <a:rPr lang="en-CA" sz="1100" dirty="0"/>
              <a:t> use a “proof of work”. This makes it too  expensive to create a fake chain from scratch, but at the cost of inefficiency and enormous  </a:t>
            </a:r>
            <a:r>
              <a:rPr lang="en-CA" sz="1100" dirty="0" smtClean="0"/>
              <a:t>energy </a:t>
            </a:r>
            <a:r>
              <a:rPr lang="en-CA" sz="1100" dirty="0"/>
              <a:t>consumption.   </a:t>
            </a:r>
            <a:endParaRPr lang="en-CA" sz="1100" dirty="0" smtClean="0"/>
          </a:p>
          <a:p>
            <a:endParaRPr lang="en-CA" sz="1100" dirty="0"/>
          </a:p>
          <a:p>
            <a:r>
              <a:rPr lang="en-US" sz="1100" dirty="0"/>
              <a:t>Other types of content create other types of consensus: “proof of stake” relies on guarantees of  resources or assets; “proof of authority” depends on certification or validation, and “oracles”  </a:t>
            </a:r>
            <a:br>
              <a:rPr lang="en-US" sz="1100" dirty="0"/>
            </a:br>
            <a:r>
              <a:rPr lang="en-US" sz="1100" dirty="0"/>
              <a:t>depend on widely observable and incorruptible sources of data.   </a:t>
            </a:r>
            <a:endParaRPr lang="en-CA" sz="1100" dirty="0"/>
          </a:p>
          <a:p>
            <a:endParaRPr lang="en-CA" sz="1100" dirty="0"/>
          </a:p>
          <a:p>
            <a:r>
              <a:rPr lang="en-CA" sz="1100" dirty="0"/>
              <a:t>What this teaches is that community and consensus are about more than voting and about more  than having power. What is required for a community to work is not merely control, but  </a:t>
            </a:r>
            <a:r>
              <a:rPr lang="en-CA" sz="1100" dirty="0" smtClean="0"/>
              <a:t>agreement </a:t>
            </a:r>
            <a:r>
              <a:rPr lang="en-CA" sz="1100" dirty="0"/>
              <a:t>on the part of the members of the community. Underlying this is a respect for law, </a:t>
            </a:r>
            <a:r>
              <a:rPr lang="en-CA" sz="1100" dirty="0" smtClean="0"/>
              <a:t>institutions </a:t>
            </a:r>
            <a:r>
              <a:rPr lang="en-CA" sz="1100" dirty="0"/>
              <a:t>and processes, and when these break down, and when consensus is lost, it is very  </a:t>
            </a:r>
            <a:r>
              <a:rPr lang="en-CA" sz="1100" dirty="0" smtClean="0"/>
              <a:t>difficult </a:t>
            </a:r>
            <a:r>
              <a:rPr lang="en-CA" sz="1100" dirty="0"/>
              <a:t>to restore.  </a:t>
            </a:r>
          </a:p>
          <a:p>
            <a:endParaRPr lang="en-CA" dirty="0"/>
          </a:p>
        </p:txBody>
      </p:sp>
      <p:sp>
        <p:nvSpPr>
          <p:cNvPr id="9" name="Slide Number Placeholder 8"/>
          <p:cNvSpPr>
            <a:spLocks noGrp="1"/>
          </p:cNvSpPr>
          <p:nvPr>
            <p:ph type="sldNum" sz="quarter" idx="12"/>
          </p:nvPr>
        </p:nvSpPr>
        <p:spPr/>
        <p:txBody>
          <a:bodyPr/>
          <a:lstStyle/>
          <a:p>
            <a:fld id="{3DEFAA7A-1F75-4566-B3ED-B7F20098E838}" type="slidenum">
              <a:rPr lang="en-CA" smtClean="0"/>
              <a:t>24</a:t>
            </a:fld>
            <a:endParaRPr lang="en-CA"/>
          </a:p>
        </p:txBody>
      </p:sp>
    </p:spTree>
    <p:extLst>
      <p:ext uri="{BB962C8B-B14F-4D97-AF65-F5344CB8AC3E}">
        <p14:creationId xmlns:p14="http://schemas.microsoft.com/office/powerpoint/2010/main" val="286073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Activity - My Community</a:t>
            </a:r>
          </a:p>
        </p:txBody>
      </p:sp>
      <p:sp>
        <p:nvSpPr>
          <p:cNvPr id="5" name="Rectangle 4"/>
          <p:cNvSpPr/>
          <p:nvPr/>
        </p:nvSpPr>
        <p:spPr>
          <a:xfrm>
            <a:off x="552658" y="1382991"/>
            <a:ext cx="6029011" cy="1615827"/>
          </a:xfrm>
          <a:prstGeom prst="rect">
            <a:avLst/>
          </a:prstGeom>
        </p:spPr>
        <p:txBody>
          <a:bodyPr wrap="square">
            <a:spAutoFit/>
          </a:bodyPr>
          <a:lstStyle/>
          <a:p>
            <a:r>
              <a:rPr lang="en-CA" sz="1100" dirty="0"/>
              <a:t>Instructions  </a:t>
            </a:r>
          </a:p>
          <a:p>
            <a:pPr marL="171450" indent="-171450">
              <a:buFont typeface="Arial" panose="020B0604020202020204" pitchFamily="34" charset="0"/>
              <a:buChar char="•"/>
            </a:pPr>
            <a:r>
              <a:rPr lang="en-CA" sz="1100" dirty="0" smtClean="0"/>
              <a:t>As </a:t>
            </a:r>
            <a:r>
              <a:rPr lang="en-CA" sz="1100" dirty="0"/>
              <a:t>a community, create an assignment the completion of which denotes being a </a:t>
            </a:r>
            <a:r>
              <a:rPr lang="en-CA" sz="1100" dirty="0" smtClean="0"/>
              <a:t>member of </a:t>
            </a:r>
            <a:r>
              <a:rPr lang="en-CA" sz="1100" dirty="0"/>
              <a:t>the community. For the purposes of this task, there can only be one community for the  </a:t>
            </a:r>
            <a:r>
              <a:rPr lang="en-CA" sz="1100" dirty="0" smtClean="0"/>
              <a:t>entire </a:t>
            </a:r>
            <a:r>
              <a:rPr lang="en-CA" sz="1100" dirty="0"/>
              <a:t>workshop.  </a:t>
            </a:r>
          </a:p>
          <a:p>
            <a:pPr marL="171450" indent="-171450">
              <a:buFont typeface="Arial" panose="020B0604020202020204" pitchFamily="34" charset="0"/>
              <a:buChar char="•"/>
            </a:pPr>
            <a:r>
              <a:rPr lang="en-CA" sz="1100" dirty="0" smtClean="0"/>
              <a:t>Use </a:t>
            </a:r>
            <a:r>
              <a:rPr lang="en-CA" sz="1100" dirty="0"/>
              <a:t>the space above to contain your contribution to the community.  </a:t>
            </a:r>
          </a:p>
          <a:p>
            <a:pPr marL="171450" indent="-171450">
              <a:buFont typeface="Arial" panose="020B0604020202020204" pitchFamily="34" charset="0"/>
              <a:buChar char="•"/>
            </a:pPr>
            <a:r>
              <a:rPr lang="en-CA" sz="1100" dirty="0" smtClean="0"/>
              <a:t>For </a:t>
            </a:r>
            <a:r>
              <a:rPr lang="en-CA" sz="1100" dirty="0"/>
              <a:t>each participant, your being a member of the community completes the task.  </a:t>
            </a:r>
          </a:p>
          <a:p>
            <a:endParaRPr lang="en-CA" sz="1100" dirty="0"/>
          </a:p>
          <a:p>
            <a:r>
              <a:rPr lang="en-CA" sz="1100" dirty="0"/>
              <a:t>Note: in the workshop, you </a:t>
            </a:r>
            <a:r>
              <a:rPr lang="en-CA" sz="1100" dirty="0" smtClean="0"/>
              <a:t>may </a:t>
            </a:r>
            <a:r>
              <a:rPr lang="en-CA" sz="1100" dirty="0"/>
              <a:t>be presented with the ‘Byzantine Generals Problem’ and left </a:t>
            </a:r>
            <a:r>
              <a:rPr lang="en-CA" sz="1100" dirty="0" smtClean="0"/>
              <a:t>to consider </a:t>
            </a:r>
            <a:r>
              <a:rPr lang="en-CA" sz="1100" dirty="0"/>
              <a:t>how you, as a community of communities, might solve it.  </a:t>
            </a:r>
          </a:p>
        </p:txBody>
      </p:sp>
      <p:sp>
        <p:nvSpPr>
          <p:cNvPr id="6" name="Slide Number Placeholder 5"/>
          <p:cNvSpPr>
            <a:spLocks noGrp="1"/>
          </p:cNvSpPr>
          <p:nvPr>
            <p:ph type="sldNum" sz="quarter" idx="12"/>
          </p:nvPr>
        </p:nvSpPr>
        <p:spPr/>
        <p:txBody>
          <a:bodyPr/>
          <a:lstStyle/>
          <a:p>
            <a:fld id="{3DEFAA7A-1F75-4566-B3ED-B7F20098E838}" type="slidenum">
              <a:rPr lang="en-CA" smtClean="0"/>
              <a:t>25</a:t>
            </a:fld>
            <a:endParaRPr lang="en-CA"/>
          </a:p>
        </p:txBody>
      </p:sp>
    </p:spTree>
    <p:extLst>
      <p:ext uri="{BB962C8B-B14F-4D97-AF65-F5344CB8AC3E}">
        <p14:creationId xmlns:p14="http://schemas.microsoft.com/office/powerpoint/2010/main" val="2466584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Experience</a:t>
            </a:r>
            <a:endParaRPr lang="en-CA" dirty="0"/>
          </a:p>
        </p:txBody>
      </p:sp>
      <p:sp>
        <p:nvSpPr>
          <p:cNvPr id="9" name="TextBox 8"/>
          <p:cNvSpPr txBox="1"/>
          <p:nvPr/>
        </p:nvSpPr>
        <p:spPr>
          <a:xfrm>
            <a:off x="471486" y="1120306"/>
            <a:ext cx="6049894" cy="553998"/>
          </a:xfrm>
          <a:prstGeom prst="rect">
            <a:avLst/>
          </a:prstGeom>
          <a:noFill/>
        </p:spPr>
        <p:txBody>
          <a:bodyPr wrap="square" rtlCol="0">
            <a:spAutoFit/>
          </a:bodyPr>
          <a:lstStyle/>
          <a:p>
            <a:pPr lvl="0"/>
            <a:r>
              <a:rPr lang="en-CA" sz="1000" dirty="0"/>
              <a:t>It is a truism that we learn from experience, and yet creating a role for experience in learning has been one of the  most difficult problems in education. And so much of education continues to rely on indirect methods depending  on knowledge transfer - reading, lectures, videos - rather than hands-on practice and knowledge creation. </a:t>
            </a:r>
            <a:endParaRPr lang="en-CA" sz="1000" dirty="0">
              <a:solidFill>
                <a:prstClr val="black"/>
              </a:solidFill>
            </a:endParaRPr>
          </a:p>
        </p:txBody>
      </p:sp>
      <p:pic>
        <p:nvPicPr>
          <p:cNvPr id="3" name="Picture 2"/>
          <p:cNvPicPr>
            <a:picLocks noChangeAspect="1"/>
          </p:cNvPicPr>
          <p:nvPr/>
        </p:nvPicPr>
        <p:blipFill>
          <a:blip r:embed="rId2"/>
          <a:stretch>
            <a:fillRect/>
          </a:stretch>
        </p:blipFill>
        <p:spPr>
          <a:xfrm>
            <a:off x="471486" y="1715758"/>
            <a:ext cx="5913633" cy="3115326"/>
          </a:xfrm>
          <a:prstGeom prst="rect">
            <a:avLst/>
          </a:prstGeom>
        </p:spPr>
      </p:pic>
      <p:sp>
        <p:nvSpPr>
          <p:cNvPr id="13" name="Content Placeholder 2"/>
          <p:cNvSpPr txBox="1">
            <a:spLocks/>
          </p:cNvSpPr>
          <p:nvPr/>
        </p:nvSpPr>
        <p:spPr>
          <a:xfrm>
            <a:off x="533149" y="4872538"/>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smtClean="0"/>
              <a:t>Resources</a:t>
            </a:r>
            <a:endParaRPr lang="en-CA" dirty="0"/>
          </a:p>
        </p:txBody>
      </p:sp>
      <p:sp>
        <p:nvSpPr>
          <p:cNvPr id="19" name="Rectangle 18"/>
          <p:cNvSpPr/>
          <p:nvPr/>
        </p:nvSpPr>
        <p:spPr>
          <a:xfrm>
            <a:off x="533149" y="5332296"/>
            <a:ext cx="5851970" cy="1615827"/>
          </a:xfrm>
          <a:prstGeom prst="rect">
            <a:avLst/>
          </a:prstGeom>
        </p:spPr>
        <p:txBody>
          <a:bodyPr wrap="square">
            <a:spAutoFit/>
          </a:bodyPr>
          <a:lstStyle/>
          <a:p>
            <a:r>
              <a:rPr lang="en-CA" sz="1100" dirty="0" smtClean="0"/>
              <a:t>How </a:t>
            </a:r>
            <a:r>
              <a:rPr lang="en-CA" sz="1100" dirty="0"/>
              <a:t>to Be an Artist. Jerry </a:t>
            </a:r>
            <a:r>
              <a:rPr lang="en-CA" sz="1100" dirty="0" err="1"/>
              <a:t>Saltz</a:t>
            </a:r>
            <a:r>
              <a:rPr lang="en-CA" sz="1100" dirty="0"/>
              <a:t>. Good advice that could be applied not only to art but to  </a:t>
            </a:r>
            <a:r>
              <a:rPr lang="en-CA" sz="1100" dirty="0" smtClean="0"/>
              <a:t>anything</a:t>
            </a:r>
            <a:r>
              <a:rPr lang="en-CA" sz="1100" dirty="0"/>
              <a:t>. </a:t>
            </a:r>
            <a:r>
              <a:rPr lang="en-CA" sz="1100" dirty="0">
                <a:hlinkClick r:id="rId3"/>
              </a:rPr>
              <a:t>https://</a:t>
            </a:r>
            <a:r>
              <a:rPr lang="en-CA" sz="1100" dirty="0" smtClean="0">
                <a:hlinkClick r:id="rId3"/>
              </a:rPr>
              <a:t>www.vulture.com/2018/11/jerry-saltz-how-to-be-an-artist.html</a:t>
            </a:r>
            <a:endParaRPr lang="en-CA" sz="1100" dirty="0" smtClean="0"/>
          </a:p>
          <a:p>
            <a:r>
              <a:rPr lang="en-CA" sz="1100" dirty="0" smtClean="0"/>
              <a:t>Openness </a:t>
            </a:r>
            <a:r>
              <a:rPr lang="en-CA" sz="1100" dirty="0"/>
              <a:t>to Experience and Creative Achievement. Scott Barry Kaufman, Scientific </a:t>
            </a:r>
            <a:r>
              <a:rPr lang="en-CA" sz="1100" dirty="0" smtClean="0"/>
              <a:t>American. </a:t>
            </a:r>
            <a:r>
              <a:rPr lang="en-CA" sz="1100" dirty="0" smtClean="0">
                <a:hlinkClick r:id="rId4"/>
              </a:rPr>
              <a:t>https</a:t>
            </a:r>
            <a:r>
              <a:rPr lang="en-CA" sz="1100" dirty="0">
                <a:hlinkClick r:id="rId4"/>
              </a:rPr>
              <a:t>://</a:t>
            </a:r>
            <a:r>
              <a:rPr lang="en-CA" sz="1100" dirty="0" smtClean="0">
                <a:hlinkClick r:id="rId4"/>
              </a:rPr>
              <a:t>blogs.scientificamerican.com/beautiful-minds/openness-to-experience-and-creative-achievement/</a:t>
            </a:r>
            <a:r>
              <a:rPr lang="en-CA" sz="1100" dirty="0" smtClean="0"/>
              <a:t>    </a:t>
            </a:r>
            <a:endParaRPr lang="en-CA" sz="1100" dirty="0"/>
          </a:p>
          <a:p>
            <a:r>
              <a:rPr lang="en-CA" sz="1100" dirty="0" smtClean="0"/>
              <a:t>Twitch</a:t>
            </a:r>
            <a:r>
              <a:rPr lang="en-CA" sz="1100" dirty="0"/>
              <a:t>.  A global community of millions who come together each day to create their </a:t>
            </a:r>
            <a:r>
              <a:rPr lang="en-CA" sz="1100" dirty="0" smtClean="0"/>
              <a:t>own entertainment</a:t>
            </a:r>
            <a:r>
              <a:rPr lang="en-CA" sz="1100" dirty="0"/>
              <a:t>. </a:t>
            </a:r>
            <a:r>
              <a:rPr lang="en-CA" sz="1100" dirty="0">
                <a:hlinkClick r:id="rId5"/>
              </a:rPr>
              <a:t>https://www.twitch.tv</a:t>
            </a:r>
            <a:r>
              <a:rPr lang="en-CA" sz="1100" dirty="0" smtClean="0">
                <a:hlinkClick r:id="rId5"/>
              </a:rPr>
              <a:t>/</a:t>
            </a:r>
            <a:r>
              <a:rPr lang="en-CA" sz="1100" dirty="0" smtClean="0"/>
              <a:t>    </a:t>
            </a:r>
            <a:endParaRPr lang="en-CA" sz="1100" dirty="0"/>
          </a:p>
          <a:p>
            <a:r>
              <a:rPr lang="en-CA" sz="1100" dirty="0" err="1" smtClean="0"/>
              <a:t>Jupyter</a:t>
            </a:r>
            <a:r>
              <a:rPr lang="en-CA" sz="1100" dirty="0" smtClean="0"/>
              <a:t> </a:t>
            </a:r>
            <a:r>
              <a:rPr lang="en-CA" sz="1100" dirty="0"/>
              <a:t>Notebooks. </a:t>
            </a:r>
            <a:r>
              <a:rPr lang="en-CA" sz="1100" dirty="0">
                <a:hlinkClick r:id="rId6"/>
              </a:rPr>
              <a:t>https://jupyter.org</a:t>
            </a:r>
            <a:r>
              <a:rPr lang="en-CA" sz="1100" dirty="0" smtClean="0">
                <a:hlinkClick r:id="rId6"/>
              </a:rPr>
              <a:t>/</a:t>
            </a:r>
            <a:r>
              <a:rPr lang="en-CA" sz="1100" dirty="0" smtClean="0"/>
              <a:t>    </a:t>
            </a:r>
            <a:endParaRPr lang="en-CA" sz="1100" dirty="0"/>
          </a:p>
          <a:p>
            <a:r>
              <a:rPr lang="en-CA" sz="1100" dirty="0" smtClean="0"/>
              <a:t>Binder</a:t>
            </a:r>
            <a:r>
              <a:rPr lang="en-CA" sz="1100" dirty="0"/>
              <a:t>. </a:t>
            </a:r>
            <a:r>
              <a:rPr lang="en-CA" sz="1100" dirty="0">
                <a:hlinkClick r:id="rId7"/>
              </a:rPr>
              <a:t>https://mybinder.org</a:t>
            </a:r>
            <a:r>
              <a:rPr lang="en-CA" sz="1100" dirty="0" smtClean="0">
                <a:hlinkClick r:id="rId7"/>
              </a:rPr>
              <a:t>/</a:t>
            </a:r>
            <a:r>
              <a:rPr lang="en-CA" sz="1100" dirty="0" smtClean="0"/>
              <a:t>    </a:t>
            </a:r>
            <a:endParaRPr lang="en-CA" sz="1100" dirty="0"/>
          </a:p>
        </p:txBody>
      </p:sp>
      <p:sp>
        <p:nvSpPr>
          <p:cNvPr id="24" name="Rectangle 23"/>
          <p:cNvSpPr/>
          <p:nvPr/>
        </p:nvSpPr>
        <p:spPr>
          <a:xfrm>
            <a:off x="1022654" y="7192437"/>
            <a:ext cx="4811296" cy="430887"/>
          </a:xfrm>
          <a:prstGeom prst="rect">
            <a:avLst/>
          </a:prstGeom>
        </p:spPr>
        <p:txBody>
          <a:bodyPr wrap="square">
            <a:spAutoFit/>
          </a:bodyPr>
          <a:lstStyle/>
          <a:p>
            <a:r>
              <a:rPr lang="en-CA" sz="1100" dirty="0"/>
              <a:t>Feature Article: Experience. </a:t>
            </a:r>
            <a:r>
              <a:rPr lang="en-CA" sz="1100" dirty="0">
                <a:hlinkClick r:id="rId8"/>
              </a:rPr>
              <a:t>https://</a:t>
            </a:r>
            <a:r>
              <a:rPr lang="en-CA" sz="1100" dirty="0" smtClean="0">
                <a:hlinkClick r:id="rId8"/>
              </a:rPr>
              <a:t>el30.mooc.ca/post/68683</a:t>
            </a:r>
            <a:r>
              <a:rPr lang="en-CA" sz="1100" dirty="0" smtClean="0"/>
              <a:t>    </a:t>
            </a:r>
            <a:endParaRPr lang="en-CA" sz="1100" dirty="0"/>
          </a:p>
          <a:p>
            <a:r>
              <a:rPr lang="en-CA" sz="1100" dirty="0"/>
              <a:t>Featured Video: Conversation with Amy </a:t>
            </a:r>
            <a:r>
              <a:rPr lang="en-CA" sz="1100" dirty="0" err="1"/>
              <a:t>Burvall</a:t>
            </a:r>
            <a:r>
              <a:rPr lang="en-CA" sz="1100" dirty="0"/>
              <a:t> </a:t>
            </a:r>
            <a:r>
              <a:rPr lang="en-CA" sz="1100" dirty="0">
                <a:hlinkClick r:id="rId9"/>
              </a:rPr>
              <a:t>https://</a:t>
            </a:r>
            <a:r>
              <a:rPr lang="en-CA" sz="1100" dirty="0" smtClean="0">
                <a:hlinkClick r:id="rId9"/>
              </a:rPr>
              <a:t>el30.mooc.ca/event/87</a:t>
            </a:r>
            <a:r>
              <a:rPr lang="en-CA" sz="1100" dirty="0" smtClean="0"/>
              <a:t> </a:t>
            </a:r>
            <a:endParaRPr lang="en-CA" sz="1100" dirty="0"/>
          </a:p>
        </p:txBody>
      </p:sp>
      <p:pic>
        <p:nvPicPr>
          <p:cNvPr id="25" name="Picture 24"/>
          <p:cNvPicPr>
            <a:picLocks noChangeAspect="1"/>
          </p:cNvPicPr>
          <p:nvPr/>
        </p:nvPicPr>
        <p:blipFill>
          <a:blip r:embed="rId10"/>
          <a:stretch>
            <a:fillRect/>
          </a:stretch>
        </p:blipFill>
        <p:spPr>
          <a:xfrm>
            <a:off x="601994" y="7192437"/>
            <a:ext cx="420660" cy="323116"/>
          </a:xfrm>
          <a:prstGeom prst="rect">
            <a:avLst/>
          </a:prstGeom>
        </p:spPr>
      </p:pic>
      <p:sp>
        <p:nvSpPr>
          <p:cNvPr id="26" name="Slide Number Placeholder 25"/>
          <p:cNvSpPr>
            <a:spLocks noGrp="1"/>
          </p:cNvSpPr>
          <p:nvPr>
            <p:ph type="sldNum" sz="quarter" idx="12"/>
          </p:nvPr>
        </p:nvSpPr>
        <p:spPr/>
        <p:txBody>
          <a:bodyPr/>
          <a:lstStyle/>
          <a:p>
            <a:fld id="{3DEFAA7A-1F75-4566-B3ED-B7F20098E838}" type="slidenum">
              <a:rPr lang="en-CA" smtClean="0"/>
              <a:t>26</a:t>
            </a:fld>
            <a:endParaRPr lang="en-CA"/>
          </a:p>
        </p:txBody>
      </p:sp>
    </p:spTree>
    <p:extLst>
      <p:ext uri="{BB962C8B-B14F-4D97-AF65-F5344CB8AC3E}">
        <p14:creationId xmlns:p14="http://schemas.microsoft.com/office/powerpoint/2010/main" val="171156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D5EAAF7-7F08-470B-858C-DC0262B96723}"/>
              </a:ext>
            </a:extLst>
          </p:cNvPr>
          <p:cNvPicPr>
            <a:picLocks noChangeAspect="1"/>
          </p:cNvPicPr>
          <p:nvPr/>
        </p:nvPicPr>
        <p:blipFill>
          <a:blip r:embed="rId2"/>
          <a:stretch>
            <a:fillRect/>
          </a:stretch>
        </p:blipFill>
        <p:spPr>
          <a:xfrm>
            <a:off x="563905" y="3113884"/>
            <a:ext cx="3606162" cy="2503508"/>
          </a:xfrm>
          <a:prstGeom prst="rect">
            <a:avLst/>
          </a:prstGeom>
        </p:spPr>
      </p:pic>
      <p:sp>
        <p:nvSpPr>
          <p:cNvPr id="9"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Content and Creation Combined</a:t>
            </a:r>
          </a:p>
        </p:txBody>
      </p:sp>
      <p:sp>
        <p:nvSpPr>
          <p:cNvPr id="5" name="Rectangle 4"/>
          <p:cNvSpPr/>
          <p:nvPr/>
        </p:nvSpPr>
        <p:spPr>
          <a:xfrm>
            <a:off x="471487" y="1382991"/>
            <a:ext cx="5738394" cy="1615827"/>
          </a:xfrm>
          <a:prstGeom prst="rect">
            <a:avLst/>
          </a:prstGeom>
        </p:spPr>
        <p:txBody>
          <a:bodyPr wrap="square">
            <a:spAutoFit/>
          </a:bodyPr>
          <a:lstStyle/>
          <a:p>
            <a:r>
              <a:rPr lang="en-CA" sz="1100" dirty="0"/>
              <a:t>New technology is beginning to combine the ability of teachers and role models to model and  demonstrate successful practice and the need for learners to practice and reflect on their  </a:t>
            </a:r>
            <a:r>
              <a:rPr lang="en-CA" sz="1100" dirty="0" smtClean="0"/>
              <a:t>learning </a:t>
            </a:r>
            <a:r>
              <a:rPr lang="en-CA" sz="1100" dirty="0"/>
              <a:t>in that environment. Content distribution networks and live streaming are transforming  real-world events into hands-on learning experiences.  </a:t>
            </a:r>
          </a:p>
          <a:p>
            <a:endParaRPr lang="en-CA" sz="1100" dirty="0"/>
          </a:p>
          <a:p>
            <a:r>
              <a:rPr lang="en-CA" sz="1100" dirty="0"/>
              <a:t>A good example of this is the live-streaming platform Twitch and especially games like </a:t>
            </a:r>
            <a:r>
              <a:rPr lang="en-CA" sz="1100" dirty="0" err="1"/>
              <a:t>Fortnite</a:t>
            </a:r>
            <a:r>
              <a:rPr lang="en-CA" sz="1100" dirty="0"/>
              <a:t>,  in which players become spectators, and back again, </a:t>
            </a:r>
            <a:r>
              <a:rPr lang="en-CA" sz="1100" dirty="0" err="1" smtClean="0"/>
              <a:t>ver</a:t>
            </a:r>
            <a:r>
              <a:rPr lang="en-CA" sz="1100" dirty="0" smtClean="0"/>
              <a:t> </a:t>
            </a:r>
            <a:r>
              <a:rPr lang="en-CA" sz="1100" dirty="0"/>
              <a:t>and over. And using applications like  </a:t>
            </a:r>
            <a:r>
              <a:rPr lang="en-CA" sz="1100" dirty="0" err="1"/>
              <a:t>xSplit</a:t>
            </a:r>
            <a:r>
              <a:rPr lang="en-CA" sz="1100" dirty="0"/>
              <a:t> or Open Broadcaster Software individuals can make their experiences part of the learning </a:t>
            </a:r>
            <a:r>
              <a:rPr lang="en-CA" sz="1100" dirty="0" smtClean="0"/>
              <a:t>experience </a:t>
            </a:r>
            <a:r>
              <a:rPr lang="en-CA" sz="1100" dirty="0"/>
              <a:t>shared by others.</a:t>
            </a:r>
          </a:p>
        </p:txBody>
      </p:sp>
      <p:sp>
        <p:nvSpPr>
          <p:cNvPr id="6" name="Rectangle 5"/>
          <p:cNvSpPr/>
          <p:nvPr/>
        </p:nvSpPr>
        <p:spPr>
          <a:xfrm>
            <a:off x="471487" y="5939475"/>
            <a:ext cx="3698580" cy="1954381"/>
          </a:xfrm>
          <a:prstGeom prst="rect">
            <a:avLst/>
          </a:prstGeom>
        </p:spPr>
        <p:txBody>
          <a:bodyPr wrap="square">
            <a:spAutoFit/>
          </a:bodyPr>
          <a:lstStyle/>
          <a:p>
            <a:r>
              <a:rPr lang="en-CA" sz="1100" dirty="0"/>
              <a:t>For example, </a:t>
            </a:r>
            <a:r>
              <a:rPr lang="en-CA" sz="1100" dirty="0" err="1"/>
              <a:t>Jupyter</a:t>
            </a:r>
            <a:r>
              <a:rPr lang="en-CA" sz="1100" dirty="0"/>
              <a:t> Notebook combines data and code in  a document. In the </a:t>
            </a:r>
            <a:r>
              <a:rPr lang="en-CA" sz="1100" dirty="0" err="1"/>
              <a:t>JupyterLab</a:t>
            </a:r>
            <a:r>
              <a:rPr lang="en-CA" sz="1100" dirty="0"/>
              <a:t> Environment - work with </a:t>
            </a:r>
            <a:r>
              <a:rPr lang="en-CA" sz="1100" dirty="0" smtClean="0"/>
              <a:t>code</a:t>
            </a:r>
            <a:r>
              <a:rPr lang="en-CA" sz="1100" dirty="0"/>
              <a:t>, data, and the </a:t>
            </a:r>
            <a:r>
              <a:rPr lang="en-CA" sz="1100" dirty="0" err="1"/>
              <a:t>Jupyter</a:t>
            </a:r>
            <a:r>
              <a:rPr lang="en-CA" sz="1100" dirty="0"/>
              <a:t> notebook format.  </a:t>
            </a:r>
            <a:endParaRPr lang="en-CA" sz="1100" dirty="0" smtClean="0"/>
          </a:p>
          <a:p>
            <a:endParaRPr lang="en-CA" sz="1100" dirty="0"/>
          </a:p>
          <a:p>
            <a:r>
              <a:rPr lang="en-CA" sz="1100" dirty="0"/>
              <a:t>A Gallery of interesting </a:t>
            </a:r>
            <a:r>
              <a:rPr lang="en-CA" sz="1100" dirty="0" err="1"/>
              <a:t>Jupyter</a:t>
            </a:r>
            <a:r>
              <a:rPr lang="en-CA" sz="1100" dirty="0"/>
              <a:t> Notebooks:  </a:t>
            </a:r>
          </a:p>
          <a:p>
            <a:r>
              <a:rPr lang="en-CA" sz="1100" dirty="0">
                <a:hlinkClick r:id="rId3"/>
              </a:rPr>
              <a:t>https://</a:t>
            </a:r>
            <a:r>
              <a:rPr lang="en-CA" sz="1100" dirty="0" smtClean="0">
                <a:hlinkClick r:id="rId3"/>
              </a:rPr>
              <a:t>github.com/jupyter/jupyter/wiki/A-gallery-of-interesting-Jupyter-Notebooks</a:t>
            </a:r>
            <a:r>
              <a:rPr lang="en-CA" sz="1100" dirty="0" smtClean="0"/>
              <a:t>    </a:t>
            </a:r>
          </a:p>
          <a:p>
            <a:endParaRPr lang="en-CA" sz="1100" dirty="0"/>
          </a:p>
          <a:p>
            <a:r>
              <a:rPr lang="en-CA" sz="1100" dirty="0"/>
              <a:t>Binder - </a:t>
            </a:r>
            <a:r>
              <a:rPr lang="en-CA" sz="1100" dirty="0">
                <a:hlinkClick r:id="rId4"/>
              </a:rPr>
              <a:t>https://</a:t>
            </a:r>
            <a:r>
              <a:rPr lang="en-CA" sz="1100" dirty="0" smtClean="0">
                <a:hlinkClick r:id="rId4"/>
              </a:rPr>
              <a:t>mybinder.org</a:t>
            </a:r>
            <a:r>
              <a:rPr lang="en-CA" sz="1100" dirty="0" smtClean="0"/>
              <a:t>  </a:t>
            </a:r>
            <a:r>
              <a:rPr lang="en-CA" sz="1100" dirty="0"/>
              <a:t>- runs </a:t>
            </a:r>
            <a:r>
              <a:rPr lang="en-CA" sz="1100" dirty="0" err="1"/>
              <a:t>Jupyter</a:t>
            </a:r>
            <a:r>
              <a:rPr lang="en-CA" sz="1100" dirty="0"/>
              <a:t> Notebooks in a  web </a:t>
            </a:r>
            <a:r>
              <a:rPr lang="en-CA" sz="1100" dirty="0" smtClean="0"/>
              <a:t>browser, </a:t>
            </a:r>
            <a:r>
              <a:rPr lang="en-CA" sz="1100" dirty="0" err="1" smtClean="0"/>
              <a:t>eg</a:t>
            </a:r>
            <a:r>
              <a:rPr lang="en-CA" sz="1100" dirty="0"/>
              <a:t>. </a:t>
            </a:r>
            <a:r>
              <a:rPr lang="en-CA" sz="1100" dirty="0" err="1"/>
              <a:t>Jupyter</a:t>
            </a:r>
            <a:r>
              <a:rPr lang="en-CA" sz="1100" dirty="0"/>
              <a:t> for kids -  </a:t>
            </a:r>
          </a:p>
          <a:p>
            <a:r>
              <a:rPr lang="en-CA" sz="1100" dirty="0">
                <a:hlinkClick r:id="rId5"/>
              </a:rPr>
              <a:t>https://</a:t>
            </a:r>
            <a:r>
              <a:rPr lang="en-CA" sz="1100" dirty="0" smtClean="0">
                <a:hlinkClick r:id="rId5"/>
              </a:rPr>
              <a:t>mybinder.org/v2/gh/mikkokotila/jupyter4kids/master</a:t>
            </a:r>
            <a:r>
              <a:rPr lang="en-CA" sz="1100" dirty="0" smtClean="0"/>
              <a:t> </a:t>
            </a:r>
            <a:endParaRPr lang="en-CA" sz="1100" dirty="0"/>
          </a:p>
        </p:txBody>
      </p:sp>
      <p:sp>
        <p:nvSpPr>
          <p:cNvPr id="10" name="TextBox 9"/>
          <p:cNvSpPr txBox="1"/>
          <p:nvPr/>
        </p:nvSpPr>
        <p:spPr>
          <a:xfrm>
            <a:off x="4330840" y="3113884"/>
            <a:ext cx="2230733" cy="4770537"/>
          </a:xfrm>
          <a:prstGeom prst="rect">
            <a:avLst/>
          </a:prstGeom>
          <a:noFill/>
          <a:ln w="3175">
            <a:solidFill>
              <a:schemeClr val="tx1"/>
            </a:solidFill>
          </a:ln>
        </p:spPr>
        <p:txBody>
          <a:bodyPr wrap="square" rtlCol="0">
            <a:spAutoFit/>
          </a:bodyPr>
          <a:lstStyle/>
          <a:p>
            <a:r>
              <a:rPr lang="en-CA" dirty="0"/>
              <a:t>Tools for Creating  </a:t>
            </a:r>
          </a:p>
          <a:p>
            <a:r>
              <a:rPr lang="en-CA" sz="1100" dirty="0"/>
              <a:t>➢Twitch </a:t>
            </a:r>
            <a:r>
              <a:rPr lang="en-CA" sz="1100" dirty="0" smtClean="0">
                <a:hlinkClick r:id="rId6"/>
              </a:rPr>
              <a:t>https</a:t>
            </a:r>
            <a:r>
              <a:rPr lang="en-CA" sz="1100" dirty="0">
                <a:hlinkClick r:id="rId6"/>
              </a:rPr>
              <a:t>://www.twitch.tv</a:t>
            </a:r>
            <a:r>
              <a:rPr lang="en-CA" sz="1100" dirty="0" smtClean="0">
                <a:hlinkClick r:id="rId6"/>
              </a:rPr>
              <a:t>/</a:t>
            </a:r>
            <a:r>
              <a:rPr lang="en-CA" sz="1100" dirty="0" smtClean="0"/>
              <a:t>  </a:t>
            </a:r>
            <a:endParaRPr lang="en-CA" sz="1100" dirty="0"/>
          </a:p>
          <a:p>
            <a:r>
              <a:rPr lang="en-CA" sz="1100" dirty="0"/>
              <a:t>live-streaming site for game  </a:t>
            </a:r>
          </a:p>
          <a:p>
            <a:r>
              <a:rPr lang="en-CA" sz="1100" dirty="0"/>
              <a:t>playing, game-watching, and  </a:t>
            </a:r>
          </a:p>
          <a:p>
            <a:r>
              <a:rPr lang="en-CA" sz="1100" dirty="0"/>
              <a:t>chat  </a:t>
            </a:r>
          </a:p>
          <a:p>
            <a:r>
              <a:rPr lang="en-CA" sz="1100" dirty="0"/>
              <a:t>➢</a:t>
            </a:r>
            <a:r>
              <a:rPr lang="en-CA" sz="1100" dirty="0" err="1"/>
              <a:t>Filmora</a:t>
            </a:r>
            <a:r>
              <a:rPr lang="en-CA" sz="1100" dirty="0"/>
              <a:t> and </a:t>
            </a:r>
            <a:r>
              <a:rPr lang="en-CA" sz="1100" dirty="0" err="1"/>
              <a:t>Filmore</a:t>
            </a:r>
            <a:r>
              <a:rPr lang="en-CA" sz="1100" dirty="0"/>
              <a:t> </a:t>
            </a:r>
            <a:r>
              <a:rPr lang="en-CA" sz="1100" dirty="0" smtClean="0"/>
              <a:t>Go  </a:t>
            </a:r>
            <a:endParaRPr lang="en-CA" sz="1100" dirty="0"/>
          </a:p>
          <a:p>
            <a:r>
              <a:rPr lang="en-CA" sz="1100" dirty="0">
                <a:hlinkClick r:id="rId7"/>
              </a:rPr>
              <a:t>https://</a:t>
            </a:r>
            <a:r>
              <a:rPr lang="en-CA" sz="1100" dirty="0" smtClean="0">
                <a:hlinkClick r:id="rId7"/>
              </a:rPr>
              <a:t>filmora.wondershare.com</a:t>
            </a:r>
            <a:r>
              <a:rPr lang="en-CA" sz="1100" dirty="0" smtClean="0"/>
              <a:t>    </a:t>
            </a:r>
            <a:r>
              <a:rPr lang="en-CA" sz="1100" dirty="0"/>
              <a:t>video creation,  </a:t>
            </a:r>
            <a:r>
              <a:rPr lang="en-CA" sz="1100" dirty="0" smtClean="0"/>
              <a:t>editing</a:t>
            </a:r>
            <a:r>
              <a:rPr lang="en-CA" sz="1100" dirty="0"/>
              <a:t>, upload  </a:t>
            </a:r>
          </a:p>
          <a:p>
            <a:r>
              <a:rPr lang="en-CA" sz="1100" dirty="0"/>
              <a:t>➢</a:t>
            </a:r>
            <a:r>
              <a:rPr lang="en-CA" sz="1100" dirty="0" err="1"/>
              <a:t>Tiktok</a:t>
            </a:r>
            <a:r>
              <a:rPr lang="en-CA" sz="1100" dirty="0"/>
              <a:t> </a:t>
            </a:r>
            <a:r>
              <a:rPr lang="en-CA" sz="1100" dirty="0" smtClean="0">
                <a:hlinkClick r:id="rId8"/>
              </a:rPr>
              <a:t>http</a:t>
            </a:r>
            <a:r>
              <a:rPr lang="en-CA" sz="1100" dirty="0">
                <a:hlinkClick r:id="rId8"/>
              </a:rPr>
              <a:t>://</a:t>
            </a:r>
            <a:r>
              <a:rPr lang="en-CA" sz="1100" dirty="0" smtClean="0">
                <a:hlinkClick r:id="rId8"/>
              </a:rPr>
              <a:t>www.tiktok.com</a:t>
            </a:r>
            <a:r>
              <a:rPr lang="en-CA" sz="1100" dirty="0" smtClean="0"/>
              <a:t>   </a:t>
            </a:r>
            <a:endParaRPr lang="en-CA" sz="1100" dirty="0"/>
          </a:p>
          <a:p>
            <a:r>
              <a:rPr lang="en-CA" sz="1100" dirty="0"/>
              <a:t>social video meme and  </a:t>
            </a:r>
            <a:r>
              <a:rPr lang="en-CA" sz="1100" dirty="0" smtClean="0"/>
              <a:t>sharing  </a:t>
            </a:r>
            <a:endParaRPr lang="en-CA" sz="1100" dirty="0"/>
          </a:p>
          <a:p>
            <a:r>
              <a:rPr lang="en-CA" sz="1100" dirty="0"/>
              <a:t>➢Turtle </a:t>
            </a:r>
            <a:r>
              <a:rPr lang="en-CA" sz="1100" dirty="0" smtClean="0">
                <a:hlinkClick r:id="rId9"/>
              </a:rPr>
              <a:t>http</a:t>
            </a:r>
            <a:r>
              <a:rPr lang="en-CA" sz="1100" dirty="0">
                <a:hlinkClick r:id="rId9"/>
              </a:rPr>
              <a:t>://turtle.audio</a:t>
            </a:r>
            <a:r>
              <a:rPr lang="en-CA" sz="1100" dirty="0" smtClean="0">
                <a:hlinkClick r:id="rId9"/>
              </a:rPr>
              <a:t>/</a:t>
            </a:r>
            <a:r>
              <a:rPr lang="en-CA" sz="1100" dirty="0" smtClean="0"/>
              <a:t>   </a:t>
            </a:r>
          </a:p>
          <a:p>
            <a:r>
              <a:rPr lang="en-CA" sz="1100" dirty="0" smtClean="0"/>
              <a:t>make </a:t>
            </a:r>
            <a:r>
              <a:rPr lang="en-CA" sz="1100" dirty="0"/>
              <a:t>music - see also  </a:t>
            </a:r>
          </a:p>
          <a:p>
            <a:r>
              <a:rPr lang="en-CA" sz="1100" dirty="0">
                <a:hlinkClick r:id="rId10"/>
              </a:rPr>
              <a:t>https://</a:t>
            </a:r>
            <a:r>
              <a:rPr lang="en-CA" sz="1100" dirty="0" smtClean="0">
                <a:hlinkClick r:id="rId10"/>
              </a:rPr>
              <a:t>www.youtube.com/watch?v=lg_LKkMx2FE</a:t>
            </a:r>
            <a:r>
              <a:rPr lang="en-CA" sz="1100" dirty="0" smtClean="0"/>
              <a:t>     </a:t>
            </a:r>
            <a:endParaRPr lang="en-CA" sz="1100" dirty="0"/>
          </a:p>
          <a:p>
            <a:r>
              <a:rPr lang="en-CA" sz="1100" dirty="0"/>
              <a:t>➢Glitch </a:t>
            </a:r>
            <a:r>
              <a:rPr lang="en-CA" sz="1100" dirty="0" smtClean="0">
                <a:hlinkClick r:id="rId11"/>
              </a:rPr>
              <a:t>https</a:t>
            </a:r>
            <a:r>
              <a:rPr lang="en-CA" sz="1100" dirty="0">
                <a:hlinkClick r:id="rId11"/>
              </a:rPr>
              <a:t>://glitch.com</a:t>
            </a:r>
            <a:r>
              <a:rPr lang="en-CA" sz="1100" dirty="0" smtClean="0">
                <a:hlinkClick r:id="rId11"/>
              </a:rPr>
              <a:t>/</a:t>
            </a:r>
            <a:r>
              <a:rPr lang="en-CA" sz="1100" dirty="0" smtClean="0"/>
              <a:t>   </a:t>
            </a:r>
            <a:endParaRPr lang="en-CA" sz="1100" dirty="0"/>
          </a:p>
          <a:p>
            <a:r>
              <a:rPr lang="en-CA" sz="1100" dirty="0"/>
              <a:t>make apps, remix others   </a:t>
            </a:r>
          </a:p>
          <a:p>
            <a:r>
              <a:rPr lang="en-CA" sz="1100" dirty="0"/>
              <a:t>➢</a:t>
            </a:r>
            <a:r>
              <a:rPr lang="en-CA" sz="1100" dirty="0" err="1" smtClean="0"/>
              <a:t>Livecaster</a:t>
            </a:r>
            <a:r>
              <a:rPr lang="en-CA" sz="1100" dirty="0" smtClean="0"/>
              <a:t> </a:t>
            </a:r>
            <a:r>
              <a:rPr lang="en-CA" sz="1100" dirty="0">
                <a:hlinkClick r:id="rId12"/>
              </a:rPr>
              <a:t>https://</a:t>
            </a:r>
            <a:r>
              <a:rPr lang="en-CA" sz="1100" dirty="0" smtClean="0">
                <a:hlinkClick r:id="rId12"/>
              </a:rPr>
              <a:t>intrsection.com/2017/04/8396/</a:t>
            </a:r>
            <a:r>
              <a:rPr lang="en-CA" sz="1100" dirty="0" smtClean="0"/>
              <a:t>  make </a:t>
            </a:r>
            <a:r>
              <a:rPr lang="en-CA" sz="1100" dirty="0"/>
              <a:t>webcasts  </a:t>
            </a:r>
          </a:p>
          <a:p>
            <a:r>
              <a:rPr lang="en-CA" sz="1100" dirty="0"/>
              <a:t>➢Open </a:t>
            </a:r>
            <a:r>
              <a:rPr lang="en-CA" sz="1100" dirty="0" smtClean="0"/>
              <a:t>Broadcaster </a:t>
            </a:r>
            <a:r>
              <a:rPr lang="en-CA" sz="1100" dirty="0" smtClean="0">
                <a:hlinkClick r:id="rId13"/>
              </a:rPr>
              <a:t>https</a:t>
            </a:r>
            <a:r>
              <a:rPr lang="en-CA" sz="1100" dirty="0">
                <a:hlinkClick r:id="rId13"/>
              </a:rPr>
              <a:t>://obsproject.com</a:t>
            </a:r>
            <a:r>
              <a:rPr lang="en-CA" sz="1100" dirty="0" smtClean="0">
                <a:hlinkClick r:id="rId13"/>
              </a:rPr>
              <a:t>/</a:t>
            </a:r>
            <a:r>
              <a:rPr lang="en-CA" sz="1100" dirty="0" smtClean="0"/>
              <a:t>  stream </a:t>
            </a:r>
            <a:r>
              <a:rPr lang="en-CA" sz="1100" dirty="0"/>
              <a:t>desktop  </a:t>
            </a:r>
          </a:p>
          <a:p>
            <a:r>
              <a:rPr lang="en-CA" sz="1100" dirty="0"/>
              <a:t>➢Workbench </a:t>
            </a:r>
            <a:r>
              <a:rPr lang="en-CA" sz="1100" dirty="0" smtClean="0">
                <a:hlinkClick r:id="rId14"/>
              </a:rPr>
              <a:t>https</a:t>
            </a:r>
            <a:r>
              <a:rPr lang="en-CA" sz="1100" dirty="0">
                <a:hlinkClick r:id="rId14"/>
              </a:rPr>
              <a:t>://</a:t>
            </a:r>
            <a:r>
              <a:rPr lang="en-CA" sz="1100" dirty="0" smtClean="0">
                <a:hlinkClick r:id="rId14"/>
              </a:rPr>
              <a:t>www.dataquest.io/blog/jupyter-notebook-tips-tricks-shortcuts/</a:t>
            </a:r>
            <a:r>
              <a:rPr lang="en-CA" sz="1100" dirty="0" smtClean="0"/>
              <a:t>   free </a:t>
            </a:r>
            <a:r>
              <a:rPr lang="en-CA" sz="1100" dirty="0"/>
              <a:t>and open  </a:t>
            </a:r>
            <a:r>
              <a:rPr lang="en-CA" sz="1100" dirty="0" smtClean="0"/>
              <a:t>source </a:t>
            </a:r>
            <a:r>
              <a:rPr lang="en-CA" sz="1100" dirty="0"/>
              <a:t>data journalism   </a:t>
            </a:r>
          </a:p>
        </p:txBody>
      </p:sp>
      <p:sp>
        <p:nvSpPr>
          <p:cNvPr id="11" name="Slide Number Placeholder 10"/>
          <p:cNvSpPr>
            <a:spLocks noGrp="1"/>
          </p:cNvSpPr>
          <p:nvPr>
            <p:ph type="sldNum" sz="quarter" idx="12"/>
          </p:nvPr>
        </p:nvSpPr>
        <p:spPr/>
        <p:txBody>
          <a:bodyPr/>
          <a:lstStyle/>
          <a:p>
            <a:fld id="{3DEFAA7A-1F75-4566-B3ED-B7F20098E838}" type="slidenum">
              <a:rPr lang="en-CA" smtClean="0"/>
              <a:t>27</a:t>
            </a:fld>
            <a:endParaRPr lang="en-CA"/>
          </a:p>
        </p:txBody>
      </p:sp>
    </p:spTree>
    <p:extLst>
      <p:ext uri="{BB962C8B-B14F-4D97-AF65-F5344CB8AC3E}">
        <p14:creationId xmlns:p14="http://schemas.microsoft.com/office/powerpoint/2010/main" val="320939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Activity - My Community</a:t>
            </a:r>
          </a:p>
        </p:txBody>
      </p:sp>
      <p:sp>
        <p:nvSpPr>
          <p:cNvPr id="5" name="Rectangle 4"/>
          <p:cNvSpPr/>
          <p:nvPr/>
        </p:nvSpPr>
        <p:spPr>
          <a:xfrm>
            <a:off x="471487" y="1382991"/>
            <a:ext cx="5915025" cy="1277273"/>
          </a:xfrm>
          <a:prstGeom prst="rect">
            <a:avLst/>
          </a:prstGeom>
        </p:spPr>
        <p:txBody>
          <a:bodyPr wrap="square">
            <a:spAutoFit/>
          </a:bodyPr>
          <a:lstStyle/>
          <a:p>
            <a:r>
              <a:rPr lang="en-CA" sz="1100" dirty="0"/>
              <a:t>Instructions  </a:t>
            </a:r>
          </a:p>
          <a:p>
            <a:pPr marL="171450" indent="-171450">
              <a:buFont typeface="Arial" panose="020B0604020202020204" pitchFamily="34" charset="0"/>
              <a:buChar char="•"/>
            </a:pPr>
            <a:r>
              <a:rPr lang="en-CA" sz="1100" dirty="0" smtClean="0"/>
              <a:t>Be </a:t>
            </a:r>
            <a:r>
              <a:rPr lang="en-CA" sz="1100" dirty="0"/>
              <a:t>creative! Using the medium of your choice, create a representation of </a:t>
            </a:r>
            <a:r>
              <a:rPr lang="en-CA" sz="1100" dirty="0" smtClean="0"/>
              <a:t>your experience </a:t>
            </a:r>
            <a:r>
              <a:rPr lang="en-CA" sz="1100" dirty="0"/>
              <a:t>of </a:t>
            </a:r>
            <a:r>
              <a:rPr lang="en-CA" sz="1100" dirty="0" smtClean="0"/>
              <a:t>this workshop. Optional: post </a:t>
            </a:r>
            <a:r>
              <a:rPr lang="en-CA" sz="1100" dirty="0"/>
              <a:t>your creation (or post a link to your creation) </a:t>
            </a:r>
            <a:r>
              <a:rPr lang="en-CA" sz="1100" dirty="0" smtClean="0"/>
              <a:t>on your </a:t>
            </a:r>
            <a:r>
              <a:rPr lang="en-CA" sz="1100" dirty="0"/>
              <a:t>blog.  </a:t>
            </a:r>
          </a:p>
          <a:p>
            <a:pPr marL="171450" indent="-171450">
              <a:buFont typeface="Arial" panose="020B0604020202020204" pitchFamily="34" charset="0"/>
              <a:buChar char="•"/>
            </a:pPr>
            <a:r>
              <a:rPr lang="en-CA" sz="1100" dirty="0" smtClean="0"/>
              <a:t>Here's </a:t>
            </a:r>
            <a:r>
              <a:rPr lang="en-CA" sz="1100" dirty="0"/>
              <a:t>a good example of the sort of thing you could create, by Kevin </a:t>
            </a:r>
            <a:r>
              <a:rPr lang="en-CA" sz="1100" dirty="0" err="1"/>
              <a:t>Hodgeson</a:t>
            </a:r>
            <a:r>
              <a:rPr lang="en-CA" sz="1100" dirty="0"/>
              <a:t>:  </a:t>
            </a:r>
            <a:r>
              <a:rPr lang="en-CA" sz="1100" dirty="0" smtClean="0">
                <a:hlinkClick r:id="rId2"/>
              </a:rPr>
              <a:t>http</a:t>
            </a:r>
            <a:r>
              <a:rPr lang="en-CA" sz="1100" dirty="0">
                <a:hlinkClick r:id="rId2"/>
              </a:rPr>
              <a:t>://dogtrax.edublogs.org/2018/12/12/el30-a-visual-sense-of-community-connected</a:t>
            </a:r>
            <a:r>
              <a:rPr lang="en-CA" sz="1100" dirty="0" smtClean="0">
                <a:hlinkClick r:id="rId2"/>
              </a:rPr>
              <a:t>/</a:t>
            </a:r>
            <a:r>
              <a:rPr lang="en-CA" sz="1100" dirty="0" smtClean="0"/>
              <a:t>    </a:t>
            </a:r>
            <a:endParaRPr lang="en-CA" sz="1100" dirty="0"/>
          </a:p>
          <a:p>
            <a:pPr marL="171450" indent="-171450">
              <a:buFont typeface="Arial" panose="020B0604020202020204" pitchFamily="34" charset="0"/>
              <a:buChar char="•"/>
            </a:pPr>
            <a:r>
              <a:rPr lang="en-CA" sz="1100" dirty="0" smtClean="0"/>
              <a:t>If </a:t>
            </a:r>
            <a:r>
              <a:rPr lang="en-CA" sz="1100" dirty="0"/>
              <a:t>you need inspiration, visit the DS106 Assignment Bank and select one of </a:t>
            </a:r>
            <a:r>
              <a:rPr lang="en-CA" sz="1100" dirty="0" smtClean="0"/>
              <a:t>the assignments</a:t>
            </a:r>
            <a:r>
              <a:rPr lang="en-CA" sz="1100" dirty="0"/>
              <a:t>, and then interpret it in the light this workshop. </a:t>
            </a:r>
            <a:r>
              <a:rPr lang="en-CA" sz="1100" dirty="0">
                <a:hlinkClick r:id="rId3"/>
              </a:rPr>
              <a:t>http://assignments.ds106.us</a:t>
            </a:r>
            <a:r>
              <a:rPr lang="en-CA" sz="1100" dirty="0" smtClean="0">
                <a:hlinkClick r:id="rId3"/>
              </a:rPr>
              <a:t>/</a:t>
            </a:r>
            <a:r>
              <a:rPr lang="en-CA" sz="1100" dirty="0" smtClean="0"/>
              <a:t>    </a:t>
            </a:r>
            <a:endParaRPr lang="en-CA" sz="1100" dirty="0"/>
          </a:p>
        </p:txBody>
      </p:sp>
      <p:sp>
        <p:nvSpPr>
          <p:cNvPr id="6" name="Slide Number Placeholder 5"/>
          <p:cNvSpPr>
            <a:spLocks noGrp="1"/>
          </p:cNvSpPr>
          <p:nvPr>
            <p:ph type="sldNum" sz="quarter" idx="12"/>
          </p:nvPr>
        </p:nvSpPr>
        <p:spPr/>
        <p:txBody>
          <a:bodyPr/>
          <a:lstStyle/>
          <a:p>
            <a:fld id="{3DEFAA7A-1F75-4566-B3ED-B7F20098E838}" type="slidenum">
              <a:rPr lang="en-CA" smtClean="0"/>
              <a:t>28</a:t>
            </a:fld>
            <a:endParaRPr lang="en-CA"/>
          </a:p>
        </p:txBody>
      </p:sp>
    </p:spTree>
    <p:extLst>
      <p:ext uri="{BB962C8B-B14F-4D97-AF65-F5344CB8AC3E}">
        <p14:creationId xmlns:p14="http://schemas.microsoft.com/office/powerpoint/2010/main" val="23033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Agency</a:t>
            </a:r>
            <a:endParaRPr lang="en-CA" dirty="0"/>
          </a:p>
        </p:txBody>
      </p:sp>
      <p:sp>
        <p:nvSpPr>
          <p:cNvPr id="9" name="TextBox 8"/>
          <p:cNvSpPr txBox="1"/>
          <p:nvPr/>
        </p:nvSpPr>
        <p:spPr>
          <a:xfrm>
            <a:off x="471485" y="1120306"/>
            <a:ext cx="5915027" cy="400110"/>
          </a:xfrm>
          <a:prstGeom prst="rect">
            <a:avLst/>
          </a:prstGeom>
          <a:noFill/>
        </p:spPr>
        <p:txBody>
          <a:bodyPr wrap="square" rtlCol="0">
            <a:spAutoFit/>
          </a:bodyPr>
          <a:lstStyle/>
          <a:p>
            <a:pPr lvl="0"/>
            <a:r>
              <a:rPr lang="en-CA" sz="1000" dirty="0"/>
              <a:t>This part of the workshop addresses two conceptual challenges: first, the shift in our understanding of content  from documents to data; and second, the shift in our understanding of data from centralized to </a:t>
            </a:r>
            <a:r>
              <a:rPr lang="en-CA" sz="1000" dirty="0" smtClean="0"/>
              <a:t>decentralized.</a:t>
            </a:r>
            <a:endParaRPr lang="en-CA" sz="1000" dirty="0">
              <a:solidFill>
                <a:prstClr val="black"/>
              </a:solidFill>
            </a:endParaRPr>
          </a:p>
        </p:txBody>
      </p:sp>
      <p:pic>
        <p:nvPicPr>
          <p:cNvPr id="3" name="Picture 2"/>
          <p:cNvPicPr>
            <a:picLocks noChangeAspect="1"/>
          </p:cNvPicPr>
          <p:nvPr/>
        </p:nvPicPr>
        <p:blipFill>
          <a:blip r:embed="rId2"/>
          <a:stretch>
            <a:fillRect/>
          </a:stretch>
        </p:blipFill>
        <p:spPr>
          <a:xfrm>
            <a:off x="471485" y="1539954"/>
            <a:ext cx="5809992" cy="3005588"/>
          </a:xfrm>
          <a:prstGeom prst="rect">
            <a:avLst/>
          </a:prstGeom>
        </p:spPr>
      </p:pic>
      <p:sp>
        <p:nvSpPr>
          <p:cNvPr id="13" name="Content Placeholder 2"/>
          <p:cNvSpPr txBox="1">
            <a:spLocks/>
          </p:cNvSpPr>
          <p:nvPr/>
        </p:nvSpPr>
        <p:spPr>
          <a:xfrm>
            <a:off x="471487" y="4711765"/>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smtClean="0"/>
              <a:t>Resources</a:t>
            </a:r>
            <a:endParaRPr lang="en-CA" dirty="0"/>
          </a:p>
        </p:txBody>
      </p:sp>
      <p:sp>
        <p:nvSpPr>
          <p:cNvPr id="8" name="Rectangle 7"/>
          <p:cNvSpPr/>
          <p:nvPr/>
        </p:nvSpPr>
        <p:spPr>
          <a:xfrm>
            <a:off x="471485" y="5171523"/>
            <a:ext cx="6009702" cy="1785104"/>
          </a:xfrm>
          <a:prstGeom prst="rect">
            <a:avLst/>
          </a:prstGeom>
        </p:spPr>
        <p:txBody>
          <a:bodyPr wrap="square">
            <a:spAutoFit/>
          </a:bodyPr>
          <a:lstStyle/>
          <a:p>
            <a:pPr marL="171450" indent="-171450">
              <a:buFont typeface="Wingdings" panose="05000000000000000000" pitchFamily="2" charset="2"/>
              <a:buChar char="Ø"/>
            </a:pPr>
            <a:r>
              <a:rPr lang="en-CA" sz="1100" dirty="0" smtClean="0"/>
              <a:t>The </a:t>
            </a:r>
            <a:r>
              <a:rPr lang="en-CA" sz="1100" dirty="0"/>
              <a:t>Three Dimensions of Inclusive Design. GitHub.  </a:t>
            </a:r>
            <a:r>
              <a:rPr lang="en-CA" sz="1100" dirty="0" smtClean="0">
                <a:hlinkClick r:id="rId3"/>
              </a:rPr>
              <a:t>https</a:t>
            </a:r>
            <a:r>
              <a:rPr lang="en-CA" sz="1100" dirty="0">
                <a:hlinkClick r:id="rId3"/>
              </a:rPr>
              <a:t>://</a:t>
            </a:r>
            <a:r>
              <a:rPr lang="en-CA" sz="1100" dirty="0" smtClean="0">
                <a:hlinkClick r:id="rId3"/>
              </a:rPr>
              <a:t>handbook.floeproject.org/TheThreeDimensionsPartOne.html</a:t>
            </a:r>
            <a:r>
              <a:rPr lang="en-CA" sz="1100" dirty="0" smtClean="0"/>
              <a:t> </a:t>
            </a:r>
            <a:endParaRPr lang="en-CA" sz="1100" dirty="0"/>
          </a:p>
          <a:p>
            <a:pPr marL="171450" indent="-171450">
              <a:buFont typeface="Wingdings" panose="05000000000000000000" pitchFamily="2" charset="2"/>
              <a:buChar char="Ø"/>
            </a:pPr>
            <a:r>
              <a:rPr lang="en-CA" sz="1100" dirty="0" smtClean="0"/>
              <a:t>Social </a:t>
            </a:r>
            <a:r>
              <a:rPr lang="en-CA" sz="1100" dirty="0"/>
              <a:t>Justice Repair Kit. Inclusive Design Research Centre. </a:t>
            </a:r>
            <a:r>
              <a:rPr lang="en-CA" sz="1100" dirty="0">
                <a:hlinkClick r:id="rId4"/>
              </a:rPr>
              <a:t>https://sojustrepairit.org</a:t>
            </a:r>
            <a:r>
              <a:rPr lang="en-CA" sz="1100" dirty="0" smtClean="0">
                <a:hlinkClick r:id="rId4"/>
              </a:rPr>
              <a:t>/</a:t>
            </a:r>
            <a:r>
              <a:rPr lang="en-CA" sz="1100" dirty="0" smtClean="0"/>
              <a:t>   </a:t>
            </a:r>
          </a:p>
          <a:p>
            <a:pPr marL="171450" indent="-171450">
              <a:buFont typeface="Wingdings" panose="05000000000000000000" pitchFamily="2" charset="2"/>
              <a:buChar char="Ø"/>
            </a:pPr>
            <a:r>
              <a:rPr lang="en-CA" sz="1100" dirty="0" smtClean="0"/>
              <a:t>Self-efficacy </a:t>
            </a:r>
            <a:r>
              <a:rPr lang="en-CA" sz="1100" dirty="0"/>
              <a:t>beliefs of medical students: a critical review - Klassen &amp; Klassen -  </a:t>
            </a:r>
            <a:r>
              <a:rPr lang="en-CA" sz="1100" dirty="0" smtClean="0">
                <a:hlinkClick r:id="rId5"/>
              </a:rPr>
              <a:t>https</a:t>
            </a:r>
            <a:r>
              <a:rPr lang="en-CA" sz="1100" dirty="0">
                <a:hlinkClick r:id="rId5"/>
              </a:rPr>
              <a:t>://</a:t>
            </a:r>
            <a:r>
              <a:rPr lang="en-CA" sz="1100" dirty="0" smtClean="0">
                <a:hlinkClick r:id="rId5"/>
              </a:rPr>
              <a:t>link.springer.com/article/10.1007/s40037-018-0411-3</a:t>
            </a:r>
            <a:r>
              <a:rPr lang="en-CA" sz="1100" dirty="0" smtClean="0"/>
              <a:t> </a:t>
            </a:r>
            <a:endParaRPr lang="en-CA" sz="1100" dirty="0"/>
          </a:p>
          <a:p>
            <a:pPr marL="171450" indent="-171450">
              <a:buFont typeface="Wingdings" panose="05000000000000000000" pitchFamily="2" charset="2"/>
              <a:buChar char="Ø"/>
            </a:pPr>
            <a:r>
              <a:rPr lang="en-CA" sz="1100" dirty="0" smtClean="0"/>
              <a:t>Agency </a:t>
            </a:r>
            <a:r>
              <a:rPr lang="en-CA" sz="1100" dirty="0"/>
              <a:t>and responsibility in adolescent students: A challenge for the societies of  </a:t>
            </a:r>
            <a:r>
              <a:rPr lang="en-CA" sz="1100" dirty="0" smtClean="0"/>
              <a:t>tomorrow </a:t>
            </a:r>
            <a:r>
              <a:rPr lang="en-CA" sz="1100" dirty="0"/>
              <a:t>- </a:t>
            </a:r>
            <a:r>
              <a:rPr lang="en-CA" sz="1100" dirty="0">
                <a:hlinkClick r:id="rId6"/>
              </a:rPr>
              <a:t>https://</a:t>
            </a:r>
            <a:r>
              <a:rPr lang="en-CA" sz="1100" dirty="0" smtClean="0">
                <a:hlinkClick r:id="rId6"/>
              </a:rPr>
              <a:t>onlinelibrary.wiley.com/doi/full/10.1111/bjep.12215</a:t>
            </a:r>
            <a:r>
              <a:rPr lang="en-CA" sz="1100" dirty="0" smtClean="0"/>
              <a:t> </a:t>
            </a:r>
            <a:endParaRPr lang="en-CA" sz="1100" dirty="0"/>
          </a:p>
          <a:p>
            <a:pPr marL="171450" indent="-171450">
              <a:buFont typeface="Wingdings" panose="05000000000000000000" pitchFamily="2" charset="2"/>
              <a:buChar char="Ø"/>
            </a:pPr>
            <a:r>
              <a:rPr lang="en-CA" sz="1100" dirty="0" smtClean="0"/>
              <a:t>APA </a:t>
            </a:r>
            <a:r>
              <a:rPr lang="en-CA" sz="1100" dirty="0"/>
              <a:t>Good Practices Guide -  </a:t>
            </a:r>
            <a:r>
              <a:rPr lang="en-CA" sz="1100" dirty="0" smtClean="0">
                <a:hlinkClick r:id="rId7"/>
              </a:rPr>
              <a:t>http</a:t>
            </a:r>
            <a:r>
              <a:rPr lang="en-CA" sz="1100" dirty="0">
                <a:hlinkClick r:id="rId7"/>
              </a:rPr>
              <a:t>://dailynous.com/2019/09/19/apa-publishes-good-practices-guide</a:t>
            </a:r>
            <a:r>
              <a:rPr lang="en-CA" sz="1100" dirty="0" smtClean="0">
                <a:hlinkClick r:id="rId7"/>
              </a:rPr>
              <a:t>/</a:t>
            </a:r>
            <a:r>
              <a:rPr lang="en-CA" sz="1100" dirty="0" smtClean="0"/>
              <a:t> </a:t>
            </a:r>
            <a:endParaRPr lang="en-CA" sz="1100" dirty="0"/>
          </a:p>
          <a:p>
            <a:pPr marL="171450" indent="-171450">
              <a:buFont typeface="Wingdings" panose="05000000000000000000" pitchFamily="2" charset="2"/>
              <a:buChar char="Ø"/>
            </a:pPr>
            <a:r>
              <a:rPr lang="en-CA" sz="1100" dirty="0"/>
              <a:t>Digital </a:t>
            </a:r>
            <a:r>
              <a:rPr lang="en-CA" sz="1100" dirty="0" smtClean="0"/>
              <a:t>Wellbeing, BBC </a:t>
            </a:r>
            <a:r>
              <a:rPr lang="en-CA" sz="1100" dirty="0"/>
              <a:t>- </a:t>
            </a:r>
            <a:r>
              <a:rPr lang="en-CA" sz="1100" dirty="0">
                <a:hlinkClick r:id="rId8"/>
              </a:rPr>
              <a:t>https://</a:t>
            </a:r>
            <a:r>
              <a:rPr lang="en-CA" sz="1100" dirty="0" smtClean="0">
                <a:hlinkClick r:id="rId8"/>
              </a:rPr>
              <a:t>www.bbc.co.uk/rd/projects/digital-wellbeing</a:t>
            </a:r>
            <a:r>
              <a:rPr lang="en-CA" sz="1100" dirty="0" smtClean="0"/>
              <a:t> </a:t>
            </a:r>
            <a:endParaRPr lang="en-CA" sz="1100" dirty="0"/>
          </a:p>
        </p:txBody>
      </p:sp>
      <p:sp>
        <p:nvSpPr>
          <p:cNvPr id="15" name="Rectangle 14"/>
          <p:cNvSpPr/>
          <p:nvPr/>
        </p:nvSpPr>
        <p:spPr>
          <a:xfrm>
            <a:off x="1135463" y="7306004"/>
            <a:ext cx="4903595" cy="430887"/>
          </a:xfrm>
          <a:prstGeom prst="rect">
            <a:avLst/>
          </a:prstGeom>
        </p:spPr>
        <p:txBody>
          <a:bodyPr wrap="square">
            <a:spAutoFit/>
          </a:bodyPr>
          <a:lstStyle/>
          <a:p>
            <a:r>
              <a:rPr lang="en-CA" sz="1100" dirty="0"/>
              <a:t>Featured Video: Conversation with Silvia </a:t>
            </a:r>
            <a:r>
              <a:rPr lang="en-CA" sz="1100" dirty="0" err="1"/>
              <a:t>Baldiris</a:t>
            </a:r>
            <a:r>
              <a:rPr lang="en-CA" sz="1100" dirty="0"/>
              <a:t> and Jutta </a:t>
            </a:r>
            <a:r>
              <a:rPr lang="en-CA" sz="1100" dirty="0" err="1"/>
              <a:t>Treviranus</a:t>
            </a:r>
            <a:r>
              <a:rPr lang="en-CA" sz="1100" dirty="0"/>
              <a:t>  </a:t>
            </a:r>
            <a:r>
              <a:rPr lang="en-CA" sz="1100" dirty="0">
                <a:hlinkClick r:id="rId9"/>
              </a:rPr>
              <a:t>https://</a:t>
            </a:r>
            <a:r>
              <a:rPr lang="en-CA" sz="1100" dirty="0" smtClean="0">
                <a:hlinkClick r:id="rId9"/>
              </a:rPr>
              <a:t>el30.mooc.ca/event/88</a:t>
            </a:r>
            <a:r>
              <a:rPr lang="en-CA" sz="1100" dirty="0" smtClean="0"/>
              <a:t> </a:t>
            </a:r>
            <a:endParaRPr lang="en-CA" sz="1100" dirty="0"/>
          </a:p>
        </p:txBody>
      </p:sp>
      <p:pic>
        <p:nvPicPr>
          <p:cNvPr id="16" name="Picture 15"/>
          <p:cNvPicPr>
            <a:picLocks noChangeAspect="1"/>
          </p:cNvPicPr>
          <p:nvPr/>
        </p:nvPicPr>
        <p:blipFill>
          <a:blip r:embed="rId10"/>
          <a:stretch>
            <a:fillRect/>
          </a:stretch>
        </p:blipFill>
        <p:spPr>
          <a:xfrm>
            <a:off x="714803" y="7306004"/>
            <a:ext cx="420660" cy="323116"/>
          </a:xfrm>
          <a:prstGeom prst="rect">
            <a:avLst/>
          </a:prstGeom>
        </p:spPr>
      </p:pic>
      <p:sp>
        <p:nvSpPr>
          <p:cNvPr id="17" name="Slide Number Placeholder 16"/>
          <p:cNvSpPr>
            <a:spLocks noGrp="1"/>
          </p:cNvSpPr>
          <p:nvPr>
            <p:ph type="sldNum" sz="quarter" idx="12"/>
          </p:nvPr>
        </p:nvSpPr>
        <p:spPr/>
        <p:txBody>
          <a:bodyPr/>
          <a:lstStyle/>
          <a:p>
            <a:fld id="{3DEFAA7A-1F75-4566-B3ED-B7F20098E838}" type="slidenum">
              <a:rPr lang="en-CA" smtClean="0"/>
              <a:t>29</a:t>
            </a:fld>
            <a:endParaRPr lang="en-CA"/>
          </a:p>
        </p:txBody>
      </p:sp>
    </p:spTree>
    <p:extLst>
      <p:ext uri="{BB962C8B-B14F-4D97-AF65-F5344CB8AC3E}">
        <p14:creationId xmlns:p14="http://schemas.microsoft.com/office/powerpoint/2010/main" val="129147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The Learning Context</a:t>
            </a:r>
            <a:endParaRPr lang="en-CA" dirty="0"/>
          </a:p>
        </p:txBody>
      </p:sp>
      <p:sp>
        <p:nvSpPr>
          <p:cNvPr id="9" name="Rectangle 8"/>
          <p:cNvSpPr/>
          <p:nvPr/>
        </p:nvSpPr>
        <p:spPr>
          <a:xfrm>
            <a:off x="552450" y="4701205"/>
            <a:ext cx="5919590" cy="938719"/>
          </a:xfrm>
          <a:prstGeom prst="rect">
            <a:avLst/>
          </a:prstGeom>
        </p:spPr>
        <p:txBody>
          <a:bodyPr wrap="square">
            <a:spAutoFit/>
          </a:bodyPr>
          <a:lstStyle/>
          <a:p>
            <a:r>
              <a:rPr lang="en-US" sz="1100" dirty="0">
                <a:solidFill>
                  <a:srgbClr val="000000"/>
                </a:solidFill>
                <a:ea typeface="Times New Roman" panose="02020603050405020304" pitchFamily="18" charset="0"/>
              </a:rPr>
              <a:t>From a connectivist perspective, knowledge is the organization of connections between a set of  entities, where the result of that organization is the capacity to ​</a:t>
            </a:r>
            <a:r>
              <a:rPr lang="en-US" sz="1100" i="1" dirty="0">
                <a:solidFill>
                  <a:srgbClr val="000000"/>
                </a:solidFill>
                <a:ea typeface="Times New Roman" panose="02020603050405020304" pitchFamily="18" charset="0"/>
              </a:rPr>
              <a:t>recognize</a:t>
            </a:r>
            <a:r>
              <a:rPr lang="en-US" sz="1100" dirty="0">
                <a:solidFill>
                  <a:srgbClr val="000000"/>
                </a:solidFill>
                <a:ea typeface="Times New Roman" panose="02020603050405020304" pitchFamily="18" charset="0"/>
              </a:rPr>
              <a:t>​ objects or states of </a:t>
            </a:r>
            <a:r>
              <a:rPr lang="en-US" sz="1100" dirty="0" smtClean="0">
                <a:solidFill>
                  <a:srgbClr val="000000"/>
                </a:solidFill>
                <a:ea typeface="Times New Roman" panose="02020603050405020304" pitchFamily="18" charset="0"/>
              </a:rPr>
              <a:t>affairs </a:t>
            </a:r>
            <a:r>
              <a:rPr lang="en-US" sz="1100" dirty="0">
                <a:solidFill>
                  <a:srgbClr val="000000"/>
                </a:solidFill>
                <a:ea typeface="Times New Roman" panose="02020603050405020304" pitchFamily="18" charset="0"/>
              </a:rPr>
              <a:t>in the world. For all practical purposes, we can recognize anything: friends, pets, </a:t>
            </a:r>
            <a:r>
              <a:rPr lang="en-US" sz="1100" dirty="0" smtClean="0">
                <a:solidFill>
                  <a:srgbClr val="000000"/>
                </a:solidFill>
                <a:ea typeface="Times New Roman" panose="02020603050405020304" pitchFamily="18" charset="0"/>
              </a:rPr>
              <a:t>past events</a:t>
            </a:r>
            <a:r>
              <a:rPr lang="en-US" sz="1100" dirty="0">
                <a:solidFill>
                  <a:srgbClr val="000000"/>
                </a:solidFill>
                <a:ea typeface="Times New Roman" panose="02020603050405020304" pitchFamily="18" charset="0"/>
              </a:rPr>
              <a:t>, future events, types, consequences, whatever. Moreover, there are different ways </a:t>
            </a:r>
            <a:r>
              <a:rPr lang="en-US" sz="1100" dirty="0" smtClean="0">
                <a:solidFill>
                  <a:srgbClr val="000000"/>
                </a:solidFill>
                <a:ea typeface="Times New Roman" panose="02020603050405020304" pitchFamily="18" charset="0"/>
              </a:rPr>
              <a:t>of recognizing</a:t>
            </a:r>
            <a:r>
              <a:rPr lang="en-US" sz="1100" dirty="0">
                <a:solidFill>
                  <a:srgbClr val="000000"/>
                </a:solidFill>
                <a:ea typeface="Times New Roman" panose="02020603050405020304" pitchFamily="18" charset="0"/>
              </a:rPr>
              <a:t>: we can have a memory, imagine an object, exercise a certain </a:t>
            </a:r>
            <a:r>
              <a:rPr lang="en-US" sz="1100" dirty="0" smtClean="0">
                <a:solidFill>
                  <a:srgbClr val="000000"/>
                </a:solidFill>
                <a:ea typeface="Times New Roman" panose="02020603050405020304" pitchFamily="18" charset="0"/>
              </a:rPr>
              <a:t>skill, have </a:t>
            </a:r>
            <a:r>
              <a:rPr lang="en-US" sz="1100" dirty="0">
                <a:solidFill>
                  <a:srgbClr val="000000"/>
                </a:solidFill>
                <a:ea typeface="Times New Roman" panose="02020603050405020304" pitchFamily="18" charset="0"/>
              </a:rPr>
              <a:t>some </a:t>
            </a:r>
            <a:r>
              <a:rPr lang="en-US" sz="1100" dirty="0" smtClean="0">
                <a:solidFill>
                  <a:srgbClr val="000000"/>
                </a:solidFill>
                <a:ea typeface="Times New Roman" panose="02020603050405020304" pitchFamily="18" charset="0"/>
              </a:rPr>
              <a:t>emotion </a:t>
            </a:r>
            <a:r>
              <a:rPr lang="en-US" sz="1100" dirty="0">
                <a:solidFill>
                  <a:srgbClr val="000000"/>
                </a:solidFill>
                <a:ea typeface="Times New Roman" panose="02020603050405020304" pitchFamily="18" charset="0"/>
              </a:rPr>
              <a:t>or </a:t>
            </a:r>
            <a:r>
              <a:rPr lang="en-US" sz="1100" dirty="0" smtClean="0">
                <a:solidFill>
                  <a:srgbClr val="000000"/>
                </a:solidFill>
                <a:ea typeface="Times New Roman" panose="02020603050405020304" pitchFamily="18" charset="0"/>
              </a:rPr>
              <a:t>another. </a:t>
            </a:r>
            <a:endParaRPr lang="en-CA" dirty="0"/>
          </a:p>
        </p:txBody>
      </p:sp>
      <p:sp>
        <p:nvSpPr>
          <p:cNvPr id="10" name="Content Placeholder 2"/>
          <p:cNvSpPr txBox="1">
            <a:spLocks/>
          </p:cNvSpPr>
          <p:nvPr/>
        </p:nvSpPr>
        <p:spPr>
          <a:xfrm>
            <a:off x="552450" y="5844017"/>
            <a:ext cx="5834063" cy="4762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dirty="0" smtClean="0"/>
              <a:t>Designing Learning Experiences</a:t>
            </a:r>
            <a:endParaRPr lang="en-CA"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a:xfrm>
            <a:off x="733738" y="6336849"/>
            <a:ext cx="2692749" cy="1631494"/>
          </a:xfrm>
          <a:prstGeom prst="rect">
            <a:avLst/>
          </a:prstGeom>
          <a:noFill/>
        </p:spPr>
      </p:pic>
      <p:sp>
        <p:nvSpPr>
          <p:cNvPr id="12" name="Rectangle 11"/>
          <p:cNvSpPr/>
          <p:nvPr/>
        </p:nvSpPr>
        <p:spPr>
          <a:xfrm>
            <a:off x="-2514" y="8113858"/>
            <a:ext cx="6182249" cy="261610"/>
          </a:xfrm>
          <a:prstGeom prst="rect">
            <a:avLst/>
          </a:prstGeom>
        </p:spPr>
        <p:txBody>
          <a:bodyPr wrap="square">
            <a:spAutoFit/>
          </a:bodyPr>
          <a:lstStyle/>
          <a:p>
            <a:pPr marL="660400">
              <a:spcAft>
                <a:spcPts val="0"/>
              </a:spcAft>
            </a:pPr>
            <a:r>
              <a:rPr lang="en-US" sz="1100" u="sng" dirty="0">
                <a:solidFill>
                  <a:srgbClr val="1155CC"/>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http://discovery.ucl.ac.uk/1475754/4/Luckin_SoTL_Luckin_Final.pdf</a:t>
            </a:r>
            <a:r>
              <a:rPr lang="en-U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4149969" y="6430945"/>
            <a:ext cx="2461846" cy="2000548"/>
          </a:xfrm>
          <a:prstGeom prst="rect">
            <a:avLst/>
          </a:prstGeom>
          <a:noFill/>
        </p:spPr>
        <p:txBody>
          <a:bodyPr wrap="square" rtlCol="0">
            <a:spAutoFit/>
          </a:bodyPr>
          <a:lstStyle/>
          <a:p>
            <a:r>
              <a:rPr lang="en-US" sz="1100" dirty="0" smtClean="0"/>
              <a:t>1. Learning </a:t>
            </a:r>
            <a:r>
              <a:rPr lang="en-US" sz="1100" dirty="0"/>
              <a:t>from Experts  </a:t>
            </a:r>
            <a:br>
              <a:rPr lang="en-US" sz="1100" dirty="0"/>
            </a:br>
            <a:r>
              <a:rPr lang="en-US" sz="1100" dirty="0"/>
              <a:t>2</a:t>
            </a:r>
            <a:r>
              <a:rPr lang="en-US" sz="1100" dirty="0" smtClean="0"/>
              <a:t>. Learning </a:t>
            </a:r>
            <a:r>
              <a:rPr lang="en-US" sz="1100" dirty="0"/>
              <a:t>with Others  </a:t>
            </a:r>
            <a:br>
              <a:rPr lang="en-US" sz="1100" dirty="0"/>
            </a:br>
            <a:r>
              <a:rPr lang="en-US" sz="1100" dirty="0"/>
              <a:t>3</a:t>
            </a:r>
            <a:r>
              <a:rPr lang="en-US" sz="1100" dirty="0" smtClean="0"/>
              <a:t>. Learning </a:t>
            </a:r>
            <a:r>
              <a:rPr lang="en-US" sz="1100" dirty="0"/>
              <a:t>through Making   </a:t>
            </a:r>
            <a:br>
              <a:rPr lang="en-US" sz="1100" dirty="0"/>
            </a:br>
            <a:r>
              <a:rPr lang="en-US" sz="1100" dirty="0"/>
              <a:t>4</a:t>
            </a:r>
            <a:r>
              <a:rPr lang="en-US" sz="1100" dirty="0" smtClean="0"/>
              <a:t>. Learning </a:t>
            </a:r>
            <a:r>
              <a:rPr lang="en-US" sz="1100" dirty="0"/>
              <a:t>through Exploring   </a:t>
            </a:r>
            <a:br>
              <a:rPr lang="en-US" sz="1100" dirty="0"/>
            </a:br>
            <a:r>
              <a:rPr lang="en-US" sz="1100" dirty="0"/>
              <a:t>5</a:t>
            </a:r>
            <a:r>
              <a:rPr lang="en-US" sz="1100" dirty="0" smtClean="0"/>
              <a:t>. Learning </a:t>
            </a:r>
            <a:r>
              <a:rPr lang="en-US" sz="1100" dirty="0"/>
              <a:t>through Inquiry  </a:t>
            </a:r>
            <a:br>
              <a:rPr lang="en-US" sz="1100" dirty="0"/>
            </a:br>
            <a:r>
              <a:rPr lang="en-US" sz="1100" dirty="0"/>
              <a:t>6</a:t>
            </a:r>
            <a:r>
              <a:rPr lang="en-US" sz="1100" dirty="0" smtClean="0"/>
              <a:t>. Learning </a:t>
            </a:r>
            <a:r>
              <a:rPr lang="en-US" sz="1100" dirty="0"/>
              <a:t>through </a:t>
            </a:r>
            <a:r>
              <a:rPr lang="en-US" sz="1100" dirty="0" err="1"/>
              <a:t>Practising</a:t>
            </a:r>
            <a:r>
              <a:rPr lang="en-US" sz="1100" dirty="0"/>
              <a:t>   </a:t>
            </a:r>
            <a:br>
              <a:rPr lang="en-US" sz="1100" dirty="0"/>
            </a:br>
            <a:r>
              <a:rPr lang="en-US" sz="1100" dirty="0"/>
              <a:t>7</a:t>
            </a:r>
            <a:r>
              <a:rPr lang="en-US" sz="1100" dirty="0" smtClean="0"/>
              <a:t>. Learning </a:t>
            </a:r>
            <a:r>
              <a:rPr lang="en-US" sz="1100" dirty="0"/>
              <a:t>from </a:t>
            </a:r>
            <a:r>
              <a:rPr lang="en-US" sz="1100" dirty="0" smtClean="0"/>
              <a:t>Assessment</a:t>
            </a:r>
          </a:p>
          <a:p>
            <a:r>
              <a:rPr lang="en-US" sz="1100" dirty="0"/>
              <a:t>8</a:t>
            </a:r>
            <a:r>
              <a:rPr lang="en-US" sz="1100" dirty="0" smtClean="0"/>
              <a:t>. Learning </a:t>
            </a:r>
            <a:r>
              <a:rPr lang="en-US" sz="1100" dirty="0"/>
              <a:t>in and across Settings </a:t>
            </a:r>
            <a:r>
              <a:rPr lang="en-US" sz="1100" dirty="0" smtClean="0"/>
              <a:t>  </a:t>
            </a:r>
            <a:endParaRPr lang="en-CA" sz="1100" dirty="0"/>
          </a:p>
          <a:p>
            <a:r>
              <a:rPr lang="en-US" dirty="0"/>
              <a:t/>
            </a:r>
            <a:br>
              <a:rPr lang="en-US" dirty="0"/>
            </a:br>
            <a:endParaRPr lang="en-CA" dirty="0"/>
          </a:p>
        </p:txBody>
      </p:sp>
      <p:sp>
        <p:nvSpPr>
          <p:cNvPr id="15" name="TextBox 14"/>
          <p:cNvSpPr txBox="1"/>
          <p:nvPr/>
        </p:nvSpPr>
        <p:spPr>
          <a:xfrm>
            <a:off x="539143" y="1082219"/>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846995810"/>
              </p:ext>
            </p:extLst>
          </p:nvPr>
        </p:nvGraphicFramePr>
        <p:xfrm>
          <a:off x="552450" y="1730825"/>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Rectangle 16"/>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18" name="Rectangle 17"/>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19" name="Rectangle 18"/>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20" name="Rectangle 19"/>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
        <p:nvSpPr>
          <p:cNvPr id="22" name="Slide Number Placeholder 21"/>
          <p:cNvSpPr>
            <a:spLocks noGrp="1"/>
          </p:cNvSpPr>
          <p:nvPr>
            <p:ph type="sldNum" sz="quarter" idx="12"/>
          </p:nvPr>
        </p:nvSpPr>
        <p:spPr/>
        <p:txBody>
          <a:bodyPr/>
          <a:lstStyle/>
          <a:p>
            <a:fld id="{3DEFAA7A-1F75-4566-B3ED-B7F20098E838}" type="slidenum">
              <a:rPr lang="en-CA" smtClean="0"/>
              <a:t>3</a:t>
            </a:fld>
            <a:endParaRPr lang="en-CA"/>
          </a:p>
        </p:txBody>
      </p:sp>
    </p:spTree>
    <p:extLst>
      <p:ext uri="{BB962C8B-B14F-4D97-AF65-F5344CB8AC3E}">
        <p14:creationId xmlns:p14="http://schemas.microsoft.com/office/powerpoint/2010/main" val="421174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Redefining Success</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a:xfrm>
            <a:off x="471487" y="1382991"/>
            <a:ext cx="5942965" cy="3362325"/>
          </a:xfrm>
          <a:prstGeom prst="rect">
            <a:avLst/>
          </a:prstGeom>
          <a:noFill/>
        </p:spPr>
      </p:pic>
      <p:sp>
        <p:nvSpPr>
          <p:cNvPr id="5" name="Rectangle 4"/>
          <p:cNvSpPr/>
          <p:nvPr/>
        </p:nvSpPr>
        <p:spPr>
          <a:xfrm>
            <a:off x="471487" y="4901028"/>
            <a:ext cx="5798684" cy="3308598"/>
          </a:xfrm>
          <a:prstGeom prst="rect">
            <a:avLst/>
          </a:prstGeom>
        </p:spPr>
        <p:txBody>
          <a:bodyPr wrap="square">
            <a:spAutoFit/>
          </a:bodyPr>
          <a:lstStyle/>
          <a:p>
            <a:r>
              <a:rPr lang="en-CA" sz="1100" dirty="0"/>
              <a:t>Each of the major developments in the internet - from the client-server model to platform-based  interoperability to web3-based consensus networks - has been accompanied by a shift in  </a:t>
            </a:r>
            <a:r>
              <a:rPr lang="en-CA" sz="1100" dirty="0" smtClean="0"/>
              <a:t>agency</a:t>
            </a:r>
            <a:r>
              <a:rPr lang="en-CA" sz="1100" dirty="0"/>
              <a:t>. The relative standing of the individual with respect to community, institutions, and  </a:t>
            </a:r>
            <a:r>
              <a:rPr lang="en-CA" sz="1100" dirty="0" smtClean="0"/>
              <a:t>governments </a:t>
            </a:r>
            <a:r>
              <a:rPr lang="en-CA" sz="1100" dirty="0"/>
              <a:t>was shifted, for better or worse.  </a:t>
            </a:r>
          </a:p>
          <a:p>
            <a:endParaRPr lang="en-CA" sz="1100" dirty="0"/>
          </a:p>
          <a:p>
            <a:r>
              <a:rPr lang="en-CA" sz="1100" dirty="0"/>
              <a:t>Each stage in technological development is inspired by social, political and economic  </a:t>
            </a:r>
            <a:r>
              <a:rPr lang="en-CA" sz="1100" dirty="0" smtClean="0"/>
              <a:t>aspirations</a:t>
            </a:r>
            <a:r>
              <a:rPr lang="en-CA" sz="1100" dirty="0"/>
              <a:t>, and understanding the next generation of learning and technology requires  </a:t>
            </a:r>
            <a:r>
              <a:rPr lang="en-CA" sz="1100" dirty="0" smtClean="0"/>
              <a:t>understanding </a:t>
            </a:r>
            <a:r>
              <a:rPr lang="en-CA" sz="1100" dirty="0"/>
              <a:t>the forces that shaped them. So we close our enquiry with a consideration of  issues related to power and control, to peace and prosperity, to hopes and dreams.  </a:t>
            </a:r>
          </a:p>
          <a:p>
            <a:endParaRPr lang="en-CA" sz="1100" dirty="0"/>
          </a:p>
          <a:p>
            <a:r>
              <a:rPr lang="en-CA" sz="1100" dirty="0"/>
              <a:t>McLuhan said that technology is a projection of ourselves into the community, so we need to </a:t>
            </a:r>
            <a:r>
              <a:rPr lang="en-CA" sz="1100" dirty="0" smtClean="0"/>
              <a:t>consider </a:t>
            </a:r>
            <a:r>
              <a:rPr lang="en-CA" sz="1100" dirty="0"/>
              <a:t>how human capacities are advanced and amplified in a distributed and interconnected  learning environment. Our senses are amplified by virtual and augmented reality, our cognitive  capacities extended by machine vision and artificial intelligence, and our economic and social  </a:t>
            </a:r>
            <a:r>
              <a:rPr lang="en-CA" sz="1100" dirty="0" smtClean="0"/>
              <a:t>agency </a:t>
            </a:r>
            <a:r>
              <a:rPr lang="en-CA" sz="1100" dirty="0"/>
              <a:t>is represented by our bots and agents.  </a:t>
            </a:r>
          </a:p>
          <a:p>
            <a:endParaRPr lang="en-CA" sz="1100" dirty="0"/>
          </a:p>
          <a:p>
            <a:r>
              <a:rPr lang="en-CA" sz="1100" dirty="0"/>
              <a:t>‘Success’ in the future will not be defined by employment opportunities, by competencies, by  skills and expertise, but by agency - can the learner learn, think and do for themselves in a  </a:t>
            </a:r>
            <a:r>
              <a:rPr lang="en-CA" sz="1100" dirty="0" smtClean="0"/>
              <a:t>rapidly </a:t>
            </a:r>
            <a:r>
              <a:rPr lang="en-CA" sz="1100" dirty="0"/>
              <a:t>changing and complex environment?  </a:t>
            </a:r>
          </a:p>
        </p:txBody>
      </p:sp>
      <p:sp>
        <p:nvSpPr>
          <p:cNvPr id="10" name="Slide Number Placeholder 9"/>
          <p:cNvSpPr>
            <a:spLocks noGrp="1"/>
          </p:cNvSpPr>
          <p:nvPr>
            <p:ph type="sldNum" sz="quarter" idx="12"/>
          </p:nvPr>
        </p:nvSpPr>
        <p:spPr/>
        <p:txBody>
          <a:bodyPr/>
          <a:lstStyle/>
          <a:p>
            <a:fld id="{3DEFAA7A-1F75-4566-B3ED-B7F20098E838}" type="slidenum">
              <a:rPr lang="en-CA" smtClean="0"/>
              <a:t>30</a:t>
            </a:fld>
            <a:endParaRPr lang="en-CA"/>
          </a:p>
        </p:txBody>
      </p:sp>
    </p:spTree>
    <p:extLst>
      <p:ext uri="{BB962C8B-B14F-4D97-AF65-F5344CB8AC3E}">
        <p14:creationId xmlns:p14="http://schemas.microsoft.com/office/powerpoint/2010/main" val="2681270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Activity - My Definition of Success </a:t>
            </a:r>
          </a:p>
        </p:txBody>
      </p:sp>
      <p:sp>
        <p:nvSpPr>
          <p:cNvPr id="3" name="Rectangle 2"/>
          <p:cNvSpPr/>
          <p:nvPr/>
        </p:nvSpPr>
        <p:spPr>
          <a:xfrm>
            <a:off x="437103" y="1382991"/>
            <a:ext cx="6420897" cy="600164"/>
          </a:xfrm>
          <a:prstGeom prst="rect">
            <a:avLst/>
          </a:prstGeom>
        </p:spPr>
        <p:txBody>
          <a:bodyPr wrap="square">
            <a:spAutoFit/>
          </a:bodyPr>
          <a:lstStyle/>
          <a:p>
            <a:r>
              <a:rPr lang="en-CA" sz="1100" dirty="0"/>
              <a:t>Instructions  </a:t>
            </a:r>
          </a:p>
          <a:p>
            <a:pPr marL="171450" indent="-171450">
              <a:buFont typeface="Arial" panose="020B0604020202020204" pitchFamily="34" charset="0"/>
              <a:buChar char="•"/>
            </a:pPr>
            <a:r>
              <a:rPr lang="en-CA" sz="1100" dirty="0" smtClean="0"/>
              <a:t>Using </a:t>
            </a:r>
            <a:r>
              <a:rPr lang="en-CA" sz="1100" dirty="0"/>
              <a:t>the space below or one of the many online tools at your disposal, consider </a:t>
            </a:r>
            <a:r>
              <a:rPr lang="en-CA" sz="1100" dirty="0" smtClean="0"/>
              <a:t>what success </a:t>
            </a:r>
            <a:r>
              <a:rPr lang="en-CA" sz="1100" dirty="0"/>
              <a:t>- in this workshop, in your career, in life - looks like to you.   </a:t>
            </a:r>
          </a:p>
        </p:txBody>
      </p:sp>
      <p:sp>
        <p:nvSpPr>
          <p:cNvPr id="4" name="Slide Number Placeholder 3"/>
          <p:cNvSpPr>
            <a:spLocks noGrp="1"/>
          </p:cNvSpPr>
          <p:nvPr>
            <p:ph type="sldNum" sz="quarter" idx="12"/>
          </p:nvPr>
        </p:nvSpPr>
        <p:spPr/>
        <p:txBody>
          <a:bodyPr/>
          <a:lstStyle/>
          <a:p>
            <a:fld id="{3DEFAA7A-1F75-4566-B3ED-B7F20098E838}" type="slidenum">
              <a:rPr lang="en-CA" smtClean="0"/>
              <a:t>31</a:t>
            </a:fld>
            <a:endParaRPr lang="en-CA"/>
          </a:p>
        </p:txBody>
      </p:sp>
    </p:spTree>
    <p:extLst>
      <p:ext uri="{BB962C8B-B14F-4D97-AF65-F5344CB8AC3E}">
        <p14:creationId xmlns:p14="http://schemas.microsoft.com/office/powerpoint/2010/main" val="557110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Articles / Presentations by Stephen Downes</a:t>
            </a:r>
            <a:r>
              <a:rPr lang="en-CA" dirty="0" smtClean="0"/>
              <a:t> </a:t>
            </a:r>
            <a:endParaRPr lang="en-CA" dirty="0"/>
          </a:p>
        </p:txBody>
      </p:sp>
      <p:sp>
        <p:nvSpPr>
          <p:cNvPr id="3" name="Rectangle 2"/>
          <p:cNvSpPr/>
          <p:nvPr/>
        </p:nvSpPr>
        <p:spPr>
          <a:xfrm>
            <a:off x="471487" y="1560930"/>
            <a:ext cx="5438671" cy="7032694"/>
          </a:xfrm>
          <a:prstGeom prst="rect">
            <a:avLst/>
          </a:prstGeom>
        </p:spPr>
        <p:txBody>
          <a:bodyPr wrap="square">
            <a:spAutoFit/>
          </a:bodyPr>
          <a:lstStyle/>
          <a:p>
            <a:r>
              <a:rPr lang="en-CA" sz="1100" dirty="0"/>
              <a:t>A Look at the Future of Open Educational Resources. 2019. International Journal of Open  Educational Resources, Volume 1, Issue 2, Spring/Summer, American Public University  </a:t>
            </a:r>
          </a:p>
          <a:p>
            <a:r>
              <a:rPr lang="en-CA" sz="1100" dirty="0"/>
              <a:t>System. </a:t>
            </a:r>
            <a:r>
              <a:rPr lang="en-CA" sz="1100" dirty="0">
                <a:hlinkClick r:id="rId2"/>
              </a:rPr>
              <a:t>https://www.ijoer.org/a-look-at-the-future-of-open-educational-resources</a:t>
            </a:r>
            <a:r>
              <a:rPr lang="en-CA" sz="1100" dirty="0" smtClean="0">
                <a:hlinkClick r:id="rId2"/>
              </a:rPr>
              <a:t>/</a:t>
            </a:r>
            <a:r>
              <a:rPr lang="en-CA" sz="1100" dirty="0" smtClean="0"/>
              <a:t>    </a:t>
            </a:r>
            <a:endParaRPr lang="en-CA" sz="1100" dirty="0"/>
          </a:p>
          <a:p>
            <a:endParaRPr lang="en-CA" sz="1100" dirty="0"/>
          </a:p>
          <a:p>
            <a:r>
              <a:rPr lang="en-CA" sz="1100" dirty="0"/>
              <a:t>The Third Wave: the Next Generation of Distributed Learning Technology. 2019. </a:t>
            </a:r>
            <a:r>
              <a:rPr lang="en-CA" sz="1100" dirty="0" err="1"/>
              <a:t>Canadan</a:t>
            </a:r>
            <a:r>
              <a:rPr lang="en-CA" sz="1100" dirty="0"/>
              <a:t>  Network for Innovation in Education, Vancouver. </a:t>
            </a:r>
            <a:r>
              <a:rPr lang="en-CA" sz="1100" dirty="0">
                <a:hlinkClick r:id="rId3"/>
              </a:rPr>
              <a:t>http://</a:t>
            </a:r>
            <a:r>
              <a:rPr lang="en-CA" sz="1100" dirty="0" smtClean="0">
                <a:hlinkClick r:id="rId3"/>
              </a:rPr>
              <a:t>www.downes.ca/presentation/505</a:t>
            </a:r>
            <a:r>
              <a:rPr lang="en-CA" sz="1100" dirty="0" smtClean="0"/>
              <a:t>    </a:t>
            </a:r>
            <a:endParaRPr lang="en-CA" sz="1100" dirty="0"/>
          </a:p>
          <a:p>
            <a:endParaRPr lang="en-CA" sz="1100" dirty="0"/>
          </a:p>
          <a:p>
            <a:r>
              <a:rPr lang="en-CA" sz="1100" dirty="0"/>
              <a:t>Future Learning in an Advanced Decentralized Learning Ecosystem. 2019. Individual  Training and Education (IT&amp;E) Symposium, Canadian Forces Base Borden.  </a:t>
            </a:r>
          </a:p>
          <a:p>
            <a:r>
              <a:rPr lang="en-CA" sz="1100" dirty="0">
                <a:hlinkClick r:id="rId4"/>
              </a:rPr>
              <a:t>https://</a:t>
            </a:r>
            <a:r>
              <a:rPr lang="en-CA" sz="1100" dirty="0" smtClean="0">
                <a:hlinkClick r:id="rId4"/>
              </a:rPr>
              <a:t>www.downes.ca/cgi-bin/presentation/504</a:t>
            </a:r>
            <a:r>
              <a:rPr lang="en-CA" sz="1100" dirty="0" smtClean="0"/>
              <a:t>    </a:t>
            </a:r>
            <a:endParaRPr lang="en-CA" sz="1100" dirty="0"/>
          </a:p>
          <a:p>
            <a:endParaRPr lang="en-CA" sz="1100" dirty="0"/>
          </a:p>
          <a:p>
            <a:r>
              <a:rPr lang="en-CA" sz="1100" dirty="0"/>
              <a:t>Vision 2030: Redesigning Education for the Future. 2018. The 3rd </a:t>
            </a:r>
            <a:r>
              <a:rPr lang="en-CA" sz="1100" dirty="0" err="1"/>
              <a:t>Asbar</a:t>
            </a:r>
            <a:r>
              <a:rPr lang="en-CA" sz="1100" dirty="0"/>
              <a:t> World Forum 2018,  Riyadh. </a:t>
            </a:r>
            <a:r>
              <a:rPr lang="en-CA" sz="1100" dirty="0">
                <a:hlinkClick r:id="rId5"/>
              </a:rPr>
              <a:t>https://www.downes.ca/files/2018%2010%2028%20-%</a:t>
            </a:r>
            <a:r>
              <a:rPr lang="en-CA" sz="1100" dirty="0" smtClean="0">
                <a:hlinkClick r:id="rId5"/>
              </a:rPr>
              <a:t>20Vision%202030.pdf</a:t>
            </a:r>
            <a:r>
              <a:rPr lang="en-CA" sz="1100" dirty="0" smtClean="0"/>
              <a:t>    </a:t>
            </a:r>
            <a:endParaRPr lang="en-CA" sz="1100" dirty="0"/>
          </a:p>
          <a:p>
            <a:endParaRPr lang="en-CA" sz="1100" dirty="0"/>
          </a:p>
          <a:p>
            <a:r>
              <a:rPr lang="en-CA" sz="1100" dirty="0"/>
              <a:t>Online Learning and MOOCs: Visions and Pathways. 2018. China International Distance  </a:t>
            </a:r>
          </a:p>
          <a:p>
            <a:r>
              <a:rPr lang="en-CA" sz="1100" dirty="0"/>
              <a:t>Education Conference, Beijing. </a:t>
            </a:r>
            <a:r>
              <a:rPr lang="en-CA" sz="1100" dirty="0">
                <a:hlinkClick r:id="rId6"/>
              </a:rPr>
              <a:t>https://</a:t>
            </a:r>
            <a:r>
              <a:rPr lang="en-CA" sz="1100" dirty="0" smtClean="0">
                <a:hlinkClick r:id="rId6"/>
              </a:rPr>
              <a:t>www.downes.ca/files/Visions%20and%20Pathways.pdf</a:t>
            </a:r>
            <a:r>
              <a:rPr lang="en-CA" sz="1100" dirty="0" smtClean="0"/>
              <a:t>    </a:t>
            </a:r>
            <a:endParaRPr lang="en-CA" sz="1100" dirty="0"/>
          </a:p>
          <a:p>
            <a:endParaRPr lang="en-CA" sz="1100" dirty="0"/>
          </a:p>
          <a:p>
            <a:r>
              <a:rPr lang="en-CA" sz="1100" dirty="0"/>
              <a:t>Modernised learning delivery strategies: The Canada School of Public Service  </a:t>
            </a:r>
          </a:p>
          <a:p>
            <a:r>
              <a:rPr lang="en-CA" sz="1100" dirty="0"/>
              <a:t>technology integration project. 2018. Journal of Applied Learning &amp; Teaching, Vol.1 No.2  15-25, Kaplan Singapore. </a:t>
            </a:r>
            <a:r>
              <a:rPr lang="en-CA" sz="1100" dirty="0">
                <a:hlinkClick r:id="rId7"/>
              </a:rPr>
              <a:t>http://</a:t>
            </a:r>
            <a:r>
              <a:rPr lang="en-CA" sz="1100" dirty="0" smtClean="0">
                <a:hlinkClick r:id="rId7"/>
              </a:rPr>
              <a:t>journals.sfu.ca/jalt/index.php/jalt/article/view/17/17</a:t>
            </a:r>
            <a:r>
              <a:rPr lang="en-CA" sz="1100" dirty="0" smtClean="0"/>
              <a:t>    </a:t>
            </a:r>
            <a:endParaRPr lang="en-CA" sz="1100" dirty="0"/>
          </a:p>
          <a:p>
            <a:endParaRPr lang="en-CA" sz="1100" dirty="0"/>
          </a:p>
          <a:p>
            <a:r>
              <a:rPr lang="en-CA" sz="1100" dirty="0"/>
              <a:t>Quantum Leaps We Can Expect in Teaching and Learning in the Digital Age: a Roadmap  Research Report. 2017. Contact North, World Conference on Online Learning, Toronto.  </a:t>
            </a:r>
          </a:p>
          <a:p>
            <a:r>
              <a:rPr lang="en-CA" sz="1100" dirty="0">
                <a:hlinkClick r:id="rId8"/>
              </a:rPr>
              <a:t>http://onlinelearning2017.ca/en/special-series-of-contact-north-i-contact-nord-insight-reports</a:t>
            </a:r>
            <a:r>
              <a:rPr lang="en-CA" sz="1100" dirty="0" smtClean="0">
                <a:hlinkClick r:id="rId8"/>
              </a:rPr>
              <a:t>/</a:t>
            </a:r>
            <a:r>
              <a:rPr lang="en-CA" sz="1100" dirty="0" smtClean="0"/>
              <a:t>    </a:t>
            </a:r>
            <a:endParaRPr lang="en-CA" sz="1100" dirty="0"/>
          </a:p>
          <a:p>
            <a:endParaRPr lang="en-CA" sz="1100" dirty="0"/>
          </a:p>
          <a:p>
            <a:r>
              <a:rPr lang="en-CA" sz="1100" dirty="0"/>
              <a:t>Open Learning, Open Networks - </a:t>
            </a:r>
            <a:r>
              <a:rPr lang="ja-JP" altLang="en-US" sz="1100" dirty="0"/>
              <a:t>开放学习、开放网络</a:t>
            </a:r>
            <a:r>
              <a:rPr lang="en-US" altLang="ja-JP" sz="1100" dirty="0"/>
              <a:t>. 2017. </a:t>
            </a:r>
            <a:r>
              <a:rPr lang="en-CA" sz="1100" dirty="0"/>
              <a:t>Distance Education in China,  2017 - 10 36-4. </a:t>
            </a:r>
            <a:r>
              <a:rPr lang="en-CA" sz="1100" dirty="0">
                <a:hlinkClick r:id="rId9"/>
              </a:rPr>
              <a:t>http://</a:t>
            </a:r>
            <a:r>
              <a:rPr lang="en-CA" sz="1100" dirty="0" smtClean="0">
                <a:hlinkClick r:id="rId9"/>
              </a:rPr>
              <a:t>kns.cnki.net/kcms/detail/11.4089.G4.20171019.1052.008.html</a:t>
            </a:r>
            <a:r>
              <a:rPr lang="en-CA" sz="1100" dirty="0" smtClean="0"/>
              <a:t>    </a:t>
            </a:r>
            <a:endParaRPr lang="en-CA" sz="1100" dirty="0"/>
          </a:p>
          <a:p>
            <a:endParaRPr lang="en-CA" sz="1100" dirty="0"/>
          </a:p>
          <a:p>
            <a:r>
              <a:rPr lang="en-CA" sz="1100" dirty="0"/>
              <a:t>New Models of Open and Distance Learning. 2016. Open Education: from OERs to MOOCs,  Editors: Mohamed </a:t>
            </a:r>
            <a:r>
              <a:rPr lang="en-CA" sz="1100" dirty="0" err="1"/>
              <a:t>Jemni</a:t>
            </a:r>
            <a:r>
              <a:rPr lang="en-CA" sz="1100" dirty="0"/>
              <a:t>, </a:t>
            </a:r>
            <a:r>
              <a:rPr lang="en-CA" sz="1100" dirty="0" err="1"/>
              <a:t>Kinshuk</a:t>
            </a:r>
            <a:r>
              <a:rPr lang="en-CA" sz="1100" dirty="0"/>
              <a:t>, Mohamed </a:t>
            </a:r>
            <a:r>
              <a:rPr lang="en-CA" sz="1100" dirty="0" err="1"/>
              <a:t>Koutheair</a:t>
            </a:r>
            <a:r>
              <a:rPr lang="en-CA" sz="1100" dirty="0"/>
              <a:t> </a:t>
            </a:r>
            <a:r>
              <a:rPr lang="en-CA" sz="1100" dirty="0" err="1"/>
              <a:t>Khribi</a:t>
            </a:r>
            <a:r>
              <a:rPr lang="en-CA" sz="1100" dirty="0"/>
              <a:t>., 1-22, Springer.  </a:t>
            </a:r>
          </a:p>
          <a:p>
            <a:r>
              <a:rPr lang="en-CA" sz="1100" dirty="0">
                <a:hlinkClick r:id="rId10"/>
              </a:rPr>
              <a:t>http://</a:t>
            </a:r>
            <a:r>
              <a:rPr lang="en-CA" sz="1100" dirty="0" smtClean="0">
                <a:hlinkClick r:id="rId10"/>
              </a:rPr>
              <a:t>link.springer.com/book/10.1007/978-3-662-52925-6</a:t>
            </a:r>
            <a:r>
              <a:rPr lang="en-CA" sz="1100" dirty="0" smtClean="0"/>
              <a:t>    </a:t>
            </a:r>
            <a:endParaRPr lang="en-CA" sz="1100" dirty="0"/>
          </a:p>
          <a:p>
            <a:endParaRPr lang="en-CA" sz="1100" dirty="0"/>
          </a:p>
          <a:p>
            <a:r>
              <a:rPr lang="en-CA" sz="1100" dirty="0"/>
              <a:t>Applications, Algorithms and Data: Open Educational Resources and the Next  </a:t>
            </a:r>
          </a:p>
          <a:p>
            <a:r>
              <a:rPr lang="en-CA" sz="1100" dirty="0"/>
              <a:t>Generation of Virtual Learning. Education </a:t>
            </a:r>
            <a:r>
              <a:rPr lang="en-CA" sz="1100" dirty="0" err="1"/>
              <a:t>Ouverte</a:t>
            </a:r>
            <a:r>
              <a:rPr lang="en-CA" sz="1100" dirty="0"/>
              <a:t>: </a:t>
            </a:r>
            <a:r>
              <a:rPr lang="en-CA" sz="1100" dirty="0" err="1"/>
              <a:t>Ressources</a:t>
            </a:r>
            <a:r>
              <a:rPr lang="en-CA" sz="1100" dirty="0"/>
              <a:t> </a:t>
            </a:r>
            <a:r>
              <a:rPr lang="en-CA" sz="1100" dirty="0" err="1"/>
              <a:t>Educatives</a:t>
            </a:r>
            <a:r>
              <a:rPr lang="en-CA" sz="1100" dirty="0"/>
              <a:t> </a:t>
            </a:r>
            <a:r>
              <a:rPr lang="en-CA" sz="1100" dirty="0" err="1"/>
              <a:t>Libres</a:t>
            </a:r>
            <a:r>
              <a:rPr lang="en-CA" sz="1100" dirty="0"/>
              <a:t> et  </a:t>
            </a:r>
            <a:r>
              <a:rPr lang="en-CA" sz="1100" dirty="0" err="1"/>
              <a:t>Ingenierie</a:t>
            </a:r>
            <a:r>
              <a:rPr lang="en-CA" sz="1100" dirty="0"/>
              <a:t> de Formation, </a:t>
            </a:r>
            <a:r>
              <a:rPr lang="en-CA" sz="1100" dirty="0" err="1"/>
              <a:t>Hammamet</a:t>
            </a:r>
            <a:r>
              <a:rPr lang="en-CA" sz="1100" dirty="0"/>
              <a:t>. </a:t>
            </a:r>
            <a:r>
              <a:rPr lang="en-CA" sz="1100" dirty="0">
                <a:hlinkClick r:id="rId11"/>
              </a:rPr>
              <a:t>http://</a:t>
            </a:r>
            <a:r>
              <a:rPr lang="en-CA" sz="1100" dirty="0" smtClean="0">
                <a:hlinkClick r:id="rId11"/>
              </a:rPr>
              <a:t>www.downes.ca/presentation/481</a:t>
            </a:r>
            <a:r>
              <a:rPr lang="en-CA" sz="1100" dirty="0" smtClean="0"/>
              <a:t>    </a:t>
            </a:r>
            <a:endParaRPr lang="en-CA" sz="1100" dirty="0"/>
          </a:p>
          <a:p>
            <a:endParaRPr lang="en-CA" sz="1100" dirty="0"/>
          </a:p>
          <a:p>
            <a:r>
              <a:rPr lang="en-CA" sz="1100" dirty="0"/>
              <a:t>All: </a:t>
            </a:r>
            <a:r>
              <a:rPr lang="en-CA" sz="1100" dirty="0">
                <a:hlinkClick r:id="rId12"/>
              </a:rPr>
              <a:t>https://</a:t>
            </a:r>
            <a:r>
              <a:rPr lang="en-CA" sz="1100" dirty="0" smtClean="0">
                <a:hlinkClick r:id="rId12"/>
              </a:rPr>
              <a:t>www.downes.ca/publications.htm</a:t>
            </a:r>
            <a:endParaRPr lang="en-CA" sz="1100" dirty="0" smtClean="0"/>
          </a:p>
          <a:p>
            <a:r>
              <a:rPr lang="en-CA" sz="1100" dirty="0" smtClean="0"/>
              <a:t>       </a:t>
            </a:r>
            <a:r>
              <a:rPr lang="en-CA" sz="1100" dirty="0" smtClean="0">
                <a:hlinkClick r:id="rId13"/>
              </a:rPr>
              <a:t>https</a:t>
            </a:r>
            <a:r>
              <a:rPr lang="en-CA" sz="1100" dirty="0">
                <a:hlinkClick r:id="rId13"/>
              </a:rPr>
              <a:t>://</a:t>
            </a:r>
            <a:r>
              <a:rPr lang="en-CA" sz="1100" dirty="0" smtClean="0">
                <a:hlinkClick r:id="rId13"/>
              </a:rPr>
              <a:t>www.downes.ca/presentations.htm</a:t>
            </a:r>
            <a:r>
              <a:rPr lang="en-CA" sz="1100" dirty="0" smtClean="0"/>
              <a:t>  </a:t>
            </a:r>
            <a:endParaRPr lang="en-CA" sz="1100" dirty="0"/>
          </a:p>
        </p:txBody>
      </p:sp>
      <p:sp>
        <p:nvSpPr>
          <p:cNvPr id="4" name="Slide Number Placeholder 3"/>
          <p:cNvSpPr>
            <a:spLocks noGrp="1"/>
          </p:cNvSpPr>
          <p:nvPr>
            <p:ph type="sldNum" sz="quarter" idx="12"/>
          </p:nvPr>
        </p:nvSpPr>
        <p:spPr/>
        <p:txBody>
          <a:bodyPr/>
          <a:lstStyle/>
          <a:p>
            <a:fld id="{3DEFAA7A-1F75-4566-B3ED-B7F20098E838}" type="slidenum">
              <a:rPr lang="en-CA" smtClean="0"/>
              <a:t>32</a:t>
            </a:fld>
            <a:endParaRPr lang="en-CA"/>
          </a:p>
        </p:txBody>
      </p:sp>
    </p:spTree>
    <p:extLst>
      <p:ext uri="{BB962C8B-B14F-4D97-AF65-F5344CB8AC3E}">
        <p14:creationId xmlns:p14="http://schemas.microsoft.com/office/powerpoint/2010/main" val="340884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422031"/>
            <a:ext cx="5915025" cy="542611"/>
          </a:xfrm>
        </p:spPr>
        <p:txBody>
          <a:bodyPr>
            <a:normAutofit/>
          </a:bodyPr>
          <a:lstStyle/>
          <a:p>
            <a:pPr marL="0" indent="0">
              <a:buNone/>
            </a:pPr>
            <a:r>
              <a:rPr lang="en-CA" dirty="0" smtClean="0"/>
              <a:t>Open Online Learning</a:t>
            </a:r>
          </a:p>
        </p:txBody>
      </p:sp>
      <p:sp>
        <p:nvSpPr>
          <p:cNvPr id="12" name="Content Placeholder 2"/>
          <p:cNvSpPr txBox="1">
            <a:spLocks/>
          </p:cNvSpPr>
          <p:nvPr/>
        </p:nvSpPr>
        <p:spPr>
          <a:xfrm>
            <a:off x="471488" y="4040086"/>
            <a:ext cx="5915025" cy="40072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dirty="0" smtClean="0"/>
              <a:t>Open Pedagogy</a:t>
            </a:r>
            <a:endParaRPr lang="en-CA" dirty="0"/>
          </a:p>
        </p:txBody>
      </p:sp>
      <p:sp>
        <p:nvSpPr>
          <p:cNvPr id="11" name="Rectangle 10"/>
          <p:cNvSpPr>
            <a:spLocks noChangeArrowheads="1"/>
          </p:cNvSpPr>
          <p:nvPr/>
        </p:nvSpPr>
        <p:spPr bwMode="auto">
          <a:xfrm>
            <a:off x="-130629" y="142984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3" name="Rectangle 11"/>
          <p:cNvSpPr>
            <a:spLocks noChangeArrowheads="1"/>
          </p:cNvSpPr>
          <p:nvPr/>
        </p:nvSpPr>
        <p:spPr bwMode="auto">
          <a:xfrm>
            <a:off x="471488" y="964642"/>
            <a:ext cx="754544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The Massive Open Online Course (MOOC)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was originally developed with the objective of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creating an open and distributed learning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environment. The objective was not to pass on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 certain both of content, but rather, to create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 network in which new connections could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develop and grow and new knowledge could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be created. The ​</a:t>
            </a:r>
            <a:r>
              <a:rPr kumimoji="0" lang="en-US" altLang="en-US" sz="1100" b="0" i="1"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experience</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of participating in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this network would lead to individual learning  </a:t>
            </a:r>
            <a:endParaRPr kumimoji="0" lang="en-CA" altLang="en-US"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with each person defining success in their 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way. </a:t>
            </a:r>
            <a:endParaRPr kumimoji="0" lang="en-US" altLang="en-US" sz="1800" b="0" i="0" u="none" strike="noStrike" cap="none" normalizeH="0" baseline="0" dirty="0" smtClean="0">
              <a:ln>
                <a:noFill/>
              </a:ln>
              <a:solidFill>
                <a:schemeClr val="tx1"/>
              </a:solidFill>
              <a:effectLst/>
            </a:endParaRPr>
          </a:p>
        </p:txBody>
      </p:sp>
      <p:pic>
        <p:nvPicPr>
          <p:cNvPr id="16" name="Picture 15"/>
          <p:cNvPicPr>
            <a:picLocks noChangeAspect="1"/>
          </p:cNvPicPr>
          <p:nvPr/>
        </p:nvPicPr>
        <p:blipFill>
          <a:blip r:embed="rId2"/>
          <a:stretch>
            <a:fillRect/>
          </a:stretch>
        </p:blipFill>
        <p:spPr>
          <a:xfrm>
            <a:off x="3574891" y="671629"/>
            <a:ext cx="2964022" cy="2099876"/>
          </a:xfrm>
          <a:prstGeom prst="rect">
            <a:avLst/>
          </a:prstGeom>
        </p:spPr>
      </p:pic>
      <p:sp>
        <p:nvSpPr>
          <p:cNvPr id="14" name="Rectangle 13"/>
          <p:cNvSpPr>
            <a:spLocks noChangeArrowheads="1"/>
          </p:cNvSpPr>
          <p:nvPr/>
        </p:nvSpPr>
        <p:spPr bwMode="auto">
          <a:xfrm>
            <a:off x="150726" y="315563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5" name="Rectangle 14"/>
          <p:cNvSpPr>
            <a:spLocks noChangeArrowheads="1"/>
          </p:cNvSpPr>
          <p:nvPr/>
        </p:nvSpPr>
        <p:spPr bwMode="auto">
          <a:xfrm>
            <a:off x="471488" y="3179928"/>
            <a:ext cx="606742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Zawacki</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-Richter, Bozkurt, </a:t>
            </a:r>
            <a:r>
              <a:rPr kumimoji="0" lang="en-US" altLang="en-US" sz="11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Alturki,and</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a:t>
            </a:r>
            <a:r>
              <a:rPr kumimoji="0" lang="en-US" altLang="en-US" sz="11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Aldraiweesh</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2018. What Research Says About MOOCs –An  </a:t>
            </a:r>
            <a:r>
              <a:rPr kumimoji="0" lang="en-US" altLang="en-US" sz="11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b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Explorative Content Analysis. </a:t>
            </a:r>
            <a:r>
              <a:rPr kumimoji="0" lang="en-US" altLang="en-US" sz="11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InternationalReview</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of Research in Open </a:t>
            </a:r>
            <a:r>
              <a:rPr kumimoji="0" lang="en-US" altLang="en-US" sz="11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andDistributed</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a:t>
            </a:r>
            <a:r>
              <a:rPr kumimoji="0" lang="en-US" altLang="en-US" sz="11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LearningVolume</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19, Number 1. ​</a:t>
            </a:r>
            <a:r>
              <a:rPr kumimoji="0" lang="en-US" altLang="en-US" sz="1100" b="0" i="0" u="none" strike="noStrike" cap="none" normalizeH="0" baseline="0" dirty="0" smtClean="0">
                <a:ln>
                  <a:noFill/>
                </a:ln>
                <a:solidFill>
                  <a:srgbClr val="1155CC"/>
                </a:solidFill>
                <a:effectLst/>
                <a:ea typeface="Times New Roman" panose="02020603050405020304" pitchFamily="18" charset="0"/>
                <a:cs typeface="Arial" panose="020B0604020202020204" pitchFamily="34" charset="0"/>
                <a:hlinkClick r:id="rId3"/>
              </a:rPr>
              <a:t>https://files.eric.ed.gov/fulltext/EJ1174059.pdf</a:t>
            </a:r>
            <a:r>
              <a:rPr kumimoji="0" lang="en-US" altLang="en-US" sz="11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p:txBody>
      </p:sp>
      <p:graphicFrame>
        <p:nvGraphicFramePr>
          <p:cNvPr id="17" name="Table 16"/>
          <p:cNvGraphicFramePr>
            <a:graphicFrameLocks noGrp="1"/>
          </p:cNvGraphicFramePr>
          <p:nvPr>
            <p:extLst>
              <p:ext uri="{D42A27DB-BD31-4B8C-83A1-F6EECF244321}">
                <p14:modId xmlns:p14="http://schemas.microsoft.com/office/powerpoint/2010/main" val="2973614282"/>
              </p:ext>
            </p:extLst>
          </p:nvPr>
        </p:nvGraphicFramePr>
        <p:xfrm>
          <a:off x="579849" y="4572637"/>
          <a:ext cx="5850701" cy="2252943"/>
        </p:xfrm>
        <a:graphic>
          <a:graphicData uri="http://schemas.openxmlformats.org/drawingml/2006/table">
            <a:tbl>
              <a:tblPr firstRow="1" firstCol="1" bandRow="1">
                <a:tableStyleId>{5940675A-B579-460E-94D1-54222C63F5DA}</a:tableStyleId>
              </a:tblPr>
              <a:tblGrid>
                <a:gridCol w="1983910"/>
                <a:gridCol w="3866791"/>
              </a:tblGrid>
              <a:tr h="289289">
                <a:tc>
                  <a:txBody>
                    <a:bodyPr/>
                    <a:lstStyle/>
                    <a:p>
                      <a:pPr indent="66675" algn="l">
                        <a:lnSpc>
                          <a:spcPct val="150000"/>
                        </a:lnSpc>
                        <a:spcBef>
                          <a:spcPts val="395"/>
                        </a:spcBef>
                        <a:spcAft>
                          <a:spcPts val="0"/>
                        </a:spcAft>
                      </a:pPr>
                      <a:r>
                        <a:rPr lang="en-US" sz="1100" dirty="0">
                          <a:effectLst/>
                        </a:rPr>
                        <a:t>Participatory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Bef>
                          <a:spcPts val="395"/>
                        </a:spcBef>
                        <a:spcAft>
                          <a:spcPts val="0"/>
                        </a:spcAft>
                      </a:pPr>
                      <a:r>
                        <a:rPr lang="en-US" sz="1100">
                          <a:effectLst/>
                        </a:rPr>
                        <a:t>Interacting via social networks and mobile apps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Aft>
                          <a:spcPts val="0"/>
                        </a:spcAft>
                      </a:pPr>
                      <a:r>
                        <a:rPr lang="en-US" sz="1100">
                          <a:effectLst/>
                        </a:rPr>
                        <a:t>People and trust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Aft>
                          <a:spcPts val="0"/>
                        </a:spcAft>
                      </a:pPr>
                      <a:r>
                        <a:rPr lang="en-US" sz="1100">
                          <a:effectLst/>
                        </a:rPr>
                        <a:t>Develop trust, confidence and openness working with others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Aft>
                          <a:spcPts val="0"/>
                        </a:spcAft>
                      </a:pPr>
                      <a:r>
                        <a:rPr lang="en-US" sz="1100">
                          <a:effectLst/>
                        </a:rPr>
                        <a:t>Innovation &amp; creativity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Aft>
                          <a:spcPts val="0"/>
                        </a:spcAft>
                      </a:pPr>
                      <a:r>
                        <a:rPr lang="en-US" sz="1100">
                          <a:effectLst/>
                        </a:rPr>
                        <a:t>Encourage spontaneous innovation and creativity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Bef>
                          <a:spcPts val="320"/>
                        </a:spcBef>
                        <a:spcAft>
                          <a:spcPts val="0"/>
                        </a:spcAft>
                      </a:pPr>
                      <a:r>
                        <a:rPr lang="en-US" sz="1100">
                          <a:effectLst/>
                        </a:rPr>
                        <a:t>Sharing ideas and resources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Bef>
                          <a:spcPts val="320"/>
                        </a:spcBef>
                        <a:spcAft>
                          <a:spcPts val="0"/>
                        </a:spcAft>
                      </a:pPr>
                      <a:r>
                        <a:rPr lang="en-US" sz="1100" dirty="0">
                          <a:effectLst/>
                        </a:rPr>
                        <a:t>Share freely to disseminate ideas and thoughts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Bef>
                          <a:spcPts val="320"/>
                        </a:spcBef>
                        <a:spcAft>
                          <a:spcPts val="0"/>
                        </a:spcAft>
                      </a:pPr>
                      <a:r>
                        <a:rPr lang="en-US" sz="1100">
                          <a:effectLst/>
                        </a:rPr>
                        <a:t>Connected community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Bef>
                          <a:spcPts val="320"/>
                        </a:spcBef>
                        <a:spcAft>
                          <a:spcPts val="0"/>
                        </a:spcAft>
                      </a:pPr>
                      <a:r>
                        <a:rPr lang="en-US" sz="1100" dirty="0">
                          <a:effectLst/>
                        </a:rPr>
                        <a:t>Participate in a community of practice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Bef>
                          <a:spcPts val="320"/>
                        </a:spcBef>
                        <a:spcAft>
                          <a:spcPts val="0"/>
                        </a:spcAft>
                      </a:pPr>
                      <a:r>
                        <a:rPr lang="en-US" sz="1100">
                          <a:effectLst/>
                        </a:rPr>
                        <a:t>Learner-generated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Bef>
                          <a:spcPts val="320"/>
                        </a:spcBef>
                        <a:spcAft>
                          <a:spcPts val="0"/>
                        </a:spcAft>
                      </a:pPr>
                      <a:r>
                        <a:rPr lang="en-US" sz="1100">
                          <a:effectLst/>
                        </a:rPr>
                        <a:t>Facilitate learner contributions to OER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Bef>
                          <a:spcPts val="320"/>
                        </a:spcBef>
                        <a:spcAft>
                          <a:spcPts val="0"/>
                        </a:spcAft>
                      </a:pPr>
                      <a:r>
                        <a:rPr lang="en-US" sz="1100">
                          <a:effectLst/>
                        </a:rPr>
                        <a:t>Reflective practice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Bef>
                          <a:spcPts val="320"/>
                        </a:spcBef>
                        <a:spcAft>
                          <a:spcPts val="0"/>
                        </a:spcAft>
                      </a:pPr>
                      <a:r>
                        <a:rPr lang="en-US" sz="1100">
                          <a:effectLst/>
                        </a:rPr>
                        <a:t>Create opportunities for dialogue and reflection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522">
                <a:tc>
                  <a:txBody>
                    <a:bodyPr/>
                    <a:lstStyle/>
                    <a:p>
                      <a:pPr indent="66675" algn="l">
                        <a:lnSpc>
                          <a:spcPct val="150000"/>
                        </a:lnSpc>
                        <a:spcBef>
                          <a:spcPts val="320"/>
                        </a:spcBef>
                        <a:spcAft>
                          <a:spcPts val="0"/>
                        </a:spcAft>
                      </a:pPr>
                      <a:r>
                        <a:rPr lang="en-US" sz="1100">
                          <a:effectLst/>
                        </a:rPr>
                        <a:t>Peer review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66675" algn="l">
                        <a:lnSpc>
                          <a:spcPct val="150000"/>
                        </a:lnSpc>
                        <a:spcBef>
                          <a:spcPts val="320"/>
                        </a:spcBef>
                        <a:spcAft>
                          <a:spcPts val="0"/>
                        </a:spcAft>
                      </a:pPr>
                      <a:r>
                        <a:rPr lang="en-US" sz="1100" dirty="0">
                          <a:effectLst/>
                        </a:rPr>
                        <a:t>Contribute to an open critique of scholarship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21" name="Rectangle 20"/>
          <p:cNvSpPr/>
          <p:nvPr/>
        </p:nvSpPr>
        <p:spPr>
          <a:xfrm>
            <a:off x="471488" y="7011191"/>
            <a:ext cx="5740982" cy="1446550"/>
          </a:xfrm>
          <a:prstGeom prst="rect">
            <a:avLst/>
          </a:prstGeom>
        </p:spPr>
        <p:txBody>
          <a:bodyPr wrap="square">
            <a:spAutoFit/>
          </a:bodyPr>
          <a:lstStyle/>
          <a:p>
            <a:r>
              <a:rPr lang="en-CA" sz="1100" dirty="0" err="1"/>
              <a:t>Gráinne</a:t>
            </a:r>
            <a:r>
              <a:rPr lang="en-CA" sz="1100" dirty="0"/>
              <a:t> </a:t>
            </a:r>
            <a:r>
              <a:rPr lang="en-CA" sz="1100" dirty="0" err="1"/>
              <a:t>Conole</a:t>
            </a:r>
            <a:r>
              <a:rPr lang="en-CA" sz="1100" dirty="0"/>
              <a:t>. 2015. MOOCs as disruptive technologies: strategies for enhancing the learner  experience and quality of MOOCs. </a:t>
            </a:r>
            <a:r>
              <a:rPr lang="en-CA" sz="1100" dirty="0" err="1"/>
              <a:t>Revista</a:t>
            </a:r>
            <a:r>
              <a:rPr lang="en-CA" sz="1100" dirty="0"/>
              <a:t> de </a:t>
            </a:r>
            <a:r>
              <a:rPr lang="en-CA" sz="1100" dirty="0" err="1"/>
              <a:t>Educación</a:t>
            </a:r>
            <a:r>
              <a:rPr lang="en-CA" sz="1100" dirty="0"/>
              <a:t> a </a:t>
            </a:r>
            <a:r>
              <a:rPr lang="en-CA" sz="1100" dirty="0" err="1"/>
              <a:t>Distancia</a:t>
            </a:r>
            <a:r>
              <a:rPr lang="en-CA" sz="1100" dirty="0"/>
              <a:t>. </a:t>
            </a:r>
            <a:r>
              <a:rPr lang="en-CA" sz="1100" dirty="0" err="1"/>
              <a:t>Número</a:t>
            </a:r>
            <a:r>
              <a:rPr lang="en-CA" sz="1100" dirty="0"/>
              <a:t> 39.  </a:t>
            </a:r>
          </a:p>
          <a:p>
            <a:r>
              <a:rPr lang="en-CA" sz="1100" dirty="0">
                <a:hlinkClick r:id="rId4"/>
              </a:rPr>
              <a:t>http://</a:t>
            </a:r>
            <a:r>
              <a:rPr lang="en-CA" sz="1100" dirty="0" smtClean="0">
                <a:hlinkClick r:id="rId4"/>
              </a:rPr>
              <a:t>www.um.es/ead/red/39</a:t>
            </a:r>
            <a:r>
              <a:rPr lang="en-CA" sz="1100" dirty="0" smtClean="0"/>
              <a:t>    </a:t>
            </a:r>
            <a:endParaRPr lang="en-CA" sz="1100" dirty="0"/>
          </a:p>
          <a:p>
            <a:endParaRPr lang="en-CA" sz="1100" dirty="0"/>
          </a:p>
          <a:p>
            <a:r>
              <a:rPr lang="en-CA" sz="1100" dirty="0"/>
              <a:t>Bronwyn </a:t>
            </a:r>
            <a:r>
              <a:rPr lang="en-CA" sz="1100" dirty="0" err="1"/>
              <a:t>Hegarty</a:t>
            </a:r>
            <a:r>
              <a:rPr lang="en-CA" sz="1100" dirty="0"/>
              <a:t>. 2015.  Attributes of Open Pedagogy: A Model for Using Open Educational Resources.  Educational Technology, July/August, 2015. </a:t>
            </a:r>
            <a:r>
              <a:rPr lang="en-CA" sz="1100" dirty="0">
                <a:hlinkClick r:id="rId5"/>
              </a:rPr>
              <a:t>https://upload.wikimedia.org/wikipedia/commons/c/ca/Ed_Tech_Hegarty_2015_article_attributes_of_open _</a:t>
            </a:r>
            <a:r>
              <a:rPr lang="en-CA" sz="1100" dirty="0" smtClean="0">
                <a:hlinkClick r:id="rId5"/>
              </a:rPr>
              <a:t>pedagogy.pdf</a:t>
            </a:r>
            <a:r>
              <a:rPr lang="en-CA" sz="1100" dirty="0" smtClean="0"/>
              <a:t>  </a:t>
            </a:r>
            <a:endParaRPr lang="en-CA" sz="1100" dirty="0"/>
          </a:p>
        </p:txBody>
      </p:sp>
      <p:sp>
        <p:nvSpPr>
          <p:cNvPr id="22" name="Slide Number Placeholder 21"/>
          <p:cNvSpPr>
            <a:spLocks noGrp="1"/>
          </p:cNvSpPr>
          <p:nvPr>
            <p:ph type="sldNum" sz="quarter" idx="12"/>
          </p:nvPr>
        </p:nvSpPr>
        <p:spPr/>
        <p:txBody>
          <a:bodyPr/>
          <a:lstStyle/>
          <a:p>
            <a:fld id="{3DEFAA7A-1F75-4566-B3ED-B7F20098E838}" type="slidenum">
              <a:rPr lang="en-CA" smtClean="0"/>
              <a:t>4</a:t>
            </a:fld>
            <a:endParaRPr lang="en-CA"/>
          </a:p>
        </p:txBody>
      </p:sp>
    </p:spTree>
    <p:extLst>
      <p:ext uri="{BB962C8B-B14F-4D97-AF65-F5344CB8AC3E}">
        <p14:creationId xmlns:p14="http://schemas.microsoft.com/office/powerpoint/2010/main" val="375403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Data</a:t>
            </a:r>
            <a:endParaRPr lang="en-CA" dirty="0"/>
          </a:p>
        </p:txBody>
      </p:sp>
      <p:sp>
        <p:nvSpPr>
          <p:cNvPr id="9" name="TextBox 8"/>
          <p:cNvSpPr txBox="1"/>
          <p:nvPr/>
        </p:nvSpPr>
        <p:spPr>
          <a:xfrm>
            <a:off x="471486" y="1120306"/>
            <a:ext cx="6112194" cy="400110"/>
          </a:xfrm>
          <a:prstGeom prst="rect">
            <a:avLst/>
          </a:prstGeom>
          <a:noFill/>
        </p:spPr>
        <p:txBody>
          <a:bodyPr wrap="square" rtlCol="0">
            <a:spAutoFit/>
          </a:bodyPr>
          <a:lstStyle/>
          <a:p>
            <a:pPr lvl="0"/>
            <a:r>
              <a:rPr lang="en-CA" sz="1000" dirty="0" smtClean="0"/>
              <a:t>This part of the workshop addresses two conceptual challenges: first, the shift in our understanding of content from documents to data; and second, the shift in our understanding of data from centralized to decentralized.</a:t>
            </a:r>
            <a:endParaRPr lang="en-CA" sz="1000"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50118695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From Document to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dirty="0" smtClean="0"/>
                        <a:t>Storing our content as data makes it more flexible and more useful. One piece of data</a:t>
                      </a:r>
                      <a:r>
                        <a:rPr lang="en-CA" sz="1000" baseline="0" dirty="0" smtClean="0"/>
                        <a:t> </a:t>
                      </a:r>
                      <a:r>
                        <a:rPr lang="en-CA" sz="1000" dirty="0" smtClean="0"/>
                        <a:t>could be inserted into another piece of data, such as a template. Our perspective shifts from a </a:t>
                      </a:r>
                      <a:r>
                        <a:rPr lang="en-CA" sz="1000" i="1" dirty="0" smtClean="0"/>
                        <a:t>linear</a:t>
                      </a:r>
                      <a:r>
                        <a:rPr lang="en-CA" sz="1000" i="0" dirty="0" smtClean="0"/>
                        <a:t> organization to something more complex.</a:t>
                      </a:r>
                      <a:endParaRPr lang="en-CA"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Learning with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i="0" dirty="0" smtClean="0"/>
                        <a:t>Learning with data isn’t the same as learning with books. It’s interactive, immersive and engaging, a process of learning how to perceive and comprehend rather than to decode and store. </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Application Interfaces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The central role played by platforms is diminished in favour of direct interactions between peers, that is, a distributed web, which communicate with each other by means of application programming interfaces (API)</a:t>
                      </a:r>
                      <a:r>
                        <a:rPr lang="en-CA" sz="1000" dirty="0" smtClean="0"/>
                        <a:t>.</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Linked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Today we are seeing a trend toward decentralized linked data. This is the idea that each person can manage his or her own data, storing it wherever they want, and using it whenever they like.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
        <p:nvSpPr>
          <p:cNvPr id="49" name="Content Placeholder 2"/>
          <p:cNvSpPr>
            <a:spLocks noGrp="1"/>
          </p:cNvSpPr>
          <p:nvPr>
            <p:ph idx="1"/>
          </p:nvPr>
        </p:nvSpPr>
        <p:spPr>
          <a:xfrm>
            <a:off x="471488" y="4772859"/>
            <a:ext cx="5915025" cy="542611"/>
          </a:xfrm>
        </p:spPr>
        <p:txBody>
          <a:bodyPr>
            <a:normAutofit/>
          </a:bodyPr>
          <a:lstStyle/>
          <a:p>
            <a:pPr marL="0" indent="0">
              <a:buNone/>
            </a:pPr>
            <a:r>
              <a:rPr lang="en-CA" dirty="0" smtClean="0"/>
              <a:t>Resources</a:t>
            </a:r>
          </a:p>
        </p:txBody>
      </p:sp>
      <p:sp>
        <p:nvSpPr>
          <p:cNvPr id="47" name="TextBox 46"/>
          <p:cNvSpPr txBox="1"/>
          <p:nvPr/>
        </p:nvSpPr>
        <p:spPr>
          <a:xfrm>
            <a:off x="527380" y="5315470"/>
            <a:ext cx="6000406" cy="2292935"/>
          </a:xfrm>
          <a:prstGeom prst="rect">
            <a:avLst/>
          </a:prstGeom>
          <a:noFill/>
        </p:spPr>
        <p:txBody>
          <a:bodyPr wrap="square" rtlCol="0">
            <a:spAutoFit/>
          </a:bodyPr>
          <a:lstStyle/>
          <a:p>
            <a:pPr marL="171450" indent="-171450">
              <a:buFont typeface="Wingdings" panose="05000000000000000000" pitchFamily="2" charset="2"/>
              <a:buChar char="Ø"/>
            </a:pPr>
            <a:r>
              <a:rPr lang="en-CA" sz="1100" dirty="0"/>
              <a:t>Introduction to Linked Data. This slide show introduces linked data principles.  </a:t>
            </a:r>
            <a:r>
              <a:rPr lang="en-CA" sz="1100" dirty="0" smtClean="0">
                <a:hlinkClick r:id="rId2"/>
              </a:rPr>
              <a:t>https</a:t>
            </a:r>
            <a:r>
              <a:rPr lang="en-CA" sz="1100" dirty="0">
                <a:hlinkClick r:id="rId2"/>
              </a:rPr>
              <a:t>://</a:t>
            </a:r>
            <a:r>
              <a:rPr lang="en-CA" sz="1100" dirty="0" smtClean="0">
                <a:hlinkClick r:id="rId2"/>
              </a:rPr>
              <a:t>www.europeandataportal.eu/sites/default/files/d2.1.2_training_module_1.2_introduction_to_linked_data_en_edp.pdf</a:t>
            </a:r>
            <a:r>
              <a:rPr lang="en-CA" sz="1100" dirty="0" smtClean="0"/>
              <a:t>    </a:t>
            </a:r>
            <a:endParaRPr lang="en-CA" sz="1100" dirty="0"/>
          </a:p>
          <a:p>
            <a:pPr marL="171450" indent="-171450">
              <a:buFont typeface="Wingdings" panose="05000000000000000000" pitchFamily="2" charset="2"/>
              <a:buChar char="Ø"/>
            </a:pPr>
            <a:r>
              <a:rPr lang="en-CA" sz="1100" dirty="0" smtClean="0"/>
              <a:t>The </a:t>
            </a:r>
            <a:r>
              <a:rPr lang="en-CA" sz="1100" dirty="0"/>
              <a:t>Linked Open Data Cloud. John P. McCrae. This web page is the home of the LOD  </a:t>
            </a:r>
            <a:r>
              <a:rPr lang="en-CA" sz="1100" dirty="0" smtClean="0"/>
              <a:t>cloud </a:t>
            </a:r>
            <a:r>
              <a:rPr lang="en-CA" sz="1100" dirty="0"/>
              <a:t>diagram. </a:t>
            </a:r>
            <a:r>
              <a:rPr lang="en-CA" sz="1100" dirty="0">
                <a:hlinkClick r:id="rId3"/>
              </a:rPr>
              <a:t>https://lod-cloud.net</a:t>
            </a:r>
            <a:r>
              <a:rPr lang="en-CA" sz="1100" dirty="0" smtClean="0">
                <a:hlinkClick r:id="rId3"/>
              </a:rPr>
              <a:t>/</a:t>
            </a:r>
            <a:r>
              <a:rPr lang="en-CA" sz="1100" dirty="0" smtClean="0"/>
              <a:t>    </a:t>
            </a:r>
            <a:endParaRPr lang="en-CA" sz="1100" dirty="0"/>
          </a:p>
          <a:p>
            <a:pPr marL="171450" indent="-171450">
              <a:buFont typeface="Wingdings" panose="05000000000000000000" pitchFamily="2" charset="2"/>
              <a:buChar char="Ø"/>
            </a:pPr>
            <a:r>
              <a:rPr lang="en-CA" sz="1100" dirty="0" smtClean="0"/>
              <a:t>Open </a:t>
            </a:r>
            <a:r>
              <a:rPr lang="en-CA" sz="1100" dirty="0"/>
              <a:t>Government Portal: Enables access to open data on the government of Canada  </a:t>
            </a:r>
            <a:r>
              <a:rPr lang="en-CA" sz="1100" dirty="0" smtClean="0"/>
              <a:t>website</a:t>
            </a:r>
            <a:r>
              <a:rPr lang="en-CA" sz="1100" dirty="0"/>
              <a:t>. </a:t>
            </a:r>
            <a:r>
              <a:rPr lang="en-CA" sz="1100" dirty="0">
                <a:hlinkClick r:id="rId4"/>
              </a:rPr>
              <a:t>https://</a:t>
            </a:r>
            <a:r>
              <a:rPr lang="en-CA" sz="1100" dirty="0" smtClean="0">
                <a:hlinkClick r:id="rId4"/>
              </a:rPr>
              <a:t>open.canada.ca/data/en/dataset?res_format=JSON</a:t>
            </a:r>
            <a:r>
              <a:rPr lang="en-CA" sz="1100" dirty="0" smtClean="0"/>
              <a:t>    </a:t>
            </a:r>
            <a:endParaRPr lang="en-CA" sz="1100" dirty="0"/>
          </a:p>
          <a:p>
            <a:pPr marL="171450" indent="-171450">
              <a:buFont typeface="Wingdings" panose="05000000000000000000" pitchFamily="2" charset="2"/>
              <a:buChar char="Ø"/>
            </a:pPr>
            <a:r>
              <a:rPr lang="en-CA" sz="1100" dirty="0" smtClean="0"/>
              <a:t>Solid</a:t>
            </a:r>
            <a:r>
              <a:rPr lang="en-CA" sz="1100" dirty="0"/>
              <a:t>. Tim Berners-Lee. Solid (derived from "social linked data") is a proposed set of  </a:t>
            </a:r>
            <a:r>
              <a:rPr lang="en-CA" sz="1100" dirty="0" smtClean="0"/>
              <a:t>conventions </a:t>
            </a:r>
            <a:r>
              <a:rPr lang="en-CA" sz="1100" dirty="0"/>
              <a:t>and tools for building decentralized social applications. </a:t>
            </a:r>
            <a:r>
              <a:rPr lang="en-CA" sz="1100" dirty="0">
                <a:hlinkClick r:id="rId5"/>
              </a:rPr>
              <a:t>https://solid.mit.edu</a:t>
            </a:r>
            <a:r>
              <a:rPr lang="en-CA" sz="1100" dirty="0" smtClean="0">
                <a:hlinkClick r:id="rId5"/>
              </a:rPr>
              <a:t>/</a:t>
            </a:r>
            <a:r>
              <a:rPr lang="en-CA" sz="1100" dirty="0" smtClean="0"/>
              <a:t>    </a:t>
            </a:r>
            <a:endParaRPr lang="en-CA" sz="1100" dirty="0"/>
          </a:p>
          <a:p>
            <a:pPr marL="171450" indent="-171450">
              <a:buFont typeface="Wingdings" panose="05000000000000000000" pitchFamily="2" charset="2"/>
              <a:buChar char="Ø"/>
            </a:pPr>
            <a:r>
              <a:rPr lang="en-CA" sz="1100" dirty="0" err="1" smtClean="0"/>
              <a:t>IndieWeb</a:t>
            </a:r>
            <a:r>
              <a:rPr lang="en-CA" sz="1100" dirty="0"/>
              <a:t>. The </a:t>
            </a:r>
            <a:r>
              <a:rPr lang="en-CA" sz="1100" dirty="0" err="1"/>
              <a:t>IndieWeb</a:t>
            </a:r>
            <a:r>
              <a:rPr lang="en-CA" sz="1100" dirty="0"/>
              <a:t> is a people-focused alternative to the "corporate web".  </a:t>
            </a:r>
            <a:r>
              <a:rPr lang="en-CA" sz="1100" dirty="0" smtClean="0">
                <a:hlinkClick r:id="rId6"/>
              </a:rPr>
              <a:t>https</a:t>
            </a:r>
            <a:r>
              <a:rPr lang="en-CA" sz="1100" dirty="0">
                <a:hlinkClick r:id="rId6"/>
              </a:rPr>
              <a:t>://indieweb.org</a:t>
            </a:r>
            <a:r>
              <a:rPr lang="en-CA" sz="1100" dirty="0" smtClean="0">
                <a:hlinkClick r:id="rId6"/>
              </a:rPr>
              <a:t>/</a:t>
            </a:r>
            <a:r>
              <a:rPr lang="en-CA" sz="1100" dirty="0" smtClean="0"/>
              <a:t>    </a:t>
            </a:r>
            <a:endParaRPr lang="en-CA" sz="1100" dirty="0"/>
          </a:p>
          <a:p>
            <a:pPr marL="171450" indent="-171450">
              <a:buFont typeface="Wingdings" panose="05000000000000000000" pitchFamily="2" charset="2"/>
              <a:buChar char="Ø"/>
            </a:pPr>
            <a:r>
              <a:rPr lang="en-CA" sz="1100" dirty="0" smtClean="0"/>
              <a:t>An </a:t>
            </a:r>
            <a:r>
              <a:rPr lang="en-CA" sz="1100" dirty="0"/>
              <a:t>Increasingly Less-Brief Guide to Mastodon. </a:t>
            </a:r>
            <a:r>
              <a:rPr lang="en-CA" sz="1100" dirty="0" err="1"/>
              <a:t>Noëlle</a:t>
            </a:r>
            <a:r>
              <a:rPr lang="en-CA" sz="1100" dirty="0"/>
              <a:t> Anthony. GitHub.  </a:t>
            </a:r>
            <a:r>
              <a:rPr lang="en-CA" sz="1100" dirty="0" smtClean="0">
                <a:hlinkClick r:id="rId7"/>
              </a:rPr>
              <a:t>https</a:t>
            </a:r>
            <a:r>
              <a:rPr lang="en-CA" sz="1100" dirty="0">
                <a:hlinkClick r:id="rId7"/>
              </a:rPr>
              <a:t>://github.com/joyeusenoelle/GuideToMastodon</a:t>
            </a:r>
            <a:r>
              <a:rPr lang="en-CA" sz="1100" dirty="0" smtClean="0">
                <a:hlinkClick r:id="rId7"/>
              </a:rPr>
              <a:t>/</a:t>
            </a:r>
            <a:r>
              <a:rPr lang="en-CA" sz="1100" dirty="0" smtClean="0"/>
              <a:t> </a:t>
            </a:r>
            <a:endParaRPr lang="en-CA" sz="1100" dirty="0"/>
          </a:p>
        </p:txBody>
      </p:sp>
      <p:sp>
        <p:nvSpPr>
          <p:cNvPr id="58" name="Rectangle 57"/>
          <p:cNvSpPr/>
          <p:nvPr/>
        </p:nvSpPr>
        <p:spPr>
          <a:xfrm>
            <a:off x="1110159" y="7954673"/>
            <a:ext cx="5126546" cy="430887"/>
          </a:xfrm>
          <a:prstGeom prst="rect">
            <a:avLst/>
          </a:prstGeom>
        </p:spPr>
        <p:txBody>
          <a:bodyPr wrap="square">
            <a:spAutoFit/>
          </a:bodyPr>
          <a:lstStyle/>
          <a:p>
            <a:r>
              <a:rPr lang="en-CA" sz="1100" dirty="0"/>
              <a:t>Feature Article: Data. </a:t>
            </a:r>
            <a:r>
              <a:rPr lang="en-CA" sz="1100" dirty="0">
                <a:hlinkClick r:id="rId8"/>
              </a:rPr>
              <a:t>https://</a:t>
            </a:r>
            <a:r>
              <a:rPr lang="en-CA" sz="1100" dirty="0" smtClean="0">
                <a:hlinkClick r:id="rId8"/>
              </a:rPr>
              <a:t>el30.mooc.ca/post/68416</a:t>
            </a:r>
            <a:r>
              <a:rPr lang="en-CA" sz="1100" dirty="0" smtClean="0"/>
              <a:t>    </a:t>
            </a:r>
            <a:endParaRPr lang="en-CA" sz="1100" dirty="0"/>
          </a:p>
          <a:p>
            <a:r>
              <a:rPr lang="en-CA" sz="1100" dirty="0"/>
              <a:t>Featured Video: Conversation with Shelly Blake-Plock </a:t>
            </a:r>
            <a:r>
              <a:rPr lang="en-CA" sz="1100" dirty="0">
                <a:hlinkClick r:id="rId9"/>
              </a:rPr>
              <a:t>https://</a:t>
            </a:r>
            <a:r>
              <a:rPr lang="en-CA" sz="1100" dirty="0" smtClean="0">
                <a:hlinkClick r:id="rId9"/>
              </a:rPr>
              <a:t>el30.mooc.ca/event/80</a:t>
            </a:r>
            <a:r>
              <a:rPr lang="en-CA" sz="1100" dirty="0" smtClean="0"/>
              <a:t> </a:t>
            </a:r>
            <a:endParaRPr lang="en-CA" sz="1100" dirty="0"/>
          </a:p>
        </p:txBody>
      </p:sp>
      <p:pic>
        <p:nvPicPr>
          <p:cNvPr id="61" name="Picture 60"/>
          <p:cNvPicPr/>
          <p:nvPr/>
        </p:nvPicPr>
        <p:blipFill>
          <a:blip r:embed="rId10" cstate="print">
            <a:extLst>
              <a:ext uri="{28A0092B-C50C-407E-A947-70E740481C1C}">
                <a14:useLocalDpi xmlns:a14="http://schemas.microsoft.com/office/drawing/2010/main" val="0"/>
              </a:ext>
            </a:extLst>
          </a:blip>
          <a:srcRect/>
          <a:stretch>
            <a:fillRect/>
          </a:stretch>
        </p:blipFill>
        <p:spPr>
          <a:xfrm>
            <a:off x="583274" y="7989091"/>
            <a:ext cx="419100" cy="323850"/>
          </a:xfrm>
          <a:prstGeom prst="rect">
            <a:avLst/>
          </a:prstGeom>
          <a:noFill/>
        </p:spPr>
      </p:pic>
      <p:sp>
        <p:nvSpPr>
          <p:cNvPr id="59" name="Slide Number Placeholder 58"/>
          <p:cNvSpPr>
            <a:spLocks noGrp="1"/>
          </p:cNvSpPr>
          <p:nvPr>
            <p:ph type="sldNum" sz="quarter" idx="12"/>
          </p:nvPr>
        </p:nvSpPr>
        <p:spPr/>
        <p:txBody>
          <a:bodyPr/>
          <a:lstStyle/>
          <a:p>
            <a:fld id="{3DEFAA7A-1F75-4566-B3ED-B7F20098E838}" type="slidenum">
              <a:rPr lang="en-CA" smtClean="0"/>
              <a:t>5</a:t>
            </a:fld>
            <a:endParaRPr lang="en-CA"/>
          </a:p>
        </p:txBody>
      </p:sp>
    </p:spTree>
    <p:extLst>
      <p:ext uri="{BB962C8B-B14F-4D97-AF65-F5344CB8AC3E}">
        <p14:creationId xmlns:p14="http://schemas.microsoft.com/office/powerpoint/2010/main" val="228839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2FDD905E-3A58-43A8-A6F3-323F2B4A54DC}"/>
              </a:ext>
            </a:extLst>
          </p:cNvPr>
          <p:cNvPicPr>
            <a:picLocks noChangeAspect="1"/>
          </p:cNvPicPr>
          <p:nvPr/>
        </p:nvPicPr>
        <p:blipFill>
          <a:blip r:embed="rId2"/>
          <a:stretch>
            <a:fillRect/>
          </a:stretch>
        </p:blipFill>
        <p:spPr>
          <a:xfrm>
            <a:off x="800098" y="1485040"/>
            <a:ext cx="5089124" cy="2777868"/>
          </a:xfrm>
          <a:prstGeom prst="rect">
            <a:avLst/>
          </a:prstGeom>
        </p:spPr>
      </p:pic>
      <p:sp>
        <p:nvSpPr>
          <p:cNvPr id="7" name="Content Placeholder 2"/>
          <p:cNvSpPr txBox="1">
            <a:spLocks/>
          </p:cNvSpPr>
          <p:nvPr/>
        </p:nvSpPr>
        <p:spPr>
          <a:xfrm>
            <a:off x="387148" y="733422"/>
            <a:ext cx="5915025" cy="5426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A" dirty="0"/>
              <a:t>The BIG Idea - Course(?) as Open Data</a:t>
            </a:r>
            <a:endParaRPr lang="en-CA" dirty="0" smtClean="0"/>
          </a:p>
        </p:txBody>
      </p:sp>
      <p:sp>
        <p:nvSpPr>
          <p:cNvPr id="8" name="Rectangle 7"/>
          <p:cNvSpPr/>
          <p:nvPr/>
        </p:nvSpPr>
        <p:spPr>
          <a:xfrm>
            <a:off x="387148" y="4366578"/>
            <a:ext cx="6154329" cy="2292935"/>
          </a:xfrm>
          <a:prstGeom prst="rect">
            <a:avLst/>
          </a:prstGeom>
        </p:spPr>
        <p:txBody>
          <a:bodyPr wrap="square">
            <a:spAutoFit/>
          </a:bodyPr>
          <a:lstStyle/>
          <a:p>
            <a:r>
              <a:rPr lang="en-CA" sz="1100" dirty="0"/>
              <a:t>“Open Data is the idea that some data should be publicly available and usable, and this idea </a:t>
            </a:r>
            <a:r>
              <a:rPr lang="en-CA" sz="1100" dirty="0" smtClean="0"/>
              <a:t>has </a:t>
            </a:r>
            <a:r>
              <a:rPr lang="en-CA" sz="1100" dirty="0"/>
              <a:t>engendered a growing movement that attempts to remove technical and legal barriers to </a:t>
            </a:r>
            <a:r>
              <a:rPr lang="en-CA" sz="1100" dirty="0" smtClean="0"/>
              <a:t>the </a:t>
            </a:r>
            <a:r>
              <a:rPr lang="en-CA" sz="1100" dirty="0"/>
              <a:t>use of public data.”  </a:t>
            </a:r>
            <a:r>
              <a:rPr lang="en-CA" sz="1100" dirty="0" smtClean="0">
                <a:hlinkClick r:id="rId3"/>
              </a:rPr>
              <a:t>https</a:t>
            </a:r>
            <a:r>
              <a:rPr lang="en-CA" sz="1100" dirty="0">
                <a:hlinkClick r:id="rId3"/>
              </a:rPr>
              <a:t>://</a:t>
            </a:r>
            <a:r>
              <a:rPr lang="en-CA" sz="1100" dirty="0" smtClean="0">
                <a:hlinkClick r:id="rId3"/>
              </a:rPr>
              <a:t>www.worldbank.org/en/news/feature/2018/10/04/open-data-online-learning-for-producers-users-and-policymakers</a:t>
            </a:r>
            <a:r>
              <a:rPr lang="en-CA" sz="1100" dirty="0" smtClean="0"/>
              <a:t>    </a:t>
            </a:r>
            <a:endParaRPr lang="en-CA" sz="1100" dirty="0"/>
          </a:p>
          <a:p>
            <a:r>
              <a:rPr lang="en-CA" sz="1100" dirty="0"/>
              <a:t>  </a:t>
            </a:r>
          </a:p>
          <a:p>
            <a:r>
              <a:rPr lang="en-CA" sz="1100" dirty="0"/>
              <a:t>The course as decentralised: "Decentralized means that there is no single point where the  </a:t>
            </a:r>
            <a:r>
              <a:rPr lang="en-CA" sz="1100" dirty="0" smtClean="0"/>
              <a:t>decision </a:t>
            </a:r>
            <a:r>
              <a:rPr lang="en-CA" sz="1100" dirty="0"/>
              <a:t>is made. Every node makes a decision for its own behaviour and the resulting system  behaviour is the aggregate response."  </a:t>
            </a:r>
            <a:r>
              <a:rPr lang="en-CA" sz="1100" dirty="0" smtClean="0">
                <a:hlinkClick r:id="rId4"/>
              </a:rPr>
              <a:t>https</a:t>
            </a:r>
            <a:r>
              <a:rPr lang="en-CA" sz="1100" dirty="0">
                <a:hlinkClick r:id="rId4"/>
              </a:rPr>
              <a:t>://</a:t>
            </a:r>
            <a:r>
              <a:rPr lang="en-CA" sz="1100" dirty="0" smtClean="0">
                <a:hlinkClick r:id="rId4"/>
              </a:rPr>
              <a:t>medium.com/distributed-economy/what-is-the-difference-between-decentralized-and-distributed-systems-f4190a5c6462</a:t>
            </a:r>
            <a:r>
              <a:rPr lang="en-CA" sz="1100" dirty="0" smtClean="0"/>
              <a:t>    </a:t>
            </a:r>
            <a:endParaRPr lang="en-CA" sz="1100" dirty="0"/>
          </a:p>
          <a:p>
            <a:r>
              <a:rPr lang="en-CA" sz="1100" dirty="0"/>
              <a:t>  </a:t>
            </a:r>
          </a:p>
          <a:p>
            <a:r>
              <a:rPr lang="en-CA" sz="1100" dirty="0"/>
              <a:t>The course as distributed: There is no one place where the course is. Resources and activities  related </a:t>
            </a:r>
            <a:r>
              <a:rPr lang="en-CA" sz="1100" dirty="0" smtClean="0"/>
              <a:t>to the </a:t>
            </a:r>
            <a:r>
              <a:rPr lang="en-CA" sz="1100" dirty="0"/>
              <a:t>course are on multiple servers, hosted by multiple individuals or institutions, and  use multiple </a:t>
            </a:r>
            <a:r>
              <a:rPr lang="en-CA" sz="1100" dirty="0" smtClean="0"/>
              <a:t>applications </a:t>
            </a:r>
            <a:r>
              <a:rPr lang="en-CA" sz="1100" dirty="0"/>
              <a:t>or systems.  </a:t>
            </a:r>
          </a:p>
        </p:txBody>
      </p:sp>
      <p:sp>
        <p:nvSpPr>
          <p:cNvPr id="9" name="Rectangle 8"/>
          <p:cNvSpPr/>
          <p:nvPr/>
        </p:nvSpPr>
        <p:spPr>
          <a:xfrm>
            <a:off x="387148" y="6917681"/>
            <a:ext cx="3421178" cy="1477328"/>
          </a:xfrm>
          <a:prstGeom prst="rect">
            <a:avLst/>
          </a:prstGeom>
        </p:spPr>
        <p:txBody>
          <a:bodyPr wrap="square">
            <a:spAutoFit/>
          </a:bodyPr>
          <a:lstStyle/>
          <a:p>
            <a:r>
              <a:rPr lang="en-CA" dirty="0"/>
              <a:t>Working With Open Data: IFFFT  </a:t>
            </a:r>
          </a:p>
          <a:p>
            <a:r>
              <a:rPr lang="en-CA" sz="1200" dirty="0"/>
              <a:t>‘If This Then That (IFTTT) is a service that </a:t>
            </a:r>
            <a:r>
              <a:rPr lang="en-CA" sz="1200" dirty="0" smtClean="0"/>
              <a:t>allows you </a:t>
            </a:r>
            <a:r>
              <a:rPr lang="en-CA" sz="1200" dirty="0"/>
              <a:t>to link data from different information sources.  Thus, for example, you could have IFTTT send you  an email each time the fridge is opened. Or compile  a spreadsheet of all your Twitter posts.  </a:t>
            </a:r>
          </a:p>
          <a:p>
            <a:r>
              <a:rPr lang="en-CA" sz="1200" dirty="0">
                <a:hlinkClick r:id="rId5"/>
              </a:rPr>
              <a:t>http://</a:t>
            </a:r>
            <a:r>
              <a:rPr lang="en-CA" sz="1200" dirty="0" smtClean="0">
                <a:hlinkClick r:id="rId5"/>
              </a:rPr>
              <a:t>www.ifttt.com</a:t>
            </a:r>
            <a:r>
              <a:rPr lang="en-CA" sz="1200" dirty="0" smtClean="0"/>
              <a:t> </a:t>
            </a:r>
            <a:endParaRPr lang="en-CA" dirty="0"/>
          </a:p>
        </p:txBody>
      </p:sp>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a:xfrm>
            <a:off x="3846150" y="6832909"/>
            <a:ext cx="2159000" cy="1562100"/>
          </a:xfrm>
          <a:prstGeom prst="rect">
            <a:avLst/>
          </a:prstGeom>
          <a:noFill/>
        </p:spPr>
      </p:pic>
      <p:sp>
        <p:nvSpPr>
          <p:cNvPr id="10" name="Slide Number Placeholder 9"/>
          <p:cNvSpPr>
            <a:spLocks noGrp="1"/>
          </p:cNvSpPr>
          <p:nvPr>
            <p:ph type="sldNum" sz="quarter" idx="12"/>
          </p:nvPr>
        </p:nvSpPr>
        <p:spPr/>
        <p:txBody>
          <a:bodyPr/>
          <a:lstStyle/>
          <a:p>
            <a:fld id="{3DEFAA7A-1F75-4566-B3ED-B7F20098E838}" type="slidenum">
              <a:rPr lang="en-CA" smtClean="0"/>
              <a:t>6</a:t>
            </a:fld>
            <a:endParaRPr lang="en-CA"/>
          </a:p>
        </p:txBody>
      </p:sp>
    </p:spTree>
    <p:extLst>
      <p:ext uri="{BB962C8B-B14F-4D97-AF65-F5344CB8AC3E}">
        <p14:creationId xmlns:p14="http://schemas.microsoft.com/office/powerpoint/2010/main" val="12531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005" y="926914"/>
            <a:ext cx="5915025" cy="459758"/>
          </a:xfrm>
        </p:spPr>
        <p:txBody>
          <a:bodyPr/>
          <a:lstStyle/>
          <a:p>
            <a:pPr marL="0" indent="0">
              <a:buNone/>
            </a:pPr>
            <a:r>
              <a:rPr lang="en-CA" dirty="0"/>
              <a:t>Activity - My Open Data Feed</a:t>
            </a:r>
          </a:p>
        </p:txBody>
      </p:sp>
      <p:sp>
        <p:nvSpPr>
          <p:cNvPr id="4" name="Rectangle 3"/>
          <p:cNvSpPr/>
          <p:nvPr/>
        </p:nvSpPr>
        <p:spPr>
          <a:xfrm>
            <a:off x="371004" y="1479844"/>
            <a:ext cx="6080037" cy="430887"/>
          </a:xfrm>
          <a:prstGeom prst="rect">
            <a:avLst/>
          </a:prstGeom>
        </p:spPr>
        <p:txBody>
          <a:bodyPr wrap="square">
            <a:spAutoFit/>
          </a:bodyPr>
          <a:lstStyle/>
          <a:p>
            <a:r>
              <a:rPr lang="en-CA" sz="1100" dirty="0"/>
              <a:t>Use this space to design a data flow for your course, thinking of different sources of data and  how they might be applied. </a:t>
            </a:r>
          </a:p>
        </p:txBody>
      </p:sp>
      <p:sp>
        <p:nvSpPr>
          <p:cNvPr id="5" name="Slide Number Placeholder 4"/>
          <p:cNvSpPr>
            <a:spLocks noGrp="1"/>
          </p:cNvSpPr>
          <p:nvPr>
            <p:ph type="sldNum" sz="quarter" idx="12"/>
          </p:nvPr>
        </p:nvSpPr>
        <p:spPr/>
        <p:txBody>
          <a:bodyPr/>
          <a:lstStyle/>
          <a:p>
            <a:fld id="{3DEFAA7A-1F75-4566-B3ED-B7F20098E838}" type="slidenum">
              <a:rPr lang="en-CA" smtClean="0"/>
              <a:t>7</a:t>
            </a:fld>
            <a:endParaRPr lang="en-CA"/>
          </a:p>
        </p:txBody>
      </p:sp>
    </p:spTree>
    <p:extLst>
      <p:ext uri="{BB962C8B-B14F-4D97-AF65-F5344CB8AC3E}">
        <p14:creationId xmlns:p14="http://schemas.microsoft.com/office/powerpoint/2010/main" val="62445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Cloud</a:t>
            </a:r>
            <a:endParaRPr lang="en-CA" dirty="0"/>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a:t>Cloud computing involves using servers and infrastructure hosted by internet-based providers. You can then access  these from any computer, and also link them together for advanced </a:t>
            </a:r>
            <a:r>
              <a:rPr lang="en-CA" sz="1000" dirty="0" smtClean="0"/>
              <a:t>applications.</a:t>
            </a:r>
            <a:endParaRPr lang="en-CA" sz="1000"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535510878"/>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 as Commodity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The conceptual challenge is that it doesn’t matter whose computer it is, that it could change any time, and that we should begin to think of “computing” and “storage” as commodities, more like “water” or “electricity”.</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Direct Experience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dirty="0" smtClean="0"/>
                        <a:t>Students are now able to edit and create new tools to create text, music and art. They will be able to directly experience the relation between algorithm and outcome, or between mathematics and music, as the case may be.</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Virtualization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dirty="0" smtClean="0"/>
                        <a:t>Server virtualization begins with applications such as VMWare or Parallels, and progresses through a range of increasingly sophisticated computing containers created using programs like Docker and run using services like Amazon Web Services.</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New Possibilities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These new resources allow us to redefine what we mean by ‘textbooks’ and even ‘learning objects’. By putting powerful applications into the hands of students we create new possibilities for manipulation, visualization and creativity.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
        <p:nvSpPr>
          <p:cNvPr id="14" name="Content Placeholder 2"/>
          <p:cNvSpPr>
            <a:spLocks noGrp="1"/>
          </p:cNvSpPr>
          <p:nvPr>
            <p:ph idx="1"/>
          </p:nvPr>
        </p:nvSpPr>
        <p:spPr>
          <a:xfrm>
            <a:off x="541031" y="4858957"/>
            <a:ext cx="5915025" cy="459758"/>
          </a:xfrm>
        </p:spPr>
        <p:txBody>
          <a:bodyPr/>
          <a:lstStyle/>
          <a:p>
            <a:pPr marL="0" indent="0">
              <a:buNone/>
            </a:pPr>
            <a:r>
              <a:rPr lang="en-CA" dirty="0" smtClean="0"/>
              <a:t>Resources</a:t>
            </a:r>
            <a:endParaRPr lang="en-CA" dirty="0"/>
          </a:p>
        </p:txBody>
      </p:sp>
      <p:sp>
        <p:nvSpPr>
          <p:cNvPr id="15" name="Rectangle 14"/>
          <p:cNvSpPr/>
          <p:nvPr/>
        </p:nvSpPr>
        <p:spPr>
          <a:xfrm>
            <a:off x="541030" y="5362726"/>
            <a:ext cx="5732547" cy="1785104"/>
          </a:xfrm>
          <a:prstGeom prst="rect">
            <a:avLst/>
          </a:prstGeom>
        </p:spPr>
        <p:txBody>
          <a:bodyPr wrap="square">
            <a:spAutoFit/>
          </a:bodyPr>
          <a:lstStyle/>
          <a:p>
            <a:pPr marL="171450" indent="-171450">
              <a:buFont typeface="Wingdings" panose="05000000000000000000" pitchFamily="2" charset="2"/>
              <a:buChar char="Ø"/>
            </a:pPr>
            <a:r>
              <a:rPr lang="en-CA" sz="1100" dirty="0"/>
              <a:t>What is Cloud Computing in Simple Terms? Definition &amp; Examples. </a:t>
            </a:r>
            <a:r>
              <a:rPr lang="en-CA" sz="1100" dirty="0" err="1"/>
              <a:t>Bojana</a:t>
            </a:r>
            <a:r>
              <a:rPr lang="en-CA" sz="1100" dirty="0"/>
              <a:t> </a:t>
            </a:r>
            <a:r>
              <a:rPr lang="en-CA" sz="1100" dirty="0" err="1"/>
              <a:t>Dobran</a:t>
            </a:r>
            <a:r>
              <a:rPr lang="en-CA" sz="1100" dirty="0"/>
              <a:t>.  </a:t>
            </a:r>
            <a:r>
              <a:rPr lang="en-CA" sz="1100" dirty="0" smtClean="0">
                <a:hlinkClick r:id="rId2"/>
              </a:rPr>
              <a:t>https</a:t>
            </a:r>
            <a:r>
              <a:rPr lang="en-CA" sz="1100" dirty="0">
                <a:hlinkClick r:id="rId2"/>
              </a:rPr>
              <a:t>://</a:t>
            </a:r>
            <a:r>
              <a:rPr lang="en-CA" sz="1100" dirty="0" smtClean="0">
                <a:hlinkClick r:id="rId2"/>
              </a:rPr>
              <a:t>phoenixnap.com/blog/what-is-cloud-computing</a:t>
            </a:r>
            <a:r>
              <a:rPr lang="en-CA" sz="1100" dirty="0" smtClean="0"/>
              <a:t>    </a:t>
            </a:r>
            <a:endParaRPr lang="en-CA" sz="1100" dirty="0"/>
          </a:p>
          <a:p>
            <a:pPr marL="171450" indent="-171450">
              <a:buFont typeface="Wingdings" panose="05000000000000000000" pitchFamily="2" charset="2"/>
              <a:buChar char="Ø"/>
            </a:pPr>
            <a:r>
              <a:rPr lang="en-CA" sz="1100" dirty="0" smtClean="0"/>
              <a:t>Cloud </a:t>
            </a:r>
            <a:r>
              <a:rPr lang="en-CA" sz="1100" dirty="0"/>
              <a:t>Adoption Strategy: 2018 update. Government of </a:t>
            </a:r>
            <a:r>
              <a:rPr lang="en-CA" sz="1100" dirty="0" smtClean="0"/>
              <a:t>Canada. </a:t>
            </a:r>
            <a:r>
              <a:rPr lang="en-CA" sz="1100" dirty="0" smtClean="0">
                <a:hlinkClick r:id="rId3"/>
              </a:rPr>
              <a:t>https</a:t>
            </a:r>
            <a:r>
              <a:rPr lang="en-CA" sz="1100" dirty="0">
                <a:hlinkClick r:id="rId3"/>
              </a:rPr>
              <a:t>://</a:t>
            </a:r>
            <a:r>
              <a:rPr lang="en-CA" sz="1100" dirty="0" smtClean="0">
                <a:hlinkClick r:id="rId3"/>
              </a:rPr>
              <a:t>www.canada.ca/en/treasury-board-secretariat/services/information-technology/cloud-computing/government-canada-cloud-adoption-strategy.html</a:t>
            </a:r>
            <a:r>
              <a:rPr lang="en-CA" sz="1100" dirty="0" smtClean="0"/>
              <a:t>    </a:t>
            </a:r>
          </a:p>
          <a:p>
            <a:pPr marL="171450" indent="-171450">
              <a:buFont typeface="Wingdings" panose="05000000000000000000" pitchFamily="2" charset="2"/>
              <a:buChar char="Ø"/>
            </a:pPr>
            <a:r>
              <a:rPr lang="en-CA" sz="1100" dirty="0" smtClean="0"/>
              <a:t>Forget </a:t>
            </a:r>
            <a:r>
              <a:rPr lang="en-CA" sz="1100" dirty="0"/>
              <a:t>the File System: The Future of Scalable Cloud Storage Will Be Objects.  </a:t>
            </a:r>
            <a:r>
              <a:rPr lang="en-CA" sz="1100" dirty="0" smtClean="0"/>
              <a:t>Joab </a:t>
            </a:r>
            <a:r>
              <a:rPr lang="en-CA" sz="1100" dirty="0"/>
              <a:t>Jackson. </a:t>
            </a:r>
            <a:r>
              <a:rPr lang="en-CA" sz="1100" dirty="0">
                <a:hlinkClick r:id="rId4"/>
              </a:rPr>
              <a:t>https://thenewstack.io/forget-file-system-future-scalable-cloud-storage-will-objects</a:t>
            </a:r>
            <a:r>
              <a:rPr lang="en-CA" sz="1100" dirty="0" smtClean="0">
                <a:hlinkClick r:id="rId4"/>
              </a:rPr>
              <a:t>/</a:t>
            </a:r>
            <a:r>
              <a:rPr lang="en-CA" sz="1100" dirty="0" smtClean="0"/>
              <a:t>  </a:t>
            </a:r>
          </a:p>
          <a:p>
            <a:pPr marL="171450" indent="-171450">
              <a:buFont typeface="Wingdings" panose="05000000000000000000" pitchFamily="2" charset="2"/>
              <a:buChar char="Ø"/>
            </a:pPr>
            <a:r>
              <a:rPr lang="en-CA" sz="1100" dirty="0" smtClean="0"/>
              <a:t>What </a:t>
            </a:r>
            <a:r>
              <a:rPr lang="en-CA" sz="1100" dirty="0"/>
              <a:t>is Docker? Docker containers explained. </a:t>
            </a:r>
            <a:r>
              <a:rPr lang="en-CA" sz="1100" dirty="0" err="1"/>
              <a:t>Serdar</a:t>
            </a:r>
            <a:r>
              <a:rPr lang="en-CA" sz="1100" dirty="0"/>
              <a:t> </a:t>
            </a:r>
            <a:r>
              <a:rPr lang="en-CA" sz="1100" dirty="0" err="1"/>
              <a:t>Yegulalp</a:t>
            </a:r>
            <a:r>
              <a:rPr lang="en-CA" sz="1100" dirty="0"/>
              <a:t>, </a:t>
            </a:r>
            <a:r>
              <a:rPr lang="en-CA" sz="1100" dirty="0" smtClean="0"/>
              <a:t>InfoWorld. </a:t>
            </a:r>
            <a:r>
              <a:rPr lang="en-CA" sz="1100" dirty="0" smtClean="0">
                <a:hlinkClick r:id="rId5"/>
              </a:rPr>
              <a:t>https</a:t>
            </a:r>
            <a:r>
              <a:rPr lang="en-CA" sz="1100" dirty="0">
                <a:hlinkClick r:id="rId5"/>
              </a:rPr>
              <a:t>://</a:t>
            </a:r>
            <a:r>
              <a:rPr lang="en-CA" sz="1100" dirty="0" smtClean="0">
                <a:hlinkClick r:id="rId5"/>
              </a:rPr>
              <a:t>www.infoworld.com/article/3204171/docker/what-is-docker-docker-containers-explained.html</a:t>
            </a:r>
            <a:r>
              <a:rPr lang="en-CA" sz="1100" dirty="0" smtClean="0"/>
              <a:t>   </a:t>
            </a:r>
            <a:endParaRPr lang="en-CA" sz="1100" dirty="0"/>
          </a:p>
        </p:txBody>
      </p:sp>
      <p:sp>
        <p:nvSpPr>
          <p:cNvPr id="16" name="Rectangle 15"/>
          <p:cNvSpPr/>
          <p:nvPr/>
        </p:nvSpPr>
        <p:spPr>
          <a:xfrm>
            <a:off x="1245996" y="7436156"/>
            <a:ext cx="5140517" cy="430887"/>
          </a:xfrm>
          <a:prstGeom prst="rect">
            <a:avLst/>
          </a:prstGeom>
        </p:spPr>
        <p:txBody>
          <a:bodyPr wrap="square">
            <a:spAutoFit/>
          </a:bodyPr>
          <a:lstStyle/>
          <a:p>
            <a:r>
              <a:rPr lang="en-CA" sz="1100" dirty="0"/>
              <a:t>Feature Article: Cloud: </a:t>
            </a:r>
            <a:r>
              <a:rPr lang="en-CA" sz="1100" dirty="0">
                <a:hlinkClick r:id="rId6"/>
              </a:rPr>
              <a:t>https://</a:t>
            </a:r>
            <a:r>
              <a:rPr lang="en-CA" sz="1100" dirty="0" smtClean="0">
                <a:hlinkClick r:id="rId6"/>
              </a:rPr>
              <a:t>el30.mooc.ca/post/68440</a:t>
            </a:r>
            <a:r>
              <a:rPr lang="en-CA" sz="1100" dirty="0" smtClean="0"/>
              <a:t> </a:t>
            </a:r>
            <a:endParaRPr lang="en-CA" sz="1100" dirty="0"/>
          </a:p>
          <a:p>
            <a:r>
              <a:rPr lang="en-CA" sz="1100" dirty="0"/>
              <a:t>Featured Video: Conversation with Tony </a:t>
            </a:r>
            <a:r>
              <a:rPr lang="en-CA" sz="1100" dirty="0" err="1"/>
              <a:t>Hirst</a:t>
            </a:r>
            <a:r>
              <a:rPr lang="en-CA" sz="1100" dirty="0"/>
              <a:t> </a:t>
            </a:r>
            <a:r>
              <a:rPr lang="en-CA" sz="1100" dirty="0">
                <a:hlinkClick r:id="rId7"/>
              </a:rPr>
              <a:t>https://</a:t>
            </a:r>
            <a:r>
              <a:rPr lang="en-CA" sz="1100" dirty="0" smtClean="0">
                <a:hlinkClick r:id="rId7"/>
              </a:rPr>
              <a:t>el30.mooc.ca/event/81</a:t>
            </a:r>
            <a:r>
              <a:rPr lang="en-CA" sz="1100" dirty="0" smtClean="0"/>
              <a:t> </a:t>
            </a:r>
            <a:endParaRPr lang="en-CA" sz="1100" dirty="0"/>
          </a:p>
        </p:txBody>
      </p:sp>
      <p:pic>
        <p:nvPicPr>
          <p:cNvPr id="17" name="Picture 16"/>
          <p:cNvPicPr/>
          <p:nvPr/>
        </p:nvPicPr>
        <p:blipFill>
          <a:blip r:embed="rId8" cstate="print">
            <a:extLst>
              <a:ext uri="{28A0092B-C50C-407E-A947-70E740481C1C}">
                <a14:useLocalDpi xmlns:a14="http://schemas.microsoft.com/office/drawing/2010/main" val="0"/>
              </a:ext>
            </a:extLst>
          </a:blip>
          <a:srcRect/>
          <a:stretch>
            <a:fillRect/>
          </a:stretch>
        </p:blipFill>
        <p:spPr>
          <a:xfrm>
            <a:off x="680231" y="7489674"/>
            <a:ext cx="419100" cy="323850"/>
          </a:xfrm>
          <a:prstGeom prst="rect">
            <a:avLst/>
          </a:prstGeom>
          <a:noFill/>
        </p:spPr>
      </p:pic>
      <p:sp>
        <p:nvSpPr>
          <p:cNvPr id="18" name="Slide Number Placeholder 17"/>
          <p:cNvSpPr>
            <a:spLocks noGrp="1"/>
          </p:cNvSpPr>
          <p:nvPr>
            <p:ph type="sldNum" sz="quarter" idx="12"/>
          </p:nvPr>
        </p:nvSpPr>
        <p:spPr/>
        <p:txBody>
          <a:bodyPr/>
          <a:lstStyle/>
          <a:p>
            <a:fld id="{3DEFAA7A-1F75-4566-B3ED-B7F20098E838}" type="slidenum">
              <a:rPr lang="en-CA" smtClean="0"/>
              <a:t>8</a:t>
            </a:fld>
            <a:endParaRPr lang="en-CA"/>
          </a:p>
        </p:txBody>
      </p:sp>
    </p:spTree>
    <p:extLst>
      <p:ext uri="{BB962C8B-B14F-4D97-AF65-F5344CB8AC3E}">
        <p14:creationId xmlns:p14="http://schemas.microsoft.com/office/powerpoint/2010/main" val="344953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015949-D214-4B2C-B1F2-92300A8F7F57}"/>
              </a:ext>
            </a:extLst>
          </p:cNvPr>
          <p:cNvPicPr>
            <a:picLocks noChangeAspect="1"/>
          </p:cNvPicPr>
          <p:nvPr/>
        </p:nvPicPr>
        <p:blipFill>
          <a:blip r:embed="rId2"/>
          <a:stretch>
            <a:fillRect/>
          </a:stretch>
        </p:blipFill>
        <p:spPr>
          <a:xfrm>
            <a:off x="798006" y="1561849"/>
            <a:ext cx="4993742" cy="3200965"/>
          </a:xfrm>
          <a:prstGeom prst="rect">
            <a:avLst/>
          </a:prstGeom>
        </p:spPr>
      </p:pic>
      <p:sp>
        <p:nvSpPr>
          <p:cNvPr id="6" name="Content Placeholder 2"/>
          <p:cNvSpPr txBox="1">
            <a:spLocks/>
          </p:cNvSpPr>
          <p:nvPr/>
        </p:nvSpPr>
        <p:spPr>
          <a:xfrm>
            <a:off x="471487" y="923233"/>
            <a:ext cx="5915025" cy="4597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The BIG Idea - ​Courses in Containers</a:t>
            </a:r>
            <a:endParaRPr lang="en-CA" dirty="0"/>
          </a:p>
        </p:txBody>
      </p:sp>
      <p:sp>
        <p:nvSpPr>
          <p:cNvPr id="7" name="Rectangle 6"/>
          <p:cNvSpPr/>
          <p:nvPr/>
        </p:nvSpPr>
        <p:spPr>
          <a:xfrm>
            <a:off x="471487" y="5037979"/>
            <a:ext cx="6062924" cy="3477875"/>
          </a:xfrm>
          <a:prstGeom prst="rect">
            <a:avLst/>
          </a:prstGeom>
        </p:spPr>
        <p:txBody>
          <a:bodyPr wrap="square">
            <a:spAutoFit/>
          </a:bodyPr>
          <a:lstStyle/>
          <a:p>
            <a:r>
              <a:rPr lang="en-CA" sz="1100" dirty="0"/>
              <a:t>How did the early MOOCs host hundreds of thousands of students? They used cloud  </a:t>
            </a:r>
          </a:p>
          <a:p>
            <a:r>
              <a:rPr lang="en-CA" sz="1100" dirty="0"/>
              <a:t>technologies. As the demand for their course grew, they were able to scale up their databases  and web servers in order to meet the demand.   </a:t>
            </a:r>
          </a:p>
          <a:p>
            <a:endParaRPr lang="en-CA" sz="1100" dirty="0"/>
          </a:p>
          <a:p>
            <a:r>
              <a:rPr lang="en-CA" sz="1100" dirty="0"/>
              <a:t>Google Cloud - </a:t>
            </a:r>
            <a:r>
              <a:rPr lang="en-CA" sz="1100" dirty="0">
                <a:hlinkClick r:id="rId3"/>
              </a:rPr>
              <a:t>https://cloud.google.com</a:t>
            </a:r>
            <a:r>
              <a:rPr lang="en-CA" sz="1100" dirty="0" smtClean="0">
                <a:hlinkClick r:id="rId3"/>
              </a:rPr>
              <a:t>/</a:t>
            </a:r>
            <a:r>
              <a:rPr lang="en-CA" sz="1100" dirty="0" smtClean="0"/>
              <a:t>    </a:t>
            </a:r>
            <a:endParaRPr lang="en-CA" sz="1100" dirty="0"/>
          </a:p>
          <a:p>
            <a:r>
              <a:rPr lang="en-CA" sz="1100" dirty="0"/>
              <a:t>IBM Cloud </a:t>
            </a:r>
            <a:r>
              <a:rPr lang="en-CA" sz="1100" dirty="0">
                <a:hlinkClick r:id="rId4"/>
              </a:rPr>
              <a:t>https://</a:t>
            </a:r>
            <a:r>
              <a:rPr lang="en-CA" sz="1100" dirty="0" smtClean="0">
                <a:hlinkClick r:id="rId4"/>
              </a:rPr>
              <a:t>cloud.ibm.com</a:t>
            </a:r>
            <a:r>
              <a:rPr lang="en-CA" sz="1100" dirty="0" smtClean="0"/>
              <a:t>   </a:t>
            </a:r>
            <a:endParaRPr lang="en-CA" sz="1100" dirty="0"/>
          </a:p>
          <a:p>
            <a:r>
              <a:rPr lang="en-CA" sz="1100" dirty="0"/>
              <a:t>Microsoft Azure - </a:t>
            </a:r>
            <a:r>
              <a:rPr lang="en-CA" sz="1100" dirty="0">
                <a:hlinkClick r:id="rId5"/>
              </a:rPr>
              <a:t>https://azure.microsoft.com/en-us/solutions</a:t>
            </a:r>
            <a:r>
              <a:rPr lang="en-CA" sz="1100" dirty="0" smtClean="0">
                <a:hlinkClick r:id="rId5"/>
              </a:rPr>
              <a:t>/</a:t>
            </a:r>
            <a:r>
              <a:rPr lang="en-CA" sz="1100" dirty="0" smtClean="0"/>
              <a:t>    </a:t>
            </a:r>
            <a:endParaRPr lang="en-CA" sz="1100" dirty="0"/>
          </a:p>
          <a:p>
            <a:r>
              <a:rPr lang="en-CA" sz="1100" dirty="0"/>
              <a:t>Amazon S3 - </a:t>
            </a:r>
            <a:r>
              <a:rPr lang="en-CA" sz="1100" dirty="0">
                <a:hlinkClick r:id="rId6"/>
              </a:rPr>
              <a:t>https://aws.amazon.com/s3</a:t>
            </a:r>
            <a:r>
              <a:rPr lang="en-CA" sz="1100" dirty="0" smtClean="0">
                <a:hlinkClick r:id="rId6"/>
              </a:rPr>
              <a:t>/</a:t>
            </a:r>
            <a:r>
              <a:rPr lang="en-CA" sz="1100" dirty="0" smtClean="0"/>
              <a:t>    </a:t>
            </a:r>
            <a:endParaRPr lang="en-CA" sz="1100" dirty="0"/>
          </a:p>
          <a:p>
            <a:r>
              <a:rPr lang="en-CA" sz="1100" dirty="0"/>
              <a:t>Digital Ocean Spaces - </a:t>
            </a:r>
            <a:r>
              <a:rPr lang="en-CA" sz="1100" dirty="0">
                <a:hlinkClick r:id="rId7"/>
              </a:rPr>
              <a:t>https://www.digitalocean.com/products/spaces</a:t>
            </a:r>
            <a:r>
              <a:rPr lang="en-CA" sz="1100" dirty="0" smtClean="0">
                <a:hlinkClick r:id="rId7"/>
              </a:rPr>
              <a:t>/</a:t>
            </a:r>
            <a:r>
              <a:rPr lang="en-CA" sz="1100" dirty="0" smtClean="0"/>
              <a:t>    </a:t>
            </a:r>
          </a:p>
          <a:p>
            <a:r>
              <a:rPr lang="en-CA" sz="1100" dirty="0" smtClean="0"/>
              <a:t>Dropbox </a:t>
            </a:r>
            <a:r>
              <a:rPr lang="en-CA" sz="1100" dirty="0"/>
              <a:t>- </a:t>
            </a:r>
            <a:r>
              <a:rPr lang="en-CA" sz="1100" dirty="0">
                <a:hlinkClick r:id="rId8"/>
              </a:rPr>
              <a:t>https://www.dropbox.com</a:t>
            </a:r>
            <a:r>
              <a:rPr lang="en-CA" sz="1100" dirty="0" smtClean="0">
                <a:hlinkClick r:id="rId8"/>
              </a:rPr>
              <a:t>/</a:t>
            </a:r>
            <a:r>
              <a:rPr lang="en-CA" sz="1100" dirty="0" smtClean="0"/>
              <a:t>    </a:t>
            </a:r>
            <a:endParaRPr lang="en-CA" sz="1100" dirty="0"/>
          </a:p>
          <a:p>
            <a:r>
              <a:rPr lang="en-CA" sz="1100" dirty="0"/>
              <a:t>Alibaba Cloud - </a:t>
            </a:r>
            <a:r>
              <a:rPr lang="en-CA" sz="1100" dirty="0">
                <a:hlinkClick r:id="rId9"/>
              </a:rPr>
              <a:t>https://</a:t>
            </a:r>
            <a:r>
              <a:rPr lang="en-CA" sz="1100" dirty="0" smtClean="0">
                <a:hlinkClick r:id="rId9"/>
              </a:rPr>
              <a:t>www.alibabacloud.com/product/oss</a:t>
            </a:r>
            <a:r>
              <a:rPr lang="en-CA" sz="1100" dirty="0" smtClean="0"/>
              <a:t>    </a:t>
            </a:r>
            <a:endParaRPr lang="en-CA" sz="1100" dirty="0"/>
          </a:p>
          <a:p>
            <a:r>
              <a:rPr lang="en-CA" sz="1100" dirty="0"/>
              <a:t>Oracle - </a:t>
            </a:r>
            <a:r>
              <a:rPr lang="en-CA" sz="1100" dirty="0">
                <a:hlinkClick r:id="rId10"/>
              </a:rPr>
              <a:t>https://</a:t>
            </a:r>
            <a:r>
              <a:rPr lang="en-CA" sz="1100" dirty="0" smtClean="0">
                <a:hlinkClick r:id="rId10"/>
              </a:rPr>
              <a:t>www.oracle.com/cloud/storage/object-storage.html</a:t>
            </a:r>
            <a:r>
              <a:rPr lang="en-CA" sz="1100" dirty="0" smtClean="0"/>
              <a:t>    </a:t>
            </a:r>
            <a:endParaRPr lang="en-CA" sz="1100" dirty="0"/>
          </a:p>
          <a:p>
            <a:endParaRPr lang="en-CA" sz="1100" dirty="0"/>
          </a:p>
          <a:p>
            <a:r>
              <a:rPr lang="en-CA" sz="1100" dirty="0" err="1"/>
              <a:t>Fuga</a:t>
            </a:r>
            <a:r>
              <a:rPr lang="en-CA" sz="1100" dirty="0"/>
              <a:t> - </a:t>
            </a:r>
            <a:r>
              <a:rPr lang="en-CA" sz="1100" dirty="0">
                <a:hlinkClick r:id="rId11"/>
              </a:rPr>
              <a:t>https://fuga.cloud/academy</a:t>
            </a:r>
            <a:r>
              <a:rPr lang="en-CA" sz="1100" dirty="0" smtClean="0">
                <a:hlinkClick r:id="rId11"/>
              </a:rPr>
              <a:t>/</a:t>
            </a:r>
            <a:r>
              <a:rPr lang="en-CA" sz="1100" dirty="0" smtClean="0"/>
              <a:t>  </a:t>
            </a:r>
            <a:r>
              <a:rPr lang="en-CA" sz="1100" dirty="0"/>
              <a:t>(Open Stack)  </a:t>
            </a:r>
          </a:p>
          <a:p>
            <a:r>
              <a:rPr lang="en-CA" sz="1100" dirty="0" err="1"/>
              <a:t>Rackspace</a:t>
            </a:r>
            <a:r>
              <a:rPr lang="en-CA" sz="1100" dirty="0"/>
              <a:t> - </a:t>
            </a:r>
            <a:r>
              <a:rPr lang="en-CA" sz="1100" dirty="0">
                <a:hlinkClick r:id="rId12"/>
              </a:rPr>
              <a:t>https://</a:t>
            </a:r>
            <a:r>
              <a:rPr lang="en-CA" sz="1100" dirty="0" smtClean="0">
                <a:hlinkClick r:id="rId12"/>
              </a:rPr>
              <a:t>www.rackspace.com/cloud</a:t>
            </a:r>
            <a:r>
              <a:rPr lang="en-CA" sz="1100" dirty="0" smtClean="0"/>
              <a:t>   </a:t>
            </a:r>
            <a:r>
              <a:rPr lang="en-CA" sz="1100" dirty="0"/>
              <a:t>(Open Stack)  </a:t>
            </a:r>
            <a:r>
              <a:rPr lang="en-CA" sz="1100" dirty="0" err="1"/>
              <a:t>OwnCloud</a:t>
            </a:r>
            <a:r>
              <a:rPr lang="en-CA" sz="1100" dirty="0"/>
              <a:t> - </a:t>
            </a:r>
            <a:r>
              <a:rPr lang="en-CA" sz="1100" dirty="0">
                <a:hlinkClick r:id="rId13"/>
              </a:rPr>
              <a:t>https://owncloud.com/overview</a:t>
            </a:r>
            <a:r>
              <a:rPr lang="en-CA" sz="1100" dirty="0" smtClean="0">
                <a:hlinkClick r:id="rId13"/>
              </a:rPr>
              <a:t>/</a:t>
            </a:r>
            <a:r>
              <a:rPr lang="en-CA" sz="1100" dirty="0" smtClean="0"/>
              <a:t>    </a:t>
            </a:r>
            <a:endParaRPr lang="en-CA" sz="1100" dirty="0"/>
          </a:p>
          <a:p>
            <a:r>
              <a:rPr lang="en-CA" sz="1100" dirty="0" err="1"/>
              <a:t>Heroku</a:t>
            </a:r>
            <a:r>
              <a:rPr lang="en-CA" sz="1100" dirty="0"/>
              <a:t> - </a:t>
            </a:r>
            <a:r>
              <a:rPr lang="en-CA" sz="1100" dirty="0">
                <a:hlinkClick r:id="rId14"/>
              </a:rPr>
              <a:t>https://www.heroku.com</a:t>
            </a:r>
            <a:r>
              <a:rPr lang="en-CA" sz="1100" dirty="0" smtClean="0">
                <a:hlinkClick r:id="rId14"/>
              </a:rPr>
              <a:t>/</a:t>
            </a:r>
            <a:r>
              <a:rPr lang="en-CA" sz="1100" dirty="0" smtClean="0"/>
              <a:t>  </a:t>
            </a:r>
            <a:r>
              <a:rPr lang="en-CA" sz="1100" dirty="0"/>
              <a:t>- cloud application platform  Min.io - https://min.io/ (for S3)  </a:t>
            </a:r>
          </a:p>
          <a:p>
            <a:endParaRPr lang="en-CA" sz="1100" dirty="0"/>
          </a:p>
          <a:p>
            <a:r>
              <a:rPr lang="en-CA" sz="1100" dirty="0"/>
              <a:t>Today, we can automate the creation and deployment of cloud containers. This means that a  course can be created ‘in a box’ and then deployed when and were needed. </a:t>
            </a:r>
          </a:p>
        </p:txBody>
      </p:sp>
      <p:sp>
        <p:nvSpPr>
          <p:cNvPr id="8" name="Slide Number Placeholder 7"/>
          <p:cNvSpPr>
            <a:spLocks noGrp="1"/>
          </p:cNvSpPr>
          <p:nvPr>
            <p:ph type="sldNum" sz="quarter" idx="12"/>
          </p:nvPr>
        </p:nvSpPr>
        <p:spPr/>
        <p:txBody>
          <a:bodyPr/>
          <a:lstStyle/>
          <a:p>
            <a:fld id="{3DEFAA7A-1F75-4566-B3ED-B7F20098E838}" type="slidenum">
              <a:rPr lang="en-CA" smtClean="0"/>
              <a:t>9</a:t>
            </a:fld>
            <a:endParaRPr lang="en-CA"/>
          </a:p>
        </p:txBody>
      </p:sp>
    </p:spTree>
    <p:extLst>
      <p:ext uri="{BB962C8B-B14F-4D97-AF65-F5344CB8AC3E}">
        <p14:creationId xmlns:p14="http://schemas.microsoft.com/office/powerpoint/2010/main" val="2621708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1966</TotalTime>
  <Words>5664</Words>
  <Application>Microsoft Office PowerPoint</Application>
  <PresentationFormat>Letter Paper (8.5x11 in)</PresentationFormat>
  <Paragraphs>423</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MS PGothic</vt:lpstr>
      <vt:lpstr>Arial</vt:lpstr>
      <vt:lpstr>Arial Rounded MT Bold</vt:lpstr>
      <vt:lpstr>Calibri</vt:lpstr>
      <vt:lpstr>Calibri Light</vt:lpstr>
      <vt:lpstr>Courier New</vt:lpstr>
      <vt:lpstr>Symbol</vt:lpstr>
      <vt:lpstr>Times New Roman</vt:lpstr>
      <vt:lpstr>Wingdings</vt:lpstr>
      <vt:lpstr>Office Theme</vt:lpstr>
      <vt:lpstr>Distributed Learning Technologies  and  Next Generation E-Learning</vt:lpstr>
      <vt:lpstr>Agenda</vt:lpstr>
      <vt:lpstr>The Learning Context</vt:lpstr>
      <vt:lpstr>PowerPoint Presentation</vt:lpstr>
      <vt:lpstr>Data</vt:lpstr>
      <vt:lpstr>PowerPoint Presentation</vt:lpstr>
      <vt:lpstr>PowerPoint Presentation</vt:lpstr>
      <vt:lpstr>Cloud</vt:lpstr>
      <vt:lpstr>PowerPoint Presentation</vt:lpstr>
      <vt:lpstr>PowerPoint Presentation</vt:lpstr>
      <vt:lpstr>Graph</vt:lpstr>
      <vt:lpstr>PowerPoint Presentation</vt:lpstr>
      <vt:lpstr>PowerPoint Presentation</vt:lpstr>
      <vt:lpstr>Resources</vt:lpstr>
      <vt:lpstr>PowerPoint Presentation</vt:lpstr>
      <vt:lpstr>PowerPoint Presentation</vt:lpstr>
      <vt:lpstr>Identity</vt:lpstr>
      <vt:lpstr>PowerPoint Presentation</vt:lpstr>
      <vt:lpstr>PowerPoint Presentation</vt:lpstr>
      <vt:lpstr>Recognition</vt:lpstr>
      <vt:lpstr>PowerPoint Presentation</vt:lpstr>
      <vt:lpstr>PowerPoint Presentation</vt:lpstr>
      <vt:lpstr>Community</vt:lpstr>
      <vt:lpstr>PowerPoint Presentation</vt:lpstr>
      <vt:lpstr>PowerPoint Presentation</vt:lpstr>
      <vt:lpstr>Experience</vt:lpstr>
      <vt:lpstr>PowerPoint Presentation</vt:lpstr>
      <vt:lpstr>PowerPoint Presentation</vt:lpstr>
      <vt:lpstr>Agency</vt:lpstr>
      <vt:lpstr>PowerPoint Presentation</vt:lpstr>
      <vt:lpstr>PowerPoint Presentation</vt:lpstr>
      <vt:lpstr>PowerPoint Presentation</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Downes, Stephen</dc:creator>
  <cp:lastModifiedBy>Downes, Stephen</cp:lastModifiedBy>
  <cp:revision>44</cp:revision>
  <cp:lastPrinted>2019-10-18T22:30:47Z</cp:lastPrinted>
  <dcterms:created xsi:type="dcterms:W3CDTF">2019-09-16T15:23:37Z</dcterms:created>
  <dcterms:modified xsi:type="dcterms:W3CDTF">2019-10-18T22:45:49Z</dcterms:modified>
</cp:coreProperties>
</file>