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8" r:id="rId4"/>
    <p:sldId id="259" r:id="rId5"/>
    <p:sldId id="260" r:id="rId6"/>
    <p:sldId id="261" r:id="rId7"/>
    <p:sldId id="481" r:id="rId8"/>
    <p:sldId id="269" r:id="rId9"/>
    <p:sldId id="478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72" r:id="rId19"/>
    <p:sldId id="274" r:id="rId20"/>
    <p:sldId id="271" r:id="rId21"/>
    <p:sldId id="276" r:id="rId22"/>
    <p:sldId id="273" r:id="rId23"/>
    <p:sldId id="479" r:id="rId24"/>
    <p:sldId id="277" r:id="rId25"/>
    <p:sldId id="279" r:id="rId26"/>
    <p:sldId id="281" r:id="rId27"/>
    <p:sldId id="282" r:id="rId28"/>
    <p:sldId id="283" r:id="rId29"/>
    <p:sldId id="480" r:id="rId30"/>
    <p:sldId id="285" r:id="rId31"/>
    <p:sldId id="286" r:id="rId32"/>
    <p:sldId id="482" r:id="rId33"/>
    <p:sldId id="483" r:id="rId34"/>
    <p:sldId id="287" r:id="rId35"/>
    <p:sldId id="288" r:id="rId36"/>
    <p:sldId id="29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>
        <p:scale>
          <a:sx n="98" d="100"/>
          <a:sy n="98" d="100"/>
        </p:scale>
        <p:origin x="232" y="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24B4A-5ED4-4005-8F20-1D44CC988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AFA02-DC17-4A84-809C-3FFC5F38D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03311-A5CB-4069-A2F6-E3203B8DA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F843-341E-43D7-A12E-E4D5D925ADE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C89F9-4F8C-415B-81B7-DB7274E05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D5335-E4BB-43DC-A00C-F2FB3D73F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7F6-2532-4285-85BD-544C19099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97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E49DD-B00C-4EF7-917A-B1C1DD22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B63272-8910-4B21-B83E-1F7714749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D6C2-4DA5-445F-97BF-214E2557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F843-341E-43D7-A12E-E4D5D925ADE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D67D6-7AD1-4459-ABD0-CDEEA209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36C4C-901C-4B67-9E0D-B167CE4D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7F6-2532-4285-85BD-544C19099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13AB5F-223C-4EC9-8CF5-448947713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7F843B-4869-4F39-8E8C-77EE195EB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52D98-E664-464E-8109-00B5D0DD7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F843-341E-43D7-A12E-E4D5D925ADE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D672D-E99A-4EB7-9191-25C98247B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D1458-1202-41BA-9AC0-F8612B496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7F6-2532-4285-85BD-544C19099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6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02DA2-410B-4B23-8C1E-AA222AC17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626B2-39A2-4783-B56D-FD8CBEE20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71B5B-A963-4EB9-958C-7D99E44D9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F843-341E-43D7-A12E-E4D5D925ADE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55D9C-8062-4079-AA89-7A8049B85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674CE-41B2-4170-AB1E-E4639FB4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7F6-2532-4285-85BD-544C19099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47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C5922-CBFD-4AF8-89E4-2C9420494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445E4-03E2-4841-B3B9-BFD6EB448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F58F7-58AB-4245-A1B6-9C5771C74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F843-341E-43D7-A12E-E4D5D925ADE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34EC8-5DD5-40F6-8A39-6C26E72AC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CAF9F-F268-4BF8-9FE7-BF759EF5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7F6-2532-4285-85BD-544C19099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2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D282-A1FE-4AB7-AD07-E0B77AF06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92545-A4AB-4333-B0F2-8899C6910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14E222-799B-492D-B37B-1A5CFDF0E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13AC0-8951-40A9-A88B-6F9BB9031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F843-341E-43D7-A12E-E4D5D925ADE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BB265-948D-46A0-9EF9-92E35B27C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7994C-A50F-463E-9546-C430E7DE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7F6-2532-4285-85BD-544C19099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5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1C350-FF17-45C7-AD59-01CD97A17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31EAD-DD85-45F1-92B4-245F3BB60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A7A6D-9000-4D6F-AD1C-4DA58A083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27C8F-E0BB-45FF-B89F-B926CC192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73840-1B4D-448A-AAA7-043B06674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27A1E3-0A78-4D87-9219-715A1004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F843-341E-43D7-A12E-E4D5D925ADE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6B41BC-0013-4FBD-832D-E2E1230EA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0C9E11-BBEF-4C9D-AB00-BEE65D64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7F6-2532-4285-85BD-544C19099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E28D9-FEEF-4364-8E6C-5B35C191B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FF5E70-991F-4D04-9DE2-56B95432C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F843-341E-43D7-A12E-E4D5D925ADE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04645-EC5E-4731-B28B-34AEC6F4C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EC2A0-B9F9-495E-800D-8D8300447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7F6-2532-4285-85BD-544C19099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4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134D8-A817-4A03-99EC-AAEFC21A8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F843-341E-43D7-A12E-E4D5D925ADE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AB501-9963-4E12-8704-40437F3CC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FCF0E-A8F4-48BD-83B7-30231ABC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7F6-2532-4285-85BD-544C19099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5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BF8BA-3254-44D3-BE34-B9EABAF1E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450DD-1964-4E62-9FE8-882F65DCE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F6E73-4B7A-48E3-B40A-50B20F17E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E0C68-441D-4FEE-8667-E6350BD39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F843-341E-43D7-A12E-E4D5D925ADE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DBEB2-87FA-4FE6-92A5-499777EA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8A403-32D9-4338-A600-674CCBA5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7F6-2532-4285-85BD-544C19099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43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90896-EDEC-4F5F-B381-AA3E4231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64CE1-462E-4C57-96B3-D88CEDB9E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008C1-9580-4149-B62E-3ECBDD383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A1F6B-98D4-46AF-8448-5EC48D28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7F843-341E-43D7-A12E-E4D5D925ADE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9AACE-CC2F-40AD-B421-27C29938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48FD4-3947-4982-8755-4FD6EFBB6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47F6-2532-4285-85BD-544C19099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63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C73728-3662-4225-917F-6A21C0F93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12EC2-7F8B-4714-9C71-6DA8F14D3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B1398-357D-4DF7-A3BC-F5B2C39E7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7F843-341E-43D7-A12E-E4D5D925ADEC}" type="datetimeFigureOut">
              <a:rPr lang="en-US" smtClean="0"/>
              <a:t>11/9/2019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6D748-884C-434C-87E4-4521CC84C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CB099-F7E6-451E-B180-F6867712C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047F6-2532-4285-85BD-544C19099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4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atprotocol.com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beakerbrowser.com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-scm.com/" TargetMode="External"/><Relationship Id="rId7" Type="http://schemas.openxmlformats.org/officeDocument/2006/relationships/hyperlink" Target="https://ipld.io/" TargetMode="External"/><Relationship Id="rId2" Type="http://schemas.openxmlformats.org/officeDocument/2006/relationships/hyperlink" Target="https://www.downes.ca/presentation/49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pfs.io/" TargetMode="External"/><Relationship Id="rId5" Type="http://schemas.openxmlformats.org/officeDocument/2006/relationships/hyperlink" Target="https://about.gitlab.com/" TargetMode="External"/><Relationship Id="rId4" Type="http://schemas.openxmlformats.org/officeDocument/2006/relationships/hyperlink" Target="https://github.com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quest.io/blog/jupyter-notebook-tips-tricks-shortcut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jupyter/jupyter/wiki/A-gallery-of-interesting-Jupyter-Notebooks#machine-learning-statistics-and-probability" TargetMode="External"/><Relationship Id="rId5" Type="http://schemas.openxmlformats.org/officeDocument/2006/relationships/hyperlink" Target="https://blog.ouseful.info/2019/05/21/fragment-tm351-notebooks-jupyter-books-in-the-vm-and-via-an-electron-app/" TargetMode="External"/><Relationship Id="rId4" Type="http://schemas.openxmlformats.org/officeDocument/2006/relationships/hyperlink" Target="https://blog.ouseful.info/2019/05/17/fragment-openlearn-jupyter-books-remix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source.com/resources/what-open-education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c/ca/Ed_Tech_Hegarty_2015_article_attributes_of_open_pedagogy.pdf" TargetMode="External"/><Relationship Id="rId2" Type="http://schemas.openxmlformats.org/officeDocument/2006/relationships/hyperlink" Target="http://www.um.es/ead/red/39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AC02D-A3A6-4C0E-A282-D1751736D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31253"/>
            <a:ext cx="9144000" cy="1334471"/>
          </a:xfrm>
        </p:spPr>
        <p:txBody>
          <a:bodyPr>
            <a:normAutofit/>
          </a:bodyPr>
          <a:lstStyle/>
          <a:p>
            <a:r>
              <a:rPr lang="en-US" sz="4000" dirty="0"/>
              <a:t>A Distributed Content Addressable Network for Open Educational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56CA2-0AA0-4255-BEC0-D636DAF6E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0664" y="5374501"/>
            <a:ext cx="9144000" cy="1655762"/>
          </a:xfrm>
        </p:spPr>
        <p:txBody>
          <a:bodyPr/>
          <a:lstStyle/>
          <a:p>
            <a:r>
              <a:rPr lang="en-US" dirty="0"/>
              <a:t>Stephen Downes</a:t>
            </a:r>
          </a:p>
          <a:p>
            <a:r>
              <a:rPr lang="en-US" dirty="0"/>
              <a:t>National Research Council Canada</a:t>
            </a:r>
          </a:p>
          <a:p>
            <a:r>
              <a:rPr lang="en-US" dirty="0"/>
              <a:t>CELDA 2019, Cagliari, Sardinia, Italy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B32DD-4680-4EDA-BF2E-B11C597A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591" y="303356"/>
            <a:ext cx="5217281" cy="34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68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1CF5-24CF-4062-95BC-0DBDCCF1C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The Pushback Against Open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1E35-A5E4-44BD-A5C4-A117B7EC8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Vendors require payment for access to resources. (Aversa, Hervas-</a:t>
            </a:r>
            <a:r>
              <a:rPr lang="en-US" sz="3600" dirty="0" err="1"/>
              <a:t>Drane</a:t>
            </a:r>
            <a:r>
              <a:rPr lang="en-US" sz="3600" dirty="0"/>
              <a:t> &amp; </a:t>
            </a:r>
            <a:r>
              <a:rPr lang="en-US" sz="3600" dirty="0" err="1"/>
              <a:t>Evenou</a:t>
            </a:r>
            <a:r>
              <a:rPr lang="en-US" sz="3600" dirty="0"/>
              <a:t>, 2019) </a:t>
            </a:r>
          </a:p>
          <a:p>
            <a:r>
              <a:rPr lang="en-US" sz="3600" dirty="0"/>
              <a:t>Vendors began making money through advertising. </a:t>
            </a:r>
          </a:p>
          <a:p>
            <a:r>
              <a:rPr lang="en-US" sz="3600" dirty="0"/>
              <a:t>Both subscription-based and advertising-based models encouraged the growth of technology that herded users into content silos and that tracked and analyzed their </a:t>
            </a:r>
            <a:r>
              <a:rPr lang="en-US" sz="3600" dirty="0" err="1"/>
              <a:t>behaviour</a:t>
            </a:r>
            <a:r>
              <a:rPr lang="en-US" sz="3600" dirty="0"/>
              <a:t>. (Papadopoulos, Snyder &amp; </a:t>
            </a:r>
            <a:r>
              <a:rPr lang="en-US" sz="3600" dirty="0" err="1"/>
              <a:t>Livshits</a:t>
            </a:r>
            <a:r>
              <a:rPr lang="en-US" sz="3600" dirty="0"/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2008206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1CF5-24CF-4062-95BC-0DBDCCF1C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Challenges to OER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1E35-A5E4-44BD-A5C4-A117B7EC8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CA" sz="3600" dirty="0"/>
              <a:t>MOOCs create barriers, charging first for certification and then for access to content itself. (Shah, 2017) </a:t>
            </a:r>
          </a:p>
          <a:p>
            <a:r>
              <a:rPr lang="en-US" sz="3600" dirty="0"/>
              <a:t>Same thing for access to OER, e.g. Flat World Knowledge</a:t>
            </a:r>
          </a:p>
          <a:p>
            <a:r>
              <a:rPr lang="en-US" sz="3600" dirty="0"/>
              <a:t>Ongoing issues of sustainability that need to be addressed for centralized services (Downes, 2005)</a:t>
            </a:r>
          </a:p>
        </p:txBody>
      </p:sp>
    </p:spTree>
    <p:extLst>
      <p:ext uri="{BB962C8B-B14F-4D97-AF65-F5344CB8AC3E}">
        <p14:creationId xmlns:p14="http://schemas.microsoft.com/office/powerpoint/2010/main" val="306055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1CF5-24CF-4062-95BC-0DBDCCF1C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The Enclosure of OER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1E35-A5E4-44BD-A5C4-A117B7EC8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CA" sz="3600" dirty="0"/>
              <a:t> As David </a:t>
            </a:r>
            <a:r>
              <a:rPr lang="en-CA" sz="3600" dirty="0" err="1"/>
              <a:t>Bollier</a:t>
            </a:r>
            <a:r>
              <a:rPr lang="en-CA" sz="3600" dirty="0"/>
              <a:t> says, the enclosure of open content is one of the greatest threats to the internet. “Enclosure is about dispossession.  It privatizes and commodifies resources that belong to a community or to everyone, and dismantles a commons-based culture.” (</a:t>
            </a:r>
            <a:r>
              <a:rPr lang="en-CA" sz="3600" dirty="0" err="1"/>
              <a:t>Bollier</a:t>
            </a:r>
            <a:r>
              <a:rPr lang="en-CA" sz="3600" dirty="0"/>
              <a:t>, 2011).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90623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1CF5-24CF-4062-95BC-0DBDCCF1C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The Enclosure of OER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1E35-A5E4-44BD-A5C4-A117B7EC8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CA" sz="3600" dirty="0"/>
              <a:t> As David </a:t>
            </a:r>
            <a:r>
              <a:rPr lang="en-CA" sz="3600" dirty="0" err="1"/>
              <a:t>Bollier</a:t>
            </a:r>
            <a:r>
              <a:rPr lang="en-CA" sz="3600" dirty="0"/>
              <a:t> says, the enclosure of open content is one of the greatest threats to the internet. “Enclosure is about dispossession.  It privatizes and commodifies resources that belong to a community or to everyone, and dismantles a commons-based culture.” (</a:t>
            </a:r>
            <a:r>
              <a:rPr lang="en-CA" sz="3600" dirty="0" err="1"/>
              <a:t>Bollier</a:t>
            </a:r>
            <a:r>
              <a:rPr lang="en-CA" sz="3600" dirty="0"/>
              <a:t>, 2011).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95686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D6BD8-86F2-4C3D-BBCE-8192F2E2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Issues for OER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2B586-9E3D-4CBE-93BF-27E959B90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Limited re-use, and almost no adaptation </a:t>
            </a:r>
          </a:p>
          <a:p>
            <a:r>
              <a:rPr lang="en-US" sz="3600" dirty="0"/>
              <a:t>Licensing remains a mystery to many people</a:t>
            </a:r>
          </a:p>
          <a:p>
            <a:r>
              <a:rPr lang="en-US" sz="3600" dirty="0"/>
              <a:t>Not easy to create and upload OER to repositories</a:t>
            </a:r>
          </a:p>
          <a:p>
            <a:pPr marL="0" indent="0">
              <a:buNone/>
            </a:pPr>
            <a:r>
              <a:rPr lang="en-US" sz="3600" dirty="0" err="1"/>
              <a:t>Walju</a:t>
            </a:r>
            <a:r>
              <a:rPr lang="en-US" sz="3600" dirty="0"/>
              <a:t> &amp;  Hodgkinson-Williams, 2018)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419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D6BD8-86F2-4C3D-BBCE-8192F2E2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Issues for OER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2B586-9E3D-4CBE-93BF-27E959B90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Limited re-use, and almost no adaptation </a:t>
            </a:r>
          </a:p>
          <a:p>
            <a:r>
              <a:rPr lang="en-US" sz="3600" dirty="0"/>
              <a:t>Licensing remains a mystery to many people</a:t>
            </a:r>
          </a:p>
          <a:p>
            <a:r>
              <a:rPr lang="en-US" sz="3600" dirty="0"/>
              <a:t>Not easy to create and upload OER to repositories</a:t>
            </a:r>
          </a:p>
          <a:p>
            <a:pPr marL="0" indent="0">
              <a:buNone/>
            </a:pPr>
            <a:r>
              <a:rPr lang="en-US" sz="3600" dirty="0" err="1"/>
              <a:t>Walju</a:t>
            </a:r>
            <a:r>
              <a:rPr lang="en-US" sz="3600" dirty="0"/>
              <a:t> &amp;  Hodgkinson-Williams, 2018)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703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FA95-E583-4B55-9119-DE73F1B6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BF89-4649-4F5B-BE3E-A1F80E94E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/>
              <a:t>OER remain hard to discover</a:t>
            </a:r>
          </a:p>
          <a:p>
            <a:pPr lvl="0"/>
            <a:r>
              <a:rPr lang="en-US" sz="3600" dirty="0"/>
              <a:t>Individual OER often lacked educational</a:t>
            </a:r>
          </a:p>
          <a:p>
            <a:pPr lvl="0"/>
            <a:r>
              <a:rPr lang="en-US" sz="3600" dirty="0"/>
              <a:t>No mechanism for ensuring the quality of OER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295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AD89-CFBE-458D-A7A6-74D912305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CARE: A Solution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2BB748-EB9A-48F3-A055-DA629F638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7926" y="1825625"/>
            <a:ext cx="65361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38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9FB9F-CF36-4FF3-9D05-5A1A94CC4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Content Distribution </a:t>
            </a:r>
            <a:r>
              <a:rPr lang="en-US" sz="5400" dirty="0" err="1"/>
              <a:t>Neworks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ADE82-49ED-4BF5-BE11-635646201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/>
              <a:t>Content is stored on multiple servers. And when a web user requests that content, it is served from the nearest server. </a:t>
            </a:r>
            <a:endParaRPr lang="en-US" sz="3600" dirty="0"/>
          </a:p>
          <a:p>
            <a:r>
              <a:rPr lang="en-US" sz="3600" dirty="0"/>
              <a:t>E.g. Content Distribution Networks</a:t>
            </a:r>
          </a:p>
          <a:p>
            <a:r>
              <a:rPr lang="en-CA" sz="3600" dirty="0"/>
              <a:t>Companies such as Cloudflare and Akamai now serve as much as half the content traffic on the internet 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50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8CDC9-AB98-4D24-8228-A177E0D9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The Distributed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28C3C-02EF-4B29-9BF1-1D3FDFAD0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Rather than belonging to a company such as Akamai, servers are individual users’ </a:t>
            </a:r>
            <a:r>
              <a:rPr lang="en-US" sz="3600" i="1" dirty="0"/>
              <a:t>computers</a:t>
            </a:r>
            <a:r>
              <a:rPr lang="en-US" sz="3600" dirty="0"/>
              <a:t>. </a:t>
            </a:r>
          </a:p>
          <a:p>
            <a:r>
              <a:rPr lang="en-US" sz="3600" dirty="0"/>
              <a:t>Continuous development including services such as Napster, Gnutella, Tor and BitTorrent.  (</a:t>
            </a:r>
            <a:r>
              <a:rPr lang="en-US" sz="3600" dirty="0" err="1"/>
              <a:t>Troncoso</a:t>
            </a:r>
            <a:r>
              <a:rPr lang="en-US" sz="3600" dirty="0"/>
              <a:t>, </a:t>
            </a:r>
            <a:r>
              <a:rPr lang="en-US" sz="3600" dirty="0" err="1"/>
              <a:t>Isaakidis</a:t>
            </a:r>
            <a:r>
              <a:rPr lang="en-US" sz="3600" dirty="0"/>
              <a:t>, </a:t>
            </a:r>
            <a:r>
              <a:rPr lang="en-US" sz="3600" dirty="0" err="1"/>
              <a:t>Danezis</a:t>
            </a:r>
            <a:r>
              <a:rPr lang="en-US" sz="3600" dirty="0"/>
              <a:t> &amp; Halpin, Harry, 2017) </a:t>
            </a:r>
          </a:p>
          <a:p>
            <a:r>
              <a:rPr lang="en-US" sz="3600" dirty="0"/>
              <a:t>These are called ‘peers’ and the system as a whole is called a ‘peer-to-peer’ (P2P) network. </a:t>
            </a:r>
          </a:p>
        </p:txBody>
      </p:sp>
    </p:spTree>
    <p:extLst>
      <p:ext uri="{BB962C8B-B14F-4D97-AF65-F5344CB8AC3E}">
        <p14:creationId xmlns:p14="http://schemas.microsoft.com/office/powerpoint/2010/main" val="196572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94C0D-C31B-49C8-B010-CF5ED3062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OER: A Problem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DB17F5-2D5F-4D1C-9F7E-FC163FBCA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2925" y="1825625"/>
            <a:ext cx="646614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11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D450C-12CB-410E-8C83-772AF6056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Decentralization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1D4BC-C337-4887-B300-512322428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distributed web potentially solves issues proponents have long sought to address. </a:t>
            </a:r>
          </a:p>
          <a:p>
            <a:pPr lvl="1"/>
            <a:r>
              <a:rPr lang="en-US" sz="3600" i="1" dirty="0"/>
              <a:t>traffic</a:t>
            </a:r>
            <a:r>
              <a:rPr lang="en-US" sz="3600" dirty="0"/>
              <a:t>, which overloads a single server. </a:t>
            </a:r>
          </a:p>
          <a:p>
            <a:pPr lvl="1"/>
            <a:r>
              <a:rPr lang="en-US" sz="3600" i="1" dirty="0"/>
              <a:t>latency</a:t>
            </a:r>
            <a:r>
              <a:rPr lang="en-US" sz="3600" dirty="0"/>
              <a:t>, or the lag created by accessing resources half a world away. </a:t>
            </a:r>
          </a:p>
          <a:p>
            <a:pPr lvl="1"/>
            <a:r>
              <a:rPr lang="en-US" sz="3600" dirty="0"/>
              <a:t>national </a:t>
            </a:r>
            <a:r>
              <a:rPr lang="en-US" sz="3600" i="1" dirty="0"/>
              <a:t>policies</a:t>
            </a:r>
            <a:r>
              <a:rPr lang="en-US" sz="3600" dirty="0"/>
              <a:t> creating the need to differentiate access. </a:t>
            </a:r>
          </a:p>
          <a:p>
            <a:pPr lvl="1"/>
            <a:r>
              <a:rPr lang="en-US" sz="3600" dirty="0"/>
              <a:t>Reliance on a </a:t>
            </a:r>
            <a:r>
              <a:rPr lang="en-US" sz="3600" i="1" dirty="0"/>
              <a:t>centralized</a:t>
            </a:r>
            <a:r>
              <a:rPr lang="en-US" sz="3600" dirty="0"/>
              <a:t> source</a:t>
            </a:r>
          </a:p>
        </p:txBody>
      </p:sp>
    </p:spTree>
    <p:extLst>
      <p:ext uri="{BB962C8B-B14F-4D97-AF65-F5344CB8AC3E}">
        <p14:creationId xmlns:p14="http://schemas.microsoft.com/office/powerpoint/2010/main" val="4047125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D450C-12CB-410E-8C83-772AF6056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Web3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1D4BC-C337-4887-B300-512322428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“Web3” (corresponding to a JavaScript library called Web3.js) (Stark, 2018) </a:t>
            </a:r>
          </a:p>
          <a:p>
            <a:r>
              <a:rPr lang="en-CA" sz="3600" dirty="0"/>
              <a:t>Chains encrypted data structures to create what may be characterized as a “stateful” distributed web. </a:t>
            </a:r>
          </a:p>
          <a:p>
            <a:r>
              <a:rPr lang="en-CA" sz="3600" dirty="0"/>
              <a:t>Beyond obvious applications such as distributed token networks such as Bitcoin or Ethereum, Web3 may offer a response to the issues of centralization and commercialization afflicting OER.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58724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C5F7E-0573-423F-95FE-F9844360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Content Addressing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1E7A1-6CBB-451D-AE5F-DB2FAC6AA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Content of a resource is used as input to a hash algorithm that produces a scrambled string of characters - the </a:t>
            </a:r>
            <a:r>
              <a:rPr lang="en-US" sz="3600" i="1" dirty="0"/>
              <a:t>hash</a:t>
            </a:r>
            <a:r>
              <a:rPr lang="en-US" sz="3600" dirty="0"/>
              <a:t> - of the resource. </a:t>
            </a:r>
          </a:p>
          <a:p>
            <a:r>
              <a:rPr lang="en-US" sz="3600" dirty="0"/>
              <a:t>Each hash is an essentially </a:t>
            </a:r>
            <a:r>
              <a:rPr lang="en-US" sz="3600" i="1" dirty="0"/>
              <a:t>unique identifier</a:t>
            </a:r>
            <a:r>
              <a:rPr lang="en-US" sz="3600" dirty="0"/>
              <a:t> for that resource. (Sicilia, Sánchez-Alonso &amp; </a:t>
            </a:r>
            <a:r>
              <a:rPr lang="en-US" sz="3600" dirty="0" err="1"/>
              <a:t>Barriocanal</a:t>
            </a:r>
            <a:r>
              <a:rPr lang="en-US" sz="3600" dirty="0"/>
              <a:t>, 2016). </a:t>
            </a:r>
          </a:p>
          <a:p>
            <a:r>
              <a:rPr lang="en-US" sz="3600" dirty="0"/>
              <a:t>A peer sends a request to the closest peer, which either sends us the resource, or passes the request along to more peers.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3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C5F7E-0573-423F-95FE-F9844360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Content Addressing</a:t>
            </a:r>
          </a:p>
        </p:txBody>
      </p:sp>
      <p:pic>
        <p:nvPicPr>
          <p:cNvPr id="4" name="Picture 2" descr="files/images/750px-Cryptographic_Hash_Function.svg.png">
            <a:extLst>
              <a:ext uri="{FF2B5EF4-FFF2-40B4-BE49-F238E27FC236}">
                <a16:creationId xmlns:a16="http://schemas.microsoft.com/office/drawing/2014/main" id="{EB479E6F-AF8A-4C03-9B43-1709547149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06" y="1569940"/>
            <a:ext cx="8866646" cy="477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423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C5F7E-0573-423F-95FE-F9844360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Content Addressing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1E7A1-6CBB-451D-AE5F-DB2FAC6AA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Content of a resource is used as input to a hash algorithm that produces a scrambled string of characters - the </a:t>
            </a:r>
            <a:r>
              <a:rPr lang="en-US" sz="3600" i="1" dirty="0"/>
              <a:t>hash</a:t>
            </a:r>
            <a:r>
              <a:rPr lang="en-US" sz="3600" dirty="0"/>
              <a:t> - of the resource. </a:t>
            </a:r>
          </a:p>
          <a:p>
            <a:r>
              <a:rPr lang="en-US" sz="3600" dirty="0"/>
              <a:t>Each hash is an essentially </a:t>
            </a:r>
            <a:r>
              <a:rPr lang="en-US" sz="3600" i="1" dirty="0"/>
              <a:t>unique identifier</a:t>
            </a:r>
            <a:r>
              <a:rPr lang="en-US" sz="3600" dirty="0"/>
              <a:t> for that resource. (Sicilia, Sánchez-Alonso &amp; </a:t>
            </a:r>
            <a:r>
              <a:rPr lang="en-US" sz="3600" dirty="0" err="1"/>
              <a:t>Barriocanal</a:t>
            </a:r>
            <a:r>
              <a:rPr lang="en-US" sz="3600" dirty="0"/>
              <a:t>, 2016). </a:t>
            </a:r>
          </a:p>
          <a:p>
            <a:r>
              <a:rPr lang="en-US" sz="3600" dirty="0"/>
              <a:t>A peer sends a request to the closest peer, which either sends us the resource, or passes the request along to more peers.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208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AD595-EC87-41D5-A85E-56E5A0052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/>
              <a:t>Dweb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B06F1-E5A5-403F-A8A0-9B1FF2328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One significant current project implementing such a protocol is called </a:t>
            </a:r>
            <a:r>
              <a:rPr lang="en-US" sz="3600" dirty="0" err="1"/>
              <a:t>Dweb</a:t>
            </a:r>
            <a:r>
              <a:rPr lang="en-US" sz="3600" dirty="0"/>
              <a:t> (for ‘distributed web’ or ‘decentralized web’). (Ayala, 2018) </a:t>
            </a:r>
          </a:p>
          <a:p>
            <a:r>
              <a:rPr lang="en-US" sz="3600" dirty="0"/>
              <a:t>Based on the </a:t>
            </a:r>
            <a:r>
              <a:rPr lang="en-US" sz="3600" dirty="0" err="1"/>
              <a:t>dat</a:t>
            </a:r>
            <a:r>
              <a:rPr lang="en-US" sz="3600" dirty="0"/>
              <a:t> protocol, </a:t>
            </a:r>
            <a:r>
              <a:rPr lang="en-US" sz="3000" dirty="0"/>
              <a:t>(</a:t>
            </a:r>
            <a:r>
              <a:rPr lang="en-US" sz="3000" u="sng" dirty="0">
                <a:hlinkClick r:id="rId2"/>
              </a:rPr>
              <a:t>https://www.datprotocol.com/</a:t>
            </a:r>
            <a:r>
              <a:rPr lang="en-US" sz="3000" dirty="0"/>
              <a:t>) </a:t>
            </a:r>
            <a:r>
              <a:rPr lang="en-US" sz="3600" dirty="0"/>
              <a:t>a mechanism for finding and distributing content</a:t>
            </a:r>
          </a:p>
          <a:p>
            <a:pPr marL="0" indent="0">
              <a:buNone/>
            </a:pPr>
            <a:r>
              <a:rPr lang="en-US" dirty="0"/>
              <a:t>dat://502bdf152d00a35f9785f78d107b9037b5eca9354bcf593e7b4995f9be97a614/</a:t>
            </a:r>
          </a:p>
          <a:p>
            <a:r>
              <a:rPr lang="en-US" sz="3500" dirty="0"/>
              <a:t>This address is in fact the dat:// address for the first </a:t>
            </a:r>
            <a:r>
              <a:rPr lang="en-US" sz="3500" i="1" dirty="0"/>
              <a:t>Content Addressable Resource for Education</a:t>
            </a:r>
            <a:r>
              <a:rPr lang="en-US" sz="3500" dirty="0"/>
              <a:t> (CARE). </a:t>
            </a:r>
          </a:p>
        </p:txBody>
      </p:sp>
    </p:spTree>
    <p:extLst>
      <p:ext uri="{BB962C8B-B14F-4D97-AF65-F5344CB8AC3E}">
        <p14:creationId xmlns:p14="http://schemas.microsoft.com/office/powerpoint/2010/main" val="3991652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8B0AD-B515-45A7-AB34-93C1B2D1D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Peer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C28E2-8148-4467-BBF4-C7C8F61DC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An application that runs on your computer and communicates with other nodes in a P2P network to share resources. </a:t>
            </a:r>
          </a:p>
          <a:p>
            <a:r>
              <a:rPr lang="en-US" sz="3200" u="sng" dirty="0">
                <a:hlinkClick r:id="rId2"/>
              </a:rPr>
              <a:t>Beaker Browser</a:t>
            </a:r>
            <a:r>
              <a:rPr lang="en-US" sz="3200" dirty="0"/>
              <a:t> </a:t>
            </a:r>
          </a:p>
          <a:p>
            <a:pPr lvl="1"/>
            <a:r>
              <a:rPr lang="en-US" sz="2800" dirty="0"/>
              <a:t>allows users to explore </a:t>
            </a:r>
            <a:r>
              <a:rPr lang="en-US" sz="2800" dirty="0" err="1"/>
              <a:t>Dweb</a:t>
            </a:r>
            <a:r>
              <a:rPr lang="en-US" sz="2800" dirty="0"/>
              <a:t> resources, ‘clone’ those resources and create or edit new resources. </a:t>
            </a:r>
          </a:p>
          <a:p>
            <a:pPr lvl="1"/>
            <a:r>
              <a:rPr lang="en-US" sz="2800" dirty="0"/>
              <a:t>manages </a:t>
            </a:r>
            <a:r>
              <a:rPr lang="en-US" sz="2800" dirty="0" err="1"/>
              <a:t>Dweb</a:t>
            </a:r>
            <a:r>
              <a:rPr lang="en-US" sz="2800" dirty="0"/>
              <a:t> functionality like creating hashes and chaining resources together. (Robinson, Hand, Madsen, </a:t>
            </a:r>
            <a:r>
              <a:rPr lang="en-US" sz="2800" dirty="0" err="1"/>
              <a:t>Buus</a:t>
            </a:r>
            <a:r>
              <a:rPr lang="en-US" sz="2800" dirty="0"/>
              <a:t> &amp; McKelvey, 2018).</a:t>
            </a:r>
          </a:p>
          <a:p>
            <a:pPr lvl="1"/>
            <a:r>
              <a:rPr lang="en-US" sz="2800" dirty="0" err="1"/>
              <a:t>Addesses</a:t>
            </a:r>
            <a:r>
              <a:rPr lang="en-US" sz="2800" dirty="0"/>
              <a:t> ‘</a:t>
            </a:r>
            <a:r>
              <a:rPr lang="en-US" sz="2800" dirty="0" err="1"/>
              <a:t>dat</a:t>
            </a:r>
            <a:r>
              <a:rPr lang="en-US" sz="2800" dirty="0"/>
              <a:t> name service’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767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3F3FC-0B65-4EBC-B429-0F097F802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Other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F111E-EBBC-4AA3-B65B-0ECC0B5CD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u="sng" dirty="0">
                <a:hlinkClick r:id="rId2"/>
              </a:rPr>
              <a:t>Blockchain</a:t>
            </a:r>
            <a:r>
              <a:rPr lang="en-US" sz="3600" dirty="0"/>
              <a:t> - the resources in question are entries in financial ledgers.</a:t>
            </a:r>
          </a:p>
          <a:p>
            <a:r>
              <a:rPr lang="en-US" sz="3600" u="sng" dirty="0">
                <a:hlinkClick r:id="rId3"/>
              </a:rPr>
              <a:t>Git</a:t>
            </a:r>
            <a:r>
              <a:rPr lang="en-US" sz="3600" dirty="0"/>
              <a:t> (with services based on the protocol like </a:t>
            </a:r>
            <a:r>
              <a:rPr lang="en-US" sz="3600" u="sng" dirty="0">
                <a:hlinkClick r:id="rId4"/>
              </a:rPr>
              <a:t>GitHub</a:t>
            </a:r>
            <a:r>
              <a:rPr lang="en-US" sz="3600" dirty="0"/>
              <a:t> and </a:t>
            </a:r>
            <a:r>
              <a:rPr lang="en-US" sz="3600" u="sng" dirty="0">
                <a:hlinkClick r:id="rId5"/>
              </a:rPr>
              <a:t>GitLab</a:t>
            </a:r>
            <a:r>
              <a:rPr lang="en-US" sz="3600" dirty="0"/>
              <a:t>), chains resources in different versions or branches of a software development project. </a:t>
            </a:r>
          </a:p>
          <a:p>
            <a:r>
              <a:rPr lang="en-US" sz="3600" u="sng" dirty="0">
                <a:hlinkClick r:id="rId6"/>
              </a:rPr>
              <a:t>Interplanetary File System</a:t>
            </a:r>
            <a:r>
              <a:rPr lang="en-US" sz="3600" dirty="0"/>
              <a:t> (IPFS) along with the associated project, Inter Planetary Linked Data (</a:t>
            </a:r>
            <a:r>
              <a:rPr lang="en-US" sz="3600" u="sng" dirty="0">
                <a:hlinkClick r:id="rId7"/>
              </a:rPr>
              <a:t>IPLD</a:t>
            </a:r>
            <a:r>
              <a:rPr lang="en-US" sz="36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542570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733CC-806F-48DC-A580-2D0B511A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Addressable Resources for Education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72F30-7043-4AEC-9A3F-BC6E7FA06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CARE are content-addressable, they are stored and access in the web as a whole</a:t>
            </a:r>
          </a:p>
          <a:p>
            <a:r>
              <a:rPr lang="en-US" sz="3600" dirty="0"/>
              <a:t>CARE are also associated with each other in an Open Resource Graph (ORG)</a:t>
            </a:r>
          </a:p>
          <a:p>
            <a:r>
              <a:rPr lang="en-US" sz="3600" dirty="0"/>
              <a:t>CARE can be </a:t>
            </a:r>
            <a:r>
              <a:rPr lang="en-US" sz="3600" i="1" dirty="0"/>
              <a:t>cloned</a:t>
            </a:r>
            <a:r>
              <a:rPr lang="en-US" sz="3600" dirty="0"/>
              <a:t> and </a:t>
            </a:r>
            <a:r>
              <a:rPr lang="en-US" sz="3600" i="1" dirty="0"/>
              <a:t>edited</a:t>
            </a:r>
            <a:r>
              <a:rPr lang="en-US" sz="3600" dirty="0"/>
              <a:t> by any user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65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733CC-806F-48DC-A580-2D0B511A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Notebooks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DB0EA-DA1C-4A09-9765-40EAE8A3F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75836"/>
            <a:ext cx="6618595" cy="45948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239794-531F-4958-9B2A-C7BD0F87775C}"/>
              </a:ext>
            </a:extLst>
          </p:cNvPr>
          <p:cNvSpPr/>
          <p:nvPr/>
        </p:nvSpPr>
        <p:spPr>
          <a:xfrm>
            <a:off x="7813696" y="5658235"/>
            <a:ext cx="4543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https://www.dataquest.io/blog/jupyter-notebook-tips-tricks-shortcuts/</a:t>
            </a:r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ABED33-A506-47A5-B551-562E8AB83A05}"/>
              </a:ext>
            </a:extLst>
          </p:cNvPr>
          <p:cNvSpPr/>
          <p:nvPr/>
        </p:nvSpPr>
        <p:spPr>
          <a:xfrm>
            <a:off x="7813696" y="3998567"/>
            <a:ext cx="2448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OpenLearn</a:t>
            </a:r>
            <a:r>
              <a:rPr lang="en-US" dirty="0"/>
              <a:t> </a:t>
            </a:r>
            <a:r>
              <a:rPr lang="en-US" dirty="0" err="1">
                <a:hlinkClick r:id="rId4"/>
              </a:rPr>
              <a:t>Jupyter</a:t>
            </a:r>
            <a:r>
              <a:rPr lang="en-US" dirty="0">
                <a:hlinkClick r:id="rId4"/>
              </a:rPr>
              <a:t> Books Remix</a:t>
            </a:r>
            <a:r>
              <a:rPr lang="en-US" dirty="0"/>
              <a:t>, TM351 </a:t>
            </a:r>
            <a:r>
              <a:rPr lang="en-US" dirty="0">
                <a:hlinkClick r:id="rId5"/>
              </a:rPr>
              <a:t>Notebooks in VM and Electron</a:t>
            </a:r>
            <a:r>
              <a:rPr lang="en-US" dirty="0"/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E9D83-651A-4B15-B0D1-378AD41A1F17}"/>
              </a:ext>
            </a:extLst>
          </p:cNvPr>
          <p:cNvSpPr/>
          <p:nvPr/>
        </p:nvSpPr>
        <p:spPr>
          <a:xfrm>
            <a:off x="7871985" y="1936103"/>
            <a:ext cx="24485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6"/>
              </a:rPr>
              <a:t>https://github.com/jupyter/jupyter/wiki/A-gallery-of-interesting-Jupyter-Notebooks#machine-learning-statistics-and-probability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6979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AB638-D63D-4D99-A880-A3BB2D2BD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The Open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F7B35-EDAA-414C-BF6A-907D30DB1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Began as email lists and Usenet groups. </a:t>
            </a:r>
          </a:p>
          <a:p>
            <a:r>
              <a:rPr lang="en-US" sz="3600" dirty="0"/>
              <a:t>Grew through blogs and personal websites</a:t>
            </a:r>
          </a:p>
          <a:p>
            <a:r>
              <a:rPr lang="en-US" sz="3600" dirty="0"/>
              <a:t>Thrived in the age of social networks, online classrooms, and massive open online courses.</a:t>
            </a:r>
          </a:p>
        </p:txBody>
      </p:sp>
    </p:spTree>
    <p:extLst>
      <p:ext uri="{BB962C8B-B14F-4D97-AF65-F5344CB8AC3E}">
        <p14:creationId xmlns:p14="http://schemas.microsoft.com/office/powerpoint/2010/main" val="1922826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733CC-806F-48DC-A580-2D0B511A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of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72F30-7043-4AEC-9A3F-BC6E7FA06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/>
              <a:t>distributed through IPFS and </a:t>
            </a:r>
            <a:r>
              <a:rPr lang="en-CA" sz="3600" dirty="0" err="1"/>
              <a:t>Dweb</a:t>
            </a:r>
            <a:r>
              <a:rPr lang="en-CA" sz="3600" dirty="0"/>
              <a:t> - resources are uploaded into IPFS, where they receive a content-based address. This address is stored on an Ethereum blockchain</a:t>
            </a:r>
          </a:p>
          <a:p>
            <a:r>
              <a:rPr lang="en-CA" sz="3600" dirty="0"/>
              <a:t>not only of educational content, but interactive applications and service interfaces as well. </a:t>
            </a:r>
          </a:p>
          <a:p>
            <a:r>
              <a:rPr lang="en-US" sz="3600" dirty="0"/>
              <a:t>CARE can be </a:t>
            </a:r>
            <a:r>
              <a:rPr lang="en-US" sz="3600" i="1" dirty="0"/>
              <a:t>cloned</a:t>
            </a:r>
            <a:r>
              <a:rPr lang="en-US" sz="3600" dirty="0"/>
              <a:t> and </a:t>
            </a:r>
            <a:r>
              <a:rPr lang="en-US" sz="3600" i="1" dirty="0"/>
              <a:t>edited</a:t>
            </a:r>
            <a:r>
              <a:rPr lang="en-US" sz="3600" dirty="0"/>
              <a:t> by any user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86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DF06C1-A7A0-43D0-B1EA-F0B540B66BC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35" y="199348"/>
            <a:ext cx="10881793" cy="6522142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75384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2A24-4635-44A5-900B-DA22E321E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931A78-604B-496F-8151-01A7822F7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5672" y="1422596"/>
            <a:ext cx="9000656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88A7A5-5AF3-47BA-A8E3-93FBD39EE949}"/>
              </a:ext>
            </a:extLst>
          </p:cNvPr>
          <p:cNvSpPr txBox="1"/>
          <p:nvPr/>
        </p:nvSpPr>
        <p:spPr>
          <a:xfrm>
            <a:off x="1595672" y="5846544"/>
            <a:ext cx="7111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Authored by </a:t>
            </a:r>
            <a:r>
              <a:rPr lang="en-US" dirty="0" err="1"/>
              <a:t>Rashi</a:t>
            </a:r>
            <a:r>
              <a:rPr lang="en-US" dirty="0"/>
              <a:t> Nagpal as part of NRC summer co-op program - </a:t>
            </a:r>
            <a:r>
              <a:rPr lang="en-US" dirty="0">
                <a:solidFill>
                  <a:srgbClr val="0070C0"/>
                </a:solidFill>
              </a:rPr>
              <a:t>https://github.com/Downes/CARE-project </a:t>
            </a:r>
          </a:p>
        </p:txBody>
      </p:sp>
    </p:spTree>
    <p:extLst>
      <p:ext uri="{BB962C8B-B14F-4D97-AF65-F5344CB8AC3E}">
        <p14:creationId xmlns:p14="http://schemas.microsoft.com/office/powerpoint/2010/main" val="1472944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756E5-D5F7-461A-8E28-9EB2B8C2C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9114FB-B82F-4989-9F3D-A779FC360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0421" y="1486135"/>
            <a:ext cx="7584809" cy="4273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6BEEC8-CC2A-4F31-8A87-7A5907697BA4}"/>
              </a:ext>
            </a:extLst>
          </p:cNvPr>
          <p:cNvSpPr txBox="1"/>
          <p:nvPr/>
        </p:nvSpPr>
        <p:spPr>
          <a:xfrm>
            <a:off x="1595672" y="5846544"/>
            <a:ext cx="7111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Authored by </a:t>
            </a:r>
            <a:r>
              <a:rPr lang="en-US" dirty="0" err="1"/>
              <a:t>Rashi</a:t>
            </a:r>
            <a:r>
              <a:rPr lang="en-US" dirty="0"/>
              <a:t> Nagpal as part of NRC summer co-op program - </a:t>
            </a:r>
            <a:r>
              <a:rPr lang="en-US" dirty="0">
                <a:solidFill>
                  <a:srgbClr val="0070C0"/>
                </a:solidFill>
              </a:rPr>
              <a:t>https://github.com/Downes/CARE-project </a:t>
            </a:r>
          </a:p>
        </p:txBody>
      </p:sp>
    </p:spTree>
    <p:extLst>
      <p:ext uri="{BB962C8B-B14F-4D97-AF65-F5344CB8AC3E}">
        <p14:creationId xmlns:p14="http://schemas.microsoft.com/office/powerpoint/2010/main" val="3571426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733CC-806F-48DC-A580-2D0B511A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Current Issues for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72F30-7043-4AEC-9A3F-BC6E7FA06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CA" sz="3600" dirty="0"/>
              <a:t>Speed - can be very fast, in practice, it often isn’t</a:t>
            </a:r>
          </a:p>
          <a:p>
            <a:r>
              <a:rPr lang="en-CA" sz="3600" dirty="0"/>
              <a:t>Ease of Use - while it may seem that creating and sharing a web resource should be easy, in practice it often isn’t</a:t>
            </a:r>
          </a:p>
          <a:p>
            <a:r>
              <a:rPr lang="en-CA" sz="3600" dirty="0"/>
              <a:t>There isn’t yet a good </a:t>
            </a:r>
            <a:r>
              <a:rPr lang="en-CA" sz="3600" dirty="0" err="1"/>
              <a:t>Dweb</a:t>
            </a:r>
            <a:r>
              <a:rPr lang="en-CA" sz="3600" dirty="0"/>
              <a:t> search engine. Additionally, resources can disappear when a host goes offline. </a:t>
            </a:r>
          </a:p>
          <a:p>
            <a:pPr lvl="1"/>
            <a:r>
              <a:rPr lang="en-CA" sz="3200" dirty="0"/>
              <a:t>development of semi-centralized intermediaries such as </a:t>
            </a:r>
            <a:r>
              <a:rPr lang="en-CA" sz="3200" dirty="0" err="1"/>
              <a:t>Hashbase</a:t>
            </a:r>
            <a:r>
              <a:rPr lang="en-CA" sz="3200" dirty="0"/>
              <a:t> (https://hashbase.io/)  </a:t>
            </a:r>
          </a:p>
          <a:p>
            <a:r>
              <a:rPr lang="en-CA" sz="3600" dirty="0"/>
              <a:t>Acceptance - many institutions officially disapprove of P2P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086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733CC-806F-48DC-A580-2D0B511A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72F30-7043-4AEC-9A3F-BC6E7FA06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Addressing speed issues with a set of known CARE repositories functioning as IPFS nodes (known as CARE Net) </a:t>
            </a:r>
          </a:p>
          <a:p>
            <a:r>
              <a:rPr lang="en-US" sz="3600" dirty="0"/>
              <a:t>Development of multi-part CARE resources (known as CARE Packages). </a:t>
            </a:r>
          </a:p>
          <a:p>
            <a:r>
              <a:rPr lang="en-US" sz="3600" dirty="0"/>
              <a:t>Develop mechanisms for content creation through remixing and reusing existing resources.</a:t>
            </a:r>
          </a:p>
        </p:txBody>
      </p:sp>
    </p:spTree>
    <p:extLst>
      <p:ext uri="{BB962C8B-B14F-4D97-AF65-F5344CB8AC3E}">
        <p14:creationId xmlns:p14="http://schemas.microsoft.com/office/powerpoint/2010/main" val="3894111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8E6-8CB8-42E2-9E46-48AB872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US" dirty="0"/>
              <a:t>Stephen Downes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50D080D-BCCE-44D4-BD08-AF42445C0203}"/>
              </a:ext>
            </a:extLst>
          </p:cNvPr>
          <p:cNvSpPr txBox="1">
            <a:spLocks/>
          </p:cNvSpPr>
          <p:nvPr/>
        </p:nvSpPr>
        <p:spPr>
          <a:xfrm>
            <a:off x="955040" y="5777062"/>
            <a:ext cx="5243107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https://www.downes.ca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3F9C98-18AB-448A-8FE2-2377B0ED7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20" y="2269493"/>
            <a:ext cx="5567398" cy="3674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9A4D5B-8266-4090-B0ED-1CAD09671EAD}"/>
              </a:ext>
            </a:extLst>
          </p:cNvPr>
          <p:cNvSpPr txBox="1"/>
          <p:nvPr/>
        </p:nvSpPr>
        <p:spPr>
          <a:xfrm rot="16200000">
            <a:off x="5466259" y="4482439"/>
            <a:ext cx="272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by Lorelei</a:t>
            </a:r>
          </a:p>
        </p:txBody>
      </p:sp>
    </p:spTree>
    <p:extLst>
      <p:ext uri="{BB962C8B-B14F-4D97-AF65-F5344CB8AC3E}">
        <p14:creationId xmlns:p14="http://schemas.microsoft.com/office/powerpoint/2010/main" val="1842161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52330-A68D-443A-AB79-340312346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Open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9DF18-8162-4DFD-B077-D32379FBA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The philosophy of ‘open’ that characterized the early internet was also reflected in the concept of open education. </a:t>
            </a:r>
          </a:p>
          <a:p>
            <a:r>
              <a:rPr lang="en-US" sz="3600" dirty="0"/>
              <a:t>“Open education is a philosophy about the way people should produce, share, and build on knowledge.” (</a:t>
            </a:r>
            <a:r>
              <a:rPr lang="en-US" sz="3600" u="sng" dirty="0">
                <a:hlinkClick r:id="rId2"/>
              </a:rPr>
              <a:t>opensource.com</a:t>
            </a:r>
            <a:r>
              <a:rPr lang="en-US" sz="3600" dirty="0"/>
              <a:t>; </a:t>
            </a:r>
            <a:r>
              <a:rPr lang="en-US" sz="3600" dirty="0" err="1"/>
              <a:t>Colpaert</a:t>
            </a:r>
            <a:r>
              <a:rPr lang="en-US" sz="3600" dirty="0"/>
              <a:t>, 2018)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830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1CF5-24CF-4062-95BC-0DBDCCF1C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Open Educational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1E35-A5E4-44BD-A5C4-A117B7EC8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Teaching, learning and research materials that reside in the public domain or have been released under an open license that permits no-cost access, use, adaptation and redistribution by others with no or limited restrictions. (UNESCO, 2002)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555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1CF5-24CF-4062-95BC-0DBDCCF1C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MOOCs and Open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1E35-A5E4-44BD-A5C4-A117B7EC8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First MOOC created in 2008 (CCK08)</a:t>
            </a:r>
          </a:p>
          <a:p>
            <a:r>
              <a:rPr lang="en-US" sz="3600" dirty="0"/>
              <a:t>Based on the idea of open </a:t>
            </a:r>
            <a:r>
              <a:rPr lang="en-US" sz="3600" dirty="0" err="1"/>
              <a:t>eduction</a:t>
            </a:r>
            <a:endParaRPr lang="en-US" sz="3600" dirty="0"/>
          </a:p>
          <a:p>
            <a:r>
              <a:rPr lang="en-US" sz="3600" dirty="0"/>
              <a:t>Created using open educational resources, an are themselves open educational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733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1CF5-24CF-4062-95BC-0DBDCCF1C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Courses as Linked Open Data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DD3526-A8CD-4AAF-93B5-F6C6887F1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0120" y="1825625"/>
            <a:ext cx="797176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0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9E663-32DD-4093-839C-A7E93807B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A Pedagogy of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BE2DA-E525-4FDD-A552-E2CB82E73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OER enables students to select resources</a:t>
            </a:r>
          </a:p>
          <a:p>
            <a:r>
              <a:rPr lang="en-US" sz="3600" dirty="0"/>
              <a:t>Use inherently involves discussion and interaction</a:t>
            </a:r>
          </a:p>
          <a:p>
            <a:r>
              <a:rPr lang="en-US" sz="3600" dirty="0"/>
              <a:t>Content creation as important as consumption</a:t>
            </a:r>
          </a:p>
        </p:txBody>
      </p:sp>
    </p:spTree>
    <p:extLst>
      <p:ext uri="{BB962C8B-B14F-4D97-AF65-F5344CB8AC3E}">
        <p14:creationId xmlns:p14="http://schemas.microsoft.com/office/powerpoint/2010/main" val="1950697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9E663-32DD-4093-839C-A7E93807B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Open Pedagogy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81A0A5-667F-4EDE-AD29-0EFF2D0F3AE7}"/>
              </a:ext>
            </a:extLst>
          </p:cNvPr>
          <p:cNvSpPr/>
          <p:nvPr/>
        </p:nvSpPr>
        <p:spPr>
          <a:xfrm>
            <a:off x="829325" y="5257262"/>
            <a:ext cx="106502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CA" sz="1400" dirty="0" err="1">
                <a:solidFill>
                  <a:prstClr val="black"/>
                </a:solidFill>
              </a:rPr>
              <a:t>Gráinne</a:t>
            </a:r>
            <a:r>
              <a:rPr lang="en-CA" sz="1400" dirty="0">
                <a:solidFill>
                  <a:prstClr val="black"/>
                </a:solidFill>
              </a:rPr>
              <a:t> </a:t>
            </a:r>
            <a:r>
              <a:rPr lang="en-CA" sz="1400" dirty="0" err="1">
                <a:solidFill>
                  <a:prstClr val="black"/>
                </a:solidFill>
              </a:rPr>
              <a:t>Conole</a:t>
            </a:r>
            <a:r>
              <a:rPr lang="en-CA" sz="1400" dirty="0">
                <a:solidFill>
                  <a:prstClr val="black"/>
                </a:solidFill>
              </a:rPr>
              <a:t>. 2015. MOOCs as disruptive technologies: strategies for enhancing the learner experience and quality of MOOCs. </a:t>
            </a:r>
            <a:r>
              <a:rPr lang="en-CA" sz="1400" dirty="0" err="1">
                <a:solidFill>
                  <a:prstClr val="black"/>
                </a:solidFill>
              </a:rPr>
              <a:t>Revista</a:t>
            </a:r>
            <a:r>
              <a:rPr lang="en-CA" sz="1400" dirty="0">
                <a:solidFill>
                  <a:prstClr val="black"/>
                </a:solidFill>
              </a:rPr>
              <a:t> de </a:t>
            </a:r>
            <a:r>
              <a:rPr lang="en-CA" sz="1400" dirty="0" err="1">
                <a:solidFill>
                  <a:prstClr val="black"/>
                </a:solidFill>
              </a:rPr>
              <a:t>Educación</a:t>
            </a:r>
            <a:r>
              <a:rPr lang="en-CA" sz="1400" dirty="0">
                <a:solidFill>
                  <a:prstClr val="black"/>
                </a:solidFill>
              </a:rPr>
              <a:t> a </a:t>
            </a:r>
            <a:r>
              <a:rPr lang="en-CA" sz="1400" dirty="0" err="1">
                <a:solidFill>
                  <a:prstClr val="black"/>
                </a:solidFill>
              </a:rPr>
              <a:t>Distancia</a:t>
            </a:r>
            <a:r>
              <a:rPr lang="en-CA" sz="1400" dirty="0">
                <a:solidFill>
                  <a:prstClr val="black"/>
                </a:solidFill>
              </a:rPr>
              <a:t>. </a:t>
            </a:r>
            <a:r>
              <a:rPr lang="en-CA" sz="1400" dirty="0" err="1">
                <a:solidFill>
                  <a:prstClr val="black"/>
                </a:solidFill>
              </a:rPr>
              <a:t>Número</a:t>
            </a:r>
            <a:r>
              <a:rPr lang="en-CA" sz="1400" dirty="0">
                <a:solidFill>
                  <a:prstClr val="black"/>
                </a:solidFill>
              </a:rPr>
              <a:t> 39.  </a:t>
            </a:r>
            <a:r>
              <a:rPr lang="en-CA" sz="1400" dirty="0">
                <a:solidFill>
                  <a:prstClr val="black"/>
                </a:solidFill>
                <a:hlinkClick r:id="rId2"/>
              </a:rPr>
              <a:t>http://www.um.es/ead/red/39</a:t>
            </a:r>
            <a:r>
              <a:rPr lang="en-CA" sz="1400" dirty="0">
                <a:solidFill>
                  <a:prstClr val="black"/>
                </a:solidFill>
              </a:rPr>
              <a:t> </a:t>
            </a:r>
          </a:p>
          <a:p>
            <a:pPr lvl="0">
              <a:defRPr/>
            </a:pPr>
            <a:endParaRPr lang="en-CA" sz="1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r>
              <a:rPr lang="en-CA" sz="1400" dirty="0">
                <a:solidFill>
                  <a:prstClr val="black"/>
                </a:solidFill>
              </a:rPr>
              <a:t>Bronwyn Hegarty. 2015.  Attributes of Open Pedagogy: A Model for Using Open Educational Resources. Educational Technology, July/August, 2015. </a:t>
            </a:r>
            <a:r>
              <a:rPr lang="en-CA" sz="1400" dirty="0">
                <a:solidFill>
                  <a:prstClr val="black"/>
                </a:solidFill>
                <a:hlinkClick r:id="rId3"/>
              </a:rPr>
              <a:t>https://upload.wikimedia.org/wikipedia/commons/c/ca/Ed_Tech_Hegarty_2015_article_attributes_of_open_pedagogy.pdf</a:t>
            </a:r>
            <a:r>
              <a:rPr lang="en-CA" sz="1400" dirty="0">
                <a:solidFill>
                  <a:prstClr val="black"/>
                </a:solidFill>
              </a:rPr>
              <a:t> </a:t>
            </a:r>
            <a:endParaRPr lang="en-CA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4D777D4-0CD6-41A6-9632-4A5AD2948446}"/>
              </a:ext>
            </a:extLst>
          </p:cNvPr>
          <p:cNvGraphicFramePr>
            <a:graphicFrameLocks noGrp="1"/>
          </p:cNvGraphicFramePr>
          <p:nvPr/>
        </p:nvGraphicFramePr>
        <p:xfrm>
          <a:off x="942164" y="1794389"/>
          <a:ext cx="10307672" cy="3210560"/>
        </p:xfrm>
        <a:graphic>
          <a:graphicData uri="http://schemas.openxmlformats.org/drawingml/2006/table">
            <a:tbl>
              <a:tblPr/>
              <a:tblGrid>
                <a:gridCol w="3501967">
                  <a:extLst>
                    <a:ext uri="{9D8B030D-6E8A-4147-A177-3AD203B41FA5}">
                      <a16:colId xmlns:a16="http://schemas.microsoft.com/office/drawing/2014/main" val="670030587"/>
                    </a:ext>
                  </a:extLst>
                </a:gridCol>
                <a:gridCol w="6805705">
                  <a:extLst>
                    <a:ext uri="{9D8B030D-6E8A-4147-A177-3AD203B41FA5}">
                      <a16:colId xmlns:a16="http://schemas.microsoft.com/office/drawing/2014/main" val="16999975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Participatory</a:t>
                      </a:r>
                      <a:endParaRPr lang="en-US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Interacting via social networks and mobile apps</a:t>
                      </a:r>
                      <a:endParaRPr lang="en-CA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449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People and trust</a:t>
                      </a:r>
                      <a:endParaRPr lang="en-US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Develop trust, confidence and openness working with others</a:t>
                      </a:r>
                      <a:endParaRPr lang="en-CA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7347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Innovation &amp; creativity</a:t>
                      </a:r>
                      <a:endParaRPr lang="en-US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Encourage spontaneous innovation and creativity</a:t>
                      </a:r>
                      <a:endParaRPr lang="en-CA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6970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Sharing ideas and resources</a:t>
                      </a:r>
                      <a:endParaRPr lang="en-US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Share freely to disseminate ideas and thoughts</a:t>
                      </a:r>
                      <a:endParaRPr lang="en-CA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947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Connected community</a:t>
                      </a:r>
                      <a:endParaRPr lang="en-US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Participate in a community of practice</a:t>
                      </a:r>
                      <a:endParaRPr lang="en-CA" sz="32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94818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Learner-generated</a:t>
                      </a:r>
                      <a:endParaRPr lang="en-US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Facilitate learner contributions to OER</a:t>
                      </a:r>
                      <a:endParaRPr lang="en-CA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907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Reflective practice</a:t>
                      </a:r>
                      <a:endParaRPr lang="en-US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Create opportunities for dialogue and reflection</a:t>
                      </a:r>
                      <a:endParaRPr lang="en-CA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6640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Peer review</a:t>
                      </a:r>
                      <a:endParaRPr lang="en-US" sz="32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Contribute to an open critique of scholarship</a:t>
                      </a:r>
                      <a:endParaRPr lang="en-CA" sz="32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0669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9991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1633</Words>
  <Application>Microsoft Office PowerPoint</Application>
  <PresentationFormat>Widescreen</PresentationFormat>
  <Paragraphs>141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A Distributed Content Addressable Network for Open Educational Resources</vt:lpstr>
      <vt:lpstr>OER: A Problem</vt:lpstr>
      <vt:lpstr>The Open Web</vt:lpstr>
      <vt:lpstr>Open Education</vt:lpstr>
      <vt:lpstr>Open Educational Resources</vt:lpstr>
      <vt:lpstr>MOOCs and Open Courses</vt:lpstr>
      <vt:lpstr>Courses as Linked Open Data</vt:lpstr>
      <vt:lpstr>A Pedagogy of Engagement</vt:lpstr>
      <vt:lpstr>Open Pedagogy</vt:lpstr>
      <vt:lpstr>The Pushback Against Open</vt:lpstr>
      <vt:lpstr>Challenges to OER</vt:lpstr>
      <vt:lpstr>The Enclosure of OER</vt:lpstr>
      <vt:lpstr>The Enclosure of OER</vt:lpstr>
      <vt:lpstr>Application Issues for OER</vt:lpstr>
      <vt:lpstr>Application Issues for OER</vt:lpstr>
      <vt:lpstr>Additional Issues</vt:lpstr>
      <vt:lpstr>CARE: A Solution</vt:lpstr>
      <vt:lpstr>Content Distribution Neworks</vt:lpstr>
      <vt:lpstr>The Distributed Web</vt:lpstr>
      <vt:lpstr>Decentralization</vt:lpstr>
      <vt:lpstr>Web3</vt:lpstr>
      <vt:lpstr>Content Addressing</vt:lpstr>
      <vt:lpstr>Content Addressing</vt:lpstr>
      <vt:lpstr>Content Addressing</vt:lpstr>
      <vt:lpstr>Dweb</vt:lpstr>
      <vt:lpstr>Peer Applications</vt:lpstr>
      <vt:lpstr>Other Applications</vt:lpstr>
      <vt:lpstr>Content Addressable Resources for Education </vt:lpstr>
      <vt:lpstr>Example: Notebooks</vt:lpstr>
      <vt:lpstr>Implementation of CARE</vt:lpstr>
      <vt:lpstr>PowerPoint Presentation</vt:lpstr>
      <vt:lpstr>Software</vt:lpstr>
      <vt:lpstr>Results</vt:lpstr>
      <vt:lpstr>Current Issues for CARE</vt:lpstr>
      <vt:lpstr>Future Work</vt:lpstr>
      <vt:lpstr>Stephen Downes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Distributed Content Addressable Network for Open Educational Resources</dc:title>
  <dc:creator>Stephen Downes</dc:creator>
  <cp:lastModifiedBy>Stephen Downes</cp:lastModifiedBy>
  <cp:revision>11</cp:revision>
  <dcterms:created xsi:type="dcterms:W3CDTF">2019-11-09T07:20:52Z</dcterms:created>
  <dcterms:modified xsi:type="dcterms:W3CDTF">2019-11-09T09:00:44Z</dcterms:modified>
</cp:coreProperties>
</file>