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56" r:id="rId2"/>
    <p:sldId id="257" r:id="rId3"/>
    <p:sldId id="258" r:id="rId4"/>
    <p:sldId id="267" r:id="rId5"/>
    <p:sldId id="401" r:id="rId6"/>
    <p:sldId id="276" r:id="rId7"/>
    <p:sldId id="259" r:id="rId8"/>
    <p:sldId id="274" r:id="rId9"/>
    <p:sldId id="277" r:id="rId10"/>
    <p:sldId id="260" r:id="rId11"/>
    <p:sldId id="268" r:id="rId12"/>
    <p:sldId id="278" r:id="rId13"/>
    <p:sldId id="279" r:id="rId14"/>
    <p:sldId id="270" r:id="rId15"/>
    <p:sldId id="271" r:id="rId16"/>
    <p:sldId id="263" r:id="rId17"/>
    <p:sldId id="272" r:id="rId18"/>
    <p:sldId id="280" r:id="rId19"/>
    <p:sldId id="281" r:id="rId20"/>
    <p:sldId id="269" r:id="rId21"/>
    <p:sldId id="283" r:id="rId22"/>
    <p:sldId id="282" r:id="rId23"/>
    <p:sldId id="284" r:id="rId24"/>
    <p:sldId id="285" r:id="rId25"/>
    <p:sldId id="286" r:id="rId26"/>
    <p:sldId id="264" r:id="rId27"/>
    <p:sldId id="262" r:id="rId28"/>
    <p:sldId id="273" r:id="rId29"/>
    <p:sldId id="400" r:id="rId30"/>
    <p:sldId id="265" r:id="rId31"/>
    <p:sldId id="266" r:id="rId32"/>
    <p:sldId id="399"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25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08" autoAdjust="0"/>
    <p:restoredTop sz="86405" autoAdjust="0"/>
  </p:normalViewPr>
  <p:slideViewPr>
    <p:cSldViewPr snapToGrid="0">
      <p:cViewPr varScale="1">
        <p:scale>
          <a:sx n="95" d="100"/>
          <a:sy n="95" d="100"/>
        </p:scale>
        <p:origin x="1662" y="96"/>
      </p:cViewPr>
      <p:guideLst/>
    </p:cSldViewPr>
  </p:slideViewPr>
  <p:outlineViewPr>
    <p:cViewPr>
      <p:scale>
        <a:sx n="33" d="100"/>
        <a:sy n="33" d="100"/>
      </p:scale>
      <p:origin x="0" y="-158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19F8AD-8F6F-49FE-9697-A837B7EEC9CF}" type="datetimeFigureOut">
              <a:rPr lang="en-US" smtClean="0"/>
              <a:t>5/20/2022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7ABFF8-9CB0-4AAA-B699-1A45DA1B2805}" type="slidenum">
              <a:rPr lang="en-US" smtClean="0"/>
              <a:t>‹#›</a:t>
            </a:fld>
            <a:endParaRPr lang="en-US"/>
          </a:p>
        </p:txBody>
      </p:sp>
    </p:spTree>
    <p:extLst>
      <p:ext uri="{BB962C8B-B14F-4D97-AF65-F5344CB8AC3E}">
        <p14:creationId xmlns:p14="http://schemas.microsoft.com/office/powerpoint/2010/main" val="2335166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7ABFF8-9CB0-4AAA-B699-1A45DA1B2805}" type="slidenum">
              <a:rPr lang="en-US" smtClean="0"/>
              <a:t>13</a:t>
            </a:fld>
            <a:endParaRPr lang="en-US"/>
          </a:p>
        </p:txBody>
      </p:sp>
    </p:spTree>
    <p:extLst>
      <p:ext uri="{BB962C8B-B14F-4D97-AF65-F5344CB8AC3E}">
        <p14:creationId xmlns:p14="http://schemas.microsoft.com/office/powerpoint/2010/main" val="1578439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7ABFF8-9CB0-4AAA-B699-1A45DA1B2805}" type="slidenum">
              <a:rPr lang="en-US" smtClean="0"/>
              <a:t>25</a:t>
            </a:fld>
            <a:endParaRPr lang="en-US"/>
          </a:p>
        </p:txBody>
      </p:sp>
    </p:spTree>
    <p:extLst>
      <p:ext uri="{BB962C8B-B14F-4D97-AF65-F5344CB8AC3E}">
        <p14:creationId xmlns:p14="http://schemas.microsoft.com/office/powerpoint/2010/main" val="298892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7ABFF8-9CB0-4AAA-B699-1A45DA1B2805}" type="slidenum">
              <a:rPr lang="en-US" smtClean="0"/>
              <a:t>26</a:t>
            </a:fld>
            <a:endParaRPr lang="en-US"/>
          </a:p>
        </p:txBody>
      </p:sp>
    </p:spTree>
    <p:extLst>
      <p:ext uri="{BB962C8B-B14F-4D97-AF65-F5344CB8AC3E}">
        <p14:creationId xmlns:p14="http://schemas.microsoft.com/office/powerpoint/2010/main" val="654238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https://www.downes.ca</a:t>
            </a:r>
          </a:p>
          <a:p>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32</a:t>
            </a:fld>
            <a:endParaRPr lang="en-CA"/>
          </a:p>
        </p:txBody>
      </p:sp>
    </p:spTree>
    <p:extLst>
      <p:ext uri="{BB962C8B-B14F-4D97-AF65-F5344CB8AC3E}">
        <p14:creationId xmlns:p14="http://schemas.microsoft.com/office/powerpoint/2010/main" val="1017627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D507F6B-059E-405D-8C99-3BFA38E8DAC4}" type="datetimeFigureOut">
              <a:rPr lang="en-US" smtClean="0"/>
              <a:t>5/20/2022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93FA9-A68C-42DF-8524-CD90479DBE49}" type="slidenum">
              <a:rPr lang="en-US" smtClean="0"/>
              <a:t>‹#›</a:t>
            </a:fld>
            <a:endParaRPr lang="en-US"/>
          </a:p>
        </p:txBody>
      </p:sp>
    </p:spTree>
    <p:extLst>
      <p:ext uri="{BB962C8B-B14F-4D97-AF65-F5344CB8AC3E}">
        <p14:creationId xmlns:p14="http://schemas.microsoft.com/office/powerpoint/2010/main" val="282696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507F6B-059E-405D-8C99-3BFA38E8DAC4}" type="datetimeFigureOut">
              <a:rPr lang="en-US" smtClean="0"/>
              <a:t>5/20/2022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93FA9-A68C-42DF-8524-CD90479DBE49}" type="slidenum">
              <a:rPr lang="en-US" smtClean="0"/>
              <a:t>‹#›</a:t>
            </a:fld>
            <a:endParaRPr lang="en-US"/>
          </a:p>
        </p:txBody>
      </p:sp>
    </p:spTree>
    <p:extLst>
      <p:ext uri="{BB962C8B-B14F-4D97-AF65-F5344CB8AC3E}">
        <p14:creationId xmlns:p14="http://schemas.microsoft.com/office/powerpoint/2010/main" val="2605050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507F6B-059E-405D-8C99-3BFA38E8DAC4}" type="datetimeFigureOut">
              <a:rPr lang="en-US" smtClean="0"/>
              <a:t>5/20/2022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93FA9-A68C-42DF-8524-CD90479DBE49}" type="slidenum">
              <a:rPr lang="en-US" smtClean="0"/>
              <a:t>‹#›</a:t>
            </a:fld>
            <a:endParaRPr lang="en-US"/>
          </a:p>
        </p:txBody>
      </p:sp>
    </p:spTree>
    <p:extLst>
      <p:ext uri="{BB962C8B-B14F-4D97-AF65-F5344CB8AC3E}">
        <p14:creationId xmlns:p14="http://schemas.microsoft.com/office/powerpoint/2010/main" val="2292371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507F6B-059E-405D-8C99-3BFA38E8DAC4}" type="datetimeFigureOut">
              <a:rPr lang="en-US" smtClean="0"/>
              <a:t>5/20/2022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93FA9-A68C-42DF-8524-CD90479DBE49}" type="slidenum">
              <a:rPr lang="en-US" smtClean="0"/>
              <a:t>‹#›</a:t>
            </a:fld>
            <a:endParaRPr lang="en-US"/>
          </a:p>
        </p:txBody>
      </p:sp>
    </p:spTree>
    <p:extLst>
      <p:ext uri="{BB962C8B-B14F-4D97-AF65-F5344CB8AC3E}">
        <p14:creationId xmlns:p14="http://schemas.microsoft.com/office/powerpoint/2010/main" val="3095045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507F6B-059E-405D-8C99-3BFA38E8DAC4}" type="datetimeFigureOut">
              <a:rPr lang="en-US" smtClean="0"/>
              <a:t>5/20/2022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93FA9-A68C-42DF-8524-CD90479DBE49}" type="slidenum">
              <a:rPr lang="en-US" smtClean="0"/>
              <a:t>‹#›</a:t>
            </a:fld>
            <a:endParaRPr lang="en-US"/>
          </a:p>
        </p:txBody>
      </p:sp>
    </p:spTree>
    <p:extLst>
      <p:ext uri="{BB962C8B-B14F-4D97-AF65-F5344CB8AC3E}">
        <p14:creationId xmlns:p14="http://schemas.microsoft.com/office/powerpoint/2010/main" val="575382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D507F6B-059E-405D-8C99-3BFA38E8DAC4}" type="datetimeFigureOut">
              <a:rPr lang="en-US" smtClean="0"/>
              <a:t>5/20/2022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993FA9-A68C-42DF-8524-CD90479DBE49}" type="slidenum">
              <a:rPr lang="en-US" smtClean="0"/>
              <a:t>‹#›</a:t>
            </a:fld>
            <a:endParaRPr lang="en-US"/>
          </a:p>
        </p:txBody>
      </p:sp>
    </p:spTree>
    <p:extLst>
      <p:ext uri="{BB962C8B-B14F-4D97-AF65-F5344CB8AC3E}">
        <p14:creationId xmlns:p14="http://schemas.microsoft.com/office/powerpoint/2010/main" val="3164233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D507F6B-059E-405D-8C99-3BFA38E8DAC4}" type="datetimeFigureOut">
              <a:rPr lang="en-US" smtClean="0"/>
              <a:t>5/20/2022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993FA9-A68C-42DF-8524-CD90479DBE49}" type="slidenum">
              <a:rPr lang="en-US" smtClean="0"/>
              <a:t>‹#›</a:t>
            </a:fld>
            <a:endParaRPr lang="en-US"/>
          </a:p>
        </p:txBody>
      </p:sp>
    </p:spTree>
    <p:extLst>
      <p:ext uri="{BB962C8B-B14F-4D97-AF65-F5344CB8AC3E}">
        <p14:creationId xmlns:p14="http://schemas.microsoft.com/office/powerpoint/2010/main" val="3398171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D507F6B-059E-405D-8C99-3BFA38E8DAC4}" type="datetimeFigureOut">
              <a:rPr lang="en-US" smtClean="0"/>
              <a:t>5/20/2022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993FA9-A68C-42DF-8524-CD90479DBE49}" type="slidenum">
              <a:rPr lang="en-US" smtClean="0"/>
              <a:t>‹#›</a:t>
            </a:fld>
            <a:endParaRPr lang="en-US"/>
          </a:p>
        </p:txBody>
      </p:sp>
    </p:spTree>
    <p:extLst>
      <p:ext uri="{BB962C8B-B14F-4D97-AF65-F5344CB8AC3E}">
        <p14:creationId xmlns:p14="http://schemas.microsoft.com/office/powerpoint/2010/main" val="2272957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507F6B-059E-405D-8C99-3BFA38E8DAC4}" type="datetimeFigureOut">
              <a:rPr lang="en-US" smtClean="0"/>
              <a:t>5/20/2022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993FA9-A68C-42DF-8524-CD90479DBE49}" type="slidenum">
              <a:rPr lang="en-US" smtClean="0"/>
              <a:t>‹#›</a:t>
            </a:fld>
            <a:endParaRPr lang="en-US"/>
          </a:p>
        </p:txBody>
      </p:sp>
    </p:spTree>
    <p:extLst>
      <p:ext uri="{BB962C8B-B14F-4D97-AF65-F5344CB8AC3E}">
        <p14:creationId xmlns:p14="http://schemas.microsoft.com/office/powerpoint/2010/main" val="2751245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D507F6B-059E-405D-8C99-3BFA38E8DAC4}" type="datetimeFigureOut">
              <a:rPr lang="en-US" smtClean="0"/>
              <a:t>5/20/2022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993FA9-A68C-42DF-8524-CD90479DBE49}" type="slidenum">
              <a:rPr lang="en-US" smtClean="0"/>
              <a:t>‹#›</a:t>
            </a:fld>
            <a:endParaRPr lang="en-US"/>
          </a:p>
        </p:txBody>
      </p:sp>
    </p:spTree>
    <p:extLst>
      <p:ext uri="{BB962C8B-B14F-4D97-AF65-F5344CB8AC3E}">
        <p14:creationId xmlns:p14="http://schemas.microsoft.com/office/powerpoint/2010/main" val="3382806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D507F6B-059E-405D-8C99-3BFA38E8DAC4}" type="datetimeFigureOut">
              <a:rPr lang="en-US" smtClean="0"/>
              <a:t>5/20/2022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993FA9-A68C-42DF-8524-CD90479DBE49}" type="slidenum">
              <a:rPr lang="en-US" smtClean="0"/>
              <a:t>‹#›</a:t>
            </a:fld>
            <a:endParaRPr lang="en-US"/>
          </a:p>
        </p:txBody>
      </p:sp>
    </p:spTree>
    <p:extLst>
      <p:ext uri="{BB962C8B-B14F-4D97-AF65-F5344CB8AC3E}">
        <p14:creationId xmlns:p14="http://schemas.microsoft.com/office/powerpoint/2010/main" val="1200722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507F6B-059E-405D-8C99-3BFA38E8DAC4}" type="datetimeFigureOut">
              <a:rPr lang="en-US" smtClean="0"/>
              <a:t>5/20/2022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993FA9-A68C-42DF-8524-CD90479DBE49}" type="slidenum">
              <a:rPr lang="en-US" smtClean="0"/>
              <a:t>‹#›</a:t>
            </a:fld>
            <a:endParaRPr lang="en-US"/>
          </a:p>
        </p:txBody>
      </p:sp>
    </p:spTree>
    <p:extLst>
      <p:ext uri="{BB962C8B-B14F-4D97-AF65-F5344CB8AC3E}">
        <p14:creationId xmlns:p14="http://schemas.microsoft.com/office/powerpoint/2010/main" val="31197230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sites.google.com/site/themoocguide/home" TargetMode="External"/><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journals.plos.org/plosone/article/figure?id=10.1371/journal.pone.0246641.g002"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irrodl.org/index.php/irrodl/article/view/4910" TargetMode="Externa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hyperlink" Target="https://www.irrodl.org/index.php/irrodl/article/view/4910/546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youtube.com/watch?v=llTfFy6nKSQ"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rdcu.be/oMnE" TargetMode="Externa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hyperlink" Target="https://mperezsanagustin.wordpress.com/2021/01/18/moocs-and-university-courses-during-covid-19-pandemic/"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slejournal.springeropen.com/articles/10.1186/s40561-020-00125-8" TargetMode="Externa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hyperlink" Target="https://oersynth.pbworks.com/w/page/51668352/OpenPracticesBriefing"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dl.acm.org/doi/pdf/10.1145/3038919" TargetMode="External"/><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hyperlink" Target="https://blog.zbmed.de/booksprint-for-fair-adoption-handbook-by-fairsfair/" TargetMode="External"/><Relationship Id="rId4" Type="http://schemas.openxmlformats.org/officeDocument/2006/relationships/hyperlink" Target="https://www.emerald.com/insight/content/doi/10.1108/IJLLS-09-2020-0078/full/html"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codlearningtech.org/2015/11/23/5-questions-what-you-need-to-know-about-moocs/"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radioslibres.net/mastodon-mejor-tootear-que-tuitear/"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radioslibres.net/fediverso/"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hyperlink" Target="https://blog.weareopen.coop/howto-create-an-architecture-of-participation-for-your-open-source-project-a38386c69fa5"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el30.mooc.ca/"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downes.ca/presentation/559"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8" Type="http://schemas.openxmlformats.org/officeDocument/2006/relationships/hyperlink" Target="https://www.youtube.com/playlist?list=PLeBQHgzQN9x3Ro289GA7IPaJLdXwxXtLp" TargetMode="External"/><Relationship Id="rId3" Type="http://schemas.openxmlformats.org/officeDocument/2006/relationships/image" Target="../media/image23.png"/><Relationship Id="rId7" Type="http://schemas.openxmlformats.org/officeDocument/2006/relationships/hyperlink" Target="https://data.mooc.ca/"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researchgate.net/publication/312635085_Metadata_Extraction_from_Open_edX_Online_Courses_Using_Dynamic_Mapping_of_NoSQL_Queries"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dailymotion.com/video/x6yh8mo"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ethics.mooc.ca/"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futurelearn.com/courses/artificial-intelligence-for-earth-monitoring"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researchgate.net/figure/CCK08-A-connectivist-course-structure_fig1_264833750"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www.researchgate.net/publication/350911228_Massive_Open_Online_Simulation_MOOS_of_physics_concepts_microscopic_for_improving_creative_thinking"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downes.ca/"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hyperlink" Target="https://www.researchgate.net/publication/269071838_Connectivism_Probing_Prospects_for_a_Technology-Centered_Pedagogical_Transition_in_Religious_Studies_1"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www.asianjde.com/ojs/index.php/AsianJDE/article/view/623"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slideshare.net/rezaeieisa/teaching-and-learning-models-in-moocs"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irrodl.org/index.php/irrodl/article/view/2112"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doi.org/10.1073/pnas.1921417117" TargetMode="External"/><Relationship Id="rId2" Type="http://schemas.openxmlformats.org/officeDocument/2006/relationships/hyperlink" Target="https://www.forbes.com/sites/dereknewton/2020/06/21/the-depressing-and-disheartening-news-about-moocs/?sh=28f4fcf176ed"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3A72CA-4A20-9864-682D-310FE00F2B9A}"/>
              </a:ext>
            </a:extLst>
          </p:cNvPr>
          <p:cNvPicPr>
            <a:picLocks noChangeAspect="1"/>
          </p:cNvPicPr>
          <p:nvPr/>
        </p:nvPicPr>
        <p:blipFill>
          <a:blip r:embed="rId2"/>
          <a:stretch>
            <a:fillRect/>
          </a:stretch>
        </p:blipFill>
        <p:spPr>
          <a:xfrm>
            <a:off x="0" y="0"/>
            <a:ext cx="9144000" cy="6858000"/>
          </a:xfrm>
          <a:prstGeom prst="rect">
            <a:avLst/>
          </a:prstGeom>
        </p:spPr>
      </p:pic>
      <p:sp>
        <p:nvSpPr>
          <p:cNvPr id="3" name="Subtitle 2">
            <a:extLst>
              <a:ext uri="{FF2B5EF4-FFF2-40B4-BE49-F238E27FC236}">
                <a16:creationId xmlns:a16="http://schemas.microsoft.com/office/drawing/2014/main" id="{99759DD7-EFDD-4EE8-984E-73BFC0CE6CB8}"/>
              </a:ext>
            </a:extLst>
          </p:cNvPr>
          <p:cNvSpPr>
            <a:spLocks noGrp="1"/>
          </p:cNvSpPr>
          <p:nvPr>
            <p:ph type="subTitle" idx="1"/>
          </p:nvPr>
        </p:nvSpPr>
        <p:spPr>
          <a:xfrm>
            <a:off x="376814" y="4470401"/>
            <a:ext cx="6576950" cy="2387599"/>
          </a:xfrm>
        </p:spPr>
        <p:txBody>
          <a:bodyPr>
            <a:normAutofit lnSpcReduction="10000"/>
          </a:bodyPr>
          <a:lstStyle/>
          <a:p>
            <a:r>
              <a:rPr lang="en-CA" dirty="0">
                <a:solidFill>
                  <a:schemeClr val="bg1"/>
                </a:solidFill>
              </a:rPr>
              <a:t>Stephen Downes</a:t>
            </a:r>
          </a:p>
          <a:p>
            <a:r>
              <a:rPr lang="en-CA" dirty="0">
                <a:solidFill>
                  <a:schemeClr val="bg1"/>
                </a:solidFill>
              </a:rPr>
              <a:t>National Research Council Canada</a:t>
            </a:r>
          </a:p>
          <a:p>
            <a:r>
              <a:rPr lang="en-CA" sz="1300" dirty="0">
                <a:solidFill>
                  <a:schemeClr val="bg1"/>
                </a:solidFill>
              </a:rPr>
              <a:t>for</a:t>
            </a:r>
          </a:p>
          <a:p>
            <a:r>
              <a:rPr lang="en-US" dirty="0">
                <a:solidFill>
                  <a:schemeClr val="bg1"/>
                </a:solidFill>
              </a:rPr>
              <a:t>Iranian Conference of Health Professions Education (ICHPE)</a:t>
            </a:r>
          </a:p>
          <a:p>
            <a:r>
              <a:rPr lang="en-US" dirty="0">
                <a:solidFill>
                  <a:schemeClr val="bg1"/>
                </a:solidFill>
              </a:rPr>
              <a:t> May 18-20, 2022</a:t>
            </a:r>
          </a:p>
        </p:txBody>
      </p:sp>
      <p:sp>
        <p:nvSpPr>
          <p:cNvPr id="9" name="Rectangle 8">
            <a:extLst>
              <a:ext uri="{FF2B5EF4-FFF2-40B4-BE49-F238E27FC236}">
                <a16:creationId xmlns:a16="http://schemas.microsoft.com/office/drawing/2014/main" id="{E409F635-9881-F483-8BE0-7E86ED726840}"/>
              </a:ext>
            </a:extLst>
          </p:cNvPr>
          <p:cNvSpPr/>
          <p:nvPr/>
        </p:nvSpPr>
        <p:spPr>
          <a:xfrm>
            <a:off x="1500678" y="260813"/>
            <a:ext cx="6142644" cy="1754326"/>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The Next Generation</a:t>
            </a:r>
          </a:p>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 of MOOCs</a:t>
            </a:r>
          </a:p>
        </p:txBody>
      </p:sp>
    </p:spTree>
    <p:extLst>
      <p:ext uri="{BB962C8B-B14F-4D97-AF65-F5344CB8AC3E}">
        <p14:creationId xmlns:p14="http://schemas.microsoft.com/office/powerpoint/2010/main" val="36961442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0B49E-0AF7-4F97-90D0-2625F1FA7E77}"/>
              </a:ext>
            </a:extLst>
          </p:cNvPr>
          <p:cNvSpPr>
            <a:spLocks noGrp="1"/>
          </p:cNvSpPr>
          <p:nvPr>
            <p:ph type="title"/>
          </p:nvPr>
        </p:nvSpPr>
        <p:spPr/>
        <p:txBody>
          <a:bodyPr/>
          <a:lstStyle/>
          <a:p>
            <a:r>
              <a:rPr lang="en-CA" dirty="0"/>
              <a:t>Other MOOCs</a:t>
            </a:r>
            <a:endParaRPr lang="en-US" dirty="0"/>
          </a:p>
        </p:txBody>
      </p:sp>
      <p:pic>
        <p:nvPicPr>
          <p:cNvPr id="5" name="Picture 4" descr="Graphical user interface, website&#10;&#10;Description automatically generated">
            <a:extLst>
              <a:ext uri="{FF2B5EF4-FFF2-40B4-BE49-F238E27FC236}">
                <a16:creationId xmlns:a16="http://schemas.microsoft.com/office/drawing/2014/main" id="{65A0C459-86B4-45D3-9AD3-AF630A772E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1690689"/>
            <a:ext cx="6808047" cy="4422321"/>
          </a:xfrm>
          <a:prstGeom prst="rect">
            <a:avLst/>
          </a:prstGeom>
        </p:spPr>
      </p:pic>
      <p:sp>
        <p:nvSpPr>
          <p:cNvPr id="7" name="TextBox 6">
            <a:extLst>
              <a:ext uri="{FF2B5EF4-FFF2-40B4-BE49-F238E27FC236}">
                <a16:creationId xmlns:a16="http://schemas.microsoft.com/office/drawing/2014/main" id="{C727E97D-BF70-491B-80F3-075C038DBC0B}"/>
              </a:ext>
            </a:extLst>
          </p:cNvPr>
          <p:cNvSpPr txBox="1"/>
          <p:nvPr/>
        </p:nvSpPr>
        <p:spPr>
          <a:xfrm>
            <a:off x="751113" y="6026744"/>
            <a:ext cx="5671457" cy="369332"/>
          </a:xfrm>
          <a:prstGeom prst="rect">
            <a:avLst/>
          </a:prstGeom>
          <a:noFill/>
        </p:spPr>
        <p:txBody>
          <a:bodyPr wrap="square">
            <a:spAutoFit/>
          </a:bodyPr>
          <a:lstStyle/>
          <a:p>
            <a:r>
              <a:rPr lang="en-US" dirty="0"/>
              <a:t> </a:t>
            </a:r>
            <a:r>
              <a:rPr lang="en-US" dirty="0">
                <a:hlinkClick r:id="rId3"/>
              </a:rPr>
              <a:t>https://sites.google.com/site/themoocguide/home</a:t>
            </a:r>
            <a:r>
              <a:rPr lang="en-US" dirty="0"/>
              <a:t> </a:t>
            </a:r>
          </a:p>
        </p:txBody>
      </p:sp>
    </p:spTree>
    <p:extLst>
      <p:ext uri="{BB962C8B-B14F-4D97-AF65-F5344CB8AC3E}">
        <p14:creationId xmlns:p14="http://schemas.microsoft.com/office/powerpoint/2010/main" val="3423689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6DE486-BE4A-4FCF-ADC3-6B328BDBFF6C}"/>
              </a:ext>
            </a:extLst>
          </p:cNvPr>
          <p:cNvSpPr>
            <a:spLocks noGrp="1"/>
          </p:cNvSpPr>
          <p:nvPr>
            <p:ph idx="1"/>
          </p:nvPr>
        </p:nvSpPr>
        <p:spPr>
          <a:xfrm>
            <a:off x="628650" y="674914"/>
            <a:ext cx="6294664" cy="5502049"/>
          </a:xfrm>
        </p:spPr>
        <p:txBody>
          <a:bodyPr/>
          <a:lstStyle/>
          <a:p>
            <a:pPr marL="0" indent="0">
              <a:buNone/>
            </a:pPr>
            <a:r>
              <a:rPr lang="en-US" dirty="0"/>
              <a:t>With the recent pandemic forcing much learning to move online, educators have been catching up with MOOCs. They are bringing with them the sense of interaction and community they develop in the classroom and moving it online.</a:t>
            </a:r>
          </a:p>
        </p:txBody>
      </p:sp>
      <p:pic>
        <p:nvPicPr>
          <p:cNvPr id="5" name="Picture 4">
            <a:extLst>
              <a:ext uri="{FF2B5EF4-FFF2-40B4-BE49-F238E27FC236}">
                <a16:creationId xmlns:a16="http://schemas.microsoft.com/office/drawing/2014/main" id="{9664DC9A-C438-4450-9B5E-22800B7F2F05}"/>
              </a:ext>
            </a:extLst>
          </p:cNvPr>
          <p:cNvPicPr>
            <a:picLocks noChangeAspect="1"/>
          </p:cNvPicPr>
          <p:nvPr/>
        </p:nvPicPr>
        <p:blipFill>
          <a:blip r:embed="rId2"/>
          <a:stretch>
            <a:fillRect/>
          </a:stretch>
        </p:blipFill>
        <p:spPr>
          <a:xfrm>
            <a:off x="729342" y="3059605"/>
            <a:ext cx="5584371" cy="3117358"/>
          </a:xfrm>
          <a:prstGeom prst="rect">
            <a:avLst/>
          </a:prstGeom>
        </p:spPr>
      </p:pic>
      <p:sp>
        <p:nvSpPr>
          <p:cNvPr id="7" name="TextBox 6">
            <a:extLst>
              <a:ext uri="{FF2B5EF4-FFF2-40B4-BE49-F238E27FC236}">
                <a16:creationId xmlns:a16="http://schemas.microsoft.com/office/drawing/2014/main" id="{E5116434-6D51-4315-9D63-F732AD7E976F}"/>
              </a:ext>
            </a:extLst>
          </p:cNvPr>
          <p:cNvSpPr txBox="1"/>
          <p:nvPr/>
        </p:nvSpPr>
        <p:spPr>
          <a:xfrm>
            <a:off x="729342" y="6176963"/>
            <a:ext cx="4572000" cy="584775"/>
          </a:xfrm>
          <a:prstGeom prst="rect">
            <a:avLst/>
          </a:prstGeom>
          <a:noFill/>
        </p:spPr>
        <p:txBody>
          <a:bodyPr wrap="square">
            <a:spAutoFit/>
          </a:bodyPr>
          <a:lstStyle/>
          <a:p>
            <a:r>
              <a:rPr lang="en-US" sz="1600" dirty="0">
                <a:hlinkClick r:id="rId3"/>
              </a:rPr>
              <a:t>https://journals.plos.org/plosone/article/figure?id=10.1371/journal.pone.0246641.g002</a:t>
            </a:r>
            <a:r>
              <a:rPr lang="en-US" sz="1600" dirty="0"/>
              <a:t> </a:t>
            </a:r>
          </a:p>
        </p:txBody>
      </p:sp>
    </p:spTree>
    <p:extLst>
      <p:ext uri="{BB962C8B-B14F-4D97-AF65-F5344CB8AC3E}">
        <p14:creationId xmlns:p14="http://schemas.microsoft.com/office/powerpoint/2010/main" val="2504352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0C236-0EB7-45BC-B4BA-D4C2F0309163}"/>
              </a:ext>
            </a:extLst>
          </p:cNvPr>
          <p:cNvSpPr>
            <a:spLocks noGrp="1"/>
          </p:cNvSpPr>
          <p:nvPr>
            <p:ph type="title"/>
          </p:nvPr>
        </p:nvSpPr>
        <p:spPr/>
        <p:txBody>
          <a:bodyPr/>
          <a:lstStyle/>
          <a:p>
            <a:r>
              <a:rPr lang="en-CA" dirty="0"/>
              <a:t>Teaching in a Digital Age</a:t>
            </a:r>
            <a:endParaRPr lang="en-US" dirty="0"/>
          </a:p>
        </p:txBody>
      </p:sp>
      <p:sp>
        <p:nvSpPr>
          <p:cNvPr id="3" name="Content Placeholder 2">
            <a:extLst>
              <a:ext uri="{FF2B5EF4-FFF2-40B4-BE49-F238E27FC236}">
                <a16:creationId xmlns:a16="http://schemas.microsoft.com/office/drawing/2014/main" id="{E9647B4D-1ED6-41CE-B16F-E9539739BCA8}"/>
              </a:ext>
            </a:extLst>
          </p:cNvPr>
          <p:cNvSpPr>
            <a:spLocks noGrp="1"/>
          </p:cNvSpPr>
          <p:nvPr>
            <p:ph idx="1"/>
          </p:nvPr>
        </p:nvSpPr>
        <p:spPr>
          <a:xfrm>
            <a:off x="628650" y="4691743"/>
            <a:ext cx="6653893" cy="1485220"/>
          </a:xfrm>
        </p:spPr>
        <p:txBody>
          <a:bodyPr/>
          <a:lstStyle/>
          <a:p>
            <a:pPr marL="0" indent="0">
              <a:buNone/>
            </a:pPr>
            <a:r>
              <a:rPr lang="en-CA" dirty="0"/>
              <a:t>MOOC providers are learning from the experience of distance learning, as for example from the SECTIONS model</a:t>
            </a:r>
            <a:endParaRPr lang="en-US" dirty="0"/>
          </a:p>
        </p:txBody>
      </p:sp>
      <p:pic>
        <p:nvPicPr>
          <p:cNvPr id="5" name="Picture 4">
            <a:extLst>
              <a:ext uri="{FF2B5EF4-FFF2-40B4-BE49-F238E27FC236}">
                <a16:creationId xmlns:a16="http://schemas.microsoft.com/office/drawing/2014/main" id="{9F9140B5-2821-4885-9621-E07AC8254F0F}"/>
              </a:ext>
            </a:extLst>
          </p:cNvPr>
          <p:cNvPicPr>
            <a:picLocks noChangeAspect="1"/>
          </p:cNvPicPr>
          <p:nvPr/>
        </p:nvPicPr>
        <p:blipFill>
          <a:blip r:embed="rId2"/>
          <a:stretch>
            <a:fillRect/>
          </a:stretch>
        </p:blipFill>
        <p:spPr>
          <a:xfrm>
            <a:off x="628651" y="1381214"/>
            <a:ext cx="6489599" cy="3071043"/>
          </a:xfrm>
          <a:prstGeom prst="rect">
            <a:avLst/>
          </a:prstGeom>
        </p:spPr>
      </p:pic>
      <p:sp>
        <p:nvSpPr>
          <p:cNvPr id="9" name="TextBox 8">
            <a:extLst>
              <a:ext uri="{FF2B5EF4-FFF2-40B4-BE49-F238E27FC236}">
                <a16:creationId xmlns:a16="http://schemas.microsoft.com/office/drawing/2014/main" id="{048F7274-B843-48AC-9651-C849D31424FF}"/>
              </a:ext>
            </a:extLst>
          </p:cNvPr>
          <p:cNvSpPr txBox="1"/>
          <p:nvPr/>
        </p:nvSpPr>
        <p:spPr>
          <a:xfrm>
            <a:off x="628650" y="6031209"/>
            <a:ext cx="6653893" cy="646331"/>
          </a:xfrm>
          <a:prstGeom prst="rect">
            <a:avLst/>
          </a:prstGeom>
          <a:noFill/>
        </p:spPr>
        <p:txBody>
          <a:bodyPr wrap="square">
            <a:spAutoFit/>
          </a:bodyPr>
          <a:lstStyle/>
          <a:p>
            <a:r>
              <a:rPr lang="en-US" sz="1200" dirty="0"/>
              <a:t>Image: ARMAN MOOC Website, Mohsen Keshavarz and Andrea </a:t>
            </a:r>
            <a:r>
              <a:rPr lang="en-US" sz="1200" dirty="0" err="1"/>
              <a:t>Ghoneim</a:t>
            </a:r>
            <a:r>
              <a:rPr lang="en-US" sz="1200" dirty="0"/>
              <a:t>, 2021, Preparing Educators to Teach in a Digital Age </a:t>
            </a:r>
            <a:r>
              <a:rPr lang="en-US" sz="1200" dirty="0">
                <a:hlinkClick r:id="rId3"/>
              </a:rPr>
              <a:t>http://www.irrodl.org/index.php/irrodl/article/view/4910</a:t>
            </a:r>
            <a:r>
              <a:rPr lang="en-US" sz="1200" dirty="0"/>
              <a:t>  </a:t>
            </a:r>
          </a:p>
          <a:p>
            <a:r>
              <a:rPr lang="en-US" sz="1200" dirty="0"/>
              <a:t>See also </a:t>
            </a:r>
            <a:r>
              <a:rPr lang="en-US" sz="1200" dirty="0">
                <a:hlinkClick r:id="rId4"/>
              </a:rPr>
              <a:t>https://www.irrodl.org/index.php/irrodl/article/view/4910/5460</a:t>
            </a:r>
            <a:r>
              <a:rPr lang="en-US" sz="1200" dirty="0"/>
              <a:t> </a:t>
            </a:r>
          </a:p>
        </p:txBody>
      </p:sp>
    </p:spTree>
    <p:extLst>
      <p:ext uri="{BB962C8B-B14F-4D97-AF65-F5344CB8AC3E}">
        <p14:creationId xmlns:p14="http://schemas.microsoft.com/office/powerpoint/2010/main" val="3504919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8CD2930-7CB5-4D59-A66E-8AD973B2D8FB}"/>
              </a:ext>
            </a:extLst>
          </p:cNvPr>
          <p:cNvPicPr>
            <a:picLocks noChangeAspect="1"/>
          </p:cNvPicPr>
          <p:nvPr/>
        </p:nvPicPr>
        <p:blipFill>
          <a:blip r:embed="rId3"/>
          <a:stretch>
            <a:fillRect/>
          </a:stretch>
        </p:blipFill>
        <p:spPr>
          <a:xfrm>
            <a:off x="5068191" y="517108"/>
            <a:ext cx="2153243" cy="4248603"/>
          </a:xfrm>
          <a:prstGeom prst="rect">
            <a:avLst/>
          </a:prstGeom>
        </p:spPr>
      </p:pic>
      <p:sp>
        <p:nvSpPr>
          <p:cNvPr id="3" name="Content Placeholder 2">
            <a:extLst>
              <a:ext uri="{FF2B5EF4-FFF2-40B4-BE49-F238E27FC236}">
                <a16:creationId xmlns:a16="http://schemas.microsoft.com/office/drawing/2014/main" id="{C762A62A-BBC6-4A96-90D7-B1FCA15D8B18}"/>
              </a:ext>
            </a:extLst>
          </p:cNvPr>
          <p:cNvSpPr>
            <a:spLocks noGrp="1"/>
          </p:cNvSpPr>
          <p:nvPr>
            <p:ph idx="1"/>
          </p:nvPr>
        </p:nvSpPr>
        <p:spPr>
          <a:xfrm>
            <a:off x="628650" y="747940"/>
            <a:ext cx="4868636" cy="4351338"/>
          </a:xfrm>
        </p:spPr>
        <p:txBody>
          <a:bodyPr>
            <a:normAutofit fontScale="92500"/>
          </a:bodyPr>
          <a:lstStyle/>
          <a:p>
            <a:pPr marL="0" indent="0">
              <a:buNone/>
            </a:pPr>
            <a:r>
              <a:rPr lang="en-US" b="1" dirty="0">
                <a:solidFill>
                  <a:srgbClr val="00B050"/>
                </a:solidFill>
              </a:rPr>
              <a:t>S</a:t>
            </a:r>
            <a:r>
              <a:rPr lang="en-US" dirty="0"/>
              <a:t>tudents</a:t>
            </a:r>
          </a:p>
          <a:p>
            <a:pPr marL="0" indent="0">
              <a:buNone/>
            </a:pPr>
            <a:r>
              <a:rPr lang="en-US" b="1" dirty="0">
                <a:solidFill>
                  <a:srgbClr val="00B050"/>
                </a:solidFill>
              </a:rPr>
              <a:t>E</a:t>
            </a:r>
            <a:r>
              <a:rPr lang="en-US" dirty="0"/>
              <a:t>ase of use</a:t>
            </a:r>
          </a:p>
          <a:p>
            <a:pPr marL="0" indent="0">
              <a:buNone/>
            </a:pPr>
            <a:r>
              <a:rPr lang="en-US" b="1" dirty="0">
                <a:solidFill>
                  <a:srgbClr val="00B050"/>
                </a:solidFill>
              </a:rPr>
              <a:t>C</a:t>
            </a:r>
            <a:r>
              <a:rPr lang="en-US" dirty="0"/>
              <a:t>ost</a:t>
            </a:r>
          </a:p>
          <a:p>
            <a:pPr marL="0" indent="0">
              <a:buNone/>
            </a:pPr>
            <a:r>
              <a:rPr lang="en-US" b="1" dirty="0">
                <a:solidFill>
                  <a:srgbClr val="00B050"/>
                </a:solidFill>
              </a:rPr>
              <a:t>T</a:t>
            </a:r>
            <a:r>
              <a:rPr lang="en-US" dirty="0"/>
              <a:t>eaching functions, including pedagogical affordances of media</a:t>
            </a:r>
          </a:p>
          <a:p>
            <a:pPr marL="0" indent="0">
              <a:buNone/>
            </a:pPr>
            <a:r>
              <a:rPr lang="en-US" b="1" dirty="0">
                <a:solidFill>
                  <a:srgbClr val="00B050"/>
                </a:solidFill>
              </a:rPr>
              <a:t>I</a:t>
            </a:r>
            <a:r>
              <a:rPr lang="en-US" dirty="0"/>
              <a:t>nteraction</a:t>
            </a:r>
          </a:p>
          <a:p>
            <a:pPr marL="0" indent="0">
              <a:buNone/>
            </a:pPr>
            <a:r>
              <a:rPr lang="en-US" b="1" dirty="0">
                <a:solidFill>
                  <a:srgbClr val="00B050"/>
                </a:solidFill>
              </a:rPr>
              <a:t>O</a:t>
            </a:r>
            <a:r>
              <a:rPr lang="en-US" dirty="0"/>
              <a:t>rganizational issues</a:t>
            </a:r>
          </a:p>
          <a:p>
            <a:pPr marL="0" indent="0">
              <a:buNone/>
            </a:pPr>
            <a:r>
              <a:rPr lang="en-US" b="1" dirty="0">
                <a:solidFill>
                  <a:srgbClr val="00B050"/>
                </a:solidFill>
              </a:rPr>
              <a:t>N</a:t>
            </a:r>
            <a:r>
              <a:rPr lang="en-US" dirty="0"/>
              <a:t>etworking</a:t>
            </a:r>
          </a:p>
          <a:p>
            <a:pPr marL="0" indent="0">
              <a:buNone/>
            </a:pPr>
            <a:r>
              <a:rPr lang="en-US" b="1" dirty="0">
                <a:solidFill>
                  <a:srgbClr val="00B050"/>
                </a:solidFill>
              </a:rPr>
              <a:t>S</a:t>
            </a:r>
            <a:r>
              <a:rPr lang="en-US" dirty="0"/>
              <a:t>ecurity and privacy</a:t>
            </a:r>
          </a:p>
        </p:txBody>
      </p:sp>
      <p:sp>
        <p:nvSpPr>
          <p:cNvPr id="7" name="TextBox 6">
            <a:extLst>
              <a:ext uri="{FF2B5EF4-FFF2-40B4-BE49-F238E27FC236}">
                <a16:creationId xmlns:a16="http://schemas.microsoft.com/office/drawing/2014/main" id="{864EC1A0-7584-4FC9-8F33-F678ECDAFD25}"/>
              </a:ext>
            </a:extLst>
          </p:cNvPr>
          <p:cNvSpPr txBox="1"/>
          <p:nvPr/>
        </p:nvSpPr>
        <p:spPr>
          <a:xfrm>
            <a:off x="628650" y="5879227"/>
            <a:ext cx="5717721" cy="461665"/>
          </a:xfrm>
          <a:prstGeom prst="rect">
            <a:avLst/>
          </a:prstGeom>
          <a:noFill/>
        </p:spPr>
        <p:txBody>
          <a:bodyPr wrap="square">
            <a:spAutoFit/>
          </a:bodyPr>
          <a:lstStyle/>
          <a:p>
            <a:r>
              <a:rPr lang="en-US" sz="1200" dirty="0"/>
              <a:t>Tony Bates, 2019, Introduction to From Blackboard to MOOC </a:t>
            </a:r>
            <a:br>
              <a:rPr lang="en-US" sz="1200" dirty="0"/>
            </a:br>
            <a:r>
              <a:rPr lang="en-US" sz="1200" dirty="0">
                <a:hlinkClick r:id="rId4"/>
              </a:rPr>
              <a:t>https://www.youtube.com/watch?v=llTfFy6nKSQ</a:t>
            </a:r>
            <a:r>
              <a:rPr lang="en-US" sz="1200" dirty="0"/>
              <a:t>  </a:t>
            </a:r>
          </a:p>
        </p:txBody>
      </p:sp>
    </p:spTree>
    <p:extLst>
      <p:ext uri="{BB962C8B-B14F-4D97-AF65-F5344CB8AC3E}">
        <p14:creationId xmlns:p14="http://schemas.microsoft.com/office/powerpoint/2010/main" val="1903134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675FFB-4E9F-4BBE-A00A-3518719EA6E7}"/>
              </a:ext>
            </a:extLst>
          </p:cNvPr>
          <p:cNvSpPr>
            <a:spLocks noGrp="1"/>
          </p:cNvSpPr>
          <p:nvPr>
            <p:ph idx="1"/>
          </p:nvPr>
        </p:nvSpPr>
        <p:spPr>
          <a:xfrm>
            <a:off x="628649" y="682625"/>
            <a:ext cx="6784521" cy="4351338"/>
          </a:xfrm>
        </p:spPr>
        <p:txBody>
          <a:bodyPr/>
          <a:lstStyle/>
          <a:p>
            <a:pPr marL="0" indent="0">
              <a:buNone/>
            </a:pPr>
            <a:r>
              <a:rPr lang="en-US" dirty="0"/>
              <a:t>New models of technology and teaching enable a next generation of MOOCs.</a:t>
            </a:r>
          </a:p>
          <a:p>
            <a:endParaRPr lang="en-US" dirty="0"/>
          </a:p>
        </p:txBody>
      </p:sp>
      <p:pic>
        <p:nvPicPr>
          <p:cNvPr id="5" name="Picture 4">
            <a:extLst>
              <a:ext uri="{FF2B5EF4-FFF2-40B4-BE49-F238E27FC236}">
                <a16:creationId xmlns:a16="http://schemas.microsoft.com/office/drawing/2014/main" id="{8687CFFB-0639-4ADD-96B0-5AD9FA10428E}"/>
              </a:ext>
            </a:extLst>
          </p:cNvPr>
          <p:cNvPicPr>
            <a:picLocks noChangeAspect="1"/>
          </p:cNvPicPr>
          <p:nvPr/>
        </p:nvPicPr>
        <p:blipFill>
          <a:blip r:embed="rId2"/>
          <a:stretch>
            <a:fillRect/>
          </a:stretch>
        </p:blipFill>
        <p:spPr>
          <a:xfrm>
            <a:off x="1172935" y="1650241"/>
            <a:ext cx="4444093" cy="3899223"/>
          </a:xfrm>
          <a:prstGeom prst="rect">
            <a:avLst/>
          </a:prstGeom>
        </p:spPr>
      </p:pic>
      <p:sp>
        <p:nvSpPr>
          <p:cNvPr id="9" name="TextBox 8">
            <a:extLst>
              <a:ext uri="{FF2B5EF4-FFF2-40B4-BE49-F238E27FC236}">
                <a16:creationId xmlns:a16="http://schemas.microsoft.com/office/drawing/2014/main" id="{FB48FE8E-6339-4307-8D82-6F0F410AA2BB}"/>
              </a:ext>
            </a:extLst>
          </p:cNvPr>
          <p:cNvSpPr txBox="1"/>
          <p:nvPr/>
        </p:nvSpPr>
        <p:spPr>
          <a:xfrm>
            <a:off x="707571" y="5706015"/>
            <a:ext cx="6172200" cy="938719"/>
          </a:xfrm>
          <a:prstGeom prst="rect">
            <a:avLst/>
          </a:prstGeom>
          <a:noFill/>
        </p:spPr>
        <p:txBody>
          <a:bodyPr wrap="square">
            <a:spAutoFit/>
          </a:bodyPr>
          <a:lstStyle/>
          <a:p>
            <a:r>
              <a:rPr lang="en-US" sz="1100" dirty="0"/>
              <a:t>Pérez-</a:t>
            </a:r>
            <a:r>
              <a:rPr lang="en-US" sz="1100" dirty="0" err="1"/>
              <a:t>Sanagustín</a:t>
            </a:r>
            <a:r>
              <a:rPr lang="en-US" sz="1100" dirty="0"/>
              <a:t>, et.al, 2017, H-MOOC Framework: Reusing MOOCs for Hybrid Education. </a:t>
            </a:r>
            <a:r>
              <a:rPr lang="en-US" sz="1100" dirty="0">
                <a:hlinkClick r:id="rId3"/>
              </a:rPr>
              <a:t>http://rdcu.be/oMnE</a:t>
            </a:r>
            <a:r>
              <a:rPr lang="en-US" sz="1100" dirty="0"/>
              <a:t> </a:t>
            </a:r>
          </a:p>
          <a:p>
            <a:r>
              <a:rPr lang="en-US" sz="1100" dirty="0"/>
              <a:t>Pérez-</a:t>
            </a:r>
            <a:r>
              <a:rPr lang="en-US" sz="1100" dirty="0" err="1"/>
              <a:t>Sanagustín</a:t>
            </a:r>
            <a:r>
              <a:rPr lang="en-US" sz="1100" dirty="0"/>
              <a:t>, 2021, MOOCs and University Courses during COVID-19 Pandemic </a:t>
            </a:r>
            <a:r>
              <a:rPr lang="en-US" sz="1100" dirty="0">
                <a:hlinkClick r:id="rId4"/>
              </a:rPr>
              <a:t>https://mperezsanagustin.wordpress.com/2021/01/18/moocs-and-university-courses-during-covid-19-pandemic/</a:t>
            </a:r>
            <a:r>
              <a:rPr lang="en-US" sz="1100" dirty="0"/>
              <a:t>  </a:t>
            </a:r>
          </a:p>
        </p:txBody>
      </p:sp>
    </p:spTree>
    <p:extLst>
      <p:ext uri="{BB962C8B-B14F-4D97-AF65-F5344CB8AC3E}">
        <p14:creationId xmlns:p14="http://schemas.microsoft.com/office/powerpoint/2010/main" val="1103292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F7DD1-EF8E-42FC-8572-A40B506D12CA}"/>
              </a:ext>
            </a:extLst>
          </p:cNvPr>
          <p:cNvSpPr>
            <a:spLocks noGrp="1"/>
          </p:cNvSpPr>
          <p:nvPr>
            <p:ph type="title"/>
          </p:nvPr>
        </p:nvSpPr>
        <p:spPr/>
        <p:txBody>
          <a:bodyPr/>
          <a:lstStyle/>
          <a:p>
            <a:r>
              <a:rPr lang="en-CA" dirty="0"/>
              <a:t>Open Educational Practices</a:t>
            </a:r>
            <a:endParaRPr lang="en-US" dirty="0"/>
          </a:p>
        </p:txBody>
      </p:sp>
      <p:sp>
        <p:nvSpPr>
          <p:cNvPr id="3" name="Content Placeholder 2">
            <a:extLst>
              <a:ext uri="{FF2B5EF4-FFF2-40B4-BE49-F238E27FC236}">
                <a16:creationId xmlns:a16="http://schemas.microsoft.com/office/drawing/2014/main" id="{B2873E2B-0BC9-43A9-A71D-8178B6EC8D14}"/>
              </a:ext>
            </a:extLst>
          </p:cNvPr>
          <p:cNvSpPr>
            <a:spLocks noGrp="1"/>
          </p:cNvSpPr>
          <p:nvPr>
            <p:ph idx="1"/>
          </p:nvPr>
        </p:nvSpPr>
        <p:spPr>
          <a:xfrm>
            <a:off x="628650" y="4753428"/>
            <a:ext cx="6751864" cy="2006601"/>
          </a:xfrm>
        </p:spPr>
        <p:txBody>
          <a:bodyPr>
            <a:normAutofit/>
          </a:bodyPr>
          <a:lstStyle/>
          <a:p>
            <a:pPr marL="0" indent="0">
              <a:buNone/>
            </a:pPr>
            <a:r>
              <a:rPr lang="en-US" sz="2400" dirty="0"/>
              <a:t>OEP “draw upon open technologies that facilitate collaborative, flexible learning and the open sharing of teaching practices”</a:t>
            </a:r>
          </a:p>
          <a:p>
            <a:endParaRPr lang="en-US" dirty="0"/>
          </a:p>
        </p:txBody>
      </p:sp>
      <p:pic>
        <p:nvPicPr>
          <p:cNvPr id="5" name="Picture 4" descr="Diagram&#10;&#10;Description automatically generated">
            <a:extLst>
              <a:ext uri="{FF2B5EF4-FFF2-40B4-BE49-F238E27FC236}">
                <a16:creationId xmlns:a16="http://schemas.microsoft.com/office/drawing/2014/main" id="{A8B05DC2-C744-434C-B160-1A6048E207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1" y="1579188"/>
            <a:ext cx="5170714" cy="3095865"/>
          </a:xfrm>
          <a:prstGeom prst="rect">
            <a:avLst/>
          </a:prstGeom>
        </p:spPr>
      </p:pic>
      <p:sp>
        <p:nvSpPr>
          <p:cNvPr id="7" name="TextBox 6">
            <a:extLst>
              <a:ext uri="{FF2B5EF4-FFF2-40B4-BE49-F238E27FC236}">
                <a16:creationId xmlns:a16="http://schemas.microsoft.com/office/drawing/2014/main" id="{42A05130-ECAC-4B1F-8C96-E637D08B9649}"/>
              </a:ext>
            </a:extLst>
          </p:cNvPr>
          <p:cNvSpPr txBox="1"/>
          <p:nvPr/>
        </p:nvSpPr>
        <p:spPr>
          <a:xfrm>
            <a:off x="628650" y="5842337"/>
            <a:ext cx="6858000" cy="1015663"/>
          </a:xfrm>
          <a:prstGeom prst="rect">
            <a:avLst/>
          </a:prstGeom>
          <a:noFill/>
        </p:spPr>
        <p:txBody>
          <a:bodyPr wrap="square">
            <a:spAutoFit/>
          </a:bodyPr>
          <a:lstStyle/>
          <a:p>
            <a:r>
              <a:rPr lang="en-US" sz="1200" dirty="0" err="1"/>
              <a:t>Ronghuai</a:t>
            </a:r>
            <a:r>
              <a:rPr lang="en-US" sz="1200" dirty="0"/>
              <a:t> Huang et.al., 2020, Disrupted classes, undisrupted learning during COVID-19 outbreak in China: application of open educational practices and resources. </a:t>
            </a:r>
            <a:r>
              <a:rPr lang="en-US" sz="1200" dirty="0">
                <a:hlinkClick r:id="rId3"/>
              </a:rPr>
              <a:t>https://slejournal.springeropen.com/articles/10.1186/s40561-020-00125-8</a:t>
            </a:r>
            <a:r>
              <a:rPr lang="en-US" sz="1200" dirty="0"/>
              <a:t> </a:t>
            </a:r>
          </a:p>
          <a:p>
            <a:r>
              <a:rPr lang="en-US" sz="1200" dirty="0"/>
              <a:t>Beetham, H., Falconer, I., McGill, L. and Littlejohn, A. Open practices: briefing paper. JISC, 2012</a:t>
            </a:r>
          </a:p>
          <a:p>
            <a:r>
              <a:rPr lang="en-US" sz="1200" dirty="0">
                <a:hlinkClick r:id="rId4"/>
              </a:rPr>
              <a:t>https://oersynth.pbworks.com/w/page/51668352/OpenPracticesBriefing</a:t>
            </a:r>
            <a:r>
              <a:rPr lang="en-US" sz="1200" dirty="0"/>
              <a:t> </a:t>
            </a:r>
          </a:p>
        </p:txBody>
      </p:sp>
    </p:spTree>
    <p:extLst>
      <p:ext uri="{BB962C8B-B14F-4D97-AF65-F5344CB8AC3E}">
        <p14:creationId xmlns:p14="http://schemas.microsoft.com/office/powerpoint/2010/main" val="3647171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9D29C-556A-426B-A20D-62D1F9E1EEDF}"/>
              </a:ext>
            </a:extLst>
          </p:cNvPr>
          <p:cNvSpPr>
            <a:spLocks noGrp="1"/>
          </p:cNvSpPr>
          <p:nvPr>
            <p:ph type="title"/>
          </p:nvPr>
        </p:nvSpPr>
        <p:spPr>
          <a:xfrm>
            <a:off x="628650" y="365126"/>
            <a:ext cx="6479721" cy="1325563"/>
          </a:xfrm>
        </p:spPr>
        <p:txBody>
          <a:bodyPr/>
          <a:lstStyle/>
          <a:p>
            <a:r>
              <a:rPr lang="en-CA" dirty="0"/>
              <a:t>Collaborative Online Document Authoring</a:t>
            </a:r>
            <a:endParaRPr lang="en-US" dirty="0"/>
          </a:p>
        </p:txBody>
      </p:sp>
      <p:sp>
        <p:nvSpPr>
          <p:cNvPr id="3" name="Content Placeholder 2">
            <a:extLst>
              <a:ext uri="{FF2B5EF4-FFF2-40B4-BE49-F238E27FC236}">
                <a16:creationId xmlns:a16="http://schemas.microsoft.com/office/drawing/2014/main" id="{C25342F5-8485-4BBA-8ABE-30FA11364D87}"/>
              </a:ext>
            </a:extLst>
          </p:cNvPr>
          <p:cNvSpPr>
            <a:spLocks noGrp="1"/>
          </p:cNvSpPr>
          <p:nvPr>
            <p:ph idx="1"/>
          </p:nvPr>
        </p:nvSpPr>
        <p:spPr>
          <a:xfrm>
            <a:off x="628650" y="4822371"/>
            <a:ext cx="6327321" cy="657906"/>
          </a:xfrm>
        </p:spPr>
        <p:txBody>
          <a:bodyPr>
            <a:normAutofit fontScale="85000" lnSpcReduction="20000"/>
          </a:bodyPr>
          <a:lstStyle/>
          <a:p>
            <a:pPr marL="0" indent="0">
              <a:buNone/>
            </a:pPr>
            <a:r>
              <a:rPr lang="en-CA" dirty="0"/>
              <a:t>Many examples of collaborative writing as note-taking, assignment, writing project, </a:t>
            </a:r>
            <a:r>
              <a:rPr lang="en-CA" dirty="0" err="1"/>
              <a:t>etc</a:t>
            </a:r>
            <a:endParaRPr lang="en-US" dirty="0"/>
          </a:p>
        </p:txBody>
      </p:sp>
      <p:pic>
        <p:nvPicPr>
          <p:cNvPr id="5" name="Picture 4">
            <a:extLst>
              <a:ext uri="{FF2B5EF4-FFF2-40B4-BE49-F238E27FC236}">
                <a16:creationId xmlns:a16="http://schemas.microsoft.com/office/drawing/2014/main" id="{E34F61AB-2E4F-48BD-A2A6-3026FD195322}"/>
              </a:ext>
            </a:extLst>
          </p:cNvPr>
          <p:cNvPicPr>
            <a:picLocks noChangeAspect="1"/>
          </p:cNvPicPr>
          <p:nvPr/>
        </p:nvPicPr>
        <p:blipFill>
          <a:blip r:embed="rId2"/>
          <a:stretch>
            <a:fillRect/>
          </a:stretch>
        </p:blipFill>
        <p:spPr>
          <a:xfrm>
            <a:off x="628650" y="1854469"/>
            <a:ext cx="4906060" cy="2648320"/>
          </a:xfrm>
          <a:prstGeom prst="rect">
            <a:avLst/>
          </a:prstGeom>
        </p:spPr>
      </p:pic>
      <p:sp>
        <p:nvSpPr>
          <p:cNvPr id="11" name="TextBox 10">
            <a:extLst>
              <a:ext uri="{FF2B5EF4-FFF2-40B4-BE49-F238E27FC236}">
                <a16:creationId xmlns:a16="http://schemas.microsoft.com/office/drawing/2014/main" id="{889B299E-3CEE-4AC0-ADB8-13B504C03AC1}"/>
              </a:ext>
            </a:extLst>
          </p:cNvPr>
          <p:cNvSpPr txBox="1"/>
          <p:nvPr/>
        </p:nvSpPr>
        <p:spPr>
          <a:xfrm>
            <a:off x="628650" y="5683907"/>
            <a:ext cx="6087836" cy="1277273"/>
          </a:xfrm>
          <a:prstGeom prst="rect">
            <a:avLst/>
          </a:prstGeom>
          <a:noFill/>
        </p:spPr>
        <p:txBody>
          <a:bodyPr wrap="square">
            <a:spAutoFit/>
          </a:bodyPr>
          <a:lstStyle/>
          <a:p>
            <a:pPr marL="171450" indent="-171450">
              <a:buFont typeface="Arial" panose="020B0604020202020204" pitchFamily="34" charset="0"/>
              <a:buChar char="•"/>
            </a:pPr>
            <a:r>
              <a:rPr lang="en-US" sz="1100" dirty="0"/>
              <a:t>Olson, et.al. How people write together now: Beginning the investigation with advanced undergraduates in a project course. </a:t>
            </a:r>
            <a:r>
              <a:rPr lang="en-US" sz="1100" dirty="0">
                <a:hlinkClick r:id="rId3"/>
              </a:rPr>
              <a:t>https://dl.acm.org/doi/pdf/10.1145/3038919</a:t>
            </a:r>
            <a:r>
              <a:rPr lang="en-US" sz="1100" dirty="0"/>
              <a:t> </a:t>
            </a:r>
          </a:p>
          <a:p>
            <a:pPr marL="171450" indent="-171450">
              <a:buFont typeface="Arial" panose="020B0604020202020204" pitchFamily="34" charset="0"/>
              <a:buChar char="•"/>
            </a:pPr>
            <a:r>
              <a:rPr lang="en-US" sz="1100" dirty="0" err="1"/>
              <a:t>Goei</a:t>
            </a:r>
            <a:r>
              <a:rPr lang="en-US" sz="1100" dirty="0"/>
              <a:t>, et.al., 2021, Online lesson study: virtual teaming in a new normal. </a:t>
            </a:r>
            <a:r>
              <a:rPr lang="en-US" sz="1100" dirty="0">
                <a:hlinkClick r:id="rId4"/>
              </a:rPr>
              <a:t>https://www.emerald.com/insight/content/doi/10.1108/IJLLS-09-2020-0078/full/html</a:t>
            </a:r>
            <a:endParaRPr lang="en-US" sz="1100" dirty="0"/>
          </a:p>
          <a:p>
            <a:pPr marL="171450" indent="-171450">
              <a:buFont typeface="Arial" panose="020B0604020202020204" pitchFamily="34" charset="0"/>
              <a:buChar char="•"/>
            </a:pPr>
            <a:r>
              <a:rPr lang="en-US" sz="1100" dirty="0" err="1"/>
              <a:t>Vandendorpe</a:t>
            </a:r>
            <a:r>
              <a:rPr lang="en-US" sz="1100" dirty="0"/>
              <a:t>, 2021, Book sprint for FAIR Adoption Handbook for Universities. </a:t>
            </a:r>
            <a:r>
              <a:rPr lang="en-US" sz="1100" dirty="0">
                <a:hlinkClick r:id="rId5"/>
              </a:rPr>
              <a:t>https://blog.zbmed.de/booksprint-for-fair-adoption-handbook-by-fairsfair/</a:t>
            </a:r>
            <a:r>
              <a:rPr lang="en-US" sz="1100" dirty="0"/>
              <a:t> </a:t>
            </a:r>
          </a:p>
          <a:p>
            <a:r>
              <a:rPr lang="en-US" sz="1100" dirty="0"/>
              <a:t> </a:t>
            </a:r>
          </a:p>
        </p:txBody>
      </p:sp>
    </p:spTree>
    <p:extLst>
      <p:ext uri="{BB962C8B-B14F-4D97-AF65-F5344CB8AC3E}">
        <p14:creationId xmlns:p14="http://schemas.microsoft.com/office/powerpoint/2010/main" val="530449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89D76-57BE-4AAC-A66E-32EA7A85576E}"/>
              </a:ext>
            </a:extLst>
          </p:cNvPr>
          <p:cNvSpPr>
            <a:spLocks noGrp="1"/>
          </p:cNvSpPr>
          <p:nvPr>
            <p:ph type="title"/>
          </p:nvPr>
        </p:nvSpPr>
        <p:spPr/>
        <p:txBody>
          <a:bodyPr/>
          <a:lstStyle/>
          <a:p>
            <a:r>
              <a:rPr lang="en-CA" dirty="0"/>
              <a:t>Decentralized Course Design</a:t>
            </a:r>
            <a:endParaRPr lang="en-US" dirty="0"/>
          </a:p>
        </p:txBody>
      </p:sp>
      <p:sp>
        <p:nvSpPr>
          <p:cNvPr id="3" name="Content Placeholder 2">
            <a:extLst>
              <a:ext uri="{FF2B5EF4-FFF2-40B4-BE49-F238E27FC236}">
                <a16:creationId xmlns:a16="http://schemas.microsoft.com/office/drawing/2014/main" id="{0380B648-5DF3-42AA-B578-94907E5F5E64}"/>
              </a:ext>
            </a:extLst>
          </p:cNvPr>
          <p:cNvSpPr>
            <a:spLocks noGrp="1"/>
          </p:cNvSpPr>
          <p:nvPr>
            <p:ph idx="1"/>
          </p:nvPr>
        </p:nvSpPr>
        <p:spPr/>
        <p:txBody>
          <a:bodyPr/>
          <a:lstStyle/>
          <a:p>
            <a:pPr marL="0" indent="0">
              <a:buNone/>
            </a:pPr>
            <a:r>
              <a:rPr lang="en-US" dirty="0"/>
              <a:t>Decentralized course design originally</a:t>
            </a:r>
          </a:p>
        </p:txBody>
      </p:sp>
      <p:sp>
        <p:nvSpPr>
          <p:cNvPr id="4" name="Oval 3">
            <a:extLst>
              <a:ext uri="{FF2B5EF4-FFF2-40B4-BE49-F238E27FC236}">
                <a16:creationId xmlns:a16="http://schemas.microsoft.com/office/drawing/2014/main" id="{316F0939-B5BA-4EBA-813D-E3A5BFB385F0}"/>
              </a:ext>
            </a:extLst>
          </p:cNvPr>
          <p:cNvSpPr/>
          <p:nvPr/>
        </p:nvSpPr>
        <p:spPr>
          <a:xfrm>
            <a:off x="1045029" y="2710543"/>
            <a:ext cx="1839685" cy="102325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accent6">
                    <a:lumMod val="75000"/>
                  </a:schemeClr>
                </a:solidFill>
              </a:rPr>
              <a:t>Math for Engineers</a:t>
            </a:r>
            <a:endParaRPr lang="en-US" dirty="0">
              <a:solidFill>
                <a:schemeClr val="accent6">
                  <a:lumMod val="75000"/>
                </a:schemeClr>
              </a:solidFill>
            </a:endParaRPr>
          </a:p>
        </p:txBody>
      </p:sp>
      <p:sp>
        <p:nvSpPr>
          <p:cNvPr id="5" name="Oval 4">
            <a:extLst>
              <a:ext uri="{FF2B5EF4-FFF2-40B4-BE49-F238E27FC236}">
                <a16:creationId xmlns:a16="http://schemas.microsoft.com/office/drawing/2014/main" id="{AD627693-9EC8-4CF9-8060-68A2E79B0183}"/>
              </a:ext>
            </a:extLst>
          </p:cNvPr>
          <p:cNvSpPr/>
          <p:nvPr/>
        </p:nvSpPr>
        <p:spPr>
          <a:xfrm>
            <a:off x="1045028" y="4718278"/>
            <a:ext cx="1839685" cy="102325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accent6">
                    <a:lumMod val="75000"/>
                  </a:schemeClr>
                </a:solidFill>
              </a:rPr>
              <a:t>Math for Artists</a:t>
            </a:r>
            <a:endParaRPr lang="en-US" dirty="0">
              <a:solidFill>
                <a:schemeClr val="accent6">
                  <a:lumMod val="75000"/>
                </a:schemeClr>
              </a:solidFill>
            </a:endParaRPr>
          </a:p>
        </p:txBody>
      </p:sp>
      <p:sp>
        <p:nvSpPr>
          <p:cNvPr id="6" name="Oval 5">
            <a:extLst>
              <a:ext uri="{FF2B5EF4-FFF2-40B4-BE49-F238E27FC236}">
                <a16:creationId xmlns:a16="http://schemas.microsoft.com/office/drawing/2014/main" id="{F43E762E-6898-4A6D-A31B-7981B72D83B5}"/>
              </a:ext>
            </a:extLst>
          </p:cNvPr>
          <p:cNvSpPr/>
          <p:nvPr/>
        </p:nvSpPr>
        <p:spPr>
          <a:xfrm>
            <a:off x="4648199" y="2710543"/>
            <a:ext cx="1839685" cy="102325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accent6">
                    <a:lumMod val="75000"/>
                  </a:schemeClr>
                </a:solidFill>
              </a:rPr>
              <a:t>Math for Physicians</a:t>
            </a:r>
            <a:endParaRPr lang="en-US" dirty="0">
              <a:solidFill>
                <a:schemeClr val="accent6">
                  <a:lumMod val="75000"/>
                </a:schemeClr>
              </a:solidFill>
            </a:endParaRPr>
          </a:p>
        </p:txBody>
      </p:sp>
      <p:sp>
        <p:nvSpPr>
          <p:cNvPr id="7" name="Oval 6">
            <a:extLst>
              <a:ext uri="{FF2B5EF4-FFF2-40B4-BE49-F238E27FC236}">
                <a16:creationId xmlns:a16="http://schemas.microsoft.com/office/drawing/2014/main" id="{E7640348-2D0E-4242-A6C9-B5427841DAAE}"/>
              </a:ext>
            </a:extLst>
          </p:cNvPr>
          <p:cNvSpPr/>
          <p:nvPr/>
        </p:nvSpPr>
        <p:spPr>
          <a:xfrm>
            <a:off x="4755693" y="4718277"/>
            <a:ext cx="1839685" cy="102325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accent6">
                    <a:lumMod val="75000"/>
                  </a:schemeClr>
                </a:solidFill>
              </a:rPr>
              <a:t>Math for Business</a:t>
            </a:r>
            <a:endParaRPr lang="en-US" dirty="0">
              <a:solidFill>
                <a:schemeClr val="accent6">
                  <a:lumMod val="75000"/>
                </a:schemeClr>
              </a:solidFill>
            </a:endParaRPr>
          </a:p>
        </p:txBody>
      </p:sp>
      <p:sp>
        <p:nvSpPr>
          <p:cNvPr id="8" name="Rectangle 7">
            <a:extLst>
              <a:ext uri="{FF2B5EF4-FFF2-40B4-BE49-F238E27FC236}">
                <a16:creationId xmlns:a16="http://schemas.microsoft.com/office/drawing/2014/main" id="{8C1C8460-F3F1-454F-B682-B14D18EB2587}"/>
              </a:ext>
            </a:extLst>
          </p:cNvPr>
          <p:cNvSpPr/>
          <p:nvPr/>
        </p:nvSpPr>
        <p:spPr>
          <a:xfrm>
            <a:off x="628650" y="3592284"/>
            <a:ext cx="1545771" cy="3592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rPr>
              <a:t>Math Faculty</a:t>
            </a:r>
            <a:endParaRPr lang="en-US" sz="1400" dirty="0">
              <a:solidFill>
                <a:schemeClr val="tx1"/>
              </a:solidFill>
            </a:endParaRPr>
          </a:p>
        </p:txBody>
      </p:sp>
      <p:sp>
        <p:nvSpPr>
          <p:cNvPr id="10" name="Rectangle 9">
            <a:extLst>
              <a:ext uri="{FF2B5EF4-FFF2-40B4-BE49-F238E27FC236}">
                <a16:creationId xmlns:a16="http://schemas.microsoft.com/office/drawing/2014/main" id="{589B9590-F52F-4BD6-8F73-21207C42064C}"/>
              </a:ext>
            </a:extLst>
          </p:cNvPr>
          <p:cNvSpPr/>
          <p:nvPr/>
        </p:nvSpPr>
        <p:spPr>
          <a:xfrm>
            <a:off x="628650" y="5600019"/>
            <a:ext cx="1545771" cy="3592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rPr>
              <a:t>Arts Faculty</a:t>
            </a:r>
            <a:endParaRPr lang="en-US" sz="1400" dirty="0">
              <a:solidFill>
                <a:schemeClr val="tx1"/>
              </a:solidFill>
            </a:endParaRPr>
          </a:p>
        </p:txBody>
      </p:sp>
      <p:sp>
        <p:nvSpPr>
          <p:cNvPr id="11" name="Rectangle 10">
            <a:extLst>
              <a:ext uri="{FF2B5EF4-FFF2-40B4-BE49-F238E27FC236}">
                <a16:creationId xmlns:a16="http://schemas.microsoft.com/office/drawing/2014/main" id="{4DD30130-2BE4-4CDF-A06A-DFCF87CA7734}"/>
              </a:ext>
            </a:extLst>
          </p:cNvPr>
          <p:cNvSpPr/>
          <p:nvPr/>
        </p:nvSpPr>
        <p:spPr>
          <a:xfrm>
            <a:off x="5822492" y="3596590"/>
            <a:ext cx="1545771" cy="3592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rPr>
              <a:t>Medical Faculty</a:t>
            </a:r>
            <a:endParaRPr lang="en-US" sz="1400" dirty="0">
              <a:solidFill>
                <a:schemeClr val="tx1"/>
              </a:solidFill>
            </a:endParaRPr>
          </a:p>
        </p:txBody>
      </p:sp>
      <p:sp>
        <p:nvSpPr>
          <p:cNvPr id="12" name="Rectangle 11">
            <a:extLst>
              <a:ext uri="{FF2B5EF4-FFF2-40B4-BE49-F238E27FC236}">
                <a16:creationId xmlns:a16="http://schemas.microsoft.com/office/drawing/2014/main" id="{8FB99D21-FCEE-4682-A3F3-94F479065E14}"/>
              </a:ext>
            </a:extLst>
          </p:cNvPr>
          <p:cNvSpPr/>
          <p:nvPr/>
        </p:nvSpPr>
        <p:spPr>
          <a:xfrm>
            <a:off x="5822492" y="5600018"/>
            <a:ext cx="1545771" cy="3592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rPr>
              <a:t>Business Faculty</a:t>
            </a:r>
            <a:endParaRPr lang="en-US" sz="1400" dirty="0">
              <a:solidFill>
                <a:schemeClr val="tx1"/>
              </a:solidFill>
            </a:endParaRPr>
          </a:p>
        </p:txBody>
      </p:sp>
    </p:spTree>
    <p:extLst>
      <p:ext uri="{BB962C8B-B14F-4D97-AF65-F5344CB8AC3E}">
        <p14:creationId xmlns:p14="http://schemas.microsoft.com/office/powerpoint/2010/main" val="2014723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89D76-57BE-4AAC-A66E-32EA7A85576E}"/>
              </a:ext>
            </a:extLst>
          </p:cNvPr>
          <p:cNvSpPr>
            <a:spLocks noGrp="1"/>
          </p:cNvSpPr>
          <p:nvPr>
            <p:ph type="title"/>
          </p:nvPr>
        </p:nvSpPr>
        <p:spPr/>
        <p:txBody>
          <a:bodyPr/>
          <a:lstStyle/>
          <a:p>
            <a:r>
              <a:rPr lang="en-CA" dirty="0"/>
              <a:t>Centralized Course Design</a:t>
            </a:r>
            <a:endParaRPr lang="en-US" dirty="0"/>
          </a:p>
        </p:txBody>
      </p:sp>
      <p:sp>
        <p:nvSpPr>
          <p:cNvPr id="3" name="Content Placeholder 2">
            <a:extLst>
              <a:ext uri="{FF2B5EF4-FFF2-40B4-BE49-F238E27FC236}">
                <a16:creationId xmlns:a16="http://schemas.microsoft.com/office/drawing/2014/main" id="{0380B648-5DF3-42AA-B578-94907E5F5E64}"/>
              </a:ext>
            </a:extLst>
          </p:cNvPr>
          <p:cNvSpPr>
            <a:spLocks noGrp="1"/>
          </p:cNvSpPr>
          <p:nvPr>
            <p:ph idx="1"/>
          </p:nvPr>
        </p:nvSpPr>
        <p:spPr/>
        <p:txBody>
          <a:bodyPr/>
          <a:lstStyle/>
          <a:p>
            <a:pPr marL="0" indent="0">
              <a:buNone/>
            </a:pPr>
            <a:r>
              <a:rPr lang="en-US" dirty="0"/>
              <a:t>Decentralized course design originally</a:t>
            </a:r>
          </a:p>
        </p:txBody>
      </p:sp>
      <p:sp>
        <p:nvSpPr>
          <p:cNvPr id="7" name="Oval 6">
            <a:extLst>
              <a:ext uri="{FF2B5EF4-FFF2-40B4-BE49-F238E27FC236}">
                <a16:creationId xmlns:a16="http://schemas.microsoft.com/office/drawing/2014/main" id="{E7640348-2D0E-4242-A6C9-B5427841DAAE}"/>
              </a:ext>
            </a:extLst>
          </p:cNvPr>
          <p:cNvSpPr/>
          <p:nvPr/>
        </p:nvSpPr>
        <p:spPr>
          <a:xfrm>
            <a:off x="3111951" y="4261078"/>
            <a:ext cx="1839685" cy="102325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accent6">
                    <a:lumMod val="75000"/>
                  </a:schemeClr>
                </a:solidFill>
              </a:rPr>
              <a:t>Math</a:t>
            </a:r>
            <a:endParaRPr lang="en-US" dirty="0">
              <a:solidFill>
                <a:schemeClr val="accent6">
                  <a:lumMod val="75000"/>
                </a:schemeClr>
              </a:solidFill>
            </a:endParaRPr>
          </a:p>
        </p:txBody>
      </p:sp>
      <p:sp>
        <p:nvSpPr>
          <p:cNvPr id="8" name="Rectangle 7">
            <a:extLst>
              <a:ext uri="{FF2B5EF4-FFF2-40B4-BE49-F238E27FC236}">
                <a16:creationId xmlns:a16="http://schemas.microsoft.com/office/drawing/2014/main" id="{8C1C8460-F3F1-454F-B682-B14D18EB2587}"/>
              </a:ext>
            </a:extLst>
          </p:cNvPr>
          <p:cNvSpPr/>
          <p:nvPr/>
        </p:nvSpPr>
        <p:spPr>
          <a:xfrm>
            <a:off x="628650" y="3592284"/>
            <a:ext cx="1545771" cy="3592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rPr>
              <a:t>Math Faculty</a:t>
            </a:r>
            <a:endParaRPr lang="en-US" sz="1400" dirty="0">
              <a:solidFill>
                <a:schemeClr val="tx1"/>
              </a:solidFill>
            </a:endParaRPr>
          </a:p>
        </p:txBody>
      </p:sp>
      <p:sp>
        <p:nvSpPr>
          <p:cNvPr id="10" name="Rectangle 9">
            <a:extLst>
              <a:ext uri="{FF2B5EF4-FFF2-40B4-BE49-F238E27FC236}">
                <a16:creationId xmlns:a16="http://schemas.microsoft.com/office/drawing/2014/main" id="{589B9590-F52F-4BD6-8F73-21207C42064C}"/>
              </a:ext>
            </a:extLst>
          </p:cNvPr>
          <p:cNvSpPr/>
          <p:nvPr/>
        </p:nvSpPr>
        <p:spPr>
          <a:xfrm>
            <a:off x="628650" y="5600019"/>
            <a:ext cx="1545771" cy="3592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rPr>
              <a:t>Arts Faculty</a:t>
            </a:r>
            <a:endParaRPr lang="en-US" sz="1400" dirty="0">
              <a:solidFill>
                <a:schemeClr val="tx1"/>
              </a:solidFill>
            </a:endParaRPr>
          </a:p>
        </p:txBody>
      </p:sp>
      <p:sp>
        <p:nvSpPr>
          <p:cNvPr id="11" name="Rectangle 10">
            <a:extLst>
              <a:ext uri="{FF2B5EF4-FFF2-40B4-BE49-F238E27FC236}">
                <a16:creationId xmlns:a16="http://schemas.microsoft.com/office/drawing/2014/main" id="{4DD30130-2BE4-4CDF-A06A-DFCF87CA7734}"/>
              </a:ext>
            </a:extLst>
          </p:cNvPr>
          <p:cNvSpPr/>
          <p:nvPr/>
        </p:nvSpPr>
        <p:spPr>
          <a:xfrm>
            <a:off x="5822492" y="3596590"/>
            <a:ext cx="1545771" cy="3592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rPr>
              <a:t>Medical Faculty</a:t>
            </a:r>
            <a:endParaRPr lang="en-US" sz="1400" dirty="0">
              <a:solidFill>
                <a:schemeClr val="tx1"/>
              </a:solidFill>
            </a:endParaRPr>
          </a:p>
        </p:txBody>
      </p:sp>
      <p:sp>
        <p:nvSpPr>
          <p:cNvPr id="12" name="Rectangle 11">
            <a:extLst>
              <a:ext uri="{FF2B5EF4-FFF2-40B4-BE49-F238E27FC236}">
                <a16:creationId xmlns:a16="http://schemas.microsoft.com/office/drawing/2014/main" id="{8FB99D21-FCEE-4682-A3F3-94F479065E14}"/>
              </a:ext>
            </a:extLst>
          </p:cNvPr>
          <p:cNvSpPr/>
          <p:nvPr/>
        </p:nvSpPr>
        <p:spPr>
          <a:xfrm>
            <a:off x="5822492" y="5600018"/>
            <a:ext cx="1545771" cy="3592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a:solidFill>
                  <a:schemeClr val="tx1"/>
                </a:solidFill>
              </a:rPr>
              <a:t>Business </a:t>
            </a:r>
            <a:r>
              <a:rPr lang="en-CA" sz="1400" dirty="0">
                <a:solidFill>
                  <a:schemeClr val="tx1"/>
                </a:solidFill>
              </a:rPr>
              <a:t>Faculty</a:t>
            </a:r>
            <a:endParaRPr lang="en-US" sz="1400" dirty="0">
              <a:solidFill>
                <a:schemeClr val="tx1"/>
              </a:solidFill>
            </a:endParaRPr>
          </a:p>
        </p:txBody>
      </p:sp>
      <p:cxnSp>
        <p:nvCxnSpPr>
          <p:cNvPr id="13" name="Straight Arrow Connector 12">
            <a:extLst>
              <a:ext uri="{FF2B5EF4-FFF2-40B4-BE49-F238E27FC236}">
                <a16:creationId xmlns:a16="http://schemas.microsoft.com/office/drawing/2014/main" id="{07DD9313-8FC4-4C3F-A2DD-C9760F5F162F}"/>
              </a:ext>
            </a:extLst>
          </p:cNvPr>
          <p:cNvCxnSpPr>
            <a:stCxn id="7" idx="1"/>
            <a:endCxn id="8" idx="3"/>
          </p:cNvCxnSpPr>
          <p:nvPr/>
        </p:nvCxnSpPr>
        <p:spPr>
          <a:xfrm flipH="1" flipV="1">
            <a:off x="2174421" y="3771899"/>
            <a:ext cx="1206946" cy="639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F96A649-DF34-4603-9628-97B030770718}"/>
              </a:ext>
            </a:extLst>
          </p:cNvPr>
          <p:cNvCxnSpPr>
            <a:stCxn id="7" idx="3"/>
            <a:endCxn id="10" idx="3"/>
          </p:cNvCxnSpPr>
          <p:nvPr/>
        </p:nvCxnSpPr>
        <p:spPr>
          <a:xfrm flipH="1">
            <a:off x="2174421" y="5134482"/>
            <a:ext cx="1206946" cy="6451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09A71B4-82A1-4886-8895-A77C89D477E7}"/>
              </a:ext>
            </a:extLst>
          </p:cNvPr>
          <p:cNvCxnSpPr>
            <a:stCxn id="7" idx="7"/>
            <a:endCxn id="11" idx="1"/>
          </p:cNvCxnSpPr>
          <p:nvPr/>
        </p:nvCxnSpPr>
        <p:spPr>
          <a:xfrm flipV="1">
            <a:off x="4682220" y="3776205"/>
            <a:ext cx="1140272" cy="6347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FC0689B-43D4-45E6-BC52-B176B72383BE}"/>
              </a:ext>
            </a:extLst>
          </p:cNvPr>
          <p:cNvCxnSpPr>
            <a:stCxn id="7" idx="5"/>
            <a:endCxn id="12" idx="1"/>
          </p:cNvCxnSpPr>
          <p:nvPr/>
        </p:nvCxnSpPr>
        <p:spPr>
          <a:xfrm>
            <a:off x="4682220" y="5134482"/>
            <a:ext cx="1140272" cy="6451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2622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89D76-57BE-4AAC-A66E-32EA7A85576E}"/>
              </a:ext>
            </a:extLst>
          </p:cNvPr>
          <p:cNvSpPr>
            <a:spLocks noGrp="1"/>
          </p:cNvSpPr>
          <p:nvPr>
            <p:ph type="title"/>
          </p:nvPr>
        </p:nvSpPr>
        <p:spPr/>
        <p:txBody>
          <a:bodyPr/>
          <a:lstStyle/>
          <a:p>
            <a:r>
              <a:rPr lang="en-CA" dirty="0"/>
              <a:t>Decentralized Course Design</a:t>
            </a:r>
            <a:endParaRPr lang="en-US" dirty="0"/>
          </a:p>
        </p:txBody>
      </p:sp>
      <p:sp>
        <p:nvSpPr>
          <p:cNvPr id="3" name="Content Placeholder 2">
            <a:extLst>
              <a:ext uri="{FF2B5EF4-FFF2-40B4-BE49-F238E27FC236}">
                <a16:creationId xmlns:a16="http://schemas.microsoft.com/office/drawing/2014/main" id="{0380B648-5DF3-42AA-B578-94907E5F5E64}"/>
              </a:ext>
            </a:extLst>
          </p:cNvPr>
          <p:cNvSpPr>
            <a:spLocks noGrp="1"/>
          </p:cNvSpPr>
          <p:nvPr>
            <p:ph idx="1"/>
          </p:nvPr>
        </p:nvSpPr>
        <p:spPr/>
        <p:txBody>
          <a:bodyPr/>
          <a:lstStyle/>
          <a:p>
            <a:pPr marL="0" indent="0">
              <a:buNone/>
            </a:pPr>
            <a:r>
              <a:rPr lang="en-US" dirty="0"/>
              <a:t>Decentralized course design originally </a:t>
            </a:r>
          </a:p>
        </p:txBody>
      </p:sp>
      <p:sp>
        <p:nvSpPr>
          <p:cNvPr id="4" name="Oval 3">
            <a:extLst>
              <a:ext uri="{FF2B5EF4-FFF2-40B4-BE49-F238E27FC236}">
                <a16:creationId xmlns:a16="http://schemas.microsoft.com/office/drawing/2014/main" id="{316F0939-B5BA-4EBA-813D-E3A5BFB385F0}"/>
              </a:ext>
            </a:extLst>
          </p:cNvPr>
          <p:cNvSpPr/>
          <p:nvPr/>
        </p:nvSpPr>
        <p:spPr>
          <a:xfrm>
            <a:off x="1045029" y="2710543"/>
            <a:ext cx="1839685" cy="102325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accent6">
                    <a:lumMod val="75000"/>
                  </a:schemeClr>
                </a:solidFill>
              </a:rPr>
              <a:t>Math for Engineers</a:t>
            </a:r>
            <a:endParaRPr lang="en-US" dirty="0">
              <a:solidFill>
                <a:schemeClr val="accent6">
                  <a:lumMod val="75000"/>
                </a:schemeClr>
              </a:solidFill>
            </a:endParaRPr>
          </a:p>
        </p:txBody>
      </p:sp>
      <p:sp>
        <p:nvSpPr>
          <p:cNvPr id="5" name="Oval 4">
            <a:extLst>
              <a:ext uri="{FF2B5EF4-FFF2-40B4-BE49-F238E27FC236}">
                <a16:creationId xmlns:a16="http://schemas.microsoft.com/office/drawing/2014/main" id="{AD627693-9EC8-4CF9-8060-68A2E79B0183}"/>
              </a:ext>
            </a:extLst>
          </p:cNvPr>
          <p:cNvSpPr/>
          <p:nvPr/>
        </p:nvSpPr>
        <p:spPr>
          <a:xfrm>
            <a:off x="1045028" y="4718278"/>
            <a:ext cx="1839685" cy="102325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accent6">
                    <a:lumMod val="75000"/>
                  </a:schemeClr>
                </a:solidFill>
              </a:rPr>
              <a:t>Math for Artists</a:t>
            </a:r>
            <a:endParaRPr lang="en-US" dirty="0">
              <a:solidFill>
                <a:schemeClr val="accent6">
                  <a:lumMod val="75000"/>
                </a:schemeClr>
              </a:solidFill>
            </a:endParaRPr>
          </a:p>
        </p:txBody>
      </p:sp>
      <p:sp>
        <p:nvSpPr>
          <p:cNvPr id="6" name="Oval 5">
            <a:extLst>
              <a:ext uri="{FF2B5EF4-FFF2-40B4-BE49-F238E27FC236}">
                <a16:creationId xmlns:a16="http://schemas.microsoft.com/office/drawing/2014/main" id="{F43E762E-6898-4A6D-A31B-7981B72D83B5}"/>
              </a:ext>
            </a:extLst>
          </p:cNvPr>
          <p:cNvSpPr/>
          <p:nvPr/>
        </p:nvSpPr>
        <p:spPr>
          <a:xfrm>
            <a:off x="4648199" y="2710543"/>
            <a:ext cx="1839685" cy="102325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accent6">
                    <a:lumMod val="75000"/>
                  </a:schemeClr>
                </a:solidFill>
              </a:rPr>
              <a:t>Math for Physicians</a:t>
            </a:r>
            <a:endParaRPr lang="en-US" dirty="0">
              <a:solidFill>
                <a:schemeClr val="accent6">
                  <a:lumMod val="75000"/>
                </a:schemeClr>
              </a:solidFill>
            </a:endParaRPr>
          </a:p>
        </p:txBody>
      </p:sp>
      <p:sp>
        <p:nvSpPr>
          <p:cNvPr id="7" name="Oval 6">
            <a:extLst>
              <a:ext uri="{FF2B5EF4-FFF2-40B4-BE49-F238E27FC236}">
                <a16:creationId xmlns:a16="http://schemas.microsoft.com/office/drawing/2014/main" id="{E7640348-2D0E-4242-A6C9-B5427841DAAE}"/>
              </a:ext>
            </a:extLst>
          </p:cNvPr>
          <p:cNvSpPr/>
          <p:nvPr/>
        </p:nvSpPr>
        <p:spPr>
          <a:xfrm>
            <a:off x="4755693" y="4718277"/>
            <a:ext cx="1839685" cy="102325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accent6">
                    <a:lumMod val="75000"/>
                  </a:schemeClr>
                </a:solidFill>
              </a:rPr>
              <a:t>Math for Business</a:t>
            </a:r>
            <a:endParaRPr lang="en-US" dirty="0">
              <a:solidFill>
                <a:schemeClr val="accent6">
                  <a:lumMod val="75000"/>
                </a:schemeClr>
              </a:solidFill>
            </a:endParaRPr>
          </a:p>
        </p:txBody>
      </p:sp>
      <p:sp>
        <p:nvSpPr>
          <p:cNvPr id="8" name="Rectangle 7">
            <a:extLst>
              <a:ext uri="{FF2B5EF4-FFF2-40B4-BE49-F238E27FC236}">
                <a16:creationId xmlns:a16="http://schemas.microsoft.com/office/drawing/2014/main" id="{8C1C8460-F3F1-454F-B682-B14D18EB2587}"/>
              </a:ext>
            </a:extLst>
          </p:cNvPr>
          <p:cNvSpPr/>
          <p:nvPr/>
        </p:nvSpPr>
        <p:spPr>
          <a:xfrm>
            <a:off x="628650" y="3592284"/>
            <a:ext cx="1545771" cy="3592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rPr>
              <a:t>Math Faculty</a:t>
            </a:r>
            <a:endParaRPr lang="en-US" sz="1400" dirty="0">
              <a:solidFill>
                <a:schemeClr val="tx1"/>
              </a:solidFill>
            </a:endParaRPr>
          </a:p>
        </p:txBody>
      </p:sp>
      <p:sp>
        <p:nvSpPr>
          <p:cNvPr id="10" name="Rectangle 9">
            <a:extLst>
              <a:ext uri="{FF2B5EF4-FFF2-40B4-BE49-F238E27FC236}">
                <a16:creationId xmlns:a16="http://schemas.microsoft.com/office/drawing/2014/main" id="{589B9590-F52F-4BD6-8F73-21207C42064C}"/>
              </a:ext>
            </a:extLst>
          </p:cNvPr>
          <p:cNvSpPr/>
          <p:nvPr/>
        </p:nvSpPr>
        <p:spPr>
          <a:xfrm>
            <a:off x="628650" y="5600019"/>
            <a:ext cx="1545771" cy="3592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rPr>
              <a:t>Arts Faculty</a:t>
            </a:r>
            <a:endParaRPr lang="en-US" sz="1400" dirty="0">
              <a:solidFill>
                <a:schemeClr val="tx1"/>
              </a:solidFill>
            </a:endParaRPr>
          </a:p>
        </p:txBody>
      </p:sp>
      <p:sp>
        <p:nvSpPr>
          <p:cNvPr id="11" name="Rectangle 10">
            <a:extLst>
              <a:ext uri="{FF2B5EF4-FFF2-40B4-BE49-F238E27FC236}">
                <a16:creationId xmlns:a16="http://schemas.microsoft.com/office/drawing/2014/main" id="{4DD30130-2BE4-4CDF-A06A-DFCF87CA7734}"/>
              </a:ext>
            </a:extLst>
          </p:cNvPr>
          <p:cNvSpPr/>
          <p:nvPr/>
        </p:nvSpPr>
        <p:spPr>
          <a:xfrm>
            <a:off x="5822492" y="3596590"/>
            <a:ext cx="1545771" cy="3592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rPr>
              <a:t>Medical Faculty</a:t>
            </a:r>
            <a:endParaRPr lang="en-US" sz="1400" dirty="0">
              <a:solidFill>
                <a:schemeClr val="tx1"/>
              </a:solidFill>
            </a:endParaRPr>
          </a:p>
        </p:txBody>
      </p:sp>
      <p:sp>
        <p:nvSpPr>
          <p:cNvPr id="12" name="Rectangle 11">
            <a:extLst>
              <a:ext uri="{FF2B5EF4-FFF2-40B4-BE49-F238E27FC236}">
                <a16:creationId xmlns:a16="http://schemas.microsoft.com/office/drawing/2014/main" id="{8FB99D21-FCEE-4682-A3F3-94F479065E14}"/>
              </a:ext>
            </a:extLst>
          </p:cNvPr>
          <p:cNvSpPr/>
          <p:nvPr/>
        </p:nvSpPr>
        <p:spPr>
          <a:xfrm>
            <a:off x="5822492" y="5600018"/>
            <a:ext cx="1545771" cy="3592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rPr>
              <a:t>Business Faculty</a:t>
            </a:r>
            <a:endParaRPr lang="en-US" sz="1400" dirty="0">
              <a:solidFill>
                <a:schemeClr val="tx1"/>
              </a:solidFill>
            </a:endParaRPr>
          </a:p>
        </p:txBody>
      </p:sp>
      <p:sp>
        <p:nvSpPr>
          <p:cNvPr id="13" name="Oval 12">
            <a:extLst>
              <a:ext uri="{FF2B5EF4-FFF2-40B4-BE49-F238E27FC236}">
                <a16:creationId xmlns:a16="http://schemas.microsoft.com/office/drawing/2014/main" id="{B2670806-07A9-40E7-A8BF-EBD66A508B20}"/>
              </a:ext>
            </a:extLst>
          </p:cNvPr>
          <p:cNvSpPr/>
          <p:nvPr/>
        </p:nvSpPr>
        <p:spPr>
          <a:xfrm>
            <a:off x="3111951" y="4261078"/>
            <a:ext cx="1839685" cy="102325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accent6">
                    <a:lumMod val="75000"/>
                  </a:schemeClr>
                </a:solidFill>
              </a:rPr>
              <a:t>Math</a:t>
            </a:r>
            <a:endParaRPr lang="en-US" dirty="0">
              <a:solidFill>
                <a:schemeClr val="accent6">
                  <a:lumMod val="75000"/>
                </a:schemeClr>
              </a:solidFill>
            </a:endParaRPr>
          </a:p>
        </p:txBody>
      </p:sp>
      <p:cxnSp>
        <p:nvCxnSpPr>
          <p:cNvPr id="14" name="Straight Arrow Connector 13">
            <a:extLst>
              <a:ext uri="{FF2B5EF4-FFF2-40B4-BE49-F238E27FC236}">
                <a16:creationId xmlns:a16="http://schemas.microsoft.com/office/drawing/2014/main" id="{2553C1FD-44D4-4E48-98AD-EB3888393CA8}"/>
              </a:ext>
            </a:extLst>
          </p:cNvPr>
          <p:cNvCxnSpPr>
            <a:stCxn id="13" idx="1"/>
          </p:cNvCxnSpPr>
          <p:nvPr/>
        </p:nvCxnSpPr>
        <p:spPr>
          <a:xfrm flipH="1" flipV="1">
            <a:off x="2174421" y="3771899"/>
            <a:ext cx="1206946" cy="639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BC42D01-AD56-44B7-BAB9-B2532E535E4E}"/>
              </a:ext>
            </a:extLst>
          </p:cNvPr>
          <p:cNvCxnSpPr>
            <a:stCxn id="13" idx="3"/>
          </p:cNvCxnSpPr>
          <p:nvPr/>
        </p:nvCxnSpPr>
        <p:spPr>
          <a:xfrm flipH="1">
            <a:off x="2174421" y="5134482"/>
            <a:ext cx="1206946" cy="6451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612A3CB-C92D-4F54-8218-4E76179F9EF0}"/>
              </a:ext>
            </a:extLst>
          </p:cNvPr>
          <p:cNvCxnSpPr>
            <a:stCxn id="13" idx="7"/>
          </p:cNvCxnSpPr>
          <p:nvPr/>
        </p:nvCxnSpPr>
        <p:spPr>
          <a:xfrm flipV="1">
            <a:off x="4682220" y="3776205"/>
            <a:ext cx="1140272" cy="6347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0A00B76-0499-4587-B13B-3B1BBEBD63AA}"/>
              </a:ext>
            </a:extLst>
          </p:cNvPr>
          <p:cNvCxnSpPr>
            <a:stCxn id="13" idx="5"/>
          </p:cNvCxnSpPr>
          <p:nvPr/>
        </p:nvCxnSpPr>
        <p:spPr>
          <a:xfrm>
            <a:off x="4682220" y="5134482"/>
            <a:ext cx="1140272" cy="6451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D5A7FD7-9F6E-4A05-B087-5F56A714EE1F}"/>
              </a:ext>
            </a:extLst>
          </p:cNvPr>
          <p:cNvCxnSpPr>
            <a:stCxn id="4" idx="6"/>
            <a:endCxn id="6" idx="2"/>
          </p:cNvCxnSpPr>
          <p:nvPr/>
        </p:nvCxnSpPr>
        <p:spPr>
          <a:xfrm>
            <a:off x="2884714" y="3222172"/>
            <a:ext cx="176348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3BB64E9-50DB-45A1-9BBE-F1A60F5180D1}"/>
              </a:ext>
            </a:extLst>
          </p:cNvPr>
          <p:cNvCxnSpPr>
            <a:stCxn id="5" idx="6"/>
            <a:endCxn id="7" idx="2"/>
          </p:cNvCxnSpPr>
          <p:nvPr/>
        </p:nvCxnSpPr>
        <p:spPr>
          <a:xfrm flipV="1">
            <a:off x="2884713" y="5229906"/>
            <a:ext cx="1870980" cy="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7084D9C-5D82-48F4-AAA7-91D326E8C74F}"/>
              </a:ext>
            </a:extLst>
          </p:cNvPr>
          <p:cNvCxnSpPr>
            <a:stCxn id="4" idx="4"/>
            <a:endCxn id="5" idx="0"/>
          </p:cNvCxnSpPr>
          <p:nvPr/>
        </p:nvCxnSpPr>
        <p:spPr>
          <a:xfrm flipH="1">
            <a:off x="1959429" y="3733800"/>
            <a:ext cx="5443" cy="98447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8FF02DF-C4D5-465C-9EE7-9BAFA9CC1B8D}"/>
              </a:ext>
            </a:extLst>
          </p:cNvPr>
          <p:cNvCxnSpPr>
            <a:stCxn id="6" idx="4"/>
          </p:cNvCxnSpPr>
          <p:nvPr/>
        </p:nvCxnSpPr>
        <p:spPr>
          <a:xfrm>
            <a:off x="5568042" y="3733800"/>
            <a:ext cx="0" cy="98447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7667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81CBB88E-A399-485C-A304-76C0FE5FA4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028" y="1774194"/>
            <a:ext cx="5128531" cy="3309612"/>
          </a:xfrm>
          <a:prstGeom prst="rect">
            <a:avLst/>
          </a:prstGeom>
        </p:spPr>
      </p:pic>
      <p:sp>
        <p:nvSpPr>
          <p:cNvPr id="3" name="Content Placeholder 2">
            <a:extLst>
              <a:ext uri="{FF2B5EF4-FFF2-40B4-BE49-F238E27FC236}">
                <a16:creationId xmlns:a16="http://schemas.microsoft.com/office/drawing/2014/main" id="{CCB96B78-F77E-426D-8BD0-8181EEEDE2A9}"/>
              </a:ext>
            </a:extLst>
          </p:cNvPr>
          <p:cNvSpPr>
            <a:spLocks noGrp="1"/>
          </p:cNvSpPr>
          <p:nvPr>
            <p:ph idx="1"/>
          </p:nvPr>
        </p:nvSpPr>
        <p:spPr>
          <a:xfrm>
            <a:off x="631685" y="773968"/>
            <a:ext cx="6487572" cy="5310064"/>
          </a:xfrm>
        </p:spPr>
        <p:txBody>
          <a:bodyPr>
            <a:normAutofit/>
          </a:bodyPr>
          <a:lstStyle/>
          <a:p>
            <a:pPr marL="0" indent="0">
              <a:buNone/>
            </a:pPr>
            <a:r>
              <a:rPr lang="en-US" dirty="0"/>
              <a:t>Although only 15 years old, Massive Open Online Courses (MOOCs) have captured the imagination of online learners. </a:t>
            </a:r>
          </a:p>
        </p:txBody>
      </p:sp>
      <p:sp>
        <p:nvSpPr>
          <p:cNvPr id="7" name="TextBox 6">
            <a:extLst>
              <a:ext uri="{FF2B5EF4-FFF2-40B4-BE49-F238E27FC236}">
                <a16:creationId xmlns:a16="http://schemas.microsoft.com/office/drawing/2014/main" id="{7159600C-DAE2-4CFD-869F-7F2CA32DAB2D}"/>
              </a:ext>
            </a:extLst>
          </p:cNvPr>
          <p:cNvSpPr txBox="1"/>
          <p:nvPr/>
        </p:nvSpPr>
        <p:spPr>
          <a:xfrm>
            <a:off x="761323" y="5260753"/>
            <a:ext cx="6817800" cy="646331"/>
          </a:xfrm>
          <a:prstGeom prst="rect">
            <a:avLst/>
          </a:prstGeom>
          <a:noFill/>
        </p:spPr>
        <p:txBody>
          <a:bodyPr wrap="square">
            <a:spAutoFit/>
          </a:bodyPr>
          <a:lstStyle/>
          <a:p>
            <a:r>
              <a:rPr lang="en-US" dirty="0"/>
              <a:t>Image: </a:t>
            </a:r>
            <a:r>
              <a:rPr lang="en-US" dirty="0">
                <a:hlinkClick r:id="rId3"/>
              </a:rPr>
              <a:t>https://www.codlearningtech.org/2015/11/23/5-questions-what-you-need-to-know-about-moocs/</a:t>
            </a:r>
            <a:r>
              <a:rPr lang="en-US" dirty="0"/>
              <a:t> </a:t>
            </a:r>
          </a:p>
        </p:txBody>
      </p:sp>
    </p:spTree>
    <p:extLst>
      <p:ext uri="{BB962C8B-B14F-4D97-AF65-F5344CB8AC3E}">
        <p14:creationId xmlns:p14="http://schemas.microsoft.com/office/powerpoint/2010/main" val="2951930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61CA4-A576-4C09-94B7-C8EBA1E5E89F}"/>
              </a:ext>
            </a:extLst>
          </p:cNvPr>
          <p:cNvSpPr>
            <a:spLocks noGrp="1"/>
          </p:cNvSpPr>
          <p:nvPr>
            <p:ph type="title"/>
          </p:nvPr>
        </p:nvSpPr>
        <p:spPr/>
        <p:txBody>
          <a:bodyPr/>
          <a:lstStyle/>
          <a:p>
            <a:r>
              <a:rPr lang="en-CA" dirty="0"/>
              <a:t>Federation</a:t>
            </a:r>
            <a:endParaRPr lang="en-US" dirty="0"/>
          </a:p>
        </p:txBody>
      </p:sp>
      <p:sp>
        <p:nvSpPr>
          <p:cNvPr id="3" name="Content Placeholder 2">
            <a:extLst>
              <a:ext uri="{FF2B5EF4-FFF2-40B4-BE49-F238E27FC236}">
                <a16:creationId xmlns:a16="http://schemas.microsoft.com/office/drawing/2014/main" id="{F447D38A-6414-4EBF-82BF-C1CD40B0AFE1}"/>
              </a:ext>
            </a:extLst>
          </p:cNvPr>
          <p:cNvSpPr>
            <a:spLocks noGrp="1"/>
          </p:cNvSpPr>
          <p:nvPr>
            <p:ph idx="1"/>
          </p:nvPr>
        </p:nvSpPr>
        <p:spPr>
          <a:xfrm>
            <a:off x="628650" y="5236029"/>
            <a:ext cx="6360190" cy="940934"/>
          </a:xfrm>
        </p:spPr>
        <p:txBody>
          <a:bodyPr>
            <a:normAutofit fontScale="85000" lnSpcReduction="20000"/>
          </a:bodyPr>
          <a:lstStyle/>
          <a:p>
            <a:pPr marL="0" indent="0">
              <a:buNone/>
            </a:pPr>
            <a:r>
              <a:rPr lang="en-CA" dirty="0"/>
              <a:t>Federation is a principle in social networks describing the transition to decentralized networks</a:t>
            </a:r>
            <a:endParaRPr lang="en-US" dirty="0"/>
          </a:p>
        </p:txBody>
      </p:sp>
      <p:pic>
        <p:nvPicPr>
          <p:cNvPr id="7" name="Picture 6" descr="A picture containing text, watch&#10;&#10;Description automatically generated">
            <a:extLst>
              <a:ext uri="{FF2B5EF4-FFF2-40B4-BE49-F238E27FC236}">
                <a16:creationId xmlns:a16="http://schemas.microsoft.com/office/drawing/2014/main" id="{B737C4A0-8004-4E2D-8753-1D24ED3EE1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610" y="2133600"/>
            <a:ext cx="5510862" cy="2873828"/>
          </a:xfrm>
          <a:prstGeom prst="rect">
            <a:avLst/>
          </a:prstGeom>
        </p:spPr>
      </p:pic>
      <p:sp>
        <p:nvSpPr>
          <p:cNvPr id="8" name="TextBox 7">
            <a:extLst>
              <a:ext uri="{FF2B5EF4-FFF2-40B4-BE49-F238E27FC236}">
                <a16:creationId xmlns:a16="http://schemas.microsoft.com/office/drawing/2014/main" id="{8D4627D3-2CE6-4659-8B86-65738FBA4585}"/>
              </a:ext>
            </a:extLst>
          </p:cNvPr>
          <p:cNvSpPr txBox="1"/>
          <p:nvPr/>
        </p:nvSpPr>
        <p:spPr>
          <a:xfrm>
            <a:off x="755986" y="3538122"/>
            <a:ext cx="1513114" cy="369332"/>
          </a:xfrm>
          <a:prstGeom prst="rect">
            <a:avLst/>
          </a:prstGeom>
          <a:solidFill>
            <a:schemeClr val="bg1"/>
          </a:solidFill>
        </p:spPr>
        <p:txBody>
          <a:bodyPr wrap="square" rtlCol="0">
            <a:spAutoFit/>
          </a:bodyPr>
          <a:lstStyle/>
          <a:p>
            <a:r>
              <a:rPr lang="en-CA" b="1" dirty="0">
                <a:solidFill>
                  <a:srgbClr val="9E25AB"/>
                </a:solidFill>
              </a:rPr>
              <a:t>Twitter server</a:t>
            </a:r>
            <a:endParaRPr lang="en-US" b="1" dirty="0">
              <a:solidFill>
                <a:srgbClr val="9E25AB"/>
              </a:solidFill>
            </a:endParaRPr>
          </a:p>
        </p:txBody>
      </p:sp>
      <p:sp>
        <p:nvSpPr>
          <p:cNvPr id="9" name="TextBox 8">
            <a:extLst>
              <a:ext uri="{FF2B5EF4-FFF2-40B4-BE49-F238E27FC236}">
                <a16:creationId xmlns:a16="http://schemas.microsoft.com/office/drawing/2014/main" id="{97337BA1-14A5-4C62-8F2C-1F1D5CE2D4EB}"/>
              </a:ext>
            </a:extLst>
          </p:cNvPr>
          <p:cNvSpPr txBox="1"/>
          <p:nvPr/>
        </p:nvSpPr>
        <p:spPr>
          <a:xfrm>
            <a:off x="5639012" y="2405590"/>
            <a:ext cx="1349828" cy="646331"/>
          </a:xfrm>
          <a:prstGeom prst="rect">
            <a:avLst/>
          </a:prstGeom>
          <a:solidFill>
            <a:schemeClr val="bg1"/>
          </a:solidFill>
        </p:spPr>
        <p:txBody>
          <a:bodyPr wrap="square" rtlCol="0">
            <a:spAutoFit/>
          </a:bodyPr>
          <a:lstStyle/>
          <a:p>
            <a:r>
              <a:rPr lang="en-CA" b="1" dirty="0">
                <a:solidFill>
                  <a:schemeClr val="accent5">
                    <a:lumMod val="75000"/>
                  </a:schemeClr>
                </a:solidFill>
              </a:rPr>
              <a:t>Mastodon Instances</a:t>
            </a:r>
            <a:endParaRPr lang="en-US" b="1" dirty="0">
              <a:solidFill>
                <a:schemeClr val="accent5">
                  <a:lumMod val="75000"/>
                </a:schemeClr>
              </a:solidFill>
            </a:endParaRPr>
          </a:p>
        </p:txBody>
      </p:sp>
      <p:sp>
        <p:nvSpPr>
          <p:cNvPr id="13" name="TextBox 12">
            <a:extLst>
              <a:ext uri="{FF2B5EF4-FFF2-40B4-BE49-F238E27FC236}">
                <a16:creationId xmlns:a16="http://schemas.microsoft.com/office/drawing/2014/main" id="{0FFCDAD5-E74A-4DA7-8F24-A1137D85F66D}"/>
              </a:ext>
            </a:extLst>
          </p:cNvPr>
          <p:cNvSpPr txBox="1"/>
          <p:nvPr/>
        </p:nvSpPr>
        <p:spPr>
          <a:xfrm>
            <a:off x="628650" y="6138235"/>
            <a:ext cx="4572000" cy="461665"/>
          </a:xfrm>
          <a:prstGeom prst="rect">
            <a:avLst/>
          </a:prstGeom>
          <a:noFill/>
        </p:spPr>
        <p:txBody>
          <a:bodyPr wrap="square">
            <a:spAutoFit/>
          </a:bodyPr>
          <a:lstStyle/>
          <a:p>
            <a:r>
              <a:rPr lang="es-ES" sz="1200" dirty="0" err="1"/>
              <a:t>Image</a:t>
            </a:r>
            <a:r>
              <a:rPr lang="es-ES" sz="1200" dirty="0"/>
              <a:t>: Inés Binder , 2019, Mastodon: mejor </a:t>
            </a:r>
            <a:r>
              <a:rPr lang="es-ES" sz="1200" dirty="0" err="1"/>
              <a:t>tootear</a:t>
            </a:r>
            <a:r>
              <a:rPr lang="es-ES" sz="1200" dirty="0"/>
              <a:t> que tuitear </a:t>
            </a:r>
            <a:r>
              <a:rPr lang="es-ES" sz="1200" dirty="0">
                <a:hlinkClick r:id="rId3"/>
              </a:rPr>
              <a:t>https://radioslibres.net/mastodon-mejor-tootear-que-tuitear/</a:t>
            </a:r>
            <a:r>
              <a:rPr lang="es-ES" sz="1200" dirty="0"/>
              <a:t> </a:t>
            </a:r>
          </a:p>
        </p:txBody>
      </p:sp>
    </p:spTree>
    <p:extLst>
      <p:ext uri="{BB962C8B-B14F-4D97-AF65-F5344CB8AC3E}">
        <p14:creationId xmlns:p14="http://schemas.microsoft.com/office/powerpoint/2010/main" val="481295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FB034-389B-48B2-9B23-9C608ED46C45}"/>
              </a:ext>
            </a:extLst>
          </p:cNvPr>
          <p:cNvSpPr>
            <a:spLocks noGrp="1"/>
          </p:cNvSpPr>
          <p:nvPr>
            <p:ph type="title"/>
          </p:nvPr>
        </p:nvSpPr>
        <p:spPr/>
        <p:txBody>
          <a:bodyPr/>
          <a:lstStyle/>
          <a:p>
            <a:r>
              <a:rPr lang="en-CA" dirty="0"/>
              <a:t>The </a:t>
            </a:r>
            <a:r>
              <a:rPr lang="en-CA" dirty="0" err="1"/>
              <a:t>Fediverse</a:t>
            </a:r>
            <a:endParaRPr lang="en-US" dirty="0"/>
          </a:p>
        </p:txBody>
      </p:sp>
      <p:sp>
        <p:nvSpPr>
          <p:cNvPr id="3" name="Content Placeholder 2">
            <a:extLst>
              <a:ext uri="{FF2B5EF4-FFF2-40B4-BE49-F238E27FC236}">
                <a16:creationId xmlns:a16="http://schemas.microsoft.com/office/drawing/2014/main" id="{C8DFF7BF-24C6-4F07-B548-ECDF1DB1EE4B}"/>
              </a:ext>
            </a:extLst>
          </p:cNvPr>
          <p:cNvSpPr>
            <a:spLocks noGrp="1"/>
          </p:cNvSpPr>
          <p:nvPr>
            <p:ph idx="1"/>
          </p:nvPr>
        </p:nvSpPr>
        <p:spPr>
          <a:xfrm>
            <a:off x="628650" y="4985656"/>
            <a:ext cx="6349093" cy="1507217"/>
          </a:xfrm>
        </p:spPr>
        <p:txBody>
          <a:bodyPr>
            <a:normAutofit/>
          </a:bodyPr>
          <a:lstStyle/>
          <a:p>
            <a:pPr marL="0" indent="0">
              <a:buNone/>
            </a:pPr>
            <a:r>
              <a:rPr lang="en-CA" dirty="0"/>
              <a:t>Common protocols allow different federated technologies to communicate with each other</a:t>
            </a:r>
            <a:endParaRPr lang="en-US" dirty="0"/>
          </a:p>
        </p:txBody>
      </p:sp>
      <p:pic>
        <p:nvPicPr>
          <p:cNvPr id="5" name="Picture 4">
            <a:extLst>
              <a:ext uri="{FF2B5EF4-FFF2-40B4-BE49-F238E27FC236}">
                <a16:creationId xmlns:a16="http://schemas.microsoft.com/office/drawing/2014/main" id="{D9E35B91-E645-4959-B1A1-DF40BDD94383}"/>
              </a:ext>
            </a:extLst>
          </p:cNvPr>
          <p:cNvPicPr>
            <a:picLocks noChangeAspect="1"/>
          </p:cNvPicPr>
          <p:nvPr/>
        </p:nvPicPr>
        <p:blipFill>
          <a:blip r:embed="rId2"/>
          <a:stretch>
            <a:fillRect/>
          </a:stretch>
        </p:blipFill>
        <p:spPr>
          <a:xfrm>
            <a:off x="847376" y="1506388"/>
            <a:ext cx="4520238" cy="3403069"/>
          </a:xfrm>
          <a:prstGeom prst="rect">
            <a:avLst/>
          </a:prstGeom>
        </p:spPr>
      </p:pic>
      <p:sp>
        <p:nvSpPr>
          <p:cNvPr id="7" name="TextBox 6">
            <a:extLst>
              <a:ext uri="{FF2B5EF4-FFF2-40B4-BE49-F238E27FC236}">
                <a16:creationId xmlns:a16="http://schemas.microsoft.com/office/drawing/2014/main" id="{28A9CEAA-6B20-46D3-A0C9-813C637AF410}"/>
              </a:ext>
            </a:extLst>
          </p:cNvPr>
          <p:cNvSpPr txBox="1"/>
          <p:nvPr/>
        </p:nvSpPr>
        <p:spPr>
          <a:xfrm>
            <a:off x="628650" y="6261295"/>
            <a:ext cx="4572000" cy="307777"/>
          </a:xfrm>
          <a:prstGeom prst="rect">
            <a:avLst/>
          </a:prstGeom>
          <a:noFill/>
        </p:spPr>
        <p:txBody>
          <a:bodyPr wrap="square">
            <a:spAutoFit/>
          </a:bodyPr>
          <a:lstStyle/>
          <a:p>
            <a:r>
              <a:rPr lang="en-US" sz="1400" dirty="0"/>
              <a:t>Image: </a:t>
            </a:r>
            <a:r>
              <a:rPr lang="en-US" sz="1400" dirty="0">
                <a:hlinkClick r:id="rId3"/>
              </a:rPr>
              <a:t>https://radioslibres.net/fediverso/</a:t>
            </a:r>
            <a:r>
              <a:rPr lang="en-US" sz="1400" dirty="0"/>
              <a:t> </a:t>
            </a:r>
          </a:p>
        </p:txBody>
      </p:sp>
    </p:spTree>
    <p:extLst>
      <p:ext uri="{BB962C8B-B14F-4D97-AF65-F5344CB8AC3E}">
        <p14:creationId xmlns:p14="http://schemas.microsoft.com/office/powerpoint/2010/main" val="467520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61CA4-A576-4C09-94B7-C8EBA1E5E89F}"/>
              </a:ext>
            </a:extLst>
          </p:cNvPr>
          <p:cNvSpPr>
            <a:spLocks noGrp="1"/>
          </p:cNvSpPr>
          <p:nvPr>
            <p:ph type="title"/>
          </p:nvPr>
        </p:nvSpPr>
        <p:spPr/>
        <p:txBody>
          <a:bodyPr/>
          <a:lstStyle/>
          <a:p>
            <a:r>
              <a:rPr lang="en-CA" dirty="0"/>
              <a:t>Web3</a:t>
            </a:r>
            <a:endParaRPr lang="en-US" dirty="0"/>
          </a:p>
        </p:txBody>
      </p:sp>
      <p:pic>
        <p:nvPicPr>
          <p:cNvPr id="5" name="Picture 4" descr="Graphical user interface, application&#10;&#10;Description automatically generated">
            <a:extLst>
              <a:ext uri="{FF2B5EF4-FFF2-40B4-BE49-F238E27FC236}">
                <a16:creationId xmlns:a16="http://schemas.microsoft.com/office/drawing/2014/main" id="{DA0BFEA8-4E4F-42BD-AA65-8D4191C1BF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475" y="1238250"/>
            <a:ext cx="5353050" cy="5143500"/>
          </a:xfrm>
          <a:prstGeom prst="rect">
            <a:avLst/>
          </a:prstGeom>
        </p:spPr>
      </p:pic>
      <p:cxnSp>
        <p:nvCxnSpPr>
          <p:cNvPr id="7" name="Straight Arrow Connector 6">
            <a:extLst>
              <a:ext uri="{FF2B5EF4-FFF2-40B4-BE49-F238E27FC236}">
                <a16:creationId xmlns:a16="http://schemas.microsoft.com/office/drawing/2014/main" id="{D200081D-0C17-48E8-9225-3DEC668BD3ED}"/>
              </a:ext>
            </a:extLst>
          </p:cNvPr>
          <p:cNvCxnSpPr/>
          <p:nvPr/>
        </p:nvCxnSpPr>
        <p:spPr>
          <a:xfrm flipV="1">
            <a:off x="1959429" y="5148943"/>
            <a:ext cx="609600" cy="664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6F94269-A2BD-482B-AB45-A0D7AC55C217}"/>
              </a:ext>
            </a:extLst>
          </p:cNvPr>
          <p:cNvSpPr txBox="1"/>
          <p:nvPr/>
        </p:nvSpPr>
        <p:spPr>
          <a:xfrm>
            <a:off x="533400" y="5619750"/>
            <a:ext cx="2438400" cy="923330"/>
          </a:xfrm>
          <a:prstGeom prst="rect">
            <a:avLst/>
          </a:prstGeom>
          <a:noFill/>
        </p:spPr>
        <p:txBody>
          <a:bodyPr wrap="square" rtlCol="0">
            <a:spAutoFit/>
          </a:bodyPr>
          <a:lstStyle/>
          <a:p>
            <a:r>
              <a:rPr lang="en-CA" dirty="0"/>
              <a:t>Data</a:t>
            </a:r>
          </a:p>
          <a:p>
            <a:r>
              <a:rPr lang="en-CA" dirty="0"/>
              <a:t>Artificial Intelligence</a:t>
            </a:r>
          </a:p>
          <a:p>
            <a:r>
              <a:rPr lang="en-CA" dirty="0"/>
              <a:t>Blockchain</a:t>
            </a:r>
            <a:endParaRPr lang="en-US" dirty="0"/>
          </a:p>
        </p:txBody>
      </p:sp>
      <p:sp>
        <p:nvSpPr>
          <p:cNvPr id="10" name="Rectangle 9">
            <a:extLst>
              <a:ext uri="{FF2B5EF4-FFF2-40B4-BE49-F238E27FC236}">
                <a16:creationId xmlns:a16="http://schemas.microsoft.com/office/drawing/2014/main" id="{A0839C10-A8AB-4EAF-9F9B-00D1E7AC8458}"/>
              </a:ext>
            </a:extLst>
          </p:cNvPr>
          <p:cNvSpPr/>
          <p:nvPr/>
        </p:nvSpPr>
        <p:spPr>
          <a:xfrm>
            <a:off x="3668486" y="1371600"/>
            <a:ext cx="685800" cy="794657"/>
          </a:xfrm>
          <a:prstGeom prst="rect">
            <a:avLst/>
          </a:prstGeom>
          <a:solidFill>
            <a:schemeClr val="accent6">
              <a:lumMod val="40000"/>
              <a:lumOff val="60000"/>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32BD596-2A9F-437F-88B7-0DEFF7024AA8}"/>
              </a:ext>
            </a:extLst>
          </p:cNvPr>
          <p:cNvSpPr/>
          <p:nvPr/>
        </p:nvSpPr>
        <p:spPr>
          <a:xfrm>
            <a:off x="2764972" y="2318657"/>
            <a:ext cx="2950028" cy="1600200"/>
          </a:xfrm>
          <a:prstGeom prst="rect">
            <a:avLst/>
          </a:prstGeom>
          <a:solidFill>
            <a:schemeClr val="accent6">
              <a:lumMod val="40000"/>
              <a:lumOff val="60000"/>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39CC947-9356-4671-A3A1-CCBB471FBD53}"/>
              </a:ext>
            </a:extLst>
          </p:cNvPr>
          <p:cNvSpPr/>
          <p:nvPr/>
        </p:nvSpPr>
        <p:spPr>
          <a:xfrm>
            <a:off x="2569029" y="4192361"/>
            <a:ext cx="1001485" cy="923330"/>
          </a:xfrm>
          <a:prstGeom prst="rect">
            <a:avLst/>
          </a:prstGeom>
          <a:solidFill>
            <a:schemeClr val="accent6">
              <a:lumMod val="40000"/>
              <a:lumOff val="60000"/>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F003D0E-90A7-490F-8611-BEED710FBFFF}"/>
              </a:ext>
            </a:extLst>
          </p:cNvPr>
          <p:cNvSpPr/>
          <p:nvPr/>
        </p:nvSpPr>
        <p:spPr>
          <a:xfrm>
            <a:off x="3775983" y="5587093"/>
            <a:ext cx="685800" cy="794657"/>
          </a:xfrm>
          <a:prstGeom prst="rect">
            <a:avLst/>
          </a:prstGeom>
          <a:solidFill>
            <a:schemeClr val="accent6">
              <a:lumMod val="40000"/>
              <a:lumOff val="60000"/>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0C5F362-95A4-41CB-A507-479B1205D30D}"/>
              </a:ext>
            </a:extLst>
          </p:cNvPr>
          <p:cNvSpPr/>
          <p:nvPr/>
        </p:nvSpPr>
        <p:spPr>
          <a:xfrm>
            <a:off x="3897086" y="4321034"/>
            <a:ext cx="685800" cy="794657"/>
          </a:xfrm>
          <a:prstGeom prst="rect">
            <a:avLst/>
          </a:prstGeom>
          <a:solidFill>
            <a:schemeClr val="accent6">
              <a:lumMod val="40000"/>
              <a:lumOff val="60000"/>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D2888A7-D7FC-4F3A-9BCE-F26AE6427445}"/>
              </a:ext>
            </a:extLst>
          </p:cNvPr>
          <p:cNvSpPr/>
          <p:nvPr/>
        </p:nvSpPr>
        <p:spPr>
          <a:xfrm>
            <a:off x="4801961" y="4394652"/>
            <a:ext cx="1118507" cy="1225098"/>
          </a:xfrm>
          <a:prstGeom prst="rect">
            <a:avLst/>
          </a:prstGeom>
          <a:solidFill>
            <a:schemeClr val="accent6">
              <a:lumMod val="40000"/>
              <a:lumOff val="60000"/>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9E587E1-C942-4086-B463-046AF01B9187}"/>
              </a:ext>
            </a:extLst>
          </p:cNvPr>
          <p:cNvSpPr/>
          <p:nvPr/>
        </p:nvSpPr>
        <p:spPr>
          <a:xfrm>
            <a:off x="1828801" y="2189389"/>
            <a:ext cx="4080782" cy="133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183B2A9-5077-49B6-8D13-555016718237}"/>
              </a:ext>
            </a:extLst>
          </p:cNvPr>
          <p:cNvSpPr/>
          <p:nvPr/>
        </p:nvSpPr>
        <p:spPr>
          <a:xfrm>
            <a:off x="1839686" y="3937907"/>
            <a:ext cx="4080782" cy="248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73933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369;p53">
            <a:extLst>
              <a:ext uri="{FF2B5EF4-FFF2-40B4-BE49-F238E27FC236}">
                <a16:creationId xmlns:a16="http://schemas.microsoft.com/office/drawing/2014/main" id="{5B026770-29A7-4A8F-A1FB-4010099B7B31}"/>
              </a:ext>
            </a:extLst>
          </p:cNvPr>
          <p:cNvPicPr preferRelativeResize="0"/>
          <p:nvPr/>
        </p:nvPicPr>
        <p:blipFill>
          <a:blip r:embed="rId2">
            <a:alphaModFix/>
          </a:blip>
          <a:stretch>
            <a:fillRect/>
          </a:stretch>
        </p:blipFill>
        <p:spPr>
          <a:xfrm>
            <a:off x="435429" y="1295400"/>
            <a:ext cx="6553200" cy="3087188"/>
          </a:xfrm>
          <a:prstGeom prst="rect">
            <a:avLst/>
          </a:prstGeom>
          <a:noFill/>
          <a:ln>
            <a:noFill/>
          </a:ln>
        </p:spPr>
      </p:pic>
      <p:sp>
        <p:nvSpPr>
          <p:cNvPr id="3" name="Content Placeholder 2">
            <a:extLst>
              <a:ext uri="{FF2B5EF4-FFF2-40B4-BE49-F238E27FC236}">
                <a16:creationId xmlns:a16="http://schemas.microsoft.com/office/drawing/2014/main" id="{FA7A4474-0C1A-4B57-8B89-969F33DEFFBC}"/>
              </a:ext>
            </a:extLst>
          </p:cNvPr>
          <p:cNvSpPr>
            <a:spLocks noGrp="1"/>
          </p:cNvSpPr>
          <p:nvPr>
            <p:ph idx="1"/>
          </p:nvPr>
        </p:nvSpPr>
        <p:spPr>
          <a:xfrm>
            <a:off x="628650" y="511629"/>
            <a:ext cx="6359979" cy="1349828"/>
          </a:xfrm>
          <a:solidFill>
            <a:schemeClr val="bg1"/>
          </a:solidFill>
        </p:spPr>
        <p:txBody>
          <a:bodyPr/>
          <a:lstStyle/>
          <a:p>
            <a:pPr marL="0" indent="0">
              <a:buNone/>
            </a:pPr>
            <a:r>
              <a:rPr lang="en-CA" dirty="0"/>
              <a:t>New distributed platforms enable an architecture of participation based on co-creating and sharing resources</a:t>
            </a:r>
            <a:endParaRPr lang="en-US" dirty="0"/>
          </a:p>
        </p:txBody>
      </p:sp>
      <p:pic>
        <p:nvPicPr>
          <p:cNvPr id="6" name="Picture 5" descr="Diagram&#10;&#10;Description automatically generated">
            <a:extLst>
              <a:ext uri="{FF2B5EF4-FFF2-40B4-BE49-F238E27FC236}">
                <a16:creationId xmlns:a16="http://schemas.microsoft.com/office/drawing/2014/main" id="{74A43E3E-1E02-45AB-9F40-1C65D000B1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485" y="4244644"/>
            <a:ext cx="4267200" cy="1843430"/>
          </a:xfrm>
          <a:prstGeom prst="rect">
            <a:avLst/>
          </a:prstGeom>
        </p:spPr>
      </p:pic>
      <p:sp>
        <p:nvSpPr>
          <p:cNvPr id="8" name="TextBox 7">
            <a:extLst>
              <a:ext uri="{FF2B5EF4-FFF2-40B4-BE49-F238E27FC236}">
                <a16:creationId xmlns:a16="http://schemas.microsoft.com/office/drawing/2014/main" id="{A46C698F-ED03-4DD7-8833-E623EB9651D8}"/>
              </a:ext>
            </a:extLst>
          </p:cNvPr>
          <p:cNvSpPr txBox="1"/>
          <p:nvPr/>
        </p:nvSpPr>
        <p:spPr>
          <a:xfrm>
            <a:off x="1001485" y="6080148"/>
            <a:ext cx="5562600" cy="646331"/>
          </a:xfrm>
          <a:prstGeom prst="rect">
            <a:avLst/>
          </a:prstGeom>
          <a:noFill/>
        </p:spPr>
        <p:txBody>
          <a:bodyPr wrap="square">
            <a:spAutoFit/>
          </a:bodyPr>
          <a:lstStyle/>
          <a:p>
            <a:pPr marL="0" lvl="0" indent="0" algn="l" rtl="0">
              <a:spcBef>
                <a:spcPts val="0"/>
              </a:spcBef>
              <a:spcAft>
                <a:spcPts val="0"/>
              </a:spcAft>
              <a:buNone/>
            </a:pPr>
            <a:r>
              <a:rPr lang="en-US" sz="1200" dirty="0"/>
              <a:t>Doug Belshaw - </a:t>
            </a:r>
            <a:r>
              <a:rPr lang="en-US" sz="1200" u="sng" dirty="0">
                <a:solidFill>
                  <a:schemeClr val="hlink"/>
                </a:solidFill>
                <a:hlinkClick r:id="rId4"/>
              </a:rPr>
              <a:t>https://blog.weareopen.coop/howto-create-an-architecture-of-participation-for-your-open-source-project-a38386c69fa5</a:t>
            </a:r>
            <a:r>
              <a:rPr lang="en-US" sz="1200" dirty="0"/>
              <a:t> </a:t>
            </a:r>
          </a:p>
          <a:p>
            <a:pPr lvl="0"/>
            <a:r>
              <a:rPr lang="en-US" sz="1200" dirty="0"/>
              <a:t>Web3 Explained - https://techjourneyman.com/blog/web3-explained/</a:t>
            </a:r>
          </a:p>
        </p:txBody>
      </p:sp>
    </p:spTree>
    <p:extLst>
      <p:ext uri="{BB962C8B-B14F-4D97-AF65-F5344CB8AC3E}">
        <p14:creationId xmlns:p14="http://schemas.microsoft.com/office/powerpoint/2010/main" val="19492260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5097E-B0D6-4C18-AF10-79E6661BB8B7}"/>
              </a:ext>
            </a:extLst>
          </p:cNvPr>
          <p:cNvSpPr>
            <a:spLocks noGrp="1"/>
          </p:cNvSpPr>
          <p:nvPr>
            <p:ph type="title"/>
          </p:nvPr>
        </p:nvSpPr>
        <p:spPr/>
        <p:txBody>
          <a:bodyPr/>
          <a:lstStyle/>
          <a:p>
            <a:r>
              <a:rPr lang="en-CA" dirty="0"/>
              <a:t>Ed3</a:t>
            </a:r>
            <a:endParaRPr lang="en-US" dirty="0"/>
          </a:p>
        </p:txBody>
      </p:sp>
      <p:sp>
        <p:nvSpPr>
          <p:cNvPr id="3" name="Content Placeholder 2">
            <a:extLst>
              <a:ext uri="{FF2B5EF4-FFF2-40B4-BE49-F238E27FC236}">
                <a16:creationId xmlns:a16="http://schemas.microsoft.com/office/drawing/2014/main" id="{94DB685F-8EE4-4C23-8FF1-C027DC68FCA7}"/>
              </a:ext>
            </a:extLst>
          </p:cNvPr>
          <p:cNvSpPr>
            <a:spLocks noGrp="1"/>
          </p:cNvSpPr>
          <p:nvPr>
            <p:ph idx="1"/>
          </p:nvPr>
        </p:nvSpPr>
        <p:spPr/>
        <p:txBody>
          <a:bodyPr/>
          <a:lstStyle/>
          <a:p>
            <a:pPr marL="0" indent="0">
              <a:buNone/>
            </a:pPr>
            <a:r>
              <a:rPr lang="en-CA" dirty="0"/>
              <a:t>Distributed Learning Technology</a:t>
            </a:r>
          </a:p>
          <a:p>
            <a:pPr marL="0" indent="0">
              <a:buNone/>
            </a:pPr>
            <a:endParaRPr lang="en-US" dirty="0"/>
          </a:p>
        </p:txBody>
      </p:sp>
      <p:pic>
        <p:nvPicPr>
          <p:cNvPr id="5" name="Picture 4" descr="Diagram&#10;&#10;Description automatically generated">
            <a:extLst>
              <a:ext uri="{FF2B5EF4-FFF2-40B4-BE49-F238E27FC236}">
                <a16:creationId xmlns:a16="http://schemas.microsoft.com/office/drawing/2014/main" id="{5EEDBC51-2D57-4B65-85E3-D95367B8E2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6850" y="2506280"/>
            <a:ext cx="5310187" cy="3418549"/>
          </a:xfrm>
          <a:prstGeom prst="rect">
            <a:avLst/>
          </a:prstGeom>
        </p:spPr>
      </p:pic>
      <p:sp>
        <p:nvSpPr>
          <p:cNvPr id="7" name="TextBox 6">
            <a:extLst>
              <a:ext uri="{FF2B5EF4-FFF2-40B4-BE49-F238E27FC236}">
                <a16:creationId xmlns:a16="http://schemas.microsoft.com/office/drawing/2014/main" id="{BC42424B-95EF-4D25-865C-008F604E9EA0}"/>
              </a:ext>
            </a:extLst>
          </p:cNvPr>
          <p:cNvSpPr txBox="1"/>
          <p:nvPr/>
        </p:nvSpPr>
        <p:spPr>
          <a:xfrm>
            <a:off x="805543" y="5992297"/>
            <a:ext cx="4572000" cy="369332"/>
          </a:xfrm>
          <a:prstGeom prst="rect">
            <a:avLst/>
          </a:prstGeom>
          <a:noFill/>
        </p:spPr>
        <p:txBody>
          <a:bodyPr wrap="square">
            <a:spAutoFit/>
          </a:bodyPr>
          <a:lstStyle/>
          <a:p>
            <a:r>
              <a:rPr lang="en-US" dirty="0">
                <a:hlinkClick r:id="rId3"/>
              </a:rPr>
              <a:t>https://el30.mooc.ca/</a:t>
            </a:r>
            <a:r>
              <a:rPr lang="en-US" dirty="0"/>
              <a:t> </a:t>
            </a:r>
          </a:p>
        </p:txBody>
      </p:sp>
    </p:spTree>
    <p:extLst>
      <p:ext uri="{BB962C8B-B14F-4D97-AF65-F5344CB8AC3E}">
        <p14:creationId xmlns:p14="http://schemas.microsoft.com/office/powerpoint/2010/main" val="917548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617A60-56B8-49DD-A235-12570E1EE006}"/>
              </a:ext>
            </a:extLst>
          </p:cNvPr>
          <p:cNvSpPr>
            <a:spLocks noGrp="1"/>
          </p:cNvSpPr>
          <p:nvPr>
            <p:ph idx="1"/>
          </p:nvPr>
        </p:nvSpPr>
        <p:spPr>
          <a:xfrm>
            <a:off x="549666" y="4815771"/>
            <a:ext cx="7886700" cy="875620"/>
          </a:xfrm>
        </p:spPr>
        <p:txBody>
          <a:bodyPr/>
          <a:lstStyle/>
          <a:p>
            <a:pPr marL="0" indent="0">
              <a:buNone/>
            </a:pPr>
            <a:r>
              <a:rPr lang="en-CA" dirty="0"/>
              <a:t>Supporting Open Learning Resources</a:t>
            </a:r>
            <a:endParaRPr lang="en-US" dirty="0"/>
          </a:p>
        </p:txBody>
      </p:sp>
      <p:sp>
        <p:nvSpPr>
          <p:cNvPr id="24" name="TextBox 23">
            <a:extLst>
              <a:ext uri="{FF2B5EF4-FFF2-40B4-BE49-F238E27FC236}">
                <a16:creationId xmlns:a16="http://schemas.microsoft.com/office/drawing/2014/main" id="{A90F9B42-A973-41CF-BE5A-629A7B90916F}"/>
              </a:ext>
            </a:extLst>
          </p:cNvPr>
          <p:cNvSpPr txBox="1"/>
          <p:nvPr/>
        </p:nvSpPr>
        <p:spPr>
          <a:xfrm>
            <a:off x="480977" y="5520654"/>
            <a:ext cx="4572000" cy="369332"/>
          </a:xfrm>
          <a:prstGeom prst="rect">
            <a:avLst/>
          </a:prstGeom>
          <a:noFill/>
        </p:spPr>
        <p:txBody>
          <a:bodyPr wrap="square">
            <a:spAutoFit/>
          </a:bodyPr>
          <a:lstStyle/>
          <a:p>
            <a:r>
              <a:rPr lang="en-US" dirty="0"/>
              <a:t> </a:t>
            </a:r>
            <a:r>
              <a:rPr lang="en-US" dirty="0">
                <a:hlinkClick r:id="rId3"/>
              </a:rPr>
              <a:t>https://www.downes.ca/presentation/559</a:t>
            </a:r>
            <a:r>
              <a:rPr lang="en-US" dirty="0"/>
              <a:t> </a:t>
            </a:r>
          </a:p>
        </p:txBody>
      </p:sp>
      <p:pic>
        <p:nvPicPr>
          <p:cNvPr id="26" name="Picture 25">
            <a:extLst>
              <a:ext uri="{FF2B5EF4-FFF2-40B4-BE49-F238E27FC236}">
                <a16:creationId xmlns:a16="http://schemas.microsoft.com/office/drawing/2014/main" id="{495D6181-956A-4442-9559-2FC366B67D30}"/>
              </a:ext>
            </a:extLst>
          </p:cNvPr>
          <p:cNvPicPr>
            <a:picLocks noChangeAspect="1"/>
          </p:cNvPicPr>
          <p:nvPr/>
        </p:nvPicPr>
        <p:blipFill>
          <a:blip r:embed="rId4"/>
          <a:stretch>
            <a:fillRect/>
          </a:stretch>
        </p:blipFill>
        <p:spPr>
          <a:xfrm>
            <a:off x="383006" y="841338"/>
            <a:ext cx="6736251" cy="3502062"/>
          </a:xfrm>
          <a:prstGeom prst="rect">
            <a:avLst/>
          </a:prstGeom>
        </p:spPr>
      </p:pic>
    </p:spTree>
    <p:extLst>
      <p:ext uri="{BB962C8B-B14F-4D97-AF65-F5344CB8AC3E}">
        <p14:creationId xmlns:p14="http://schemas.microsoft.com/office/powerpoint/2010/main" val="3994363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C98B28-5468-42DA-A434-EF36AB6507FC}"/>
              </a:ext>
            </a:extLst>
          </p:cNvPr>
          <p:cNvPicPr>
            <a:picLocks noChangeAspect="1"/>
          </p:cNvPicPr>
          <p:nvPr/>
        </p:nvPicPr>
        <p:blipFill>
          <a:blip r:embed="rId3"/>
          <a:stretch>
            <a:fillRect/>
          </a:stretch>
        </p:blipFill>
        <p:spPr>
          <a:xfrm>
            <a:off x="778425" y="4471230"/>
            <a:ext cx="3358010" cy="2220378"/>
          </a:xfrm>
          <a:prstGeom prst="rect">
            <a:avLst/>
          </a:prstGeom>
        </p:spPr>
      </p:pic>
      <p:sp>
        <p:nvSpPr>
          <p:cNvPr id="2" name="Title 1">
            <a:extLst>
              <a:ext uri="{FF2B5EF4-FFF2-40B4-BE49-F238E27FC236}">
                <a16:creationId xmlns:a16="http://schemas.microsoft.com/office/drawing/2014/main" id="{8F198DB3-F537-41F3-ABA1-EED9B8153E53}"/>
              </a:ext>
            </a:extLst>
          </p:cNvPr>
          <p:cNvSpPr>
            <a:spLocks noGrp="1"/>
          </p:cNvSpPr>
          <p:nvPr>
            <p:ph type="title"/>
          </p:nvPr>
        </p:nvSpPr>
        <p:spPr>
          <a:xfrm>
            <a:off x="628650" y="365126"/>
            <a:ext cx="6392636" cy="1746703"/>
          </a:xfrm>
        </p:spPr>
        <p:txBody>
          <a:bodyPr/>
          <a:lstStyle/>
          <a:p>
            <a:r>
              <a:rPr lang="en-CA" dirty="0"/>
              <a:t>Data Based MOOC (</a:t>
            </a:r>
            <a:r>
              <a:rPr lang="en-CA" dirty="0" err="1"/>
              <a:t>dbMOOC</a:t>
            </a:r>
            <a:r>
              <a:rPr lang="en-CA" dirty="0"/>
              <a:t>)</a:t>
            </a:r>
            <a:endParaRPr lang="en-US" dirty="0"/>
          </a:p>
        </p:txBody>
      </p:sp>
      <p:sp>
        <p:nvSpPr>
          <p:cNvPr id="3" name="Content Placeholder 2">
            <a:extLst>
              <a:ext uri="{FF2B5EF4-FFF2-40B4-BE49-F238E27FC236}">
                <a16:creationId xmlns:a16="http://schemas.microsoft.com/office/drawing/2014/main" id="{2514841B-937F-4E5C-802B-D86812EAFA4D}"/>
              </a:ext>
            </a:extLst>
          </p:cNvPr>
          <p:cNvSpPr>
            <a:spLocks noGrp="1"/>
          </p:cNvSpPr>
          <p:nvPr>
            <p:ph idx="1"/>
          </p:nvPr>
        </p:nvSpPr>
        <p:spPr>
          <a:xfrm>
            <a:off x="628650" y="2188029"/>
            <a:ext cx="7886700" cy="3988934"/>
          </a:xfrm>
        </p:spPr>
        <p:txBody>
          <a:bodyPr/>
          <a:lstStyle/>
          <a:p>
            <a:pPr marL="0" indent="0">
              <a:buNone/>
            </a:pPr>
            <a:r>
              <a:rPr lang="en-CA" dirty="0"/>
              <a:t>Built around a cooperative database</a:t>
            </a:r>
            <a:endParaRPr lang="en-US" dirty="0"/>
          </a:p>
        </p:txBody>
      </p:sp>
      <p:pic>
        <p:nvPicPr>
          <p:cNvPr id="7" name="Picture 6" descr="Diagram&#10;&#10;Description automatically generated">
            <a:extLst>
              <a:ext uri="{FF2B5EF4-FFF2-40B4-BE49-F238E27FC236}">
                <a16:creationId xmlns:a16="http://schemas.microsoft.com/office/drawing/2014/main" id="{54DBB3EF-2891-458F-95D9-0F7D7D3124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24" y="2614805"/>
            <a:ext cx="4121604" cy="1856425"/>
          </a:xfrm>
          <a:prstGeom prst="rect">
            <a:avLst/>
          </a:prstGeom>
        </p:spPr>
      </p:pic>
      <p:pic>
        <p:nvPicPr>
          <p:cNvPr id="9" name="Picture 8" descr="Timeline&#10;&#10;Description automatically generated">
            <a:extLst>
              <a:ext uri="{FF2B5EF4-FFF2-40B4-BE49-F238E27FC236}">
                <a16:creationId xmlns:a16="http://schemas.microsoft.com/office/drawing/2014/main" id="{675AF20C-6BE9-41D4-80CD-74F4321EC6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7342" y="2614805"/>
            <a:ext cx="2263389" cy="1856425"/>
          </a:xfrm>
          <a:prstGeom prst="rect">
            <a:avLst/>
          </a:prstGeom>
        </p:spPr>
      </p:pic>
      <p:sp>
        <p:nvSpPr>
          <p:cNvPr id="13" name="TextBox 12">
            <a:extLst>
              <a:ext uri="{FF2B5EF4-FFF2-40B4-BE49-F238E27FC236}">
                <a16:creationId xmlns:a16="http://schemas.microsoft.com/office/drawing/2014/main" id="{3DB94FF0-CEFF-4333-97AE-208FC4D3E155}"/>
              </a:ext>
            </a:extLst>
          </p:cNvPr>
          <p:cNvSpPr txBox="1"/>
          <p:nvPr/>
        </p:nvSpPr>
        <p:spPr>
          <a:xfrm>
            <a:off x="4308547" y="4723932"/>
            <a:ext cx="3112184" cy="2062103"/>
          </a:xfrm>
          <a:prstGeom prst="rect">
            <a:avLst/>
          </a:prstGeom>
          <a:noFill/>
        </p:spPr>
        <p:txBody>
          <a:bodyPr wrap="square">
            <a:spAutoFit/>
          </a:bodyPr>
          <a:lstStyle/>
          <a:p>
            <a:r>
              <a:rPr lang="en-US" sz="1000" dirty="0"/>
              <a:t>Dmitry </a:t>
            </a:r>
            <a:r>
              <a:rPr lang="en-US" sz="1000" dirty="0" err="1"/>
              <a:t>Mouromtsev</a:t>
            </a:r>
            <a:r>
              <a:rPr lang="en-US" sz="1000" dirty="0"/>
              <a:t>, wt.al., 2016 </a:t>
            </a:r>
            <a:r>
              <a:rPr lang="en-US" sz="1000" dirty="0">
                <a:hlinkClick r:id="rId6"/>
              </a:rPr>
              <a:t>https://www.researchgate.net/publication/312635085_Metadata_Extraction_from_Open_edX_Online_Courses_Using_Dynamic_Mapping_of_NoSQL_Queries</a:t>
            </a:r>
            <a:r>
              <a:rPr lang="en-US" sz="1000" dirty="0"/>
              <a:t> </a:t>
            </a:r>
          </a:p>
          <a:p>
            <a:endParaRPr lang="en-US" sz="1000" dirty="0"/>
          </a:p>
          <a:p>
            <a:endParaRPr lang="en-US" sz="1000" dirty="0"/>
          </a:p>
          <a:p>
            <a:r>
              <a:rPr lang="en-US" sz="1000" dirty="0"/>
              <a:t>Downes, 2022, Data Literacy MOOC </a:t>
            </a:r>
            <a:r>
              <a:rPr lang="en-US" sz="1000" dirty="0">
                <a:hlinkClick r:id="rId7"/>
              </a:rPr>
              <a:t>https://data.mooc.ca</a:t>
            </a:r>
            <a:r>
              <a:rPr lang="en-US" sz="1000" dirty="0"/>
              <a:t> </a:t>
            </a:r>
          </a:p>
          <a:p>
            <a:endParaRPr lang="en-US" sz="1000" dirty="0"/>
          </a:p>
          <a:p>
            <a:r>
              <a:rPr lang="en-US" sz="1000" dirty="0">
                <a:hlinkClick r:id="rId8"/>
              </a:rPr>
              <a:t>https://www.youtube.com/playlist?list=PLeBQHgzQN9x3Ro289GA7IPaJLdXwxXtLp</a:t>
            </a:r>
            <a:r>
              <a:rPr lang="en-US" sz="1000" dirty="0"/>
              <a:t> </a:t>
            </a:r>
          </a:p>
          <a:p>
            <a:endParaRPr lang="en-US" dirty="0"/>
          </a:p>
        </p:txBody>
      </p:sp>
    </p:spTree>
    <p:extLst>
      <p:ext uri="{BB962C8B-B14F-4D97-AF65-F5344CB8AC3E}">
        <p14:creationId xmlns:p14="http://schemas.microsoft.com/office/powerpoint/2010/main" val="18348791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724D8-5977-4C91-A896-6649D1A96369}"/>
              </a:ext>
            </a:extLst>
          </p:cNvPr>
          <p:cNvSpPr>
            <a:spLocks noGrp="1"/>
          </p:cNvSpPr>
          <p:nvPr>
            <p:ph type="title"/>
          </p:nvPr>
        </p:nvSpPr>
        <p:spPr>
          <a:xfrm>
            <a:off x="628650" y="365126"/>
            <a:ext cx="5924550" cy="2073274"/>
          </a:xfrm>
        </p:spPr>
        <p:txBody>
          <a:bodyPr/>
          <a:lstStyle/>
          <a:p>
            <a:r>
              <a:rPr lang="en-CA" dirty="0"/>
              <a:t>Live-Linked</a:t>
            </a:r>
            <a:r>
              <a:rPr lang="en-CA" baseline="0" dirty="0"/>
              <a:t> Data MOOC (</a:t>
            </a:r>
            <a:r>
              <a:rPr lang="en-CA" baseline="0" dirty="0" err="1"/>
              <a:t>ldMOOC</a:t>
            </a:r>
            <a:r>
              <a:rPr lang="en-CA" baseline="0" dirty="0"/>
              <a:t>)</a:t>
            </a:r>
            <a:endParaRPr lang="en-US" dirty="0"/>
          </a:p>
        </p:txBody>
      </p:sp>
      <p:sp>
        <p:nvSpPr>
          <p:cNvPr id="3" name="Content Placeholder 2">
            <a:extLst>
              <a:ext uri="{FF2B5EF4-FFF2-40B4-BE49-F238E27FC236}">
                <a16:creationId xmlns:a16="http://schemas.microsoft.com/office/drawing/2014/main" id="{EB176036-3EE5-4637-9BD3-CB3DDC787DC1}"/>
              </a:ext>
            </a:extLst>
          </p:cNvPr>
          <p:cNvSpPr>
            <a:spLocks noGrp="1"/>
          </p:cNvSpPr>
          <p:nvPr>
            <p:ph idx="1"/>
          </p:nvPr>
        </p:nvSpPr>
        <p:spPr>
          <a:xfrm>
            <a:off x="628650" y="2438399"/>
            <a:ext cx="6523264" cy="3738563"/>
          </a:xfrm>
        </p:spPr>
        <p:txBody>
          <a:bodyPr/>
          <a:lstStyle/>
          <a:p>
            <a:pPr marL="0" indent="0">
              <a:buNone/>
            </a:pPr>
            <a:r>
              <a:rPr lang="en-CA" dirty="0"/>
              <a:t>Live linked data world-wide from federated scientific network becomes content for </a:t>
            </a:r>
            <a:r>
              <a:rPr lang="en-CA" dirty="0" err="1"/>
              <a:t>lbMOOC</a:t>
            </a:r>
            <a:endParaRPr lang="en-US" dirty="0"/>
          </a:p>
        </p:txBody>
      </p:sp>
      <p:sp>
        <p:nvSpPr>
          <p:cNvPr id="7" name="TextBox 6">
            <a:extLst>
              <a:ext uri="{FF2B5EF4-FFF2-40B4-BE49-F238E27FC236}">
                <a16:creationId xmlns:a16="http://schemas.microsoft.com/office/drawing/2014/main" id="{446B588E-B606-45A8-8625-326C21292223}"/>
              </a:ext>
            </a:extLst>
          </p:cNvPr>
          <p:cNvSpPr txBox="1"/>
          <p:nvPr/>
        </p:nvSpPr>
        <p:spPr>
          <a:xfrm>
            <a:off x="849086" y="5915352"/>
            <a:ext cx="5268686" cy="523220"/>
          </a:xfrm>
          <a:prstGeom prst="rect">
            <a:avLst/>
          </a:prstGeom>
          <a:noFill/>
        </p:spPr>
        <p:txBody>
          <a:bodyPr wrap="square">
            <a:spAutoFit/>
          </a:bodyPr>
          <a:lstStyle/>
          <a:p>
            <a:r>
              <a:rPr lang="en-US" sz="1400" dirty="0"/>
              <a:t>FUN MOOC – Medical Entomology </a:t>
            </a:r>
            <a:r>
              <a:rPr lang="en-US" sz="1400" dirty="0">
                <a:hlinkClick r:id="rId2"/>
              </a:rPr>
              <a:t>https://www.dailymotion.com/video/x6yh8mo</a:t>
            </a:r>
            <a:r>
              <a:rPr lang="en-US" sz="1400" dirty="0"/>
              <a:t> </a:t>
            </a:r>
          </a:p>
        </p:txBody>
      </p:sp>
      <p:pic>
        <p:nvPicPr>
          <p:cNvPr id="9" name="Picture 8">
            <a:extLst>
              <a:ext uri="{FF2B5EF4-FFF2-40B4-BE49-F238E27FC236}">
                <a16:creationId xmlns:a16="http://schemas.microsoft.com/office/drawing/2014/main" id="{645E2612-31FD-42DC-B0E0-FC85A98A2834}"/>
              </a:ext>
            </a:extLst>
          </p:cNvPr>
          <p:cNvPicPr>
            <a:picLocks noChangeAspect="1"/>
          </p:cNvPicPr>
          <p:nvPr/>
        </p:nvPicPr>
        <p:blipFill>
          <a:blip r:embed="rId3"/>
          <a:stretch>
            <a:fillRect/>
          </a:stretch>
        </p:blipFill>
        <p:spPr>
          <a:xfrm>
            <a:off x="1567254" y="3788228"/>
            <a:ext cx="4047341" cy="1974712"/>
          </a:xfrm>
          <a:prstGeom prst="rect">
            <a:avLst/>
          </a:prstGeom>
        </p:spPr>
      </p:pic>
    </p:spTree>
    <p:extLst>
      <p:ext uri="{BB962C8B-B14F-4D97-AF65-F5344CB8AC3E}">
        <p14:creationId xmlns:p14="http://schemas.microsoft.com/office/powerpoint/2010/main" val="22763074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E894C-DB38-4AB8-9C2E-D3D9BB599449}"/>
              </a:ext>
            </a:extLst>
          </p:cNvPr>
          <p:cNvSpPr>
            <a:spLocks noGrp="1"/>
          </p:cNvSpPr>
          <p:nvPr>
            <p:ph type="title"/>
          </p:nvPr>
        </p:nvSpPr>
        <p:spPr>
          <a:xfrm>
            <a:off x="628650" y="365126"/>
            <a:ext cx="6283779" cy="1757588"/>
          </a:xfrm>
        </p:spPr>
        <p:txBody>
          <a:bodyPr/>
          <a:lstStyle/>
          <a:p>
            <a:r>
              <a:rPr lang="en-CA" dirty="0"/>
              <a:t>AI-Supported MOOC (</a:t>
            </a:r>
            <a:r>
              <a:rPr lang="en-CA" dirty="0" err="1"/>
              <a:t>aiMOOC</a:t>
            </a:r>
            <a:r>
              <a:rPr lang="en-CA" dirty="0"/>
              <a:t>)</a:t>
            </a:r>
            <a:endParaRPr lang="en-US" dirty="0"/>
          </a:p>
        </p:txBody>
      </p:sp>
      <p:sp>
        <p:nvSpPr>
          <p:cNvPr id="3" name="Content Placeholder 2">
            <a:extLst>
              <a:ext uri="{FF2B5EF4-FFF2-40B4-BE49-F238E27FC236}">
                <a16:creationId xmlns:a16="http://schemas.microsoft.com/office/drawing/2014/main" id="{70D7B30F-C6DC-45E3-9749-CC7DBA37B6FD}"/>
              </a:ext>
            </a:extLst>
          </p:cNvPr>
          <p:cNvSpPr>
            <a:spLocks noGrp="1"/>
          </p:cNvSpPr>
          <p:nvPr>
            <p:ph idx="1"/>
          </p:nvPr>
        </p:nvSpPr>
        <p:spPr>
          <a:xfrm>
            <a:off x="628650" y="5638799"/>
            <a:ext cx="7886700" cy="538163"/>
          </a:xfrm>
        </p:spPr>
        <p:txBody>
          <a:bodyPr/>
          <a:lstStyle/>
          <a:p>
            <a:pPr marL="0" indent="0">
              <a:buNone/>
            </a:pPr>
            <a:r>
              <a:rPr lang="en-US" dirty="0"/>
              <a:t> Artificial Intelligence in e-learning,</a:t>
            </a:r>
          </a:p>
        </p:txBody>
      </p:sp>
      <p:pic>
        <p:nvPicPr>
          <p:cNvPr id="5" name="Picture 4">
            <a:extLst>
              <a:ext uri="{FF2B5EF4-FFF2-40B4-BE49-F238E27FC236}">
                <a16:creationId xmlns:a16="http://schemas.microsoft.com/office/drawing/2014/main" id="{C9E1B82B-2B4A-4D95-80B8-962DF18EE2CE}"/>
              </a:ext>
            </a:extLst>
          </p:cNvPr>
          <p:cNvPicPr>
            <a:picLocks noChangeAspect="1"/>
          </p:cNvPicPr>
          <p:nvPr/>
        </p:nvPicPr>
        <p:blipFill>
          <a:blip r:embed="rId2"/>
          <a:stretch>
            <a:fillRect/>
          </a:stretch>
        </p:blipFill>
        <p:spPr>
          <a:xfrm>
            <a:off x="807752" y="2122714"/>
            <a:ext cx="6104677" cy="3242121"/>
          </a:xfrm>
          <a:prstGeom prst="rect">
            <a:avLst/>
          </a:prstGeom>
        </p:spPr>
      </p:pic>
      <p:sp>
        <p:nvSpPr>
          <p:cNvPr id="7" name="TextBox 6">
            <a:extLst>
              <a:ext uri="{FF2B5EF4-FFF2-40B4-BE49-F238E27FC236}">
                <a16:creationId xmlns:a16="http://schemas.microsoft.com/office/drawing/2014/main" id="{3A93E193-DF56-4F93-8787-3B275FC4BB05}"/>
              </a:ext>
            </a:extLst>
          </p:cNvPr>
          <p:cNvSpPr txBox="1"/>
          <p:nvPr/>
        </p:nvSpPr>
        <p:spPr>
          <a:xfrm>
            <a:off x="709780" y="6123542"/>
            <a:ext cx="4572000" cy="369332"/>
          </a:xfrm>
          <a:prstGeom prst="rect">
            <a:avLst/>
          </a:prstGeom>
          <a:noFill/>
        </p:spPr>
        <p:txBody>
          <a:bodyPr wrap="square">
            <a:spAutoFit/>
          </a:bodyPr>
          <a:lstStyle/>
          <a:p>
            <a:r>
              <a:rPr lang="en-US" dirty="0">
                <a:hlinkClick r:id="rId3"/>
              </a:rPr>
              <a:t>https://ethics.mooc.ca/</a:t>
            </a:r>
            <a:r>
              <a:rPr lang="en-US" dirty="0"/>
              <a:t> </a:t>
            </a:r>
          </a:p>
        </p:txBody>
      </p:sp>
    </p:spTree>
    <p:extLst>
      <p:ext uri="{BB962C8B-B14F-4D97-AF65-F5344CB8AC3E}">
        <p14:creationId xmlns:p14="http://schemas.microsoft.com/office/powerpoint/2010/main" val="40599213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80D50-7663-2EC9-C81E-CA78F6D795C7}"/>
              </a:ext>
            </a:extLst>
          </p:cNvPr>
          <p:cNvSpPr>
            <a:spLocks noGrp="1"/>
          </p:cNvSpPr>
          <p:nvPr>
            <p:ph type="title"/>
          </p:nvPr>
        </p:nvSpPr>
        <p:spPr/>
        <p:txBody>
          <a:bodyPr/>
          <a:lstStyle/>
          <a:p>
            <a:r>
              <a:rPr lang="en-CA" dirty="0"/>
              <a:t>Example</a:t>
            </a:r>
            <a:endParaRPr lang="en-US" dirty="0"/>
          </a:p>
        </p:txBody>
      </p:sp>
      <p:pic>
        <p:nvPicPr>
          <p:cNvPr id="5" name="Content Placeholder 4">
            <a:extLst>
              <a:ext uri="{FF2B5EF4-FFF2-40B4-BE49-F238E27FC236}">
                <a16:creationId xmlns:a16="http://schemas.microsoft.com/office/drawing/2014/main" id="{7075395E-A266-7F72-953F-4DBCB1087D18}"/>
              </a:ext>
            </a:extLst>
          </p:cNvPr>
          <p:cNvPicPr>
            <a:picLocks noGrp="1" noChangeAspect="1"/>
          </p:cNvPicPr>
          <p:nvPr>
            <p:ph idx="1"/>
          </p:nvPr>
        </p:nvPicPr>
        <p:blipFill>
          <a:blip r:embed="rId2"/>
          <a:stretch>
            <a:fillRect/>
          </a:stretch>
        </p:blipFill>
        <p:spPr>
          <a:xfrm>
            <a:off x="628650" y="1805528"/>
            <a:ext cx="4325187" cy="3406176"/>
          </a:xfrm>
        </p:spPr>
      </p:pic>
      <p:sp>
        <p:nvSpPr>
          <p:cNvPr id="7" name="TextBox 6">
            <a:extLst>
              <a:ext uri="{FF2B5EF4-FFF2-40B4-BE49-F238E27FC236}">
                <a16:creationId xmlns:a16="http://schemas.microsoft.com/office/drawing/2014/main" id="{6F8321E3-59FE-A6F1-775D-9EEE9A228D3F}"/>
              </a:ext>
            </a:extLst>
          </p:cNvPr>
          <p:cNvSpPr txBox="1"/>
          <p:nvPr/>
        </p:nvSpPr>
        <p:spPr>
          <a:xfrm>
            <a:off x="5154804" y="1690689"/>
            <a:ext cx="1622809" cy="1200329"/>
          </a:xfrm>
          <a:prstGeom prst="rect">
            <a:avLst/>
          </a:prstGeom>
          <a:noFill/>
        </p:spPr>
        <p:txBody>
          <a:bodyPr wrap="square">
            <a:spAutoFit/>
          </a:bodyPr>
          <a:lstStyle/>
          <a:p>
            <a:r>
              <a:rPr lang="en-US" b="1" dirty="0"/>
              <a:t>Artificial Intelligence (AI) for Earth Monitoring</a:t>
            </a:r>
          </a:p>
        </p:txBody>
      </p:sp>
      <p:sp>
        <p:nvSpPr>
          <p:cNvPr id="9" name="TextBox 8">
            <a:extLst>
              <a:ext uri="{FF2B5EF4-FFF2-40B4-BE49-F238E27FC236}">
                <a16:creationId xmlns:a16="http://schemas.microsoft.com/office/drawing/2014/main" id="{8068C6AA-CFE4-C47A-39AA-D91A3BA82FFB}"/>
              </a:ext>
            </a:extLst>
          </p:cNvPr>
          <p:cNvSpPr txBox="1"/>
          <p:nvPr/>
        </p:nvSpPr>
        <p:spPr>
          <a:xfrm>
            <a:off x="505243" y="5409419"/>
            <a:ext cx="4572000" cy="646331"/>
          </a:xfrm>
          <a:prstGeom prst="rect">
            <a:avLst/>
          </a:prstGeom>
          <a:noFill/>
        </p:spPr>
        <p:txBody>
          <a:bodyPr wrap="square">
            <a:spAutoFit/>
          </a:bodyPr>
          <a:lstStyle/>
          <a:p>
            <a:r>
              <a:rPr lang="en-US" dirty="0">
                <a:hlinkClick r:id="rId3"/>
              </a:rPr>
              <a:t>https://www.futurelearn.com/courses/artificial-intelligence-for-earth-monitoring</a:t>
            </a:r>
            <a:r>
              <a:rPr lang="en-US" dirty="0"/>
              <a:t> </a:t>
            </a:r>
          </a:p>
        </p:txBody>
      </p:sp>
      <p:sp>
        <p:nvSpPr>
          <p:cNvPr id="11" name="TextBox 10">
            <a:extLst>
              <a:ext uri="{FF2B5EF4-FFF2-40B4-BE49-F238E27FC236}">
                <a16:creationId xmlns:a16="http://schemas.microsoft.com/office/drawing/2014/main" id="{97EE11F8-4318-B3D4-AEDA-08E8176F92D3}"/>
              </a:ext>
            </a:extLst>
          </p:cNvPr>
          <p:cNvSpPr txBox="1"/>
          <p:nvPr/>
        </p:nvSpPr>
        <p:spPr>
          <a:xfrm>
            <a:off x="5154804" y="3228928"/>
            <a:ext cx="1401745" cy="2308324"/>
          </a:xfrm>
          <a:prstGeom prst="rect">
            <a:avLst/>
          </a:prstGeom>
          <a:noFill/>
        </p:spPr>
        <p:txBody>
          <a:bodyPr wrap="square">
            <a:spAutoFit/>
          </a:bodyPr>
          <a:lstStyle/>
          <a:p>
            <a:r>
              <a:rPr lang="en-US" dirty="0"/>
              <a:t>“massive amounts of Earth observation data that are collected every day from space”</a:t>
            </a:r>
          </a:p>
        </p:txBody>
      </p:sp>
    </p:spTree>
    <p:extLst>
      <p:ext uri="{BB962C8B-B14F-4D97-AF65-F5344CB8AC3E}">
        <p14:creationId xmlns:p14="http://schemas.microsoft.com/office/powerpoint/2010/main" val="214997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553A8-DBE6-4BEA-8391-1BA2AFA4B695}"/>
              </a:ext>
            </a:extLst>
          </p:cNvPr>
          <p:cNvSpPr>
            <a:spLocks noGrp="1"/>
          </p:cNvSpPr>
          <p:nvPr>
            <p:ph type="title"/>
          </p:nvPr>
        </p:nvSpPr>
        <p:spPr/>
        <p:txBody>
          <a:bodyPr/>
          <a:lstStyle/>
          <a:p>
            <a:r>
              <a:rPr lang="en-CA" dirty="0"/>
              <a:t>Original </a:t>
            </a:r>
            <a:r>
              <a:rPr lang="en-CA" dirty="0" err="1"/>
              <a:t>cMOOC</a:t>
            </a:r>
            <a:endParaRPr lang="en-US" dirty="0"/>
          </a:p>
        </p:txBody>
      </p:sp>
      <p:sp>
        <p:nvSpPr>
          <p:cNvPr id="3" name="Content Placeholder 2">
            <a:extLst>
              <a:ext uri="{FF2B5EF4-FFF2-40B4-BE49-F238E27FC236}">
                <a16:creationId xmlns:a16="http://schemas.microsoft.com/office/drawing/2014/main" id="{4F73D548-B04E-4B09-A11C-6F69575E31C1}"/>
              </a:ext>
            </a:extLst>
          </p:cNvPr>
          <p:cNvSpPr>
            <a:spLocks noGrp="1"/>
          </p:cNvSpPr>
          <p:nvPr>
            <p:ph idx="1"/>
          </p:nvPr>
        </p:nvSpPr>
        <p:spPr>
          <a:xfrm>
            <a:off x="628650" y="1825625"/>
            <a:ext cx="6359979" cy="4351338"/>
          </a:xfrm>
        </p:spPr>
        <p:txBody>
          <a:bodyPr/>
          <a:lstStyle/>
          <a:p>
            <a:pPr marL="0" indent="0">
              <a:buNone/>
            </a:pPr>
            <a:r>
              <a:rPr lang="en-US" dirty="0"/>
              <a:t>Based on the idea of free access and open educational resources (OER), MOOCs enabled teachers and instructors to reach thousands of students in a single class.</a:t>
            </a:r>
          </a:p>
        </p:txBody>
      </p:sp>
      <p:pic>
        <p:nvPicPr>
          <p:cNvPr id="7" name="Picture 6" descr="Diagram&#10;&#10;Description automatically generated">
            <a:extLst>
              <a:ext uri="{FF2B5EF4-FFF2-40B4-BE49-F238E27FC236}">
                <a16:creationId xmlns:a16="http://schemas.microsoft.com/office/drawing/2014/main" id="{3C7986FE-D145-4C31-9040-D9C7EB78A9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3819" y="3600185"/>
            <a:ext cx="4581525" cy="2576778"/>
          </a:xfrm>
          <a:prstGeom prst="rect">
            <a:avLst/>
          </a:prstGeom>
        </p:spPr>
      </p:pic>
      <p:sp>
        <p:nvSpPr>
          <p:cNvPr id="9" name="TextBox 8">
            <a:extLst>
              <a:ext uri="{FF2B5EF4-FFF2-40B4-BE49-F238E27FC236}">
                <a16:creationId xmlns:a16="http://schemas.microsoft.com/office/drawing/2014/main" id="{8E7DC312-D539-4854-8694-29569EACD0BC}"/>
              </a:ext>
            </a:extLst>
          </p:cNvPr>
          <p:cNvSpPr txBox="1"/>
          <p:nvPr/>
        </p:nvSpPr>
        <p:spPr>
          <a:xfrm>
            <a:off x="628650" y="6311899"/>
            <a:ext cx="6359979" cy="430887"/>
          </a:xfrm>
          <a:prstGeom prst="rect">
            <a:avLst/>
          </a:prstGeom>
          <a:noFill/>
        </p:spPr>
        <p:txBody>
          <a:bodyPr wrap="square">
            <a:spAutoFit/>
          </a:bodyPr>
          <a:lstStyle/>
          <a:p>
            <a:r>
              <a:rPr lang="en-US" sz="1100" dirty="0" err="1"/>
              <a:t>Tharindu</a:t>
            </a:r>
            <a:r>
              <a:rPr lang="en-US" sz="1100" dirty="0"/>
              <a:t> R. </a:t>
            </a:r>
            <a:r>
              <a:rPr lang="en-US" sz="1100" dirty="0" err="1"/>
              <a:t>Liyanagunawardena</a:t>
            </a:r>
            <a:r>
              <a:rPr lang="en-US" sz="1100" dirty="0"/>
              <a:t> Shirley Ann Williams Massive Open Online Courses on Health and Medicine: Review </a:t>
            </a:r>
            <a:r>
              <a:rPr lang="en-US" sz="1100" dirty="0">
                <a:hlinkClick r:id="rId3"/>
              </a:rPr>
              <a:t>https://www.researchgate.net/figure/CCK08-A-connectivist-course-structure_fig1_264833750</a:t>
            </a:r>
            <a:r>
              <a:rPr lang="en-US" sz="1100" dirty="0"/>
              <a:t> </a:t>
            </a:r>
          </a:p>
        </p:txBody>
      </p:sp>
    </p:spTree>
    <p:extLst>
      <p:ext uri="{BB962C8B-B14F-4D97-AF65-F5344CB8AC3E}">
        <p14:creationId xmlns:p14="http://schemas.microsoft.com/office/powerpoint/2010/main" val="42287722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77E20-F756-47F7-A4FC-6A41319B59C9}"/>
              </a:ext>
            </a:extLst>
          </p:cNvPr>
          <p:cNvSpPr>
            <a:spLocks noGrp="1"/>
          </p:cNvSpPr>
          <p:nvPr>
            <p:ph type="title"/>
          </p:nvPr>
        </p:nvSpPr>
        <p:spPr>
          <a:xfrm>
            <a:off x="628650" y="365126"/>
            <a:ext cx="6436179" cy="1325563"/>
          </a:xfrm>
        </p:spPr>
        <p:txBody>
          <a:bodyPr/>
          <a:lstStyle/>
          <a:p>
            <a:r>
              <a:rPr lang="en-CA" dirty="0"/>
              <a:t>Massive</a:t>
            </a:r>
            <a:r>
              <a:rPr lang="en-CA" baseline="0" dirty="0"/>
              <a:t> Open Online Simulation (MOOS)</a:t>
            </a:r>
            <a:endParaRPr lang="en-US" dirty="0"/>
          </a:p>
        </p:txBody>
      </p:sp>
      <p:sp>
        <p:nvSpPr>
          <p:cNvPr id="3" name="Content Placeholder 2">
            <a:extLst>
              <a:ext uri="{FF2B5EF4-FFF2-40B4-BE49-F238E27FC236}">
                <a16:creationId xmlns:a16="http://schemas.microsoft.com/office/drawing/2014/main" id="{0A353B4B-B9CD-4794-B4CB-C70A22FFBF27}"/>
              </a:ext>
            </a:extLst>
          </p:cNvPr>
          <p:cNvSpPr>
            <a:spLocks noGrp="1"/>
          </p:cNvSpPr>
          <p:nvPr>
            <p:ph idx="1"/>
          </p:nvPr>
        </p:nvSpPr>
        <p:spPr>
          <a:xfrm>
            <a:off x="628650" y="1791283"/>
            <a:ext cx="7886700" cy="4351338"/>
          </a:xfrm>
        </p:spPr>
        <p:txBody>
          <a:bodyPr/>
          <a:lstStyle/>
          <a:p>
            <a:pPr marL="0" indent="0">
              <a:buNone/>
            </a:pPr>
            <a:r>
              <a:rPr lang="en-CA" dirty="0"/>
              <a:t>Creating a MOOC in the multiverse…</a:t>
            </a:r>
            <a:endParaRPr lang="en-US" dirty="0"/>
          </a:p>
        </p:txBody>
      </p:sp>
      <p:sp>
        <p:nvSpPr>
          <p:cNvPr id="7" name="TextBox 6">
            <a:extLst>
              <a:ext uri="{FF2B5EF4-FFF2-40B4-BE49-F238E27FC236}">
                <a16:creationId xmlns:a16="http://schemas.microsoft.com/office/drawing/2014/main" id="{5E73E7FE-2AC6-4D30-988C-859432A63826}"/>
              </a:ext>
            </a:extLst>
          </p:cNvPr>
          <p:cNvSpPr txBox="1"/>
          <p:nvPr/>
        </p:nvSpPr>
        <p:spPr>
          <a:xfrm>
            <a:off x="628650" y="5842539"/>
            <a:ext cx="6436180" cy="769441"/>
          </a:xfrm>
          <a:prstGeom prst="rect">
            <a:avLst/>
          </a:prstGeom>
          <a:noFill/>
        </p:spPr>
        <p:txBody>
          <a:bodyPr wrap="square">
            <a:spAutoFit/>
          </a:bodyPr>
          <a:lstStyle/>
          <a:p>
            <a:r>
              <a:rPr lang="en-US" sz="1100" dirty="0"/>
              <a:t>Astra, et.al., 2022 Massive Open Online Simulation (MOOS) of physics concepts microscopic for improving creative thinking </a:t>
            </a:r>
            <a:r>
              <a:rPr lang="en-US" sz="1100" dirty="0">
                <a:hlinkClick r:id="rId2"/>
              </a:rPr>
              <a:t>https://www.researchgate.net/publication/350911228_Massive_Open_Online_Simulation_MOOS_of_physics_concepts_microscopic_for_improving_creative_thinking</a:t>
            </a:r>
            <a:r>
              <a:rPr lang="en-US" sz="1100" dirty="0"/>
              <a:t> </a:t>
            </a:r>
          </a:p>
        </p:txBody>
      </p:sp>
      <p:pic>
        <p:nvPicPr>
          <p:cNvPr id="9" name="Picture 8" descr="Graphical user interface, website&#10;&#10;Description automatically generated">
            <a:extLst>
              <a:ext uri="{FF2B5EF4-FFF2-40B4-BE49-F238E27FC236}">
                <a16:creationId xmlns:a16="http://schemas.microsoft.com/office/drawing/2014/main" id="{C64F3A41-CD25-468F-AC63-B8DAFB4166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946" y="2302328"/>
            <a:ext cx="5817025" cy="3272077"/>
          </a:xfrm>
          <a:prstGeom prst="rect">
            <a:avLst/>
          </a:prstGeom>
        </p:spPr>
      </p:pic>
    </p:spTree>
    <p:extLst>
      <p:ext uri="{BB962C8B-B14F-4D97-AF65-F5344CB8AC3E}">
        <p14:creationId xmlns:p14="http://schemas.microsoft.com/office/powerpoint/2010/main" val="2600985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05B50-951D-4248-A635-6CF4BE49C3E5}"/>
              </a:ext>
            </a:extLst>
          </p:cNvPr>
          <p:cNvSpPr>
            <a:spLocks noGrp="1"/>
          </p:cNvSpPr>
          <p:nvPr>
            <p:ph type="title"/>
          </p:nvPr>
        </p:nvSpPr>
        <p:spPr/>
        <p:txBody>
          <a:bodyPr/>
          <a:lstStyle/>
          <a:p>
            <a:r>
              <a:rPr lang="en-CA" dirty="0"/>
              <a:t>Defining the Multiverse</a:t>
            </a:r>
            <a:endParaRPr lang="en-US" dirty="0"/>
          </a:p>
        </p:txBody>
      </p:sp>
      <p:sp>
        <p:nvSpPr>
          <p:cNvPr id="3" name="Content Placeholder 2">
            <a:extLst>
              <a:ext uri="{FF2B5EF4-FFF2-40B4-BE49-F238E27FC236}">
                <a16:creationId xmlns:a16="http://schemas.microsoft.com/office/drawing/2014/main" id="{349CA9EA-2FF3-478C-860D-14D1CDC4E57B}"/>
              </a:ext>
            </a:extLst>
          </p:cNvPr>
          <p:cNvSpPr>
            <a:spLocks noGrp="1"/>
          </p:cNvSpPr>
          <p:nvPr>
            <p:ph idx="1"/>
          </p:nvPr>
        </p:nvSpPr>
        <p:spPr>
          <a:xfrm>
            <a:off x="628650" y="1825625"/>
            <a:ext cx="6403521" cy="4351338"/>
          </a:xfrm>
        </p:spPr>
        <p:txBody>
          <a:bodyPr>
            <a:normAutofit/>
          </a:bodyPr>
          <a:lstStyle/>
          <a:p>
            <a:r>
              <a:rPr lang="en-US" sz="2400" dirty="0">
                <a:solidFill>
                  <a:schemeClr val="accent6">
                    <a:lumMod val="75000"/>
                  </a:schemeClr>
                </a:solidFill>
              </a:rPr>
              <a:t>VR (Virtual Reality) </a:t>
            </a:r>
            <a:r>
              <a:rPr lang="en-US" sz="2400" dirty="0"/>
              <a:t>uses a headset or viewing device l</a:t>
            </a:r>
          </a:p>
          <a:p>
            <a:r>
              <a:rPr lang="en-US" sz="2400" dirty="0">
                <a:solidFill>
                  <a:schemeClr val="accent6">
                    <a:lumMod val="75000"/>
                  </a:schemeClr>
                </a:solidFill>
              </a:rPr>
              <a:t>AR (Augmented Reality) </a:t>
            </a:r>
            <a:r>
              <a:rPr lang="en-US" sz="2400" dirty="0"/>
              <a:t>uses a see-through viewing device</a:t>
            </a:r>
          </a:p>
          <a:p>
            <a:r>
              <a:rPr lang="en-US" sz="2400" dirty="0">
                <a:solidFill>
                  <a:schemeClr val="accent6">
                    <a:lumMod val="75000"/>
                  </a:schemeClr>
                </a:solidFill>
              </a:rPr>
              <a:t>MR (Mixed Reality) </a:t>
            </a:r>
            <a:r>
              <a:rPr lang="en-US" sz="2400" dirty="0"/>
              <a:t>is a merging of virtual and real environments</a:t>
            </a:r>
          </a:p>
          <a:p>
            <a:r>
              <a:rPr lang="en-US" sz="2400" dirty="0">
                <a:solidFill>
                  <a:schemeClr val="accent6">
                    <a:lumMod val="75000"/>
                  </a:schemeClr>
                </a:solidFill>
              </a:rPr>
              <a:t>XR (</a:t>
            </a:r>
            <a:r>
              <a:rPr lang="en-US" sz="2400" dirty="0" err="1">
                <a:solidFill>
                  <a:schemeClr val="accent6">
                    <a:lumMod val="75000"/>
                  </a:schemeClr>
                </a:solidFill>
              </a:rPr>
              <a:t>eXtended</a:t>
            </a:r>
            <a:r>
              <a:rPr lang="en-US" sz="2400" dirty="0">
                <a:solidFill>
                  <a:schemeClr val="accent6">
                    <a:lumMod val="75000"/>
                  </a:schemeClr>
                </a:solidFill>
              </a:rPr>
              <a:t> Reality)</a:t>
            </a:r>
            <a:r>
              <a:rPr lang="en-US" sz="2400" dirty="0"/>
              <a:t> is a term that refers to VR, AR and MR technologies in general.</a:t>
            </a:r>
          </a:p>
          <a:p>
            <a:r>
              <a:rPr lang="en-US" sz="2400" dirty="0">
                <a:solidFill>
                  <a:schemeClr val="accent6">
                    <a:lumMod val="75000"/>
                  </a:schemeClr>
                </a:solidFill>
              </a:rPr>
              <a:t>The Metaverse</a:t>
            </a:r>
            <a:r>
              <a:rPr lang="en-US" sz="2400" dirty="0"/>
              <a:t> includes all XR technologies and combines it with persistent digital objects</a:t>
            </a:r>
          </a:p>
        </p:txBody>
      </p:sp>
    </p:spTree>
    <p:extLst>
      <p:ext uri="{BB962C8B-B14F-4D97-AF65-F5344CB8AC3E}">
        <p14:creationId xmlns:p14="http://schemas.microsoft.com/office/powerpoint/2010/main" val="22077810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Thank You</a:t>
            </a:r>
          </a:p>
        </p:txBody>
      </p:sp>
      <p:sp>
        <p:nvSpPr>
          <p:cNvPr id="4" name="Rectangle 3"/>
          <p:cNvSpPr/>
          <p:nvPr/>
        </p:nvSpPr>
        <p:spPr>
          <a:xfrm>
            <a:off x="1396791" y="5143472"/>
            <a:ext cx="2499530" cy="369332"/>
          </a:xfrm>
          <a:prstGeom prst="rect">
            <a:avLst/>
          </a:prstGeom>
        </p:spPr>
        <p:txBody>
          <a:bodyPr wrap="none">
            <a:spAutoFit/>
          </a:bodyPr>
          <a:lstStyle/>
          <a:p>
            <a:r>
              <a:rPr lang="en-CA" dirty="0">
                <a:hlinkClick r:id="rId3"/>
              </a:rPr>
              <a:t>https://www.downes.ca</a:t>
            </a:r>
            <a:r>
              <a:rPr lang="en-CA" dirty="0"/>
              <a:t> </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5469" y="1690689"/>
            <a:ext cx="3086531" cy="2934109"/>
          </a:xfrm>
          <a:prstGeom prst="rect">
            <a:avLst/>
          </a:prstGeom>
        </p:spPr>
      </p:pic>
    </p:spTree>
    <p:extLst>
      <p:ext uri="{BB962C8B-B14F-4D97-AF65-F5344CB8AC3E}">
        <p14:creationId xmlns:p14="http://schemas.microsoft.com/office/powerpoint/2010/main" val="1464227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019440D7-D892-4935-BDF4-E54A8D6E4C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705" y="1549643"/>
            <a:ext cx="5285059" cy="2849336"/>
          </a:xfrm>
          <a:prstGeom prst="rect">
            <a:avLst/>
          </a:prstGeom>
        </p:spPr>
      </p:pic>
      <p:sp>
        <p:nvSpPr>
          <p:cNvPr id="3" name="Content Placeholder 2">
            <a:extLst>
              <a:ext uri="{FF2B5EF4-FFF2-40B4-BE49-F238E27FC236}">
                <a16:creationId xmlns:a16="http://schemas.microsoft.com/office/drawing/2014/main" id="{6048692D-DB3A-44E6-B237-A3E1FC9A37F6}"/>
              </a:ext>
            </a:extLst>
          </p:cNvPr>
          <p:cNvSpPr>
            <a:spLocks noGrp="1"/>
          </p:cNvSpPr>
          <p:nvPr>
            <p:ph idx="1"/>
          </p:nvPr>
        </p:nvSpPr>
        <p:spPr>
          <a:xfrm>
            <a:off x="628651" y="838200"/>
            <a:ext cx="6425292" cy="5617029"/>
          </a:xfrm>
        </p:spPr>
        <p:txBody>
          <a:bodyPr>
            <a:normAutofit/>
          </a:bodyPr>
          <a:lstStyle/>
          <a:p>
            <a:pPr marL="0" indent="0">
              <a:buNone/>
            </a:pPr>
            <a:r>
              <a:rPr lang="en-CA" dirty="0"/>
              <a:t>The </a:t>
            </a:r>
            <a:r>
              <a:rPr lang="en-CA" i="1" dirty="0">
                <a:solidFill>
                  <a:srgbClr val="00B050"/>
                </a:solidFill>
              </a:rPr>
              <a:t>c</a:t>
            </a:r>
            <a:r>
              <a:rPr lang="en-CA" dirty="0"/>
              <a:t> in </a:t>
            </a:r>
            <a:r>
              <a:rPr lang="en-CA" dirty="0" err="1"/>
              <a:t>cMOOC</a:t>
            </a:r>
            <a:r>
              <a:rPr lang="en-CA" dirty="0"/>
              <a:t> stands for </a:t>
            </a:r>
            <a:r>
              <a:rPr lang="en-CA" i="1" dirty="0">
                <a:solidFill>
                  <a:srgbClr val="00B050"/>
                </a:solidFill>
              </a:rPr>
              <a:t>connectivist</a:t>
            </a:r>
            <a:r>
              <a:rPr lang="en-CA" dirty="0"/>
              <a:t>.</a:t>
            </a:r>
          </a:p>
        </p:txBody>
      </p:sp>
      <p:sp>
        <p:nvSpPr>
          <p:cNvPr id="9" name="TextBox 8">
            <a:extLst>
              <a:ext uri="{FF2B5EF4-FFF2-40B4-BE49-F238E27FC236}">
                <a16:creationId xmlns:a16="http://schemas.microsoft.com/office/drawing/2014/main" id="{2B388B5A-EC25-469C-B3E0-51494F9E107B}"/>
              </a:ext>
            </a:extLst>
          </p:cNvPr>
          <p:cNvSpPr txBox="1"/>
          <p:nvPr/>
        </p:nvSpPr>
        <p:spPr>
          <a:xfrm>
            <a:off x="628650" y="6019800"/>
            <a:ext cx="6281057" cy="507831"/>
          </a:xfrm>
          <a:prstGeom prst="rect">
            <a:avLst/>
          </a:prstGeom>
          <a:noFill/>
        </p:spPr>
        <p:txBody>
          <a:bodyPr wrap="square">
            <a:spAutoFit/>
          </a:bodyPr>
          <a:lstStyle/>
          <a:p>
            <a:r>
              <a:rPr lang="en-US" sz="900" dirty="0"/>
              <a:t>Image: </a:t>
            </a:r>
            <a:r>
              <a:rPr lang="en-US" sz="900" dirty="0" err="1"/>
              <a:t>Denzil</a:t>
            </a:r>
            <a:r>
              <a:rPr lang="en-US" sz="900" dirty="0"/>
              <a:t> Chetty, 2013, Connectivism: Probing Prospects for a Technology-Centered Pedagogical Transition in Religious Studies   </a:t>
            </a:r>
            <a:r>
              <a:rPr lang="en-US" sz="900" dirty="0">
                <a:hlinkClick r:id="rId3"/>
              </a:rPr>
              <a:t>https://www.researchgate.net/publication/269071838_Connectivism_Probing_Prospects_for_a_Technology-Centered_Pedagogical_Transition_in_Religious_Studies_1</a:t>
            </a:r>
            <a:r>
              <a:rPr lang="en-US" sz="900" dirty="0"/>
              <a:t> </a:t>
            </a:r>
          </a:p>
        </p:txBody>
      </p:sp>
      <p:sp>
        <p:nvSpPr>
          <p:cNvPr id="13" name="TextBox 12">
            <a:extLst>
              <a:ext uri="{FF2B5EF4-FFF2-40B4-BE49-F238E27FC236}">
                <a16:creationId xmlns:a16="http://schemas.microsoft.com/office/drawing/2014/main" id="{B919EA03-3BC4-45CD-ACC5-3D0B4134443F}"/>
              </a:ext>
            </a:extLst>
          </p:cNvPr>
          <p:cNvSpPr txBox="1"/>
          <p:nvPr/>
        </p:nvSpPr>
        <p:spPr>
          <a:xfrm>
            <a:off x="628650" y="4364641"/>
            <a:ext cx="6281056" cy="923330"/>
          </a:xfrm>
          <a:prstGeom prst="rect">
            <a:avLst/>
          </a:prstGeom>
          <a:noFill/>
        </p:spPr>
        <p:txBody>
          <a:bodyPr wrap="square">
            <a:spAutoFit/>
          </a:bodyPr>
          <a:lstStyle/>
          <a:p>
            <a:pPr marL="0" indent="0">
              <a:buNone/>
            </a:pPr>
            <a:r>
              <a:rPr lang="en-US" sz="1800" dirty="0"/>
              <a:t>Connectivism is the thesis that knowledge is distributed across a network of connections, and therefore that learning consists of the ability to construct and traverse those networks</a:t>
            </a:r>
          </a:p>
        </p:txBody>
      </p:sp>
      <p:sp>
        <p:nvSpPr>
          <p:cNvPr id="15" name="TextBox 14">
            <a:extLst>
              <a:ext uri="{FF2B5EF4-FFF2-40B4-BE49-F238E27FC236}">
                <a16:creationId xmlns:a16="http://schemas.microsoft.com/office/drawing/2014/main" id="{34F4C449-757C-43A5-8DA9-07990D9D1974}"/>
              </a:ext>
            </a:extLst>
          </p:cNvPr>
          <p:cNvSpPr txBox="1"/>
          <p:nvPr/>
        </p:nvSpPr>
        <p:spPr>
          <a:xfrm>
            <a:off x="628650" y="5424178"/>
            <a:ext cx="6044293" cy="523220"/>
          </a:xfrm>
          <a:prstGeom prst="rect">
            <a:avLst/>
          </a:prstGeom>
          <a:noFill/>
        </p:spPr>
        <p:txBody>
          <a:bodyPr wrap="square">
            <a:spAutoFit/>
          </a:bodyPr>
          <a:lstStyle/>
          <a:p>
            <a:r>
              <a:rPr lang="en-US" sz="1400" dirty="0"/>
              <a:t>Stephen Downes, 2022, Connectivism. </a:t>
            </a:r>
            <a:r>
              <a:rPr lang="en-US" sz="1400" dirty="0">
                <a:hlinkClick r:id="rId4"/>
              </a:rPr>
              <a:t>http://www.asianjde.com/ojs/index.php/AsianJDE/article/view/623</a:t>
            </a:r>
            <a:r>
              <a:rPr lang="en-US" sz="1400" dirty="0"/>
              <a:t> </a:t>
            </a:r>
          </a:p>
        </p:txBody>
      </p:sp>
    </p:spTree>
    <p:extLst>
      <p:ext uri="{BB962C8B-B14F-4D97-AF65-F5344CB8AC3E}">
        <p14:creationId xmlns:p14="http://schemas.microsoft.com/office/powerpoint/2010/main" val="882366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44999-D51A-294A-D757-D0C33D3DE665}"/>
              </a:ext>
            </a:extLst>
          </p:cNvPr>
          <p:cNvSpPr>
            <a:spLocks noGrp="1"/>
          </p:cNvSpPr>
          <p:nvPr>
            <p:ph type="title"/>
          </p:nvPr>
        </p:nvSpPr>
        <p:spPr/>
        <p:txBody>
          <a:bodyPr/>
          <a:lstStyle/>
          <a:p>
            <a:r>
              <a:rPr lang="en-CA" dirty="0"/>
              <a:t>Elements of a </a:t>
            </a:r>
            <a:r>
              <a:rPr lang="en-CA" dirty="0" err="1"/>
              <a:t>cMOOC</a:t>
            </a:r>
            <a:endParaRPr lang="en-US" dirty="0"/>
          </a:p>
        </p:txBody>
      </p:sp>
      <p:pic>
        <p:nvPicPr>
          <p:cNvPr id="5" name="Content Placeholder 4" descr="Diagram&#10;&#10;Description automatically generated">
            <a:extLst>
              <a:ext uri="{FF2B5EF4-FFF2-40B4-BE49-F238E27FC236}">
                <a16:creationId xmlns:a16="http://schemas.microsoft.com/office/drawing/2014/main" id="{70851285-3372-11F5-C1F7-30792DF643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1434508"/>
            <a:ext cx="6128231" cy="4024670"/>
          </a:xfrm>
        </p:spPr>
      </p:pic>
      <p:sp>
        <p:nvSpPr>
          <p:cNvPr id="7" name="TextBox 6">
            <a:extLst>
              <a:ext uri="{FF2B5EF4-FFF2-40B4-BE49-F238E27FC236}">
                <a16:creationId xmlns:a16="http://schemas.microsoft.com/office/drawing/2014/main" id="{2B567762-3216-620C-4D14-5E05D4DC7AE2}"/>
              </a:ext>
            </a:extLst>
          </p:cNvPr>
          <p:cNvSpPr txBox="1"/>
          <p:nvPr/>
        </p:nvSpPr>
        <p:spPr>
          <a:xfrm>
            <a:off x="4662435" y="4234868"/>
            <a:ext cx="4572000" cy="2448619"/>
          </a:xfrm>
          <a:prstGeom prst="rect">
            <a:avLst/>
          </a:prstGeom>
          <a:noFill/>
        </p:spPr>
        <p:txBody>
          <a:bodyPr wrap="square">
            <a:spAutoFit/>
          </a:bodyPr>
          <a:lstStyle/>
          <a:p>
            <a:pPr marL="342900" lvl="0" indent="-342900">
              <a:lnSpc>
                <a:spcPct val="107000"/>
              </a:lnSpc>
              <a:buFont typeface="+mj-lt"/>
              <a:buAutoNum type="arabicPeriod"/>
            </a:pPr>
            <a:r>
              <a:rPr lang="en-US" sz="1800" dirty="0">
                <a:effectLst/>
                <a:latin typeface="Times New Roman" panose="02020603050405020304" pitchFamily="18" charset="0"/>
                <a:ea typeface="Calibri" panose="020F0502020204030204" pitchFamily="34" charset="0"/>
                <a:cs typeface="Arial" panose="020B0604020202020204" pitchFamily="34" charset="0"/>
              </a:rPr>
              <a:t>Network Empowerment</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rabicPeriod"/>
            </a:pPr>
            <a:r>
              <a:rPr lang="en-US" sz="1800" dirty="0">
                <a:effectLst/>
                <a:latin typeface="Times New Roman" panose="02020603050405020304" pitchFamily="18" charset="0"/>
                <a:ea typeface="Calibri" panose="020F0502020204030204" pitchFamily="34" charset="0"/>
                <a:cs typeface="Arial" panose="020B0604020202020204" pitchFamily="34" charset="0"/>
              </a:rPr>
              <a:t>Reproduction/ Recombination</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rabicPeriod"/>
            </a:pPr>
            <a:r>
              <a:rPr lang="en-US" sz="1800" dirty="0">
                <a:effectLst/>
                <a:latin typeface="Times New Roman" panose="02020603050405020304" pitchFamily="18" charset="0"/>
                <a:ea typeface="Calibri" panose="020F0502020204030204" pitchFamily="34" charset="0"/>
                <a:cs typeface="Arial" panose="020B0604020202020204" pitchFamily="34" charset="0"/>
              </a:rPr>
              <a:t>Analysis and Accreditation</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rabicPeriod"/>
            </a:pPr>
            <a:r>
              <a:rPr lang="en-US" sz="1800" dirty="0">
                <a:effectLst/>
                <a:latin typeface="Times New Roman" panose="02020603050405020304" pitchFamily="18" charset="0"/>
                <a:ea typeface="Calibri" panose="020F0502020204030204" pitchFamily="34" charset="0"/>
                <a:cs typeface="Arial" panose="020B0604020202020204" pitchFamily="34" charset="0"/>
              </a:rPr>
              <a:t>Network and Ecosystem Design</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rabicPeriod"/>
            </a:pPr>
            <a:r>
              <a:rPr lang="en-US" sz="1800" dirty="0">
                <a:effectLst/>
                <a:latin typeface="Times New Roman" panose="02020603050405020304" pitchFamily="18" charset="0"/>
                <a:ea typeface="Calibri" panose="020F0502020204030204" pitchFamily="34" charset="0"/>
                <a:cs typeface="Arial" panose="020B0604020202020204" pitchFamily="34" charset="0"/>
              </a:rPr>
              <a:t>Targeting / Creating a Common Interest</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rabicPeriod"/>
            </a:pPr>
            <a:r>
              <a:rPr lang="en-US" sz="1800" dirty="0">
                <a:effectLst/>
                <a:latin typeface="Times New Roman" panose="02020603050405020304" pitchFamily="18" charset="0"/>
                <a:ea typeface="Calibri" panose="020F0502020204030204" pitchFamily="34" charset="0"/>
                <a:cs typeface="Arial" panose="020B0604020202020204" pitchFamily="34" charset="0"/>
              </a:rPr>
              <a:t>Re-Targeting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rabicPeriod"/>
            </a:pPr>
            <a:r>
              <a:rPr lang="en-US" sz="1800" dirty="0">
                <a:effectLst/>
                <a:latin typeface="Times New Roman" panose="02020603050405020304" pitchFamily="18" charset="0"/>
                <a:ea typeface="Calibri" panose="020F0502020204030204" pitchFamily="34" charset="0"/>
                <a:cs typeface="Arial" panose="020B0604020202020204" pitchFamily="34" charset="0"/>
              </a:rPr>
              <a:t>Knowledge Facilitation</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mj-lt"/>
              <a:buAutoNum type="arabicPeriod"/>
            </a:pPr>
            <a:r>
              <a:rPr lang="en-US" sz="1800" dirty="0">
                <a:effectLst/>
                <a:latin typeface="Times New Roman" panose="02020603050405020304" pitchFamily="18" charset="0"/>
                <a:ea typeface="Calibri" panose="020F0502020204030204" pitchFamily="34" charset="0"/>
                <a:cs typeface="Arial" panose="020B0604020202020204" pitchFamily="34" charset="0"/>
              </a:rPr>
              <a:t>Feedback and Evaluation</a:t>
            </a: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D209EAF6-F19C-A567-6A97-1B7B29658813}"/>
              </a:ext>
            </a:extLst>
          </p:cNvPr>
          <p:cNvSpPr txBox="1"/>
          <p:nvPr/>
        </p:nvSpPr>
        <p:spPr>
          <a:xfrm>
            <a:off x="841549" y="5459177"/>
            <a:ext cx="4617216" cy="369332"/>
          </a:xfrm>
          <a:prstGeom prst="rect">
            <a:avLst/>
          </a:prstGeom>
          <a:noFill/>
        </p:spPr>
        <p:txBody>
          <a:bodyPr wrap="square">
            <a:spAutoFit/>
          </a:bodyPr>
          <a:lstStyle/>
          <a:p>
            <a:r>
              <a:rPr lang="en-US" dirty="0">
                <a:latin typeface="garamond, new york, times, serif"/>
              </a:rPr>
              <a:t>From a presentation by </a:t>
            </a:r>
            <a:r>
              <a:rPr lang="en-US" dirty="0" err="1">
                <a:latin typeface="garamond, new york, times, serif"/>
              </a:rPr>
              <a:t>Eisa</a:t>
            </a:r>
            <a:r>
              <a:rPr lang="en-US" dirty="0">
                <a:latin typeface="garamond, new york, times, serif"/>
              </a:rPr>
              <a:t> </a:t>
            </a:r>
            <a:r>
              <a:rPr lang="en-US" dirty="0" err="1">
                <a:latin typeface="garamond, new york, times, serif"/>
              </a:rPr>
              <a:t>rezaei</a:t>
            </a:r>
            <a:endParaRPr lang="en-US" dirty="0"/>
          </a:p>
        </p:txBody>
      </p:sp>
    </p:spTree>
    <p:extLst>
      <p:ext uri="{BB962C8B-B14F-4D97-AF65-F5344CB8AC3E}">
        <p14:creationId xmlns:p14="http://schemas.microsoft.com/office/powerpoint/2010/main" val="255969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322DF-A41D-4C08-A8B0-6E72146444EE}"/>
              </a:ext>
            </a:extLst>
          </p:cNvPr>
          <p:cNvSpPr>
            <a:spLocks noGrp="1"/>
          </p:cNvSpPr>
          <p:nvPr>
            <p:ph type="title"/>
          </p:nvPr>
        </p:nvSpPr>
        <p:spPr/>
        <p:txBody>
          <a:bodyPr/>
          <a:lstStyle/>
          <a:p>
            <a:r>
              <a:rPr lang="en-CA" dirty="0" err="1"/>
              <a:t>xMOOC</a:t>
            </a:r>
            <a:endParaRPr lang="en-US" dirty="0"/>
          </a:p>
        </p:txBody>
      </p:sp>
      <p:sp>
        <p:nvSpPr>
          <p:cNvPr id="3" name="Content Placeholder 2">
            <a:extLst>
              <a:ext uri="{FF2B5EF4-FFF2-40B4-BE49-F238E27FC236}">
                <a16:creationId xmlns:a16="http://schemas.microsoft.com/office/drawing/2014/main" id="{0040050C-D6B1-4BA1-AA10-59B32F78E895}"/>
              </a:ext>
            </a:extLst>
          </p:cNvPr>
          <p:cNvSpPr>
            <a:spLocks noGrp="1"/>
          </p:cNvSpPr>
          <p:nvPr>
            <p:ph idx="1"/>
          </p:nvPr>
        </p:nvSpPr>
        <p:spPr/>
        <p:txBody>
          <a:bodyPr/>
          <a:lstStyle/>
          <a:p>
            <a:pPr marL="0" indent="0">
              <a:buNone/>
            </a:pPr>
            <a:r>
              <a:rPr lang="en-CA" dirty="0"/>
              <a:t>The </a:t>
            </a:r>
            <a:r>
              <a:rPr lang="en-CA" dirty="0">
                <a:solidFill>
                  <a:srgbClr val="00B050"/>
                </a:solidFill>
              </a:rPr>
              <a:t>x</a:t>
            </a:r>
            <a:r>
              <a:rPr lang="en-CA" dirty="0"/>
              <a:t> in </a:t>
            </a:r>
            <a:r>
              <a:rPr lang="en-CA" dirty="0" err="1"/>
              <a:t>xMOOC</a:t>
            </a:r>
            <a:r>
              <a:rPr lang="en-CA" dirty="0"/>
              <a:t> stands for </a:t>
            </a:r>
            <a:r>
              <a:rPr lang="en-CA" dirty="0" err="1">
                <a:solidFill>
                  <a:srgbClr val="00B050"/>
                </a:solidFill>
              </a:rPr>
              <a:t>eXtended</a:t>
            </a:r>
            <a:endParaRPr lang="en-US" dirty="0">
              <a:solidFill>
                <a:srgbClr val="00B050"/>
              </a:solidFill>
            </a:endParaRPr>
          </a:p>
          <a:p>
            <a:endParaRPr lang="en-US" dirty="0"/>
          </a:p>
        </p:txBody>
      </p:sp>
      <p:pic>
        <p:nvPicPr>
          <p:cNvPr id="4" name="Picture 3">
            <a:extLst>
              <a:ext uri="{FF2B5EF4-FFF2-40B4-BE49-F238E27FC236}">
                <a16:creationId xmlns:a16="http://schemas.microsoft.com/office/drawing/2014/main" id="{F4D81FA8-EE7B-4ADB-82E5-31C28C75D50E}"/>
              </a:ext>
            </a:extLst>
          </p:cNvPr>
          <p:cNvPicPr>
            <a:picLocks noChangeAspect="1"/>
          </p:cNvPicPr>
          <p:nvPr/>
        </p:nvPicPr>
        <p:blipFill>
          <a:blip r:embed="rId2"/>
          <a:stretch>
            <a:fillRect/>
          </a:stretch>
        </p:blipFill>
        <p:spPr>
          <a:xfrm>
            <a:off x="933027" y="2629408"/>
            <a:ext cx="6058746" cy="2448267"/>
          </a:xfrm>
          <a:prstGeom prst="rect">
            <a:avLst/>
          </a:prstGeom>
        </p:spPr>
      </p:pic>
      <p:sp>
        <p:nvSpPr>
          <p:cNvPr id="6" name="TextBox 5">
            <a:extLst>
              <a:ext uri="{FF2B5EF4-FFF2-40B4-BE49-F238E27FC236}">
                <a16:creationId xmlns:a16="http://schemas.microsoft.com/office/drawing/2014/main" id="{FBDC4768-39F3-4073-AA1E-C1268A9543AE}"/>
              </a:ext>
            </a:extLst>
          </p:cNvPr>
          <p:cNvSpPr txBox="1"/>
          <p:nvPr/>
        </p:nvSpPr>
        <p:spPr>
          <a:xfrm>
            <a:off x="628650" y="5212611"/>
            <a:ext cx="6058746" cy="523220"/>
          </a:xfrm>
          <a:prstGeom prst="rect">
            <a:avLst/>
          </a:prstGeom>
          <a:noFill/>
        </p:spPr>
        <p:txBody>
          <a:bodyPr wrap="square">
            <a:spAutoFit/>
          </a:bodyPr>
          <a:lstStyle/>
          <a:p>
            <a:r>
              <a:rPr lang="en-US" sz="1400" dirty="0"/>
              <a:t>Image:  </a:t>
            </a:r>
            <a:r>
              <a:rPr lang="en-US" sz="1400" dirty="0" err="1"/>
              <a:t>Eisa</a:t>
            </a:r>
            <a:r>
              <a:rPr lang="en-US" sz="1400" dirty="0"/>
              <a:t> </a:t>
            </a:r>
            <a:r>
              <a:rPr lang="en-US" sz="1400" dirty="0" err="1"/>
              <a:t>rezaei</a:t>
            </a:r>
            <a:r>
              <a:rPr lang="en-US" sz="1400" dirty="0"/>
              <a:t>, 2018, Teaching And Learning Models in MOOCs. </a:t>
            </a:r>
            <a:r>
              <a:rPr lang="en-US" sz="1400" dirty="0">
                <a:hlinkClick r:id="rId3"/>
              </a:rPr>
              <a:t>https://www.slideshare.net/rezaeieisa/teaching-and-learning-models-in-moocs</a:t>
            </a:r>
            <a:r>
              <a:rPr lang="en-US" sz="1400" dirty="0"/>
              <a:t> </a:t>
            </a:r>
          </a:p>
        </p:txBody>
      </p:sp>
    </p:spTree>
    <p:extLst>
      <p:ext uri="{BB962C8B-B14F-4D97-AF65-F5344CB8AC3E}">
        <p14:creationId xmlns:p14="http://schemas.microsoft.com/office/powerpoint/2010/main" val="1022026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4C36C3-48A0-4DD4-B02B-25AF2C11497A}"/>
              </a:ext>
            </a:extLst>
          </p:cNvPr>
          <p:cNvSpPr>
            <a:spLocks noGrp="1"/>
          </p:cNvSpPr>
          <p:nvPr>
            <p:ph idx="1"/>
          </p:nvPr>
        </p:nvSpPr>
        <p:spPr>
          <a:xfrm>
            <a:off x="628650" y="782978"/>
            <a:ext cx="6349093" cy="1690461"/>
          </a:xfrm>
        </p:spPr>
        <p:txBody>
          <a:bodyPr>
            <a:normAutofit/>
          </a:bodyPr>
          <a:lstStyle/>
          <a:p>
            <a:pPr marL="0" indent="0">
              <a:buNone/>
            </a:pPr>
            <a:r>
              <a:rPr lang="en-CA" dirty="0"/>
              <a:t>The </a:t>
            </a:r>
            <a:r>
              <a:rPr lang="en-CA" dirty="0" err="1"/>
              <a:t>xMOOC</a:t>
            </a:r>
            <a:r>
              <a:rPr lang="en-CA" dirty="0"/>
              <a:t>  adapted video, cloud technologies and artificial intelligence to automate course delivery to massive audiences</a:t>
            </a:r>
            <a:endParaRPr lang="en-US" dirty="0"/>
          </a:p>
        </p:txBody>
      </p:sp>
      <p:sp>
        <p:nvSpPr>
          <p:cNvPr id="4" name="Rectangle 3">
            <a:extLst>
              <a:ext uri="{FF2B5EF4-FFF2-40B4-BE49-F238E27FC236}">
                <a16:creationId xmlns:a16="http://schemas.microsoft.com/office/drawing/2014/main" id="{E859C6B7-DBFE-478D-954F-5DCF1ECBBBDB}"/>
              </a:ext>
            </a:extLst>
          </p:cNvPr>
          <p:cNvSpPr/>
          <p:nvPr/>
        </p:nvSpPr>
        <p:spPr>
          <a:xfrm>
            <a:off x="613682" y="3009900"/>
            <a:ext cx="1915886" cy="80554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Cloud content and video storage</a:t>
            </a:r>
            <a:endParaRPr lang="en-US" dirty="0">
              <a:solidFill>
                <a:schemeClr val="tx1"/>
              </a:solidFill>
            </a:endParaRPr>
          </a:p>
        </p:txBody>
      </p:sp>
      <p:sp>
        <p:nvSpPr>
          <p:cNvPr id="5" name="Arrow: Down 4">
            <a:extLst>
              <a:ext uri="{FF2B5EF4-FFF2-40B4-BE49-F238E27FC236}">
                <a16:creationId xmlns:a16="http://schemas.microsoft.com/office/drawing/2014/main" id="{2C72DDC5-61F6-4AFF-A0C1-970713F4D917}"/>
              </a:ext>
            </a:extLst>
          </p:cNvPr>
          <p:cNvSpPr/>
          <p:nvPr/>
        </p:nvSpPr>
        <p:spPr>
          <a:xfrm>
            <a:off x="613682" y="4054929"/>
            <a:ext cx="1915886" cy="522514"/>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C0758B9-4508-481E-BF92-115EBA5B0732}"/>
              </a:ext>
            </a:extLst>
          </p:cNvPr>
          <p:cNvSpPr txBox="1"/>
          <p:nvPr/>
        </p:nvSpPr>
        <p:spPr>
          <a:xfrm>
            <a:off x="940254" y="4624390"/>
            <a:ext cx="1915886" cy="646331"/>
          </a:xfrm>
          <a:prstGeom prst="rect">
            <a:avLst/>
          </a:prstGeom>
          <a:noFill/>
        </p:spPr>
        <p:txBody>
          <a:bodyPr wrap="square" rtlCol="0">
            <a:spAutoFit/>
          </a:bodyPr>
          <a:lstStyle/>
          <a:p>
            <a:r>
              <a:rPr lang="en-CA" dirty="0"/>
              <a:t>Could expand when needed</a:t>
            </a:r>
            <a:endParaRPr lang="en-US" dirty="0"/>
          </a:p>
        </p:txBody>
      </p:sp>
      <p:sp>
        <p:nvSpPr>
          <p:cNvPr id="9" name="Rectangle 8">
            <a:extLst>
              <a:ext uri="{FF2B5EF4-FFF2-40B4-BE49-F238E27FC236}">
                <a16:creationId xmlns:a16="http://schemas.microsoft.com/office/drawing/2014/main" id="{0B66F6B1-94DE-464D-8816-02D416C682AB}"/>
              </a:ext>
            </a:extLst>
          </p:cNvPr>
          <p:cNvSpPr/>
          <p:nvPr/>
        </p:nvSpPr>
        <p:spPr>
          <a:xfrm>
            <a:off x="2845253" y="3026228"/>
            <a:ext cx="1915886" cy="80554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Load balancer</a:t>
            </a:r>
            <a:endParaRPr lang="en-US" dirty="0">
              <a:solidFill>
                <a:schemeClr val="tx1"/>
              </a:solidFill>
            </a:endParaRPr>
          </a:p>
        </p:txBody>
      </p:sp>
      <p:sp>
        <p:nvSpPr>
          <p:cNvPr id="10" name="Rectangle 9">
            <a:extLst>
              <a:ext uri="{FF2B5EF4-FFF2-40B4-BE49-F238E27FC236}">
                <a16:creationId xmlns:a16="http://schemas.microsoft.com/office/drawing/2014/main" id="{F1E23310-62C7-408A-AEF8-78F8278F6549}"/>
              </a:ext>
            </a:extLst>
          </p:cNvPr>
          <p:cNvSpPr/>
          <p:nvPr/>
        </p:nvSpPr>
        <p:spPr>
          <a:xfrm>
            <a:off x="3291568" y="4544785"/>
            <a:ext cx="1469571" cy="80554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Automated grading</a:t>
            </a:r>
            <a:endParaRPr lang="en-US" dirty="0">
              <a:solidFill>
                <a:schemeClr val="tx1"/>
              </a:solidFill>
            </a:endParaRPr>
          </a:p>
        </p:txBody>
      </p:sp>
      <p:sp>
        <p:nvSpPr>
          <p:cNvPr id="11" name="Arrow: Down 10">
            <a:extLst>
              <a:ext uri="{FF2B5EF4-FFF2-40B4-BE49-F238E27FC236}">
                <a16:creationId xmlns:a16="http://schemas.microsoft.com/office/drawing/2014/main" id="{CA9922D1-C5B1-46D2-A8E8-CEDF91302AEC}"/>
              </a:ext>
            </a:extLst>
          </p:cNvPr>
          <p:cNvSpPr/>
          <p:nvPr/>
        </p:nvSpPr>
        <p:spPr>
          <a:xfrm rot="5400000">
            <a:off x="2475139" y="4718958"/>
            <a:ext cx="805544" cy="522514"/>
          </a:xfrm>
          <a:prstGeom prst="downArrow">
            <a:avLst>
              <a:gd name="adj1" fmla="val 50000"/>
              <a:gd name="adj2"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Up-Down 11">
            <a:extLst>
              <a:ext uri="{FF2B5EF4-FFF2-40B4-BE49-F238E27FC236}">
                <a16:creationId xmlns:a16="http://schemas.microsoft.com/office/drawing/2014/main" id="{50185EA9-EAA2-4470-8937-91A26A92FED0}"/>
              </a:ext>
            </a:extLst>
          </p:cNvPr>
          <p:cNvSpPr/>
          <p:nvPr/>
        </p:nvSpPr>
        <p:spPr>
          <a:xfrm>
            <a:off x="3803196" y="3831771"/>
            <a:ext cx="130629" cy="713014"/>
          </a:xfrm>
          <a:prstGeom prst="up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3DD22175-D0BE-4759-9C32-B33F1C9B52EC}"/>
              </a:ext>
            </a:extLst>
          </p:cNvPr>
          <p:cNvCxnSpPr>
            <a:stCxn id="4" idx="3"/>
            <a:endCxn id="9" idx="1"/>
          </p:cNvCxnSpPr>
          <p:nvPr/>
        </p:nvCxnSpPr>
        <p:spPr>
          <a:xfrm>
            <a:off x="2529568" y="3412672"/>
            <a:ext cx="315685" cy="1632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Arrow: Up-Down 16">
            <a:extLst>
              <a:ext uri="{FF2B5EF4-FFF2-40B4-BE49-F238E27FC236}">
                <a16:creationId xmlns:a16="http://schemas.microsoft.com/office/drawing/2014/main" id="{5D91B233-6BD6-404F-BE59-4BBE5F3E3238}"/>
              </a:ext>
            </a:extLst>
          </p:cNvPr>
          <p:cNvSpPr/>
          <p:nvPr/>
        </p:nvSpPr>
        <p:spPr>
          <a:xfrm rot="16200000">
            <a:off x="5006067" y="2966356"/>
            <a:ext cx="402772" cy="892629"/>
          </a:xfrm>
          <a:prstGeom prst="up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miley Face 17">
            <a:extLst>
              <a:ext uri="{FF2B5EF4-FFF2-40B4-BE49-F238E27FC236}">
                <a16:creationId xmlns:a16="http://schemas.microsoft.com/office/drawing/2014/main" id="{B56D9451-69B5-4D33-B94A-E28EE6F6AFC6}"/>
              </a:ext>
            </a:extLst>
          </p:cNvPr>
          <p:cNvSpPr/>
          <p:nvPr/>
        </p:nvSpPr>
        <p:spPr>
          <a:xfrm>
            <a:off x="5729968" y="3026228"/>
            <a:ext cx="326571" cy="288472"/>
          </a:xfrm>
          <a:prstGeom prst="smileyFac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miley Face 18">
            <a:extLst>
              <a:ext uri="{FF2B5EF4-FFF2-40B4-BE49-F238E27FC236}">
                <a16:creationId xmlns:a16="http://schemas.microsoft.com/office/drawing/2014/main" id="{2622744A-D75E-4D80-A702-24691E799F67}"/>
              </a:ext>
            </a:extLst>
          </p:cNvPr>
          <p:cNvSpPr/>
          <p:nvPr/>
        </p:nvSpPr>
        <p:spPr>
          <a:xfrm>
            <a:off x="5882368" y="3178628"/>
            <a:ext cx="326571" cy="288472"/>
          </a:xfrm>
          <a:prstGeom prst="smileyFac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miley Face 19">
            <a:extLst>
              <a:ext uri="{FF2B5EF4-FFF2-40B4-BE49-F238E27FC236}">
                <a16:creationId xmlns:a16="http://schemas.microsoft.com/office/drawing/2014/main" id="{C34C7D5D-C955-46DD-A2DF-DCDCC8101510}"/>
              </a:ext>
            </a:extLst>
          </p:cNvPr>
          <p:cNvSpPr/>
          <p:nvPr/>
        </p:nvSpPr>
        <p:spPr>
          <a:xfrm>
            <a:off x="6034768" y="3331028"/>
            <a:ext cx="326571" cy="288472"/>
          </a:xfrm>
          <a:prstGeom prst="smileyFac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miley Face 20">
            <a:extLst>
              <a:ext uri="{FF2B5EF4-FFF2-40B4-BE49-F238E27FC236}">
                <a16:creationId xmlns:a16="http://schemas.microsoft.com/office/drawing/2014/main" id="{4D0AA61B-456D-4FA3-8E1D-B2F6FAA11D0A}"/>
              </a:ext>
            </a:extLst>
          </p:cNvPr>
          <p:cNvSpPr/>
          <p:nvPr/>
        </p:nvSpPr>
        <p:spPr>
          <a:xfrm>
            <a:off x="6187168" y="3483428"/>
            <a:ext cx="326571" cy="288472"/>
          </a:xfrm>
          <a:prstGeom prst="smileyFac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miley Face 21">
            <a:extLst>
              <a:ext uri="{FF2B5EF4-FFF2-40B4-BE49-F238E27FC236}">
                <a16:creationId xmlns:a16="http://schemas.microsoft.com/office/drawing/2014/main" id="{83D60982-578B-4BB0-98CF-C90EBD7049E8}"/>
              </a:ext>
            </a:extLst>
          </p:cNvPr>
          <p:cNvSpPr/>
          <p:nvPr/>
        </p:nvSpPr>
        <p:spPr>
          <a:xfrm>
            <a:off x="6339568" y="3635828"/>
            <a:ext cx="326571" cy="288472"/>
          </a:xfrm>
          <a:prstGeom prst="smileyFac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miley Face 22">
            <a:extLst>
              <a:ext uri="{FF2B5EF4-FFF2-40B4-BE49-F238E27FC236}">
                <a16:creationId xmlns:a16="http://schemas.microsoft.com/office/drawing/2014/main" id="{AFACA98A-8925-43B7-AF14-396992A8413A}"/>
              </a:ext>
            </a:extLst>
          </p:cNvPr>
          <p:cNvSpPr/>
          <p:nvPr/>
        </p:nvSpPr>
        <p:spPr>
          <a:xfrm>
            <a:off x="5729968" y="3254828"/>
            <a:ext cx="326571" cy="288472"/>
          </a:xfrm>
          <a:prstGeom prst="smileyFac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miley Face 23">
            <a:extLst>
              <a:ext uri="{FF2B5EF4-FFF2-40B4-BE49-F238E27FC236}">
                <a16:creationId xmlns:a16="http://schemas.microsoft.com/office/drawing/2014/main" id="{3974E792-41DD-4F4D-96FB-07BF2CF821C3}"/>
              </a:ext>
            </a:extLst>
          </p:cNvPr>
          <p:cNvSpPr/>
          <p:nvPr/>
        </p:nvSpPr>
        <p:spPr>
          <a:xfrm>
            <a:off x="5991225" y="2950028"/>
            <a:ext cx="326571" cy="288472"/>
          </a:xfrm>
          <a:prstGeom prst="smileyFac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miley Face 24">
            <a:extLst>
              <a:ext uri="{FF2B5EF4-FFF2-40B4-BE49-F238E27FC236}">
                <a16:creationId xmlns:a16="http://schemas.microsoft.com/office/drawing/2014/main" id="{EE429D7B-93B4-47F6-BD2B-4050461972FA}"/>
              </a:ext>
            </a:extLst>
          </p:cNvPr>
          <p:cNvSpPr/>
          <p:nvPr/>
        </p:nvSpPr>
        <p:spPr>
          <a:xfrm>
            <a:off x="5991226" y="3717470"/>
            <a:ext cx="326571" cy="288472"/>
          </a:xfrm>
          <a:prstGeom prst="smileyFac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miley Face 25">
            <a:extLst>
              <a:ext uri="{FF2B5EF4-FFF2-40B4-BE49-F238E27FC236}">
                <a16:creationId xmlns:a16="http://schemas.microsoft.com/office/drawing/2014/main" id="{B51AF4A3-75AE-47F1-9821-E7AD9A57B932}"/>
              </a:ext>
            </a:extLst>
          </p:cNvPr>
          <p:cNvSpPr/>
          <p:nvPr/>
        </p:nvSpPr>
        <p:spPr>
          <a:xfrm>
            <a:off x="5746296" y="3701142"/>
            <a:ext cx="326571" cy="288472"/>
          </a:xfrm>
          <a:prstGeom prst="smileyFac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miley Face 26">
            <a:extLst>
              <a:ext uri="{FF2B5EF4-FFF2-40B4-BE49-F238E27FC236}">
                <a16:creationId xmlns:a16="http://schemas.microsoft.com/office/drawing/2014/main" id="{6E454EA0-7FF2-476A-A631-F16AD9E7EFCF}"/>
              </a:ext>
            </a:extLst>
          </p:cNvPr>
          <p:cNvSpPr/>
          <p:nvPr/>
        </p:nvSpPr>
        <p:spPr>
          <a:xfrm>
            <a:off x="5784397" y="3940628"/>
            <a:ext cx="326571" cy="288472"/>
          </a:xfrm>
          <a:prstGeom prst="smileyFac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miley Face 27">
            <a:extLst>
              <a:ext uri="{FF2B5EF4-FFF2-40B4-BE49-F238E27FC236}">
                <a16:creationId xmlns:a16="http://schemas.microsoft.com/office/drawing/2014/main" id="{6875A8FF-09F7-482D-B888-5C24B8F3B49E}"/>
              </a:ext>
            </a:extLst>
          </p:cNvPr>
          <p:cNvSpPr/>
          <p:nvPr/>
        </p:nvSpPr>
        <p:spPr>
          <a:xfrm>
            <a:off x="6056538" y="3973285"/>
            <a:ext cx="326571" cy="288472"/>
          </a:xfrm>
          <a:prstGeom prst="smileyFac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miley Face 28">
            <a:extLst>
              <a:ext uri="{FF2B5EF4-FFF2-40B4-BE49-F238E27FC236}">
                <a16:creationId xmlns:a16="http://schemas.microsoft.com/office/drawing/2014/main" id="{163A9435-5546-4A3B-AD5A-0306011C21B9}"/>
              </a:ext>
            </a:extLst>
          </p:cNvPr>
          <p:cNvSpPr/>
          <p:nvPr/>
        </p:nvSpPr>
        <p:spPr>
          <a:xfrm>
            <a:off x="5860597" y="3483428"/>
            <a:ext cx="326571" cy="288472"/>
          </a:xfrm>
          <a:prstGeom prst="smileyFac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miley Face 29">
            <a:extLst>
              <a:ext uri="{FF2B5EF4-FFF2-40B4-BE49-F238E27FC236}">
                <a16:creationId xmlns:a16="http://schemas.microsoft.com/office/drawing/2014/main" id="{F7F233FB-40EC-4AFD-91D0-55BDC94C608C}"/>
              </a:ext>
            </a:extLst>
          </p:cNvPr>
          <p:cNvSpPr/>
          <p:nvPr/>
        </p:nvSpPr>
        <p:spPr>
          <a:xfrm>
            <a:off x="6279696" y="3878034"/>
            <a:ext cx="326571" cy="288472"/>
          </a:xfrm>
          <a:prstGeom prst="smileyFac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057A7183-FEFE-4A38-83E6-CEE1E7D6C225}"/>
              </a:ext>
            </a:extLst>
          </p:cNvPr>
          <p:cNvSpPr txBox="1"/>
          <p:nvPr/>
        </p:nvSpPr>
        <p:spPr>
          <a:xfrm>
            <a:off x="512989" y="5402263"/>
            <a:ext cx="4389664" cy="461665"/>
          </a:xfrm>
          <a:prstGeom prst="rect">
            <a:avLst/>
          </a:prstGeom>
          <a:noFill/>
        </p:spPr>
        <p:txBody>
          <a:bodyPr wrap="square" rtlCol="0">
            <a:spAutoFit/>
          </a:bodyPr>
          <a:lstStyle/>
          <a:p>
            <a:r>
              <a:rPr lang="en-CA" sz="2400" dirty="0">
                <a:solidFill>
                  <a:srgbClr val="00B050"/>
                </a:solidFill>
              </a:rPr>
              <a:t>The </a:t>
            </a:r>
            <a:r>
              <a:rPr lang="en-CA" sz="2400" dirty="0" err="1">
                <a:solidFill>
                  <a:srgbClr val="00B050"/>
                </a:solidFill>
              </a:rPr>
              <a:t>xMOOC</a:t>
            </a:r>
            <a:endParaRPr lang="en-US" sz="2400" dirty="0">
              <a:solidFill>
                <a:srgbClr val="00B050"/>
              </a:solidFill>
            </a:endParaRPr>
          </a:p>
        </p:txBody>
      </p:sp>
    </p:spTree>
    <p:extLst>
      <p:ext uri="{BB962C8B-B14F-4D97-AF65-F5344CB8AC3E}">
        <p14:creationId xmlns:p14="http://schemas.microsoft.com/office/powerpoint/2010/main" val="2086138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F0FC0A-AE6E-4D69-896D-2CCA00B8D358}"/>
              </a:ext>
            </a:extLst>
          </p:cNvPr>
          <p:cNvSpPr>
            <a:spLocks noGrp="1"/>
          </p:cNvSpPr>
          <p:nvPr>
            <p:ph idx="1"/>
          </p:nvPr>
        </p:nvSpPr>
        <p:spPr>
          <a:xfrm>
            <a:off x="628650" y="587829"/>
            <a:ext cx="6444343" cy="5589134"/>
          </a:xfrm>
        </p:spPr>
        <p:txBody>
          <a:bodyPr/>
          <a:lstStyle/>
          <a:p>
            <a:pPr marL="0" indent="0">
              <a:buNone/>
            </a:pPr>
            <a:r>
              <a:rPr lang="en-US" dirty="0"/>
              <a:t>Early MOOCs faced pedagogical challenges, however. Students needed to be able to manage their own learning, and the lack of personal contact and community resulted in low completion rates. </a:t>
            </a:r>
          </a:p>
          <a:p>
            <a:endParaRPr lang="en-US" dirty="0"/>
          </a:p>
        </p:txBody>
      </p:sp>
      <p:pic>
        <p:nvPicPr>
          <p:cNvPr id="7" name="Picture 6">
            <a:extLst>
              <a:ext uri="{FF2B5EF4-FFF2-40B4-BE49-F238E27FC236}">
                <a16:creationId xmlns:a16="http://schemas.microsoft.com/office/drawing/2014/main" id="{1F48CAEA-FCDD-48DB-A010-04716E65CCDB}"/>
              </a:ext>
            </a:extLst>
          </p:cNvPr>
          <p:cNvPicPr>
            <a:picLocks noChangeAspect="1"/>
          </p:cNvPicPr>
          <p:nvPr/>
        </p:nvPicPr>
        <p:blipFill>
          <a:blip r:embed="rId2"/>
          <a:stretch>
            <a:fillRect/>
          </a:stretch>
        </p:blipFill>
        <p:spPr>
          <a:xfrm>
            <a:off x="746608" y="2850498"/>
            <a:ext cx="4783335" cy="3141407"/>
          </a:xfrm>
          <a:prstGeom prst="rect">
            <a:avLst/>
          </a:prstGeom>
        </p:spPr>
      </p:pic>
      <p:sp>
        <p:nvSpPr>
          <p:cNvPr id="9" name="TextBox 8">
            <a:extLst>
              <a:ext uri="{FF2B5EF4-FFF2-40B4-BE49-F238E27FC236}">
                <a16:creationId xmlns:a16="http://schemas.microsoft.com/office/drawing/2014/main" id="{D87183FC-AA88-48E3-8360-5FD2434D7556}"/>
              </a:ext>
            </a:extLst>
          </p:cNvPr>
          <p:cNvSpPr txBox="1"/>
          <p:nvPr/>
        </p:nvSpPr>
        <p:spPr>
          <a:xfrm>
            <a:off x="628650" y="6176963"/>
            <a:ext cx="6444343" cy="430887"/>
          </a:xfrm>
          <a:prstGeom prst="rect">
            <a:avLst/>
          </a:prstGeom>
          <a:noFill/>
        </p:spPr>
        <p:txBody>
          <a:bodyPr wrap="square">
            <a:spAutoFit/>
          </a:bodyPr>
          <a:lstStyle/>
          <a:p>
            <a:r>
              <a:rPr lang="en-US" sz="1100" dirty="0"/>
              <a:t>Katy Jordan, 2015, Massive open online course completion rates revisited: Assessment, length and attrition  </a:t>
            </a:r>
            <a:r>
              <a:rPr lang="en-US" sz="1100" dirty="0">
                <a:hlinkClick r:id="rId3"/>
              </a:rPr>
              <a:t>http://www.irrodl.org/index.php/irrodl/article/view/2112</a:t>
            </a:r>
            <a:r>
              <a:rPr lang="en-US" sz="1100" dirty="0"/>
              <a:t> </a:t>
            </a:r>
          </a:p>
        </p:txBody>
      </p:sp>
    </p:spTree>
    <p:extLst>
      <p:ext uri="{BB962C8B-B14F-4D97-AF65-F5344CB8AC3E}">
        <p14:creationId xmlns:p14="http://schemas.microsoft.com/office/powerpoint/2010/main" val="1827441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858691-6866-43A2-B50C-71F257AC8499}"/>
              </a:ext>
            </a:extLst>
          </p:cNvPr>
          <p:cNvSpPr>
            <a:spLocks noGrp="1"/>
          </p:cNvSpPr>
          <p:nvPr>
            <p:ph idx="1"/>
          </p:nvPr>
        </p:nvSpPr>
        <p:spPr>
          <a:xfrm>
            <a:off x="628650" y="587829"/>
            <a:ext cx="6381750" cy="5589134"/>
          </a:xfrm>
        </p:spPr>
        <p:txBody>
          <a:bodyPr/>
          <a:lstStyle/>
          <a:p>
            <a:pPr marL="0" indent="0">
              <a:buNone/>
            </a:pPr>
            <a:r>
              <a:rPr lang="en-US" dirty="0"/>
              <a:t>A study “found that efforts to put ‘interventions’ at the front of MOOC classes did not boost completion rates, even though the authors had good reason to think they would.”</a:t>
            </a:r>
          </a:p>
        </p:txBody>
      </p:sp>
      <p:sp>
        <p:nvSpPr>
          <p:cNvPr id="5" name="TextBox 4">
            <a:extLst>
              <a:ext uri="{FF2B5EF4-FFF2-40B4-BE49-F238E27FC236}">
                <a16:creationId xmlns:a16="http://schemas.microsoft.com/office/drawing/2014/main" id="{69C4B2C8-80B0-4CA2-8604-278811ABAA80}"/>
              </a:ext>
            </a:extLst>
          </p:cNvPr>
          <p:cNvSpPr txBox="1"/>
          <p:nvPr/>
        </p:nvSpPr>
        <p:spPr>
          <a:xfrm>
            <a:off x="628649" y="5970089"/>
            <a:ext cx="6055179" cy="769441"/>
          </a:xfrm>
          <a:prstGeom prst="rect">
            <a:avLst/>
          </a:prstGeom>
          <a:noFill/>
        </p:spPr>
        <p:txBody>
          <a:bodyPr wrap="square">
            <a:spAutoFit/>
          </a:bodyPr>
          <a:lstStyle/>
          <a:p>
            <a:r>
              <a:rPr lang="en-US" sz="1100" dirty="0"/>
              <a:t>Derek Newton, 2020, </a:t>
            </a:r>
            <a:r>
              <a:rPr lang="en-US" sz="1100" dirty="0">
                <a:hlinkClick r:id="rId2"/>
              </a:rPr>
              <a:t>https://www.forbes.com/sites/dereknewton/2020/06/21/the-depressing-and-disheartening-news-about-moocs/?sh=28f4fcf176ed</a:t>
            </a:r>
            <a:r>
              <a:rPr lang="en-US" sz="1100" dirty="0"/>
              <a:t> </a:t>
            </a:r>
          </a:p>
          <a:p>
            <a:r>
              <a:rPr lang="en-US" sz="1100" dirty="0"/>
              <a:t>René F. </a:t>
            </a:r>
            <a:r>
              <a:rPr lang="en-US" sz="1100" dirty="0" err="1"/>
              <a:t>Kizilcec</a:t>
            </a:r>
            <a:r>
              <a:rPr lang="en-US" sz="1100" dirty="0"/>
              <a:t>, Justin Reich, Michael Yeomans et.al., 2020, Scaling up behavioral science interventions in online education  </a:t>
            </a:r>
            <a:r>
              <a:rPr lang="en-US" sz="1100" dirty="0">
                <a:hlinkClick r:id="rId3"/>
              </a:rPr>
              <a:t>https://doi.org/10.1073/pnas.1921417117</a:t>
            </a:r>
            <a:r>
              <a:rPr lang="en-US" sz="1100" dirty="0"/>
              <a:t> </a:t>
            </a:r>
          </a:p>
        </p:txBody>
      </p:sp>
      <p:pic>
        <p:nvPicPr>
          <p:cNvPr id="7" name="Picture 6">
            <a:extLst>
              <a:ext uri="{FF2B5EF4-FFF2-40B4-BE49-F238E27FC236}">
                <a16:creationId xmlns:a16="http://schemas.microsoft.com/office/drawing/2014/main" id="{3854C88D-7CB7-4F7C-87B6-6533285D4DEB}"/>
              </a:ext>
            </a:extLst>
          </p:cNvPr>
          <p:cNvPicPr>
            <a:picLocks noChangeAspect="1"/>
          </p:cNvPicPr>
          <p:nvPr/>
        </p:nvPicPr>
        <p:blipFill>
          <a:blip r:embed="rId4"/>
          <a:stretch>
            <a:fillRect/>
          </a:stretch>
        </p:blipFill>
        <p:spPr>
          <a:xfrm>
            <a:off x="1534886" y="2635389"/>
            <a:ext cx="4290433" cy="3210239"/>
          </a:xfrm>
          <a:prstGeom prst="rect">
            <a:avLst/>
          </a:prstGeom>
        </p:spPr>
      </p:pic>
    </p:spTree>
    <p:extLst>
      <p:ext uri="{BB962C8B-B14F-4D97-AF65-F5344CB8AC3E}">
        <p14:creationId xmlns:p14="http://schemas.microsoft.com/office/powerpoint/2010/main" val="111647464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4644</TotalTime>
  <Words>1535</Words>
  <Application>Microsoft Office PowerPoint</Application>
  <PresentationFormat>On-screen Show (4:3)</PresentationFormat>
  <Paragraphs>153</Paragraphs>
  <Slides>32</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Calibri Light</vt:lpstr>
      <vt:lpstr>garamond, new york, times, serif</vt:lpstr>
      <vt:lpstr>Times New Roman</vt:lpstr>
      <vt:lpstr>Office Theme</vt:lpstr>
      <vt:lpstr>PowerPoint Presentation</vt:lpstr>
      <vt:lpstr>PowerPoint Presentation</vt:lpstr>
      <vt:lpstr>Original cMOOC</vt:lpstr>
      <vt:lpstr>PowerPoint Presentation</vt:lpstr>
      <vt:lpstr>Elements of a cMOOC</vt:lpstr>
      <vt:lpstr>xMOOC</vt:lpstr>
      <vt:lpstr>PowerPoint Presentation</vt:lpstr>
      <vt:lpstr>PowerPoint Presentation</vt:lpstr>
      <vt:lpstr>PowerPoint Presentation</vt:lpstr>
      <vt:lpstr>Other MOOCs</vt:lpstr>
      <vt:lpstr>PowerPoint Presentation</vt:lpstr>
      <vt:lpstr>Teaching in a Digital Age</vt:lpstr>
      <vt:lpstr>PowerPoint Presentation</vt:lpstr>
      <vt:lpstr>PowerPoint Presentation</vt:lpstr>
      <vt:lpstr>Open Educational Practices</vt:lpstr>
      <vt:lpstr>Collaborative Online Document Authoring</vt:lpstr>
      <vt:lpstr>Decentralized Course Design</vt:lpstr>
      <vt:lpstr>Centralized Course Design</vt:lpstr>
      <vt:lpstr>Decentralized Course Design</vt:lpstr>
      <vt:lpstr>Federation</vt:lpstr>
      <vt:lpstr>The Fediverse</vt:lpstr>
      <vt:lpstr>Web3</vt:lpstr>
      <vt:lpstr>PowerPoint Presentation</vt:lpstr>
      <vt:lpstr>Ed3</vt:lpstr>
      <vt:lpstr>PowerPoint Presentation</vt:lpstr>
      <vt:lpstr>Data Based MOOC (dbMOOC)</vt:lpstr>
      <vt:lpstr>Live-Linked Data MOOC (ldMOOC)</vt:lpstr>
      <vt:lpstr>AI-Supported MOOC (aiMOOC)</vt:lpstr>
      <vt:lpstr>Example</vt:lpstr>
      <vt:lpstr>Massive Open Online Simulation (MOOS)</vt:lpstr>
      <vt:lpstr>Defining the Multiverse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Downes</dc:creator>
  <cp:lastModifiedBy>Stephen Downes</cp:lastModifiedBy>
  <cp:revision>10</cp:revision>
  <dcterms:created xsi:type="dcterms:W3CDTF">2022-04-23T15:45:53Z</dcterms:created>
  <dcterms:modified xsi:type="dcterms:W3CDTF">2022-05-20T12:03:28Z</dcterms:modified>
</cp:coreProperties>
</file>