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171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31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50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15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29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8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49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19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15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92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035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0820-40F6-4FE8-B57D-77E92E734BFD}" type="datetimeFigureOut">
              <a:rPr lang="en-CA" smtClean="0"/>
              <a:t>2020-06-19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6805A-8EA6-4A89-9BB5-ADE544C18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9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299720"/>
            <a:ext cx="118414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stellar" panose="020A0402060406010301" pitchFamily="18" charset="0"/>
              </a:rPr>
              <a:t>ETHICAL CODES A</a:t>
            </a:r>
            <a:endParaRPr lang="en-CA" sz="18500" dirty="0">
              <a:solidFill>
                <a:schemeClr val="accent4">
                  <a:lumMod val="40000"/>
                  <a:lumOff val="60000"/>
                </a:schemeClr>
              </a:solidFill>
              <a:latin typeface="Castellar" panose="020A0402060406010301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Ethical </a:t>
            </a:r>
            <a:r>
              <a:rPr lang="en-GB" dirty="0" smtClean="0"/>
              <a:t>Codes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 and</a:t>
            </a:r>
            <a:br>
              <a:rPr lang="en-GB" sz="3200" dirty="0" smtClean="0"/>
            </a:br>
            <a:r>
              <a:rPr lang="en-GB" sz="3200" dirty="0" smtClean="0"/>
              <a:t> </a:t>
            </a:r>
            <a:r>
              <a:rPr lang="en-GB" dirty="0"/>
              <a:t>Learning Analytics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Stephen Downes</a:t>
            </a:r>
          </a:p>
          <a:p>
            <a:r>
              <a:rPr lang="en-CA" dirty="0" smtClean="0"/>
              <a:t>National Research Council Canada</a:t>
            </a:r>
          </a:p>
          <a:p>
            <a:r>
              <a:rPr lang="en-CA" dirty="0" smtClean="0"/>
              <a:t>June 22, 2020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6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Bases </a:t>
            </a:r>
            <a:br>
              <a:rPr lang="en-CA" dirty="0" smtClean="0"/>
            </a:br>
            <a:r>
              <a:rPr lang="en-CA" dirty="0" smtClean="0"/>
              <a:t>for Values and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6546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15800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Bases</a:t>
            </a:r>
          </a:p>
          <a:p>
            <a:pPr marL="0" indent="0">
              <a:buNone/>
            </a:pPr>
            <a:r>
              <a:rPr lang="en-CA" sz="15800" dirty="0" smtClean="0">
                <a:solidFill>
                  <a:srgbClr val="00B050"/>
                </a:solidFill>
                <a:latin typeface="Castellar" panose="020A0402060406010301" pitchFamily="18" charset="0"/>
              </a:rPr>
              <a:t>Values</a:t>
            </a:r>
          </a:p>
          <a:p>
            <a:pPr marL="0" indent="0">
              <a:buNone/>
            </a:pPr>
            <a:r>
              <a:rPr lang="en-CA" sz="15800" dirty="0" err="1" smtClean="0">
                <a:solidFill>
                  <a:srgbClr val="00B050"/>
                </a:solidFill>
                <a:latin typeface="Castellar" panose="020A0402060406010301" pitchFamily="18" charset="0"/>
              </a:rPr>
              <a:t>Princi</a:t>
            </a:r>
            <a:endParaRPr lang="en-CA" sz="15800" dirty="0">
              <a:solidFill>
                <a:srgbClr val="00B050"/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633" y="0"/>
            <a:ext cx="5022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0" y="365125"/>
            <a:ext cx="5044440" cy="1325563"/>
          </a:xfrm>
        </p:spPr>
        <p:txBody>
          <a:bodyPr/>
          <a:lstStyle/>
          <a:p>
            <a:r>
              <a:rPr lang="en-CA" dirty="0" smtClean="0"/>
              <a:t>Conclusions of the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326896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15800" dirty="0" err="1" smtClean="0">
                <a:solidFill>
                  <a:srgbClr val="C00000"/>
                </a:solidFill>
                <a:latin typeface="Castellar" panose="020A0402060406010301" pitchFamily="18" charset="0"/>
              </a:rPr>
              <a:t>Conclusi</a:t>
            </a:r>
            <a:endParaRPr lang="en-CA" sz="15800" dirty="0" smtClean="0">
              <a:solidFill>
                <a:srgbClr val="C00000"/>
              </a:solidFill>
              <a:latin typeface="Castellar" panose="020A0402060406010301" pitchFamily="18" charset="0"/>
            </a:endParaRPr>
          </a:p>
          <a:p>
            <a:pPr marL="0" indent="0">
              <a:buNone/>
            </a:pPr>
            <a:r>
              <a:rPr lang="en-CA" sz="15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Of the </a:t>
            </a:r>
            <a:r>
              <a:rPr lang="en-CA" sz="15800" dirty="0" err="1" smtClean="0">
                <a:solidFill>
                  <a:srgbClr val="C00000"/>
                </a:solidFill>
                <a:latin typeface="Castellar" panose="020A0402060406010301" pitchFamily="18" charset="0"/>
              </a:rPr>
              <a:t>st</a:t>
            </a:r>
            <a:endParaRPr lang="en-CA" sz="15800" dirty="0">
              <a:solidFill>
                <a:srgbClr val="C00000"/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22" y="365125"/>
            <a:ext cx="5476875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35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5640" y="1051560"/>
            <a:ext cx="114350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stellar" panose="020A0402060406010301" pitchFamily="18" charset="0"/>
              </a:rPr>
              <a:t>Stephen</a:t>
            </a:r>
            <a:r>
              <a:rPr lang="en-C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CA" sz="15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stellar" panose="020A0402060406010301" pitchFamily="18" charset="0"/>
              </a:rPr>
              <a:t>Downes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4119"/>
            <a:ext cx="10515600" cy="115284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Stephen Downes</a:t>
            </a:r>
          </a:p>
          <a:p>
            <a:pPr marL="0" indent="0">
              <a:buNone/>
            </a:pPr>
            <a:r>
              <a:rPr lang="en-CA" dirty="0" smtClean="0"/>
              <a:t>https://www.downes.ca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294" y="971345"/>
            <a:ext cx="5261826" cy="500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8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Standards of </a:t>
            </a:r>
            <a:br>
              <a:rPr lang="en-CA" dirty="0" smtClean="0"/>
            </a:br>
            <a:r>
              <a:rPr lang="en-CA" dirty="0" smtClean="0"/>
              <a:t>Conduct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3900" dirty="0" smtClean="0">
                <a:solidFill>
                  <a:srgbClr val="FF0000"/>
                </a:solidFill>
                <a:latin typeface="Castellar" panose="020A0402060406010301" pitchFamily="18" charset="0"/>
              </a:rPr>
              <a:t>Stand</a:t>
            </a:r>
          </a:p>
          <a:p>
            <a:pPr marL="0" indent="0">
              <a:buNone/>
            </a:pPr>
            <a:r>
              <a:rPr lang="en-CA" sz="23900" dirty="0" smtClean="0">
                <a:solidFill>
                  <a:srgbClr val="FF0000"/>
                </a:solidFill>
                <a:latin typeface="Castellar" panose="020A0402060406010301" pitchFamily="18" charset="0"/>
              </a:rPr>
              <a:t>OF c</a:t>
            </a:r>
            <a:endParaRPr lang="en-CA" sz="23900" dirty="0">
              <a:solidFill>
                <a:srgbClr val="FF0000"/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902" y="1209675"/>
            <a:ext cx="540067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" y="3942080"/>
            <a:ext cx="1403096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7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astellar" panose="020A0402060406010301" pitchFamily="18" charset="0"/>
              </a:rPr>
              <a:t>The Codes</a:t>
            </a:r>
            <a:r>
              <a:rPr lang="en-CA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Codes</a:t>
            </a:r>
            <a:endParaRPr lang="en-CA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Codes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1440"/>
            <a:ext cx="10515600" cy="54965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Professional ethics – broad-based ethical codes (4)</a:t>
            </a:r>
            <a:endParaRPr lang="en-CA" dirty="0"/>
          </a:p>
          <a:p>
            <a:pPr lvl="0"/>
            <a:r>
              <a:rPr lang="en-GB" dirty="0"/>
              <a:t>Academic ethics – codes of conduct for professors and staff in traditional academic institutions (3)</a:t>
            </a:r>
            <a:endParaRPr lang="en-CA" dirty="0"/>
          </a:p>
          <a:p>
            <a:pPr lvl="0"/>
            <a:r>
              <a:rPr lang="en-GB" dirty="0"/>
              <a:t>Teacher ethics – codes governing teachers and the teaching profession (7)</a:t>
            </a:r>
            <a:endParaRPr lang="en-CA" dirty="0"/>
          </a:p>
          <a:p>
            <a:pPr lvl="0"/>
            <a:r>
              <a:rPr lang="en-GB" dirty="0"/>
              <a:t>Ethics for librarians and information workers – ethics of information management (2)</a:t>
            </a:r>
            <a:endParaRPr lang="en-CA" dirty="0"/>
          </a:p>
          <a:p>
            <a:pPr lvl="0"/>
            <a:r>
              <a:rPr lang="en-GB" dirty="0"/>
              <a:t>Public service ethics – codes of conduct for government employees (2)</a:t>
            </a:r>
            <a:endParaRPr lang="en-CA" dirty="0"/>
          </a:p>
          <a:p>
            <a:pPr lvl="0"/>
            <a:r>
              <a:rPr lang="en-GB" dirty="0"/>
              <a:t>Research ethics – includes international declarations and government policy (6)</a:t>
            </a:r>
            <a:endParaRPr lang="en-CA" dirty="0"/>
          </a:p>
          <a:p>
            <a:pPr lvl="0"/>
            <a:r>
              <a:rPr lang="en-GB" dirty="0"/>
              <a:t>Health care ethics – including codes for doctors and nurses (6)</a:t>
            </a:r>
            <a:endParaRPr lang="en-CA" dirty="0"/>
          </a:p>
          <a:p>
            <a:pPr lvl="0"/>
            <a:r>
              <a:rPr lang="en-GB" dirty="0"/>
              <a:t>Ethics in social science research – research ethics (1)</a:t>
            </a:r>
            <a:endParaRPr lang="en-CA" dirty="0"/>
          </a:p>
          <a:p>
            <a:pPr lvl="0"/>
            <a:r>
              <a:rPr lang="en-GB" dirty="0"/>
              <a:t>Data ethics – government and industry declarations on the use of study and survey data (7)</a:t>
            </a:r>
            <a:endParaRPr lang="en-CA" dirty="0"/>
          </a:p>
          <a:p>
            <a:pPr lvl="0"/>
            <a:r>
              <a:rPr lang="en-GB" dirty="0"/>
              <a:t>Market research ethics – codes describing the ethical use of data in advertising and market studies (2)</a:t>
            </a:r>
            <a:endParaRPr lang="en-CA" dirty="0"/>
          </a:p>
          <a:p>
            <a:pPr lvl="0"/>
            <a:r>
              <a:rPr lang="en-GB" dirty="0"/>
              <a:t>Journalism ethics – codes of conduct governing the use of public information by journalists (3)</a:t>
            </a:r>
            <a:endParaRPr lang="en-CA" dirty="0"/>
          </a:p>
          <a:p>
            <a:pPr lvl="0"/>
            <a:r>
              <a:rPr lang="en-GB" dirty="0"/>
              <a:t>Ethics for IT professionals – system administration and software development ethics (3)</a:t>
            </a:r>
            <a:endParaRPr lang="en-CA" dirty="0"/>
          </a:p>
          <a:p>
            <a:pPr lvl="0"/>
            <a:r>
              <a:rPr lang="en-GB" dirty="0"/>
              <a:t>Data research ethics – related specifically to the use of data in research (1)</a:t>
            </a:r>
            <a:endParaRPr lang="en-CA" dirty="0"/>
          </a:p>
          <a:p>
            <a:pPr lvl="0"/>
            <a:r>
              <a:rPr lang="en-GB" dirty="0"/>
              <a:t>Ethics for artificial intelligence – government, industry and academic codes (15)</a:t>
            </a:r>
            <a:endParaRPr lang="en-CA" dirty="0"/>
          </a:p>
          <a:p>
            <a:pPr lvl="0"/>
            <a:r>
              <a:rPr lang="en-GB" dirty="0"/>
              <a:t>Information and privacy – principles specifically addressing individual rights (1)</a:t>
            </a:r>
            <a:endParaRPr lang="en-CA" dirty="0"/>
          </a:p>
          <a:p>
            <a:pPr lvl="0"/>
            <a:r>
              <a:rPr lang="en-GB" dirty="0"/>
              <a:t>Ethics in educational research – policies governing educational researchers specifically (3)</a:t>
            </a:r>
            <a:endParaRPr lang="en-CA" dirty="0"/>
          </a:p>
          <a:p>
            <a:pPr lvl="0"/>
            <a:r>
              <a:rPr lang="en-GB" dirty="0"/>
              <a:t>Ethics in learning analytics – government, academic and industry guidelines and codes (7</a:t>
            </a:r>
            <a:r>
              <a:rPr lang="en-GB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02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Applications of Learning Analytics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2217400" cy="66782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18500" dirty="0" err="1" smtClean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</a:rPr>
              <a:t>ApplicAT</a:t>
            </a:r>
            <a:endParaRPr lang="en-CA" sz="18500" dirty="0" smtClean="0">
              <a:solidFill>
                <a:schemeClr val="accent1">
                  <a:lumMod val="75000"/>
                </a:schemeClr>
              </a:solidFill>
              <a:latin typeface="Castellar" panose="020A0402060406010301" pitchFamily="18" charset="0"/>
            </a:endParaRPr>
          </a:p>
          <a:p>
            <a:pPr marL="0" indent="0">
              <a:buNone/>
            </a:pPr>
            <a:r>
              <a:rPr lang="en-CA" sz="18500" dirty="0" smtClean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</a:rPr>
              <a:t>Of Learn</a:t>
            </a:r>
          </a:p>
          <a:p>
            <a:pPr marL="0" indent="0">
              <a:buNone/>
            </a:pPr>
            <a:r>
              <a:rPr lang="en-CA" sz="18500" dirty="0" smtClean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</a:rPr>
              <a:t>Analytic</a:t>
            </a:r>
            <a:endParaRPr lang="en-CA" sz="18500" dirty="0">
              <a:solidFill>
                <a:schemeClr val="accent1">
                  <a:lumMod val="75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575" y="1782762"/>
            <a:ext cx="37528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640" y="365125"/>
            <a:ext cx="5979160" cy="1325563"/>
          </a:xfrm>
        </p:spPr>
        <p:txBody>
          <a:bodyPr/>
          <a:lstStyle/>
          <a:p>
            <a:r>
              <a:rPr lang="en-CA" dirty="0" smtClean="0"/>
              <a:t>Ethical Issues in Learning Analytics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2080240" cy="6876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17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Ethical I</a:t>
            </a:r>
          </a:p>
          <a:p>
            <a:pPr marL="0" indent="0">
              <a:buNone/>
            </a:pPr>
            <a:r>
              <a:rPr lang="en-CA" sz="17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In Learn</a:t>
            </a:r>
          </a:p>
          <a:p>
            <a:pPr marL="0" indent="0">
              <a:buNone/>
            </a:pPr>
            <a:r>
              <a:rPr lang="en-CA" sz="171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Analytic</a:t>
            </a:r>
            <a:endParaRPr lang="en-CA" sz="17100" dirty="0">
              <a:solidFill>
                <a:schemeClr val="accent6">
                  <a:lumMod val="60000"/>
                  <a:lumOff val="40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131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61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on Ethical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2039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15800" dirty="0" smtClean="0">
                <a:solidFill>
                  <a:schemeClr val="accent2">
                    <a:lumMod val="50000"/>
                  </a:schemeClr>
                </a:solidFill>
                <a:latin typeface="Castellar" panose="020A0402060406010301" pitchFamily="18" charset="0"/>
              </a:rPr>
              <a:t>Focus on</a:t>
            </a:r>
          </a:p>
          <a:p>
            <a:pPr marL="0" indent="0">
              <a:buNone/>
            </a:pPr>
            <a:r>
              <a:rPr lang="en-CA" sz="15800" dirty="0" smtClean="0">
                <a:solidFill>
                  <a:schemeClr val="accent2">
                    <a:lumMod val="50000"/>
                  </a:schemeClr>
                </a:solidFill>
                <a:latin typeface="Castellar" panose="020A0402060406010301" pitchFamily="18" charset="0"/>
              </a:rPr>
              <a:t>Ethical </a:t>
            </a:r>
            <a:r>
              <a:rPr lang="en-CA" sz="15800" dirty="0" err="1" smtClean="0">
                <a:solidFill>
                  <a:schemeClr val="accent2">
                    <a:lumMod val="50000"/>
                  </a:schemeClr>
                </a:solidFill>
                <a:latin typeface="Castellar" panose="020A0402060406010301" pitchFamily="18" charset="0"/>
              </a:rPr>
              <a:t>i</a:t>
            </a:r>
            <a:endParaRPr lang="en-CA" sz="15800" dirty="0">
              <a:solidFill>
                <a:schemeClr val="accent2">
                  <a:lumMod val="50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465" y="1825625"/>
            <a:ext cx="49339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7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Core Values and </a:t>
            </a:r>
            <a:br>
              <a:rPr lang="en-CA" dirty="0" smtClean="0"/>
            </a:br>
            <a:r>
              <a:rPr lang="en-CA" dirty="0" smtClean="0"/>
              <a:t>Priorities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1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Core</a:t>
            </a:r>
          </a:p>
          <a:p>
            <a:pPr marL="0" indent="0">
              <a:buNone/>
            </a:pPr>
            <a:r>
              <a:rPr lang="en-CA" sz="1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And </a:t>
            </a:r>
            <a:endParaRPr lang="en-CA" sz="15800" dirty="0">
              <a:solidFill>
                <a:schemeClr val="accent2">
                  <a:lumMod val="60000"/>
                  <a:lumOff val="40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605" y="853757"/>
            <a:ext cx="485775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6680" y="365125"/>
            <a:ext cx="4897120" cy="1325563"/>
          </a:xfrm>
        </p:spPr>
        <p:txBody>
          <a:bodyPr/>
          <a:lstStyle/>
          <a:p>
            <a:r>
              <a:rPr lang="en-CA" dirty="0" smtClean="0"/>
              <a:t>Core Values and </a:t>
            </a:r>
            <a:br>
              <a:rPr lang="en-CA" dirty="0" smtClean="0"/>
            </a:br>
            <a:r>
              <a:rPr lang="en-CA" dirty="0" smtClean="0"/>
              <a:t>Priorities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3243560" cy="4351338"/>
          </a:xfrm>
        </p:spPr>
        <p:txBody>
          <a:bodyPr>
            <a:normAutofit lnSpcReduction="10000"/>
          </a:bodyPr>
          <a:lstStyle/>
          <a:p>
            <a:r>
              <a:rPr lang="en-CA" sz="1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Core </a:t>
            </a:r>
            <a:r>
              <a:rPr lang="en-CA" sz="15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vaL</a:t>
            </a:r>
            <a:endParaRPr lang="en-CA" sz="15800" dirty="0" smtClean="0">
              <a:solidFill>
                <a:schemeClr val="accent2">
                  <a:lumMod val="60000"/>
                  <a:lumOff val="40000"/>
                </a:schemeClr>
              </a:solidFill>
              <a:latin typeface="Castellar" panose="020A0402060406010301" pitchFamily="18" charset="0"/>
            </a:endParaRPr>
          </a:p>
          <a:p>
            <a:r>
              <a:rPr lang="en-CA" sz="15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And </a:t>
            </a:r>
            <a:r>
              <a:rPr lang="en-CA" sz="15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stellar" panose="020A0402060406010301" pitchFamily="18" charset="0"/>
              </a:rPr>
              <a:t>priO</a:t>
            </a:r>
            <a:endParaRPr lang="en-CA" sz="15800" dirty="0">
              <a:solidFill>
                <a:schemeClr val="accent2">
                  <a:lumMod val="60000"/>
                  <a:lumOff val="40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17" y="489267"/>
            <a:ext cx="4657725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Obligations</a:t>
            </a:r>
            <a:br>
              <a:rPr lang="en-CA" dirty="0" smtClean="0"/>
            </a:br>
            <a:r>
              <a:rPr lang="en-CA" dirty="0" smtClean="0"/>
              <a:t>and Duties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253744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15800" dirty="0" err="1" smtClean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</a:rPr>
              <a:t>Obligatio</a:t>
            </a:r>
            <a:endParaRPr lang="en-CA" sz="15800" dirty="0" smtClean="0">
              <a:solidFill>
                <a:schemeClr val="accent1">
                  <a:lumMod val="75000"/>
                </a:schemeClr>
              </a:solidFill>
              <a:latin typeface="Castellar" panose="020A0402060406010301" pitchFamily="18" charset="0"/>
            </a:endParaRPr>
          </a:p>
          <a:p>
            <a:pPr marL="0" indent="0">
              <a:buNone/>
            </a:pPr>
            <a:r>
              <a:rPr lang="en-CA" sz="15800" dirty="0" smtClean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</a:rPr>
              <a:t>And </a:t>
            </a:r>
            <a:r>
              <a:rPr lang="en-CA" sz="15800" dirty="0" err="1" smtClean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</a:rPr>
              <a:t>duti</a:t>
            </a:r>
            <a:endParaRPr lang="en-CA" sz="15800" dirty="0">
              <a:solidFill>
                <a:schemeClr val="accent1">
                  <a:lumMod val="75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927" y="0"/>
            <a:ext cx="4296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327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Castellar</vt:lpstr>
      <vt:lpstr>Office Theme</vt:lpstr>
      <vt:lpstr>Ethical Codes  and  Learning Analytics</vt:lpstr>
      <vt:lpstr>Standards of  Conduct</vt:lpstr>
      <vt:lpstr>The Codes</vt:lpstr>
      <vt:lpstr>Applications of Learning Analytics</vt:lpstr>
      <vt:lpstr>Ethical Issues in Learning Analytics</vt:lpstr>
      <vt:lpstr>Focus on Ethical Issues</vt:lpstr>
      <vt:lpstr>Core Values and  Priorities (1)</vt:lpstr>
      <vt:lpstr>Core Values and  Priorities (2)</vt:lpstr>
      <vt:lpstr>Obligations and Duties</vt:lpstr>
      <vt:lpstr>Bases  for Values and Principles</vt:lpstr>
      <vt:lpstr>Conclusions of the Study</vt:lpstr>
      <vt:lpstr>PowerPoint Presentation</vt:lpstr>
    </vt:vector>
  </TitlesOfParts>
  <Company>NRC-CNRC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Downes, Stephen</dc:creator>
  <cp:lastModifiedBy>Downes, Stephen</cp:lastModifiedBy>
  <cp:revision>8</cp:revision>
  <dcterms:created xsi:type="dcterms:W3CDTF">2020-06-19T19:07:22Z</dcterms:created>
  <dcterms:modified xsi:type="dcterms:W3CDTF">2020-06-19T20:29:30Z</dcterms:modified>
</cp:coreProperties>
</file>