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38"/>
  </p:notesMasterIdLst>
  <p:sldIdLst>
    <p:sldId id="256" r:id="rId2"/>
    <p:sldId id="259" r:id="rId3"/>
    <p:sldId id="260" r:id="rId4"/>
    <p:sldId id="342" r:id="rId5"/>
    <p:sldId id="258" r:id="rId6"/>
    <p:sldId id="271" r:id="rId7"/>
    <p:sldId id="270"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Lst>
  <p:sldSz cx="9144000" cy="6858000" type="screen4x3"/>
  <p:notesSz cx="6858000" cy="9144000"/>
  <p:embeddedFontLst>
    <p:embeddedFont>
      <p:font typeface="Libre Franklin" panose="00000500000000000000" charset="0"/>
      <p:regular r:id="rId39"/>
      <p:bold r:id="rId40"/>
      <p:italic r:id="rId41"/>
      <p:boldItalic r:id="rId42"/>
    </p:embeddedFont>
    <p:embeddedFont>
      <p:font typeface="Libre Franklin Medium" panose="020B0604020202020204" charset="0"/>
      <p:regular r:id="rId43"/>
      <p:bold r:id="rId44"/>
      <p:italic r:id="rId45"/>
      <p:boldItalic r:id="rId46"/>
    </p:embeddedFont>
    <p:embeddedFont>
      <p:font typeface="Corbel" panose="020B0503020204020204" pitchFamily="3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Roboto" panose="020B060402020202020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BC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72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338699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 name="Google Shape;71;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3638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d2dbae71f_0_4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International Science Council - https://council.science/call-for-nominations-covidea/</a:t>
            </a:r>
            <a:endParaRPr/>
          </a:p>
        </p:txBody>
      </p:sp>
      <p:sp>
        <p:nvSpPr>
          <p:cNvPr id="187" name="Google Shape;187;g8d2dbae71f_0_4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6647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8d2dbae71f_0_3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8d2dbae71f_0_3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6330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8d2dbae71f_0_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8d2dbae71f_0_1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9056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8d2dbae71f_0_3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8d2dbae71f_0_3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0390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8d2dbae71f_0_4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g8d2dbae71f_0_4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232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8d2dbae71f_0_4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g8d2dbae71f_0_4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5838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8d2dbae71f_0_3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g8d2dbae71f_0_3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8140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8d2dbae71f_0_4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g8d2dbae71f_0_4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4401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8d2dbae71f_0_4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g8d2dbae71f_0_4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2506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8d2dbae71f_0_4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g8d2dbae71f_0_4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6194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8d2dbae71f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g8d2dbae71f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9307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8d2dbae71f_0_2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g8d2dbae71f_0_2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8820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8d2dbae71f_0_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g8d2dbae71f_0_1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844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8d2dbae71f_0_1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g8d2dbae71f_0_1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9714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d2dbae71f_0_1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8d2dbae71f_0_1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9186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8d2dbae71f_0_2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g8d2dbae71f_0_2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9376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8d2dbae71f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g8d2dbae71f_0_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3520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8d2dbae71f_0_1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8d2dbae71f_0_1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15815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8d2dbae71f_0_1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g8d2dbae71f_0_1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9872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8d2dbae71f_0_1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8d2dbae71f_0_1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6360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8d2dbae71f_0_1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g8d2dbae71f_0_1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5526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8d2dbae71f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g8d2dbae71f_0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1041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8d2dbae71f_0_2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g8d2dbae71f_0_2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676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8d2dbae71f_0_2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g8d2dbae71f_0_2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6226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8d2dbae71f_0_2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g8d2dbae71f_0_2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4253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8d2dbae71f_0_2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g8d2dbae71f_0_2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8734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8d2dbae71f_0_3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g8d2dbae71f_0_3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414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8d2dbae71f_0_2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g8d2dbae71f_0_2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47414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d2dbae71f_0_2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g8d2dbae71f_0_2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3462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8d2dbae71f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g8d2dbae71f_0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2198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3233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d2dbae71f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8d2dbae71f_0_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2587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d2dbae71f_0_3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g8d2dbae71f_0_3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4998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8d2dbae71f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8d2dbae71f_0_1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1778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8d2dbae71f_0_3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g8d2dbae71f_0_3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4284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endParaRPr lang="en-CA"/>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CA"/>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marL="0" lvl="0" indent="0" algn="r" rtl="0">
              <a:spcBef>
                <a:spcPts val="0"/>
              </a:spcBef>
              <a:spcAft>
                <a:spcPts val="0"/>
              </a:spcAft>
              <a:buNone/>
            </a:pPr>
            <a:fld id="{00000000-1234-1234-1234-123412341234}" type="slidenum">
              <a:rPr lang="en-US" smtClean="0"/>
              <a:t>‹#›</a:t>
            </a:fld>
            <a:endParaRPr lang="en-US"/>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127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9181944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7724071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98225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08499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655740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46893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62613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84572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smtClean="0"/>
              <a:t>Click to edit Master title style</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33535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0412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endParaRPr lang="en-CA"/>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endParaRPr lang="en-CA"/>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9308464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sldNum="0" hdr="0" ftr="0" dt="0"/>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s://colab.plymouthcreate.net/ac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hyperlink" Target="https://jl4d.org/index.php/ejl4d/article/view/391/485"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002/tea.21465"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hyperlink" Target="https://www.nomanssky.com/" TargetMode="Externa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s://www.bera.ac.uk/blog/the-thin-line-between-gaming-and-learni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hyperlink" Target="https://mailchi.mp/american/july-2020?e=6eb0d07479" TargetMode="External"/><Relationship Id="rId5" Type="http://schemas.openxmlformats.org/officeDocument/2006/relationships/image" Target="../media/image16.png"/><Relationship Id="rId4" Type="http://schemas.openxmlformats.org/officeDocument/2006/relationships/hyperlink" Target="https://medium.com/planet4/co-design-of-the-challenges-the-design-critique-a096b46b3e13"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users/gdj-1086657/"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hyperlink" Target="https://www.downes.ca/post/69410" TargetMode="External"/><Relationship Id="rId4" Type="http://schemas.openxmlformats.org/officeDocument/2006/relationships/hyperlink" Target="https://halfanhour.blogspot.com/2019/04/on-connectivism-and-scale.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hyperlink" Target="https://arxiv.org/pdf/1906.09208.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ww.downes.ca/presentation/525"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hyperlink" Target="https://www.downes.ca/presentation/528"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bit.ly/quicktechguide"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hyperlink" Target="https://creately.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hyperlink" Target="https://www.ijoer.org/accessible-open-educational-resources-and-librarian-involvemen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s://blog.weareopen.coop/howto-create-an-architecture-of-participation-for-your-open-source-project-a38386c69fa5"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s://www.downes.c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www.downes.ca/files/TandS_Relationship_SoL_Preprint.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users/gdj-1086657/?utm_source=link-attribution&amp;utm_medium=referral&amp;utm_campaign=image&amp;utm_content=4533864"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s://www.wise-qatar.org/what-if-kindness-is-the-new-normal-a-call-to-re-imagine-the-purpose-of-education-in-the-post-covid-world/"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0"/>
          <p:cNvSpPr txBox="1">
            <a:spLocks noGrp="1"/>
          </p:cNvSpPr>
          <p:nvPr>
            <p:ph type="ctrTitle"/>
          </p:nvPr>
        </p:nvSpPr>
        <p:spPr>
          <a:prstGeom prst="rect">
            <a:avLst/>
          </a:prstGeom>
          <a:noFill/>
          <a:ln>
            <a:noFill/>
          </a:ln>
        </p:spPr>
        <p:txBody>
          <a:bodyPr spcFirstLastPara="1" wrap="square" lIns="91425" tIns="45700" rIns="91425" bIns="45700" anchor="ctr" anchorCtr="0">
            <a:noAutofit/>
          </a:bodyPr>
          <a:lstStyle/>
          <a:p>
            <a:pPr lvl="0" algn="l">
              <a:lnSpc>
                <a:spcPct val="70000"/>
              </a:lnSpc>
              <a:spcBef>
                <a:spcPts val="0"/>
              </a:spcBef>
              <a:buClr>
                <a:srgbClr val="009944"/>
              </a:buClr>
              <a:buSzPts val="6500"/>
            </a:pPr>
            <a:r>
              <a:rPr lang="en-CA" sz="4400" b="0" dirty="0" smtClean="0"/>
              <a:t>Personal  </a:t>
            </a:r>
            <a:r>
              <a:rPr lang="en-CA" sz="4400" b="0" dirty="0"/>
              <a:t>Learning: </a:t>
            </a:r>
            <a:r>
              <a:rPr lang="en-CA" sz="4400" b="0" dirty="0" smtClean="0"/>
              <a:t/>
            </a:r>
            <a:br>
              <a:rPr lang="en-CA" sz="4400" b="0" dirty="0" smtClean="0"/>
            </a:br>
            <a:r>
              <a:rPr lang="en-CA" sz="4400" b="0" dirty="0"/>
              <a:t/>
            </a:r>
            <a:br>
              <a:rPr lang="en-CA" sz="4400" b="0" dirty="0"/>
            </a:br>
            <a:r>
              <a:rPr lang="en-CA" sz="4400" b="0" dirty="0" smtClean="0"/>
              <a:t>Taking  Ownership  of </a:t>
            </a:r>
            <a:br>
              <a:rPr lang="en-CA" sz="4400" b="0" dirty="0" smtClean="0"/>
            </a:br>
            <a:r>
              <a:rPr lang="en-CA" sz="4400" b="0" dirty="0"/>
              <a:t/>
            </a:r>
            <a:br>
              <a:rPr lang="en-CA" sz="4400" b="0" dirty="0"/>
            </a:br>
            <a:r>
              <a:rPr lang="en-CA" sz="4400" b="0" dirty="0" smtClean="0"/>
              <a:t>Learning  </a:t>
            </a:r>
            <a:r>
              <a:rPr lang="en-CA" sz="4400" b="0" dirty="0" smtClean="0"/>
              <a:t>Online – Part 4</a:t>
            </a:r>
            <a:endParaRPr sz="4100" b="0" dirty="0">
              <a:latin typeface="Libre Franklin"/>
              <a:ea typeface="Libre Franklin"/>
              <a:cs typeface="Libre Franklin"/>
              <a:sym typeface="Libre Franklin"/>
            </a:endParaRPr>
          </a:p>
        </p:txBody>
      </p:sp>
      <p:sp>
        <p:nvSpPr>
          <p:cNvPr id="74" name="Google Shape;74;p10"/>
          <p:cNvSpPr txBox="1">
            <a:spLocks noGrp="1"/>
          </p:cNvSpPr>
          <p:nvPr>
            <p:ph type="subTitle" idx="1"/>
          </p:nvPr>
        </p:nvSpPr>
        <p:spPr>
          <a:xfrm>
            <a:off x="1037975" y="4211673"/>
            <a:ext cx="7648800" cy="1768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7F7F7F"/>
              </a:buClr>
              <a:buSzPts val="4000"/>
              <a:buNone/>
            </a:pPr>
            <a:r>
              <a:rPr lang="en-US" sz="2600" dirty="0"/>
              <a:t>Stephen Downes</a:t>
            </a:r>
            <a:endParaRPr sz="2600" dirty="0"/>
          </a:p>
          <a:p>
            <a:pPr marL="0" lvl="0" indent="0" algn="l" rtl="0">
              <a:spcBef>
                <a:spcPts val="0"/>
              </a:spcBef>
              <a:spcAft>
                <a:spcPts val="0"/>
              </a:spcAft>
              <a:buClr>
                <a:srgbClr val="7F7F7F"/>
              </a:buClr>
              <a:buSzPts val="4000"/>
              <a:buNone/>
            </a:pPr>
            <a:r>
              <a:rPr lang="en-US" sz="2600" dirty="0" smtClean="0"/>
              <a:t>October 10, </a:t>
            </a:r>
            <a:r>
              <a:rPr lang="en-US" sz="2600" dirty="0"/>
              <a:t>2020</a:t>
            </a:r>
            <a:endParaRPr sz="2600" dirty="0"/>
          </a:p>
          <a:p>
            <a:pPr marL="0" lvl="0" indent="0" algn="l" rtl="0">
              <a:spcBef>
                <a:spcPts val="0"/>
              </a:spcBef>
              <a:spcAft>
                <a:spcPts val="0"/>
              </a:spcAft>
              <a:buClr>
                <a:srgbClr val="7F7F7F"/>
              </a:buClr>
              <a:buSzPts val="4000"/>
              <a:buNone/>
            </a:pPr>
            <a:r>
              <a:rPr lang="en-US" sz="1700" dirty="0"/>
              <a:t>                                                         https://</a:t>
            </a:r>
            <a:r>
              <a:rPr lang="en-US" sz="1700" dirty="0" smtClean="0"/>
              <a:t>www.downes.ca/presentation/531</a:t>
            </a:r>
            <a:endParaRPr sz="17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8"/>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Objectives for Learners</a:t>
            </a:r>
            <a:endParaRPr sz="3500" b="0">
              <a:latin typeface="Libre Franklin"/>
              <a:ea typeface="Libre Franklin"/>
              <a:cs typeface="Libre Franklin"/>
              <a:sym typeface="Libre Franklin"/>
            </a:endParaRPr>
          </a:p>
        </p:txBody>
      </p:sp>
      <p:sp>
        <p:nvSpPr>
          <p:cNvPr id="190" name="Google Shape;190;p28"/>
          <p:cNvSpPr txBox="1"/>
          <p:nvPr/>
        </p:nvSpPr>
        <p:spPr>
          <a:xfrm>
            <a:off x="603225" y="1753750"/>
            <a:ext cx="7249800" cy="36810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600"/>
              </a:spcAft>
              <a:buSzPts val="1900"/>
              <a:buChar char="●"/>
            </a:pPr>
            <a:r>
              <a:rPr lang="en-US" sz="1900" dirty="0">
                <a:solidFill>
                  <a:srgbClr val="FF00FF"/>
                </a:solidFill>
              </a:rPr>
              <a:t>How to</a:t>
            </a:r>
            <a:r>
              <a:rPr lang="en-US" sz="1900" dirty="0"/>
              <a:t> BUILD AWARENESS (e.g. of contexts and environments, cultures, needs, change, circumstance)</a:t>
            </a:r>
            <a:endParaRPr sz="1900" dirty="0"/>
          </a:p>
          <a:p>
            <a:pPr marL="457200" lvl="0" indent="-349250" algn="l" rtl="0">
              <a:spcBef>
                <a:spcPts val="0"/>
              </a:spcBef>
              <a:spcAft>
                <a:spcPts val="600"/>
              </a:spcAft>
              <a:buSzPts val="1900"/>
              <a:buChar char="●"/>
            </a:pPr>
            <a:r>
              <a:rPr lang="en-US" sz="1900" dirty="0">
                <a:solidFill>
                  <a:srgbClr val="FF0000"/>
                </a:solidFill>
              </a:rPr>
              <a:t>How to</a:t>
            </a:r>
            <a:r>
              <a:rPr lang="en-US" sz="1900" dirty="0">
                <a:solidFill>
                  <a:schemeClr val="dk1"/>
                </a:solidFill>
              </a:rPr>
              <a:t> </a:t>
            </a:r>
            <a:r>
              <a:rPr lang="en-US" sz="1900" dirty="0"/>
              <a:t>BUILD KNOWLEDGE (e.g. of sciences and technologies, formalization, models, algorithms, </a:t>
            </a:r>
            <a:r>
              <a:rPr lang="en-US" sz="1900" dirty="0" err="1"/>
              <a:t>etc</a:t>
            </a:r>
            <a:r>
              <a:rPr lang="en-US" sz="1900" dirty="0"/>
              <a:t>)</a:t>
            </a:r>
            <a:endParaRPr sz="1900" dirty="0"/>
          </a:p>
          <a:p>
            <a:pPr marL="457200" lvl="0" indent="-349250" algn="l" rtl="0">
              <a:spcBef>
                <a:spcPts val="0"/>
              </a:spcBef>
              <a:spcAft>
                <a:spcPts val="600"/>
              </a:spcAft>
              <a:buSzPts val="1900"/>
              <a:buChar char="●"/>
            </a:pPr>
            <a:r>
              <a:rPr lang="en-US" sz="1900" dirty="0">
                <a:solidFill>
                  <a:srgbClr val="3C78D8"/>
                </a:solidFill>
              </a:rPr>
              <a:t>How to</a:t>
            </a:r>
            <a:r>
              <a:rPr lang="en-US" sz="1900" dirty="0">
                <a:solidFill>
                  <a:schemeClr val="dk1"/>
                </a:solidFill>
              </a:rPr>
              <a:t> </a:t>
            </a:r>
            <a:r>
              <a:rPr lang="en-US" sz="1900" dirty="0"/>
              <a:t>BUILD CHARACTER (e.g. purpose and value, ethics and emotional intelligence)</a:t>
            </a:r>
            <a:endParaRPr sz="1900" dirty="0"/>
          </a:p>
          <a:p>
            <a:pPr marL="457200" lvl="0" indent="-349250" algn="l" rtl="0">
              <a:spcBef>
                <a:spcPts val="0"/>
              </a:spcBef>
              <a:spcAft>
                <a:spcPts val="600"/>
              </a:spcAft>
              <a:buSzPts val="1900"/>
              <a:buChar char="●"/>
            </a:pPr>
            <a:r>
              <a:rPr lang="en-US" sz="1900" dirty="0">
                <a:solidFill>
                  <a:srgbClr val="FF9900"/>
                </a:solidFill>
              </a:rPr>
              <a:t>How to </a:t>
            </a:r>
            <a:r>
              <a:rPr lang="en-US" sz="1900" dirty="0"/>
              <a:t>BUILD JUDGMENT (e.g. recognizing and countering deception, inference and explanation)</a:t>
            </a:r>
            <a:endParaRPr sz="1900" dirty="0"/>
          </a:p>
          <a:p>
            <a:pPr marL="457200" lvl="0" indent="-349250" algn="l" rtl="0">
              <a:spcBef>
                <a:spcPts val="0"/>
              </a:spcBef>
              <a:spcAft>
                <a:spcPts val="600"/>
              </a:spcAft>
              <a:buSzPts val="1900"/>
              <a:buChar char="●"/>
            </a:pPr>
            <a:r>
              <a:rPr lang="en-US" sz="1900" dirty="0">
                <a:solidFill>
                  <a:srgbClr val="BF9000"/>
                </a:solidFill>
              </a:rPr>
              <a:t>How to</a:t>
            </a:r>
            <a:r>
              <a:rPr lang="en-US" sz="1900" dirty="0">
                <a:solidFill>
                  <a:schemeClr val="dk1"/>
                </a:solidFill>
              </a:rPr>
              <a:t> </a:t>
            </a:r>
            <a:r>
              <a:rPr lang="en-US" sz="1900" dirty="0"/>
              <a:t>BUILD RESILIENCE (e.g. global challenges and their impacts, sustainable development, stewardship)</a:t>
            </a:r>
            <a:endParaRPr sz="1900" dirty="0"/>
          </a:p>
          <a:p>
            <a:pPr marL="457200" lvl="0" indent="-349250" algn="l" rtl="0">
              <a:spcBef>
                <a:spcPts val="0"/>
              </a:spcBef>
              <a:spcAft>
                <a:spcPts val="600"/>
              </a:spcAft>
              <a:buSzPts val="1900"/>
              <a:buChar char="●"/>
            </a:pPr>
            <a:r>
              <a:rPr lang="en-US" sz="1900" dirty="0">
                <a:solidFill>
                  <a:srgbClr val="00FF00"/>
                </a:solidFill>
              </a:rPr>
              <a:t>How to </a:t>
            </a:r>
            <a:r>
              <a:rPr lang="en-US" sz="1900" dirty="0"/>
              <a:t>BUILD SOCIETY (e.g. develop consensus, collaborate and cooperate, responsible citizenship)</a:t>
            </a:r>
            <a:endParaRPr sz="19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9"/>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Objectives for Institutions</a:t>
            </a:r>
            <a:endParaRPr sz="3500" b="0">
              <a:latin typeface="Libre Franklin"/>
              <a:ea typeface="Libre Franklin"/>
              <a:cs typeface="Libre Franklin"/>
              <a:sym typeface="Libre Franklin"/>
            </a:endParaRPr>
          </a:p>
        </p:txBody>
      </p:sp>
      <p:pic>
        <p:nvPicPr>
          <p:cNvPr id="196" name="Google Shape;196;p29"/>
          <p:cNvPicPr preferRelativeResize="0"/>
          <p:nvPr/>
        </p:nvPicPr>
        <p:blipFill>
          <a:blip r:embed="rId3">
            <a:alphaModFix/>
          </a:blip>
          <a:stretch>
            <a:fillRect/>
          </a:stretch>
        </p:blipFill>
        <p:spPr>
          <a:xfrm>
            <a:off x="2176701" y="1893725"/>
            <a:ext cx="5355200" cy="3902575"/>
          </a:xfrm>
          <a:prstGeom prst="rect">
            <a:avLst/>
          </a:prstGeom>
          <a:noFill/>
          <a:ln>
            <a:noFill/>
          </a:ln>
        </p:spPr>
      </p:pic>
      <p:sp>
        <p:nvSpPr>
          <p:cNvPr id="197" name="Google Shape;197;p29"/>
          <p:cNvSpPr txBox="1"/>
          <p:nvPr/>
        </p:nvSpPr>
        <p:spPr>
          <a:xfrm>
            <a:off x="4674625" y="5684325"/>
            <a:ext cx="3472500" cy="91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t>ACE Framework. Robin DeRosa, Plymouth State University. </a:t>
            </a:r>
            <a:r>
              <a:rPr lang="en-US" sz="1200" u="sng">
                <a:solidFill>
                  <a:schemeClr val="hlink"/>
                </a:solidFill>
                <a:hlinkClick r:id="rId4"/>
              </a:rPr>
              <a:t>https://colab.plymouthcreate.net/ace/</a:t>
            </a:r>
            <a:r>
              <a:rPr lang="en-US" sz="1200"/>
              <a:t> </a:t>
            </a:r>
            <a:endParaRPr sz="1200"/>
          </a:p>
        </p:txBody>
      </p:sp>
      <p:sp>
        <p:nvSpPr>
          <p:cNvPr id="198" name="Google Shape;198;p29"/>
          <p:cNvSpPr txBox="1"/>
          <p:nvPr/>
        </p:nvSpPr>
        <p:spPr>
          <a:xfrm>
            <a:off x="981100" y="1893725"/>
            <a:ext cx="993600" cy="72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Libre Franklin"/>
                <a:ea typeface="Libre Franklin"/>
                <a:cs typeface="Libre Franklin"/>
                <a:sym typeface="Libre Franklin"/>
              </a:rPr>
              <a:t>ACE</a:t>
            </a:r>
            <a:endParaRPr sz="2400">
              <a:latin typeface="Libre Franklin"/>
              <a:ea typeface="Libre Franklin"/>
              <a:cs typeface="Libre Franklin"/>
              <a:sym typeface="Libre Franklin"/>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Learning Processes</a:t>
            </a:r>
            <a:endParaRPr sz="3500" b="0">
              <a:latin typeface="Libre Franklin"/>
              <a:ea typeface="Libre Franklin"/>
              <a:cs typeface="Libre Franklin"/>
              <a:sym typeface="Libre Franklin"/>
            </a:endParaRPr>
          </a:p>
        </p:txBody>
      </p:sp>
      <p:sp>
        <p:nvSpPr>
          <p:cNvPr id="204" name="Google Shape;204;p30"/>
          <p:cNvSpPr txBox="1"/>
          <p:nvPr/>
        </p:nvSpPr>
        <p:spPr>
          <a:xfrm>
            <a:off x="925100" y="1893725"/>
            <a:ext cx="7433400" cy="24774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SzPts val="2000"/>
              <a:buFont typeface="Libre Franklin"/>
              <a:buChar char="●"/>
            </a:pPr>
            <a:r>
              <a:rPr lang="en-US" sz="2000">
                <a:latin typeface="Libre Franklin"/>
                <a:ea typeface="Libre Franklin"/>
                <a:cs typeface="Libre Franklin"/>
                <a:sym typeface="Libre Franklin"/>
              </a:rPr>
              <a:t>Learning when the learner is ready</a:t>
            </a:r>
            <a:endParaRPr sz="200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Char char="●"/>
            </a:pPr>
            <a:r>
              <a:rPr lang="en-US" sz="2000">
                <a:latin typeface="Libre Franklin"/>
                <a:ea typeface="Libre Franklin"/>
                <a:cs typeface="Libre Franklin"/>
                <a:sym typeface="Libre Franklin"/>
              </a:rPr>
              <a:t>Requires the learner to move beyond knowledge and</a:t>
            </a:r>
            <a:endParaRPr sz="200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Char char="●"/>
            </a:pPr>
            <a:r>
              <a:rPr lang="en-US" sz="2000">
                <a:latin typeface="Libre Franklin"/>
                <a:ea typeface="Libre Franklin"/>
                <a:cs typeface="Libre Franklin"/>
                <a:sym typeface="Libre Franklin"/>
              </a:rPr>
              <a:t>Learner does not depend solely on the teacher</a:t>
            </a:r>
            <a:endParaRPr sz="200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Char char="●"/>
            </a:pPr>
            <a:r>
              <a:rPr lang="en-US" sz="2000">
                <a:latin typeface="Libre Franklin"/>
                <a:ea typeface="Libre Franklin"/>
                <a:cs typeface="Libre Franklin"/>
                <a:sym typeface="Libre Franklin"/>
              </a:rPr>
              <a:t>Learning is focused on the student not on a syllabus</a:t>
            </a:r>
            <a:endParaRPr sz="2000">
              <a:latin typeface="Libre Franklin"/>
              <a:ea typeface="Libre Franklin"/>
              <a:cs typeface="Libre Franklin"/>
              <a:sym typeface="Libre Franklin"/>
            </a:endParaRPr>
          </a:p>
          <a:p>
            <a:pPr marL="0" lvl="0" indent="0" algn="l" rtl="0">
              <a:spcBef>
                <a:spcPts val="0"/>
              </a:spcBef>
              <a:spcAft>
                <a:spcPts val="0"/>
              </a:spcAft>
              <a:buNone/>
            </a:pPr>
            <a:endParaRPr>
              <a:latin typeface="Libre Franklin"/>
              <a:ea typeface="Libre Franklin"/>
              <a:cs typeface="Libre Franklin"/>
              <a:sym typeface="Libre Franklin"/>
            </a:endParaRPr>
          </a:p>
          <a:p>
            <a:pPr marL="0" lvl="0" indent="0" algn="l" rtl="0">
              <a:spcBef>
                <a:spcPts val="0"/>
              </a:spcBef>
              <a:spcAft>
                <a:spcPts val="0"/>
              </a:spcAft>
              <a:buNone/>
            </a:pPr>
            <a:endParaRPr>
              <a:latin typeface="Libre Franklin"/>
              <a:ea typeface="Libre Franklin"/>
              <a:cs typeface="Libre Franklin"/>
              <a:sym typeface="Libre Franklin"/>
            </a:endParaRPr>
          </a:p>
        </p:txBody>
      </p:sp>
      <p:pic>
        <p:nvPicPr>
          <p:cNvPr id="205" name="Google Shape;205;p30"/>
          <p:cNvPicPr preferRelativeResize="0"/>
          <p:nvPr/>
        </p:nvPicPr>
        <p:blipFill>
          <a:blip r:embed="rId3">
            <a:alphaModFix/>
          </a:blip>
          <a:stretch>
            <a:fillRect/>
          </a:stretch>
        </p:blipFill>
        <p:spPr>
          <a:xfrm>
            <a:off x="1510000" y="3308825"/>
            <a:ext cx="5531350" cy="1803875"/>
          </a:xfrm>
          <a:prstGeom prst="rect">
            <a:avLst/>
          </a:prstGeom>
          <a:noFill/>
          <a:ln>
            <a:noFill/>
          </a:ln>
        </p:spPr>
      </p:pic>
      <p:sp>
        <p:nvSpPr>
          <p:cNvPr id="206" name="Google Shape;206;p30"/>
          <p:cNvSpPr txBox="1"/>
          <p:nvPr/>
        </p:nvSpPr>
        <p:spPr>
          <a:xfrm>
            <a:off x="3918875" y="5112700"/>
            <a:ext cx="4298100" cy="13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The principles of </a:t>
            </a:r>
            <a:r>
              <a:rPr lang="en-US" sz="1200" u="sng">
                <a:solidFill>
                  <a:schemeClr val="dk1"/>
                </a:solidFill>
                <a:latin typeface="Calibri"/>
                <a:ea typeface="Calibri"/>
                <a:cs typeface="Calibri"/>
                <a:sym typeface="Calibri"/>
              </a:rPr>
              <a:t>heutagogy</a:t>
            </a:r>
            <a:r>
              <a:rPr lang="en-US" sz="1200">
                <a:solidFill>
                  <a:schemeClr val="dk1"/>
                </a:solidFill>
                <a:latin typeface="Calibri"/>
                <a:ea typeface="Calibri"/>
                <a:cs typeface="Calibri"/>
                <a:sym typeface="Calibri"/>
              </a:rPr>
              <a:t> as outlined in </a:t>
            </a:r>
            <a:r>
              <a:rPr lang="en-US" sz="1200" u="sng">
                <a:solidFill>
                  <a:schemeClr val="dk1"/>
                </a:solidFill>
                <a:latin typeface="Calibri"/>
                <a:ea typeface="Calibri"/>
                <a:cs typeface="Calibri"/>
                <a:sym typeface="Calibri"/>
              </a:rPr>
              <a:t>Hase and Kenyon (2013)</a:t>
            </a:r>
            <a:endParaRPr sz="1200" u="sng">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Image: Eachempati , et.al. Heutagogy through Facebook for the Millennial learners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200" u="sng">
                <a:solidFill>
                  <a:schemeClr val="dk1"/>
                </a:solidFill>
                <a:latin typeface="Calibri"/>
                <a:ea typeface="Calibri"/>
                <a:cs typeface="Calibri"/>
                <a:sym typeface="Calibri"/>
              </a:rPr>
              <a:t>https://www.mededpublish.org/manuscripts/1268</a:t>
            </a:r>
            <a:endParaRPr sz="1200" u="sng">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1"/>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Learning Processes</a:t>
            </a:r>
            <a:endParaRPr sz="3500" b="0">
              <a:latin typeface="Libre Franklin"/>
              <a:ea typeface="Libre Franklin"/>
              <a:cs typeface="Libre Franklin"/>
              <a:sym typeface="Libre Franklin"/>
            </a:endParaRPr>
          </a:p>
        </p:txBody>
      </p:sp>
      <p:pic>
        <p:nvPicPr>
          <p:cNvPr id="212" name="Google Shape;212;p31"/>
          <p:cNvPicPr preferRelativeResize="0"/>
          <p:nvPr/>
        </p:nvPicPr>
        <p:blipFill>
          <a:blip r:embed="rId3">
            <a:alphaModFix/>
          </a:blip>
          <a:stretch>
            <a:fillRect/>
          </a:stretch>
        </p:blipFill>
        <p:spPr>
          <a:xfrm>
            <a:off x="2779776" y="1893725"/>
            <a:ext cx="5708947" cy="3603720"/>
          </a:xfrm>
          <a:prstGeom prst="rect">
            <a:avLst/>
          </a:prstGeom>
          <a:noFill/>
          <a:ln>
            <a:noFill/>
          </a:ln>
        </p:spPr>
      </p:pic>
      <p:sp>
        <p:nvSpPr>
          <p:cNvPr id="213" name="Google Shape;213;p31"/>
          <p:cNvSpPr txBox="1"/>
          <p:nvPr/>
        </p:nvSpPr>
        <p:spPr>
          <a:xfrm>
            <a:off x="629800" y="1929000"/>
            <a:ext cx="1954904"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dirty="0">
                <a:latin typeface="Libre Franklin"/>
                <a:ea typeface="Libre Franklin"/>
                <a:cs typeface="Libre Franklin"/>
                <a:sym typeface="Libre Franklin"/>
              </a:rPr>
              <a:t>Of these, only the third is employed to any significant degree. Andrew </a:t>
            </a:r>
            <a:r>
              <a:rPr lang="en-US" sz="1500" dirty="0" err="1">
                <a:latin typeface="Libre Franklin"/>
                <a:ea typeface="Libre Franklin"/>
                <a:cs typeface="Libre Franklin"/>
                <a:sym typeface="Libre Franklin"/>
              </a:rPr>
              <a:t>Chimpololo</a:t>
            </a:r>
            <a:r>
              <a:rPr lang="en-US" sz="1500" dirty="0">
                <a:latin typeface="Libre Franklin"/>
                <a:ea typeface="Libre Franklin"/>
                <a:cs typeface="Libre Franklin"/>
                <a:sym typeface="Libre Franklin"/>
              </a:rPr>
              <a:t> concludes, "training institutions need to create a conducive environment where learners are provided the freedom to define their own learning paths and determine individual learning styles."</a:t>
            </a:r>
            <a:endParaRPr sz="1500" dirty="0">
              <a:latin typeface="Libre Franklin"/>
              <a:ea typeface="Libre Franklin"/>
              <a:cs typeface="Libre Franklin"/>
              <a:sym typeface="Libre Franklin"/>
            </a:endParaRPr>
          </a:p>
        </p:txBody>
      </p:sp>
      <p:sp>
        <p:nvSpPr>
          <p:cNvPr id="214" name="Google Shape;214;p31"/>
          <p:cNvSpPr txBox="1"/>
          <p:nvPr/>
        </p:nvSpPr>
        <p:spPr>
          <a:xfrm>
            <a:off x="3668745" y="5497445"/>
            <a:ext cx="4941900" cy="11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t>An Analysis of </a:t>
            </a:r>
            <a:r>
              <a:rPr lang="en-US" sz="1000" dirty="0" err="1"/>
              <a:t>Heutagogical</a:t>
            </a:r>
            <a:r>
              <a:rPr lang="en-US" sz="1000" dirty="0"/>
              <a:t> Practices through Mobile Device Usage in a Teacher Training </a:t>
            </a:r>
            <a:r>
              <a:rPr lang="en-US" sz="1000" dirty="0" err="1"/>
              <a:t>Programme</a:t>
            </a:r>
            <a:r>
              <a:rPr lang="en-US" sz="1000" dirty="0"/>
              <a:t> in Malawi</a:t>
            </a:r>
            <a:endParaRPr sz="1000" dirty="0"/>
          </a:p>
          <a:p>
            <a:pPr marL="0" lvl="0" indent="0" algn="l" rtl="0">
              <a:spcBef>
                <a:spcPts val="0"/>
              </a:spcBef>
              <a:spcAft>
                <a:spcPts val="0"/>
              </a:spcAft>
              <a:buNone/>
            </a:pPr>
            <a:r>
              <a:rPr lang="en-US" sz="1000" dirty="0"/>
              <a:t>Andrew </a:t>
            </a:r>
            <a:r>
              <a:rPr lang="en-US" sz="1000" dirty="0" err="1"/>
              <a:t>Chimpololo</a:t>
            </a:r>
            <a:r>
              <a:rPr lang="en-US" sz="1000" dirty="0"/>
              <a:t>, Journal of Learning for Development, </a:t>
            </a:r>
            <a:r>
              <a:rPr lang="en-US" sz="1000" u="sng" dirty="0">
                <a:solidFill>
                  <a:schemeClr val="hlink"/>
                </a:solidFill>
                <a:hlinkClick r:id="rId4"/>
              </a:rPr>
              <a:t>https://jl4d.org/index.php/ejl4d/article/view/391/485</a:t>
            </a:r>
            <a:r>
              <a:rPr lang="en-US" sz="1000" dirty="0"/>
              <a:t> </a:t>
            </a:r>
            <a:endParaRPr sz="1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2"/>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Learning in Context</a:t>
            </a:r>
            <a:endParaRPr sz="3500" b="0">
              <a:latin typeface="Libre Franklin"/>
              <a:ea typeface="Libre Franklin"/>
              <a:cs typeface="Libre Franklin"/>
              <a:sym typeface="Libre Franklin"/>
            </a:endParaRPr>
          </a:p>
        </p:txBody>
      </p:sp>
      <p:sp>
        <p:nvSpPr>
          <p:cNvPr id="220" name="Google Shape;220;p32"/>
          <p:cNvSpPr txBox="1"/>
          <p:nvPr/>
        </p:nvSpPr>
        <p:spPr>
          <a:xfrm>
            <a:off x="629800" y="1929000"/>
            <a:ext cx="3668400" cy="22320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t" anchorCtr="0">
            <a:noAutofit/>
          </a:bodyPr>
          <a:lstStyle/>
          <a:p>
            <a:pPr marL="457200" lvl="0" indent="-361950" algn="l" rtl="0">
              <a:spcBef>
                <a:spcPts val="0"/>
              </a:spcBef>
              <a:spcAft>
                <a:spcPts val="0"/>
              </a:spcAft>
              <a:buSzPts val="2100"/>
              <a:buFont typeface="Libre Franklin"/>
              <a:buChar char="●"/>
            </a:pPr>
            <a:r>
              <a:rPr lang="en-US" sz="2100">
                <a:latin typeface="Libre Franklin"/>
                <a:ea typeface="Libre Franklin"/>
                <a:cs typeface="Libre Franklin"/>
                <a:sym typeface="Libre Franklin"/>
              </a:rPr>
              <a:t>Active learning</a:t>
            </a:r>
            <a:endParaRPr sz="2100">
              <a:latin typeface="Libre Franklin"/>
              <a:ea typeface="Libre Franklin"/>
              <a:cs typeface="Libre Franklin"/>
              <a:sym typeface="Libre Franklin"/>
            </a:endParaRPr>
          </a:p>
          <a:p>
            <a:pPr marL="457200" lvl="0" indent="-361950" algn="l" rtl="0">
              <a:spcBef>
                <a:spcPts val="0"/>
              </a:spcBef>
              <a:spcAft>
                <a:spcPts val="0"/>
              </a:spcAft>
              <a:buSzPts val="2100"/>
              <a:buFont typeface="Libre Franklin"/>
              <a:buChar char="●"/>
            </a:pPr>
            <a:r>
              <a:rPr lang="en-US" sz="2100">
                <a:latin typeface="Libre Franklin"/>
                <a:ea typeface="Libre Franklin"/>
                <a:cs typeface="Libre Franklin"/>
                <a:sym typeface="Libre Franklin"/>
              </a:rPr>
              <a:t>Problem-based learning</a:t>
            </a:r>
            <a:endParaRPr sz="2100">
              <a:latin typeface="Libre Franklin"/>
              <a:ea typeface="Libre Franklin"/>
              <a:cs typeface="Libre Franklin"/>
              <a:sym typeface="Libre Franklin"/>
            </a:endParaRPr>
          </a:p>
          <a:p>
            <a:pPr marL="457200" lvl="0" indent="-361950" algn="l" rtl="0">
              <a:spcBef>
                <a:spcPts val="0"/>
              </a:spcBef>
              <a:spcAft>
                <a:spcPts val="0"/>
              </a:spcAft>
              <a:buSzPts val="2100"/>
              <a:buFont typeface="Libre Franklin"/>
              <a:buChar char="●"/>
            </a:pPr>
            <a:r>
              <a:rPr lang="en-US" sz="2100">
                <a:latin typeface="Libre Franklin"/>
                <a:ea typeface="Libre Franklin"/>
                <a:cs typeface="Libre Franklin"/>
                <a:sym typeface="Libre Franklin"/>
              </a:rPr>
              <a:t>Case studies</a:t>
            </a:r>
            <a:endParaRPr sz="2100">
              <a:latin typeface="Libre Franklin"/>
              <a:ea typeface="Libre Franklin"/>
              <a:cs typeface="Libre Franklin"/>
              <a:sym typeface="Libre Franklin"/>
            </a:endParaRPr>
          </a:p>
          <a:p>
            <a:pPr marL="457200" lvl="0" indent="-361950" algn="l" rtl="0">
              <a:spcBef>
                <a:spcPts val="0"/>
              </a:spcBef>
              <a:spcAft>
                <a:spcPts val="0"/>
              </a:spcAft>
              <a:buSzPts val="2100"/>
              <a:buFont typeface="Libre Franklin"/>
              <a:buChar char="●"/>
            </a:pPr>
            <a:r>
              <a:rPr lang="en-US" sz="2100">
                <a:latin typeface="Libre Franklin"/>
                <a:ea typeface="Libre Franklin"/>
                <a:cs typeface="Libre Franklin"/>
                <a:sym typeface="Libre Franklin"/>
              </a:rPr>
              <a:t>Work-integrated learning</a:t>
            </a:r>
            <a:endParaRPr sz="2100">
              <a:latin typeface="Libre Franklin"/>
              <a:ea typeface="Libre Franklin"/>
              <a:cs typeface="Libre Franklin"/>
              <a:sym typeface="Libre Franklin"/>
            </a:endParaRPr>
          </a:p>
          <a:p>
            <a:pPr marL="457200" lvl="0" indent="-361950" algn="l" rtl="0">
              <a:spcBef>
                <a:spcPts val="0"/>
              </a:spcBef>
              <a:spcAft>
                <a:spcPts val="0"/>
              </a:spcAft>
              <a:buSzPts val="2100"/>
              <a:buFont typeface="Libre Franklin"/>
              <a:buChar char="●"/>
            </a:pPr>
            <a:r>
              <a:rPr lang="en-US" sz="2100">
                <a:latin typeface="Libre Franklin"/>
                <a:ea typeface="Libre Franklin"/>
                <a:cs typeface="Libre Franklin"/>
                <a:sym typeface="Libre Franklin"/>
              </a:rPr>
              <a:t>Design and creation</a:t>
            </a:r>
            <a:endParaRPr sz="2100">
              <a:latin typeface="Libre Franklin"/>
              <a:ea typeface="Libre Franklin"/>
              <a:cs typeface="Libre Franklin"/>
              <a:sym typeface="Libre Franklin"/>
            </a:endParaRPr>
          </a:p>
        </p:txBody>
      </p:sp>
      <p:sp>
        <p:nvSpPr>
          <p:cNvPr id="221" name="Google Shape;221;p32"/>
          <p:cNvSpPr txBox="1"/>
          <p:nvPr/>
        </p:nvSpPr>
        <p:spPr>
          <a:xfrm>
            <a:off x="5263850" y="2649450"/>
            <a:ext cx="3345000" cy="20364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2200">
                <a:solidFill>
                  <a:srgbClr val="38761D"/>
                </a:solidFill>
                <a:latin typeface="Libre Franklin"/>
                <a:ea typeface="Libre Franklin"/>
                <a:cs typeface="Libre Franklin"/>
                <a:sym typeface="Libre Franklin"/>
              </a:rPr>
              <a:t>Learning Supports</a:t>
            </a:r>
            <a:endParaRPr sz="2200">
              <a:solidFill>
                <a:srgbClr val="38761D"/>
              </a:solidFill>
              <a:latin typeface="Libre Franklin"/>
              <a:ea typeface="Libre Franklin"/>
              <a:cs typeface="Libre Franklin"/>
              <a:sym typeface="Libre Franklin"/>
            </a:endParaRPr>
          </a:p>
          <a:p>
            <a:pPr marL="457200" lvl="0" indent="-330200" algn="l" rtl="0">
              <a:spcBef>
                <a:spcPts val="0"/>
              </a:spcBef>
              <a:spcAft>
                <a:spcPts val="0"/>
              </a:spcAft>
              <a:buSzPts val="1600"/>
              <a:buFont typeface="Libre Franklin"/>
              <a:buChar char="●"/>
            </a:pPr>
            <a:r>
              <a:rPr lang="en-US" sz="1600">
                <a:latin typeface="Libre Franklin"/>
                <a:ea typeface="Libre Franklin"/>
                <a:cs typeface="Libre Franklin"/>
                <a:sym typeface="Libre Franklin"/>
              </a:rPr>
              <a:t>Coaching and encouragement</a:t>
            </a:r>
            <a:endParaRPr sz="1600">
              <a:latin typeface="Libre Franklin"/>
              <a:ea typeface="Libre Franklin"/>
              <a:cs typeface="Libre Franklin"/>
              <a:sym typeface="Libre Franklin"/>
            </a:endParaRPr>
          </a:p>
          <a:p>
            <a:pPr marL="457200" lvl="0" indent="-330200" algn="l" rtl="0">
              <a:spcBef>
                <a:spcPts val="0"/>
              </a:spcBef>
              <a:spcAft>
                <a:spcPts val="0"/>
              </a:spcAft>
              <a:buSzPts val="1600"/>
              <a:buFont typeface="Libre Franklin"/>
              <a:buChar char="●"/>
            </a:pPr>
            <a:r>
              <a:rPr lang="en-US" sz="1600">
                <a:latin typeface="Libre Franklin"/>
                <a:ea typeface="Libre Franklin"/>
                <a:cs typeface="Libre Franklin"/>
                <a:sym typeface="Libre Franklin"/>
              </a:rPr>
              <a:t>Methods, tools and models</a:t>
            </a:r>
            <a:endParaRPr sz="1600">
              <a:latin typeface="Libre Franklin"/>
              <a:ea typeface="Libre Franklin"/>
              <a:cs typeface="Libre Franklin"/>
              <a:sym typeface="Libre Franklin"/>
            </a:endParaRPr>
          </a:p>
          <a:p>
            <a:pPr marL="457200" lvl="0" indent="-330200" algn="l" rtl="0">
              <a:spcBef>
                <a:spcPts val="0"/>
              </a:spcBef>
              <a:spcAft>
                <a:spcPts val="0"/>
              </a:spcAft>
              <a:buSzPts val="1600"/>
              <a:buFont typeface="Libre Franklin"/>
              <a:buChar char="●"/>
            </a:pPr>
            <a:r>
              <a:rPr lang="en-US" sz="1600">
                <a:latin typeface="Libre Franklin"/>
                <a:ea typeface="Libre Franklin"/>
                <a:cs typeface="Libre Franklin"/>
                <a:sym typeface="Libre Franklin"/>
              </a:rPr>
              <a:t>Access to learning resources</a:t>
            </a:r>
            <a:endParaRPr sz="1600">
              <a:latin typeface="Libre Franklin"/>
              <a:ea typeface="Libre Franklin"/>
              <a:cs typeface="Libre Franklin"/>
              <a:sym typeface="Libre Franklin"/>
            </a:endParaRPr>
          </a:p>
          <a:p>
            <a:pPr marL="457200" lvl="0" indent="-330200" algn="l" rtl="0">
              <a:spcBef>
                <a:spcPts val="0"/>
              </a:spcBef>
              <a:spcAft>
                <a:spcPts val="0"/>
              </a:spcAft>
              <a:buSzPts val="1600"/>
              <a:buFont typeface="Libre Franklin"/>
              <a:buChar char="●"/>
            </a:pPr>
            <a:r>
              <a:rPr lang="en-US" sz="1600">
                <a:latin typeface="Libre Franklin"/>
                <a:ea typeface="Libre Franklin"/>
                <a:cs typeface="Libre Franklin"/>
                <a:sym typeface="Libre Franklin"/>
              </a:rPr>
              <a:t>Connection to community</a:t>
            </a:r>
            <a:endParaRPr sz="1600">
              <a:latin typeface="Libre Franklin"/>
              <a:ea typeface="Libre Franklin"/>
              <a:cs typeface="Libre Franklin"/>
              <a:sym typeface="Libre Franklin"/>
            </a:endParaRPr>
          </a:p>
        </p:txBody>
      </p:sp>
      <p:cxnSp>
        <p:nvCxnSpPr>
          <p:cNvPr id="222" name="Google Shape;222;p32"/>
          <p:cNvCxnSpPr>
            <a:endCxn id="220" idx="3"/>
          </p:cNvCxnSpPr>
          <p:nvPr/>
        </p:nvCxnSpPr>
        <p:spPr>
          <a:xfrm rot="10800000">
            <a:off x="4298200" y="3045000"/>
            <a:ext cx="965700" cy="640200"/>
          </a:xfrm>
          <a:prstGeom prst="straightConnector1">
            <a:avLst/>
          </a:prstGeom>
          <a:noFill/>
          <a:ln w="76200" cap="flat" cmpd="sng">
            <a:solidFill>
              <a:srgbClr val="38761D"/>
            </a:solidFill>
            <a:prstDash val="solid"/>
            <a:round/>
            <a:headEnd type="none" w="med" len="med"/>
            <a:tailEnd type="triangle" w="med" len="med"/>
          </a:ln>
        </p:spPr>
      </p:cxnSp>
      <p:sp>
        <p:nvSpPr>
          <p:cNvPr id="223" name="Google Shape;223;p32"/>
          <p:cNvSpPr txBox="1"/>
          <p:nvPr/>
        </p:nvSpPr>
        <p:spPr>
          <a:xfrm>
            <a:off x="3834875" y="5220500"/>
            <a:ext cx="4186200" cy="7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The effect of authentic project‐based learning on attitudes and career aspirations in STEM. Margaret E. Beier, et.al. </a:t>
            </a:r>
            <a:r>
              <a:rPr lang="en-US" u="sng">
                <a:solidFill>
                  <a:schemeClr val="hlink"/>
                </a:solidFill>
                <a:hlinkClick r:id="rId3"/>
              </a:rPr>
              <a:t>https://doi.org/10.1002/tea.21465</a:t>
            </a:r>
            <a:r>
              <a:rPr lang="en-US"/>
              <a:t> </a:t>
            </a: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3"/>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Learning in Context</a:t>
            </a:r>
            <a:endParaRPr sz="3500" b="0">
              <a:latin typeface="Libre Franklin"/>
              <a:ea typeface="Libre Franklin"/>
              <a:cs typeface="Libre Franklin"/>
              <a:sym typeface="Libre Franklin"/>
            </a:endParaRPr>
          </a:p>
        </p:txBody>
      </p:sp>
      <p:pic>
        <p:nvPicPr>
          <p:cNvPr id="229" name="Google Shape;229;p33"/>
          <p:cNvPicPr preferRelativeResize="0"/>
          <p:nvPr/>
        </p:nvPicPr>
        <p:blipFill>
          <a:blip r:embed="rId3">
            <a:alphaModFix/>
          </a:blip>
          <a:stretch>
            <a:fillRect/>
          </a:stretch>
        </p:blipFill>
        <p:spPr>
          <a:xfrm>
            <a:off x="306400" y="1893725"/>
            <a:ext cx="3515923" cy="2431176"/>
          </a:xfrm>
          <a:prstGeom prst="rect">
            <a:avLst/>
          </a:prstGeom>
          <a:noFill/>
          <a:ln>
            <a:noFill/>
          </a:ln>
        </p:spPr>
      </p:pic>
      <p:pic>
        <p:nvPicPr>
          <p:cNvPr id="230" name="Google Shape;230;p33"/>
          <p:cNvPicPr preferRelativeResize="0"/>
          <p:nvPr/>
        </p:nvPicPr>
        <p:blipFill>
          <a:blip r:embed="rId4">
            <a:alphaModFix/>
          </a:blip>
          <a:stretch>
            <a:fillRect/>
          </a:stretch>
        </p:blipFill>
        <p:spPr>
          <a:xfrm>
            <a:off x="4788025" y="2928500"/>
            <a:ext cx="4092876" cy="2329524"/>
          </a:xfrm>
          <a:prstGeom prst="rect">
            <a:avLst/>
          </a:prstGeom>
          <a:noFill/>
          <a:ln>
            <a:noFill/>
          </a:ln>
        </p:spPr>
      </p:pic>
      <p:cxnSp>
        <p:nvCxnSpPr>
          <p:cNvPr id="231" name="Google Shape;231;p33"/>
          <p:cNvCxnSpPr/>
          <p:nvPr/>
        </p:nvCxnSpPr>
        <p:spPr>
          <a:xfrm rot="10800000">
            <a:off x="3822325" y="3282925"/>
            <a:ext cx="965700" cy="640200"/>
          </a:xfrm>
          <a:prstGeom prst="straightConnector1">
            <a:avLst/>
          </a:prstGeom>
          <a:noFill/>
          <a:ln w="76200" cap="flat" cmpd="sng">
            <a:solidFill>
              <a:srgbClr val="38761D"/>
            </a:solidFill>
            <a:prstDash val="solid"/>
            <a:round/>
            <a:headEnd type="none" w="med" len="med"/>
            <a:tailEnd type="triangle" w="med" len="med"/>
          </a:ln>
        </p:spPr>
      </p:cxnSp>
      <p:sp>
        <p:nvSpPr>
          <p:cNvPr id="232" name="Google Shape;232;p33"/>
          <p:cNvSpPr txBox="1"/>
          <p:nvPr/>
        </p:nvSpPr>
        <p:spPr>
          <a:xfrm>
            <a:off x="734300" y="4800600"/>
            <a:ext cx="3000000" cy="38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5"/>
              </a:rPr>
              <a:t>https://www.nomanssky.com/</a:t>
            </a:r>
            <a:r>
              <a:rPr lang="en-US"/>
              <a:t> </a:t>
            </a:r>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4"/>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Gaming and Simulations</a:t>
            </a:r>
            <a:endParaRPr sz="3500" b="0">
              <a:latin typeface="Libre Franklin"/>
              <a:ea typeface="Libre Franklin"/>
              <a:cs typeface="Libre Franklin"/>
              <a:sym typeface="Libre Franklin"/>
            </a:endParaRPr>
          </a:p>
        </p:txBody>
      </p:sp>
      <p:pic>
        <p:nvPicPr>
          <p:cNvPr id="238" name="Google Shape;238;p34"/>
          <p:cNvPicPr preferRelativeResize="0"/>
          <p:nvPr/>
        </p:nvPicPr>
        <p:blipFill>
          <a:blip r:embed="rId3">
            <a:alphaModFix/>
          </a:blip>
          <a:stretch>
            <a:fillRect/>
          </a:stretch>
        </p:blipFill>
        <p:spPr>
          <a:xfrm>
            <a:off x="1674249" y="1767775"/>
            <a:ext cx="5795501" cy="3650301"/>
          </a:xfrm>
          <a:prstGeom prst="rect">
            <a:avLst/>
          </a:prstGeom>
          <a:noFill/>
          <a:ln>
            <a:noFill/>
          </a:ln>
        </p:spPr>
      </p:pic>
      <p:sp>
        <p:nvSpPr>
          <p:cNvPr id="239" name="Google Shape;239;p34"/>
          <p:cNvSpPr txBox="1"/>
          <p:nvPr/>
        </p:nvSpPr>
        <p:spPr>
          <a:xfrm>
            <a:off x="3402500" y="5348100"/>
            <a:ext cx="5248500" cy="16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t>Serious game in introductory psychology for professional awareness: Optimal learner control and authenticity. Hans Hummel, BERA Blog. </a:t>
            </a:r>
            <a:r>
              <a:rPr lang="en-US" sz="1200" u="sng">
                <a:solidFill>
                  <a:schemeClr val="hlink"/>
                </a:solidFill>
                <a:hlinkClick r:id="rId4"/>
              </a:rPr>
              <a:t>https://www.bera.ac.uk/blog/the-thin-line-between-gaming-and-learning</a:t>
            </a:r>
            <a:r>
              <a:rPr lang="en-US" sz="1200"/>
              <a:t> </a:t>
            </a:r>
            <a:endParaRPr sz="12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5"/>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Supporting Agency</a:t>
            </a:r>
            <a:endParaRPr sz="3500" b="0">
              <a:latin typeface="Libre Franklin"/>
              <a:ea typeface="Libre Franklin"/>
              <a:cs typeface="Libre Franklin"/>
              <a:sym typeface="Libre Franklin"/>
            </a:endParaRPr>
          </a:p>
        </p:txBody>
      </p:sp>
      <p:pic>
        <p:nvPicPr>
          <p:cNvPr id="245" name="Google Shape;245;p35"/>
          <p:cNvPicPr preferRelativeResize="0"/>
          <p:nvPr/>
        </p:nvPicPr>
        <p:blipFill>
          <a:blip r:embed="rId3">
            <a:alphaModFix/>
          </a:blip>
          <a:stretch>
            <a:fillRect/>
          </a:stretch>
        </p:blipFill>
        <p:spPr>
          <a:xfrm>
            <a:off x="4452123" y="1990125"/>
            <a:ext cx="4267200" cy="2630301"/>
          </a:xfrm>
          <a:prstGeom prst="rect">
            <a:avLst/>
          </a:prstGeom>
          <a:noFill/>
          <a:ln w="9525" cap="flat" cmpd="sng">
            <a:solidFill>
              <a:srgbClr val="000000"/>
            </a:solidFill>
            <a:prstDash val="solid"/>
            <a:round/>
            <a:headEnd type="none" w="sm" len="sm"/>
            <a:tailEnd type="none" w="sm" len="sm"/>
          </a:ln>
        </p:spPr>
      </p:pic>
      <p:sp>
        <p:nvSpPr>
          <p:cNvPr id="246" name="Google Shape;246;p35"/>
          <p:cNvSpPr txBox="1"/>
          <p:nvPr/>
        </p:nvSpPr>
        <p:spPr>
          <a:xfrm>
            <a:off x="4572000" y="4716825"/>
            <a:ext cx="3000000" cy="13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Co-design of the “Challenges”: the design critique. Magali Fatome. </a:t>
            </a:r>
            <a:r>
              <a:rPr lang="en-US" u="sng">
                <a:solidFill>
                  <a:schemeClr val="hlink"/>
                </a:solidFill>
                <a:hlinkClick r:id="rId4"/>
              </a:rPr>
              <a:t>https://medium.com/planet4/co-design-of-the-challenges-the-design-critique-a096b46b3e13</a:t>
            </a:r>
            <a:r>
              <a:rPr lang="en-US"/>
              <a:t> </a:t>
            </a:r>
            <a:endParaRPr/>
          </a:p>
        </p:txBody>
      </p:sp>
      <p:pic>
        <p:nvPicPr>
          <p:cNvPr id="247" name="Google Shape;247;p35"/>
          <p:cNvPicPr preferRelativeResize="0"/>
          <p:nvPr/>
        </p:nvPicPr>
        <p:blipFill>
          <a:blip r:embed="rId5">
            <a:alphaModFix/>
          </a:blip>
          <a:stretch>
            <a:fillRect/>
          </a:stretch>
        </p:blipFill>
        <p:spPr>
          <a:xfrm>
            <a:off x="306350" y="1893725"/>
            <a:ext cx="4366551" cy="2183276"/>
          </a:xfrm>
          <a:prstGeom prst="rect">
            <a:avLst/>
          </a:prstGeom>
          <a:noFill/>
          <a:ln>
            <a:noFill/>
          </a:ln>
        </p:spPr>
      </p:pic>
      <p:sp>
        <p:nvSpPr>
          <p:cNvPr id="248" name="Google Shape;248;p35"/>
          <p:cNvSpPr txBox="1"/>
          <p:nvPr/>
        </p:nvSpPr>
        <p:spPr>
          <a:xfrm>
            <a:off x="895750" y="4156800"/>
            <a:ext cx="3000000" cy="15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CMSI executive director, Caty Borum Chattoo joins host Rev. Lennox Yearwood Jr., President &amp; Founder of Hip Hop Caucus,.  </a:t>
            </a:r>
            <a:r>
              <a:rPr lang="en-US" u="sng">
                <a:solidFill>
                  <a:schemeClr val="hlink"/>
                </a:solidFill>
                <a:hlinkClick r:id="rId6"/>
              </a:rPr>
              <a:t>https://mailchi.mp/american/july-2020?e=6eb0d07479</a:t>
            </a:r>
            <a:r>
              <a:rPr lang="en-US"/>
              <a:t> </a:t>
            </a:r>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6"/>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Networks in Learning</a:t>
            </a:r>
            <a:endParaRPr sz="3500" b="0">
              <a:latin typeface="Libre Franklin"/>
              <a:ea typeface="Libre Franklin"/>
              <a:cs typeface="Libre Franklin"/>
              <a:sym typeface="Libre Franklin"/>
            </a:endParaRPr>
          </a:p>
        </p:txBody>
      </p:sp>
      <p:sp>
        <p:nvSpPr>
          <p:cNvPr id="254" name="Google Shape;254;p36"/>
          <p:cNvSpPr txBox="1"/>
          <p:nvPr/>
        </p:nvSpPr>
        <p:spPr>
          <a:xfrm>
            <a:off x="734300" y="1795675"/>
            <a:ext cx="7531200" cy="3527100"/>
          </a:xfrm>
          <a:prstGeom prst="rect">
            <a:avLst/>
          </a:prstGeom>
          <a:noFill/>
          <a:ln>
            <a:noFill/>
          </a:ln>
        </p:spPr>
        <p:txBody>
          <a:bodyPr spcFirstLastPara="1" wrap="square" lIns="91425" tIns="91425" rIns="91425" bIns="91425" anchor="t" anchorCtr="0">
            <a:noAutofit/>
          </a:bodyPr>
          <a:lstStyle/>
          <a:p>
            <a:pPr marL="457200" lvl="0" indent="-355600" algn="l" rtl="0">
              <a:lnSpc>
                <a:spcPct val="90000"/>
              </a:lnSpc>
              <a:spcBef>
                <a:spcPts val="1000"/>
              </a:spcBef>
              <a:spcAft>
                <a:spcPts val="0"/>
              </a:spcAft>
              <a:buClr>
                <a:schemeClr val="dk1"/>
              </a:buClr>
              <a:buSzPts val="2000"/>
              <a:buFont typeface="Libre Franklin"/>
              <a:buChar char="●"/>
            </a:pPr>
            <a:r>
              <a:rPr lang="en-US" sz="2000">
                <a:solidFill>
                  <a:schemeClr val="dk1"/>
                </a:solidFill>
                <a:latin typeface="Libre Franklin"/>
                <a:ea typeface="Libre Franklin"/>
                <a:cs typeface="Libre Franklin"/>
                <a:sym typeface="Libre Franklin"/>
              </a:rPr>
              <a:t>The major value proposition offered by top tier universities isn't knowledge. This is available anywhere.</a:t>
            </a:r>
            <a:endParaRPr sz="2000">
              <a:solidFill>
                <a:schemeClr val="dk1"/>
              </a:solidFill>
              <a:latin typeface="Libre Franklin"/>
              <a:ea typeface="Libre Franklin"/>
              <a:cs typeface="Libre Franklin"/>
              <a:sym typeface="Libre Franklin"/>
            </a:endParaRPr>
          </a:p>
          <a:p>
            <a:pPr marL="457200" lvl="0" indent="-355600" algn="l" rtl="0">
              <a:lnSpc>
                <a:spcPct val="90000"/>
              </a:lnSpc>
              <a:spcBef>
                <a:spcPts val="0"/>
              </a:spcBef>
              <a:spcAft>
                <a:spcPts val="0"/>
              </a:spcAft>
              <a:buClr>
                <a:schemeClr val="dk1"/>
              </a:buClr>
              <a:buSzPts val="2000"/>
              <a:buFont typeface="Libre Franklin"/>
              <a:buChar char="●"/>
            </a:pPr>
            <a:r>
              <a:rPr lang="en-US" sz="2000">
                <a:solidFill>
                  <a:schemeClr val="dk1"/>
                </a:solidFill>
                <a:latin typeface="Libre Franklin"/>
                <a:ea typeface="Libre Franklin"/>
                <a:cs typeface="Libre Franklin"/>
                <a:sym typeface="Libre Franklin"/>
              </a:rPr>
              <a:t>Nor is it even top-flight professors. Great teachers and researchers can be found in institutions large and small around the world.</a:t>
            </a:r>
            <a:endParaRPr sz="2000">
              <a:solidFill>
                <a:schemeClr val="dk1"/>
              </a:solidFill>
              <a:latin typeface="Libre Franklin"/>
              <a:ea typeface="Libre Franklin"/>
              <a:cs typeface="Libre Franklin"/>
              <a:sym typeface="Libre Franklin"/>
            </a:endParaRPr>
          </a:p>
          <a:p>
            <a:pPr marL="457200" lvl="0" indent="-355600" algn="l" rtl="0">
              <a:lnSpc>
                <a:spcPct val="90000"/>
              </a:lnSpc>
              <a:spcBef>
                <a:spcPts val="0"/>
              </a:spcBef>
              <a:spcAft>
                <a:spcPts val="0"/>
              </a:spcAft>
              <a:buClr>
                <a:schemeClr val="dk1"/>
              </a:buClr>
              <a:buSzPts val="2000"/>
              <a:buFont typeface="Libre Franklin"/>
              <a:buChar char="●"/>
            </a:pPr>
            <a:r>
              <a:rPr lang="en-US" sz="2000">
                <a:solidFill>
                  <a:schemeClr val="dk1"/>
                </a:solidFill>
                <a:latin typeface="Libre Franklin"/>
                <a:ea typeface="Libre Franklin"/>
                <a:cs typeface="Libre Franklin"/>
                <a:sym typeface="Libre Franklin"/>
              </a:rPr>
              <a:t>No, the value proposition is access to the network of contacts, influencers, and collaborators. Access to networks matters, and it's this gap that isn't addressed in education reform programs ignore, to the detriment of participants.</a:t>
            </a:r>
            <a:endParaRPr sz="2000">
              <a:solidFill>
                <a:schemeClr val="dk1"/>
              </a:solidFill>
              <a:latin typeface="Libre Franklin"/>
              <a:ea typeface="Libre Franklin"/>
              <a:cs typeface="Libre Franklin"/>
              <a:sym typeface="Libre Franklin"/>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7"/>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Networks in Learning</a:t>
            </a:r>
            <a:endParaRPr sz="3500" b="0">
              <a:latin typeface="Libre Franklin"/>
              <a:ea typeface="Libre Franklin"/>
              <a:cs typeface="Libre Franklin"/>
              <a:sym typeface="Libre Franklin"/>
            </a:endParaRPr>
          </a:p>
        </p:txBody>
      </p:sp>
      <p:pic>
        <p:nvPicPr>
          <p:cNvPr id="260" name="Google Shape;260;p37"/>
          <p:cNvPicPr preferRelativeResize="0"/>
          <p:nvPr/>
        </p:nvPicPr>
        <p:blipFill>
          <a:blip r:embed="rId3">
            <a:alphaModFix/>
          </a:blip>
          <a:stretch>
            <a:fillRect/>
          </a:stretch>
        </p:blipFill>
        <p:spPr>
          <a:xfrm>
            <a:off x="855176" y="1807400"/>
            <a:ext cx="6606349" cy="376455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Takeaways for this Webinar</a:t>
            </a:r>
            <a:endParaRPr sz="3500" b="0">
              <a:latin typeface="Libre Franklin"/>
              <a:ea typeface="Libre Franklin"/>
              <a:cs typeface="Libre Franklin"/>
              <a:sym typeface="Libre Franklin"/>
            </a:endParaRPr>
          </a:p>
        </p:txBody>
      </p:sp>
      <p:sp>
        <p:nvSpPr>
          <p:cNvPr id="93" name="Google Shape;93;p13"/>
          <p:cNvSpPr txBox="1"/>
          <p:nvPr/>
        </p:nvSpPr>
        <p:spPr>
          <a:xfrm>
            <a:off x="734300" y="1963625"/>
            <a:ext cx="7347900" cy="270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latin typeface="Libre Franklin"/>
                <a:ea typeface="Libre Franklin"/>
                <a:cs typeface="Libre Franklin"/>
                <a:sym typeface="Libre Franklin"/>
              </a:rPr>
              <a:t>In this webinar, you learn:</a:t>
            </a:r>
            <a:endParaRPr sz="2000" dirty="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Char char="●"/>
            </a:pPr>
            <a:r>
              <a:rPr lang="en-US" sz="2000" dirty="0">
                <a:latin typeface="Libre Franklin"/>
                <a:ea typeface="Libre Franklin"/>
                <a:cs typeface="Libre Franklin"/>
                <a:sym typeface="Libre Franklin"/>
              </a:rPr>
              <a:t>The difference between ‘personalized learning’ and ‘personal learning’.</a:t>
            </a:r>
            <a:endParaRPr sz="2000" dirty="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Char char="●"/>
            </a:pPr>
            <a:r>
              <a:rPr lang="en-US" sz="2000" dirty="0">
                <a:latin typeface="Libre Franklin"/>
                <a:ea typeface="Libre Franklin"/>
                <a:cs typeface="Libre Franklin"/>
                <a:sym typeface="Libre Franklin"/>
              </a:rPr>
              <a:t>Why personal learning is the preferred concept for student success.</a:t>
            </a:r>
            <a:endParaRPr sz="2000" dirty="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Char char="●"/>
            </a:pPr>
            <a:r>
              <a:rPr lang="en-US" sz="2000" dirty="0">
                <a:latin typeface="Libre Franklin"/>
                <a:ea typeface="Libre Franklin"/>
                <a:cs typeface="Libre Franklin"/>
                <a:sym typeface="Libre Franklin"/>
              </a:rPr>
              <a:t>Key starting points for personal learning, objectives, learning processes and forms of evaluation that best suit personal learning.</a:t>
            </a:r>
            <a:endParaRPr sz="2000" dirty="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Char char="●"/>
            </a:pPr>
            <a:r>
              <a:rPr lang="en-US" sz="2000" dirty="0">
                <a:latin typeface="Libre Franklin"/>
                <a:ea typeface="Libre Franklin"/>
                <a:cs typeface="Libre Franklin"/>
                <a:sym typeface="Libre Franklin"/>
              </a:rPr>
              <a:t>Strategies to implement personal learning in the form of support for remote teaching, online learning, and lifelong learning. </a:t>
            </a:r>
            <a:endParaRPr sz="2000" dirty="0">
              <a:latin typeface="Libre Franklin"/>
              <a:ea typeface="Libre Franklin"/>
              <a:cs typeface="Libre Franklin"/>
              <a:sym typeface="Libre Franklin"/>
            </a:endParaRPr>
          </a:p>
        </p:txBody>
      </p:sp>
      <p:sp>
        <p:nvSpPr>
          <p:cNvPr id="2" name="Rectangle 1"/>
          <p:cNvSpPr/>
          <p:nvPr/>
        </p:nvSpPr>
        <p:spPr>
          <a:xfrm>
            <a:off x="851234" y="5328791"/>
            <a:ext cx="7114032" cy="861774"/>
          </a:xfrm>
          <a:prstGeom prst="rect">
            <a:avLst/>
          </a:prstGeom>
        </p:spPr>
        <p:txBody>
          <a:bodyPr wrap="square">
            <a:spAutoFit/>
          </a:bodyPr>
          <a:lstStyle/>
          <a:p>
            <a:pPr lvl="0"/>
            <a:endParaRPr lang="fr-FR" sz="1800" dirty="0">
              <a:latin typeface="Libre Franklin"/>
              <a:ea typeface="Libre Franklin"/>
              <a:cs typeface="Libre Franklin"/>
              <a:sym typeface="Libre Franklin"/>
            </a:endParaRPr>
          </a:p>
          <a:p>
            <a:pPr lvl="0"/>
            <a:endParaRPr lang="fr-FR" sz="1800" dirty="0">
              <a:latin typeface="Libre Franklin"/>
              <a:ea typeface="Libre Franklin"/>
              <a:cs typeface="Libre Franklin"/>
              <a:sym typeface="Libre Franklin"/>
            </a:endParaRPr>
          </a:p>
          <a:p>
            <a:pPr lvl="0"/>
            <a:r>
              <a:rPr lang="fr-FR" dirty="0">
                <a:latin typeface="Libre Franklin"/>
                <a:ea typeface="Libre Franklin"/>
                <a:cs typeface="Libre Franklin"/>
                <a:sym typeface="Libre Franklin"/>
              </a:rPr>
              <a:t>Silhouette Images via Gordon Johnson </a:t>
            </a:r>
            <a:r>
              <a:rPr lang="fr-FR" u="sng" dirty="0">
                <a:solidFill>
                  <a:schemeClr val="hlink"/>
                </a:solidFill>
                <a:latin typeface="Libre Franklin"/>
                <a:ea typeface="Libre Franklin"/>
                <a:cs typeface="Libre Franklin"/>
                <a:sym typeface="Libre Franklin"/>
                <a:hlinkClick r:id="rId3"/>
              </a:rPr>
              <a:t>https://pixabay.com/users/gdj-1086657</a:t>
            </a:r>
            <a:endParaRPr lang="en-CA"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8"/>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Personal Learning Environments</a:t>
            </a:r>
            <a:endParaRPr sz="3500" b="0">
              <a:latin typeface="Libre Franklin"/>
              <a:ea typeface="Libre Franklin"/>
              <a:cs typeface="Libre Franklin"/>
              <a:sym typeface="Libre Franklin"/>
            </a:endParaRPr>
          </a:p>
        </p:txBody>
      </p:sp>
      <p:pic>
        <p:nvPicPr>
          <p:cNvPr id="266" name="Google Shape;266;p38"/>
          <p:cNvPicPr preferRelativeResize="0"/>
          <p:nvPr/>
        </p:nvPicPr>
        <p:blipFill>
          <a:blip r:embed="rId3">
            <a:alphaModFix/>
          </a:blip>
          <a:stretch>
            <a:fillRect/>
          </a:stretch>
        </p:blipFill>
        <p:spPr>
          <a:xfrm>
            <a:off x="818677" y="1787750"/>
            <a:ext cx="6474600" cy="3164750"/>
          </a:xfrm>
          <a:prstGeom prst="rect">
            <a:avLst/>
          </a:prstGeom>
          <a:noFill/>
          <a:ln>
            <a:noFill/>
          </a:ln>
        </p:spPr>
      </p:pic>
      <p:sp>
        <p:nvSpPr>
          <p:cNvPr id="267" name="Google Shape;267;p38"/>
          <p:cNvSpPr txBox="1"/>
          <p:nvPr/>
        </p:nvSpPr>
        <p:spPr>
          <a:xfrm>
            <a:off x="3402375" y="4734825"/>
            <a:ext cx="5094600" cy="178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300">
                <a:solidFill>
                  <a:schemeClr val="dk1"/>
                </a:solidFill>
                <a:latin typeface="Calibri"/>
                <a:ea typeface="Calibri"/>
                <a:cs typeface="Calibri"/>
                <a:sym typeface="Calibri"/>
              </a:rPr>
              <a:t>Martin Weller: "Open universities across the world have been operating large scale, open, equitable learning for decades." </a:t>
            </a:r>
            <a:r>
              <a:rPr lang="en-US" sz="1300" u="sng">
                <a:solidFill>
                  <a:schemeClr val="hlink"/>
                </a:solidFill>
                <a:latin typeface="Calibri"/>
                <a:ea typeface="Calibri"/>
                <a:cs typeface="Calibri"/>
                <a:sym typeface="Calibri"/>
                <a:hlinkClick r:id="rId4"/>
              </a:rPr>
              <a:t>My response</a:t>
            </a:r>
            <a:r>
              <a:rPr lang="en-US" sz="1300">
                <a:solidFill>
                  <a:schemeClr val="dk1"/>
                </a:solidFill>
                <a:latin typeface="Calibri"/>
                <a:ea typeface="Calibri"/>
                <a:cs typeface="Calibri"/>
                <a:sym typeface="Calibri"/>
              </a:rPr>
              <a:t>. I write, "</a:t>
            </a:r>
            <a:r>
              <a:rPr lang="en-US" sz="1300" i="1">
                <a:solidFill>
                  <a:schemeClr val="dk1"/>
                </a:solidFill>
                <a:latin typeface="Calibri"/>
                <a:ea typeface="Calibri"/>
                <a:cs typeface="Calibri"/>
                <a:sym typeface="Calibri"/>
              </a:rPr>
              <a:t>the cost of educational labour is what makes it so expensive</a:t>
            </a:r>
            <a:r>
              <a:rPr lang="en-US" sz="1300">
                <a:solidFill>
                  <a:schemeClr val="dk1"/>
                </a:solidFill>
                <a:latin typeface="Calibri"/>
                <a:ea typeface="Calibri"/>
                <a:cs typeface="Calibri"/>
                <a:sym typeface="Calibri"/>
              </a:rPr>
              <a:t>... (but) The connectivist approach is to do whatever can be done to help students perform this labour themselves." </a:t>
            </a:r>
            <a:r>
              <a:rPr lang="en-US" sz="1300" u="sng">
                <a:solidFill>
                  <a:schemeClr val="hlink"/>
                </a:solidFill>
                <a:latin typeface="Calibri"/>
                <a:ea typeface="Calibri"/>
                <a:cs typeface="Calibri"/>
                <a:sym typeface="Calibri"/>
                <a:hlinkClick r:id="rId5"/>
              </a:rPr>
              <a:t>https://www.downes.ca/post/69410</a:t>
            </a:r>
            <a:r>
              <a:rPr lang="en-US" sz="1300">
                <a:solidFill>
                  <a:schemeClr val="dk1"/>
                </a:solidFill>
                <a:latin typeface="Calibri"/>
                <a:ea typeface="Calibri"/>
                <a:cs typeface="Calibri"/>
                <a:sym typeface="Calibri"/>
              </a:rPr>
              <a:t> </a:t>
            </a:r>
            <a:endParaRPr sz="13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9"/>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Evaluation and Assessment</a:t>
            </a:r>
            <a:endParaRPr sz="3500" b="0">
              <a:latin typeface="Libre Franklin"/>
              <a:ea typeface="Libre Franklin"/>
              <a:cs typeface="Libre Franklin"/>
              <a:sym typeface="Libre Franklin"/>
            </a:endParaRPr>
          </a:p>
        </p:txBody>
      </p:sp>
      <p:pic>
        <p:nvPicPr>
          <p:cNvPr id="273" name="Google Shape;273;p39"/>
          <p:cNvPicPr preferRelativeResize="0"/>
          <p:nvPr/>
        </p:nvPicPr>
        <p:blipFill>
          <a:blip r:embed="rId3">
            <a:alphaModFix/>
          </a:blip>
          <a:stretch>
            <a:fillRect/>
          </a:stretch>
        </p:blipFill>
        <p:spPr>
          <a:xfrm>
            <a:off x="2002800" y="2383575"/>
            <a:ext cx="4731350" cy="2728425"/>
          </a:xfrm>
          <a:prstGeom prst="rect">
            <a:avLst/>
          </a:prstGeom>
          <a:noFill/>
          <a:ln>
            <a:noFill/>
          </a:ln>
        </p:spPr>
      </p:pic>
      <p:sp>
        <p:nvSpPr>
          <p:cNvPr id="274" name="Google Shape;274;p39"/>
          <p:cNvSpPr txBox="1"/>
          <p:nvPr/>
        </p:nvSpPr>
        <p:spPr>
          <a:xfrm>
            <a:off x="1487424" y="1769175"/>
            <a:ext cx="6701851" cy="6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solidFill>
                  <a:schemeClr val="dk1"/>
                </a:solidFill>
                <a:latin typeface="Calibri"/>
                <a:ea typeface="Calibri"/>
                <a:cs typeface="Calibri"/>
                <a:sym typeface="Calibri"/>
              </a:rPr>
              <a:t>Gap-Based Assessment - What You Know </a:t>
            </a:r>
            <a:endParaRPr dirty="0"/>
          </a:p>
        </p:txBody>
      </p:sp>
      <p:sp>
        <p:nvSpPr>
          <p:cNvPr id="275" name="Google Shape;275;p39"/>
          <p:cNvSpPr txBox="1"/>
          <p:nvPr/>
        </p:nvSpPr>
        <p:spPr>
          <a:xfrm>
            <a:off x="3472400" y="5168000"/>
            <a:ext cx="4731300" cy="106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a:solidFill>
                  <a:schemeClr val="dk1"/>
                </a:solidFill>
                <a:latin typeface="Calibri"/>
                <a:ea typeface="Calibri"/>
                <a:cs typeface="Calibri"/>
                <a:sym typeface="Calibri"/>
              </a:rPr>
              <a:t>Curtis, et.al. (2012). Development of evidence management and gap analysis tools for continuous improvement of engineering programs . American Society for Engineering Education. https://images.app.goo.gl/3XXtbRZ8KPxSHuRD8</a:t>
            </a:r>
            <a:endParaRPr sz="11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0"/>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Evaluation and Assessment</a:t>
            </a:r>
            <a:endParaRPr sz="3500" b="0">
              <a:latin typeface="Libre Franklin"/>
              <a:ea typeface="Libre Franklin"/>
              <a:cs typeface="Libre Franklin"/>
              <a:sym typeface="Libre Franklin"/>
            </a:endParaRPr>
          </a:p>
        </p:txBody>
      </p:sp>
      <p:sp>
        <p:nvSpPr>
          <p:cNvPr id="281" name="Google Shape;281;p40"/>
          <p:cNvSpPr txBox="1"/>
          <p:nvPr/>
        </p:nvSpPr>
        <p:spPr>
          <a:xfrm>
            <a:off x="1663950" y="1769175"/>
            <a:ext cx="6525300" cy="6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Iterative Assessment - What You Can Do </a:t>
            </a:r>
            <a:endParaRPr/>
          </a:p>
        </p:txBody>
      </p:sp>
      <p:sp>
        <p:nvSpPr>
          <p:cNvPr id="282" name="Google Shape;282;p40"/>
          <p:cNvSpPr txBox="1"/>
          <p:nvPr/>
        </p:nvSpPr>
        <p:spPr>
          <a:xfrm>
            <a:off x="3724325" y="5489900"/>
            <a:ext cx="4086900" cy="546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a:solidFill>
                  <a:schemeClr val="dk1"/>
                </a:solidFill>
                <a:latin typeface="Calibri"/>
                <a:ea typeface="Calibri"/>
                <a:cs typeface="Calibri"/>
                <a:sym typeface="Calibri"/>
              </a:rPr>
              <a:t>Image: Jeff Patton. (2015). Common Agile Practice Isn’t for Startups. https://www.jpattonassociates.com/common-agile-isnt-for-startups/</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100">
              <a:solidFill>
                <a:schemeClr val="dk1"/>
              </a:solidFill>
              <a:latin typeface="Calibri"/>
              <a:ea typeface="Calibri"/>
              <a:cs typeface="Calibri"/>
              <a:sym typeface="Calibri"/>
            </a:endParaRPr>
          </a:p>
        </p:txBody>
      </p:sp>
      <p:pic>
        <p:nvPicPr>
          <p:cNvPr id="283" name="Google Shape;283;p40"/>
          <p:cNvPicPr preferRelativeResize="0"/>
          <p:nvPr/>
        </p:nvPicPr>
        <p:blipFill>
          <a:blip r:embed="rId3">
            <a:alphaModFix/>
          </a:blip>
          <a:stretch>
            <a:fillRect/>
          </a:stretch>
        </p:blipFill>
        <p:spPr>
          <a:xfrm>
            <a:off x="1663950" y="2291050"/>
            <a:ext cx="5480149" cy="3198850"/>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1"/>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Evaluation and Assessment</a:t>
            </a:r>
            <a:endParaRPr sz="3500" b="0">
              <a:latin typeface="Libre Franklin"/>
              <a:ea typeface="Libre Franklin"/>
              <a:cs typeface="Libre Franklin"/>
              <a:sym typeface="Libre Franklin"/>
            </a:endParaRPr>
          </a:p>
        </p:txBody>
      </p:sp>
      <p:sp>
        <p:nvSpPr>
          <p:cNvPr id="289" name="Google Shape;289;p41"/>
          <p:cNvSpPr txBox="1"/>
          <p:nvPr/>
        </p:nvSpPr>
        <p:spPr>
          <a:xfrm>
            <a:off x="1093075" y="1769175"/>
            <a:ext cx="7683900" cy="612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800">
                <a:solidFill>
                  <a:schemeClr val="dk1"/>
                </a:solidFill>
                <a:latin typeface="Calibri"/>
                <a:ea typeface="Calibri"/>
                <a:cs typeface="Calibri"/>
                <a:sym typeface="Calibri"/>
              </a:rPr>
              <a:t>Assessing a physicist:</a:t>
            </a:r>
            <a:endParaRPr sz="28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Do they know a certain body of information</a:t>
            </a:r>
            <a:endParaRPr sz="2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vs</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Do they see the world the way a physicists does?</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Do they ask the same sorts of questions? Use words the same way?</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Do they accept the same sort of evidence to change their beliefs?</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Can they do thing physicists can do?</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Have they actually done physics and shared the results?</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Would other physicists recognize them as a physicist?</a:t>
            </a:r>
            <a:endParaRPr sz="2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2"/>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Algorithmic Assessment</a:t>
            </a:r>
            <a:endParaRPr sz="3500" b="0">
              <a:latin typeface="Libre Franklin"/>
              <a:ea typeface="Libre Franklin"/>
              <a:cs typeface="Libre Franklin"/>
              <a:sym typeface="Libre Franklin"/>
            </a:endParaRPr>
          </a:p>
        </p:txBody>
      </p:sp>
      <p:pic>
        <p:nvPicPr>
          <p:cNvPr id="295" name="Google Shape;295;p42"/>
          <p:cNvPicPr preferRelativeResize="0"/>
          <p:nvPr/>
        </p:nvPicPr>
        <p:blipFill>
          <a:blip r:embed="rId3">
            <a:alphaModFix/>
          </a:blip>
          <a:stretch>
            <a:fillRect/>
          </a:stretch>
        </p:blipFill>
        <p:spPr>
          <a:xfrm>
            <a:off x="1750158" y="1893725"/>
            <a:ext cx="5012742" cy="3276601"/>
          </a:xfrm>
          <a:prstGeom prst="rect">
            <a:avLst/>
          </a:prstGeom>
          <a:noFill/>
          <a:ln>
            <a:noFill/>
          </a:ln>
        </p:spPr>
      </p:pic>
      <p:sp>
        <p:nvSpPr>
          <p:cNvPr id="296" name="Google Shape;296;p42"/>
          <p:cNvSpPr txBox="1"/>
          <p:nvPr/>
        </p:nvSpPr>
        <p:spPr>
          <a:xfrm>
            <a:off x="3668600" y="5324275"/>
            <a:ext cx="4689900" cy="7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t>Mitigating Bias in Algorithmic Hiring: Evaluating Claims and Practices</a:t>
            </a:r>
            <a:endParaRPr sz="1000"/>
          </a:p>
          <a:p>
            <a:pPr marL="0" lvl="0" indent="0" algn="l" rtl="0">
              <a:spcBef>
                <a:spcPts val="0"/>
              </a:spcBef>
              <a:spcAft>
                <a:spcPts val="0"/>
              </a:spcAft>
              <a:buNone/>
            </a:pPr>
            <a:r>
              <a:rPr lang="en-US" sz="1000"/>
              <a:t>Manish Raghavan, Solon Barocas, Jon Kleinberg, Karen Levy, arXiv, Nov 23, 2019   </a:t>
            </a:r>
            <a:r>
              <a:rPr lang="en-US" sz="1000" u="sng">
                <a:solidFill>
                  <a:schemeClr val="hlink"/>
                </a:solidFill>
                <a:hlinkClick r:id="rId4"/>
              </a:rPr>
              <a:t>https://arxiv.org/pdf/1906.09208.pdf</a:t>
            </a:r>
            <a:r>
              <a:rPr lang="en-US" sz="1000"/>
              <a:t> </a:t>
            </a:r>
            <a:endParaRPr sz="10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3"/>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Supporting Personal Learning Online</a:t>
            </a:r>
            <a:endParaRPr sz="3500" b="0">
              <a:latin typeface="Libre Franklin"/>
              <a:ea typeface="Libre Franklin"/>
              <a:cs typeface="Libre Franklin"/>
              <a:sym typeface="Libre Franklin"/>
            </a:endParaRPr>
          </a:p>
        </p:txBody>
      </p:sp>
      <p:pic>
        <p:nvPicPr>
          <p:cNvPr id="302" name="Google Shape;302;p43"/>
          <p:cNvPicPr preferRelativeResize="0"/>
          <p:nvPr/>
        </p:nvPicPr>
        <p:blipFill>
          <a:blip r:embed="rId3">
            <a:alphaModFix/>
          </a:blip>
          <a:stretch>
            <a:fillRect/>
          </a:stretch>
        </p:blipFill>
        <p:spPr>
          <a:xfrm>
            <a:off x="1870337" y="2126300"/>
            <a:ext cx="5644624" cy="3739551"/>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4"/>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Online Host-Provider Framework</a:t>
            </a:r>
            <a:endParaRPr sz="3500" b="0">
              <a:latin typeface="Libre Franklin"/>
              <a:ea typeface="Libre Franklin"/>
              <a:cs typeface="Libre Franklin"/>
              <a:sym typeface="Libre Franklin"/>
            </a:endParaRPr>
          </a:p>
        </p:txBody>
      </p:sp>
      <p:pic>
        <p:nvPicPr>
          <p:cNvPr id="308" name="Google Shape;308;p44"/>
          <p:cNvPicPr preferRelativeResize="0"/>
          <p:nvPr/>
        </p:nvPicPr>
        <p:blipFill>
          <a:blip r:embed="rId3">
            <a:alphaModFix/>
          </a:blip>
          <a:stretch>
            <a:fillRect/>
          </a:stretch>
        </p:blipFill>
        <p:spPr>
          <a:xfrm>
            <a:off x="813150" y="1800824"/>
            <a:ext cx="7366675" cy="3604175"/>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5"/>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Online Host-Provider Framework</a:t>
            </a:r>
            <a:endParaRPr sz="3500" b="0">
              <a:latin typeface="Libre Franklin"/>
              <a:ea typeface="Libre Franklin"/>
              <a:cs typeface="Libre Franklin"/>
              <a:sym typeface="Libre Franklin"/>
            </a:endParaRPr>
          </a:p>
        </p:txBody>
      </p:sp>
      <p:pic>
        <p:nvPicPr>
          <p:cNvPr id="314" name="Google Shape;314;p45"/>
          <p:cNvPicPr preferRelativeResize="0"/>
          <p:nvPr/>
        </p:nvPicPr>
        <p:blipFill>
          <a:blip r:embed="rId3">
            <a:alphaModFix/>
          </a:blip>
          <a:stretch>
            <a:fillRect/>
          </a:stretch>
        </p:blipFill>
        <p:spPr>
          <a:xfrm>
            <a:off x="1009100" y="1822900"/>
            <a:ext cx="6360274" cy="34297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6"/>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Online Host-Provider Framework</a:t>
            </a:r>
            <a:endParaRPr sz="3500" b="0">
              <a:latin typeface="Libre Franklin"/>
              <a:ea typeface="Libre Franklin"/>
              <a:cs typeface="Libre Franklin"/>
              <a:sym typeface="Libre Franklin"/>
            </a:endParaRPr>
          </a:p>
        </p:txBody>
      </p:sp>
      <p:pic>
        <p:nvPicPr>
          <p:cNvPr id="320" name="Google Shape;320;p46"/>
          <p:cNvPicPr preferRelativeResize="0"/>
          <p:nvPr/>
        </p:nvPicPr>
        <p:blipFill>
          <a:blip r:embed="rId3">
            <a:alphaModFix/>
          </a:blip>
          <a:stretch>
            <a:fillRect/>
          </a:stretch>
        </p:blipFill>
        <p:spPr>
          <a:xfrm>
            <a:off x="1638925" y="2184375"/>
            <a:ext cx="5570326" cy="3237275"/>
          </a:xfrm>
          <a:prstGeom prst="rect">
            <a:avLst/>
          </a:prstGeom>
          <a:noFill/>
          <a:ln>
            <a:noFill/>
          </a:ln>
        </p:spPr>
      </p:pic>
      <p:sp>
        <p:nvSpPr>
          <p:cNvPr id="321" name="Google Shape;321;p46"/>
          <p:cNvSpPr txBox="1"/>
          <p:nvPr/>
        </p:nvSpPr>
        <p:spPr>
          <a:xfrm>
            <a:off x="1343600" y="1721500"/>
            <a:ext cx="7097400" cy="60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Community Learning Centres</a:t>
            </a:r>
            <a:endParaRPr/>
          </a:p>
        </p:txBody>
      </p:sp>
      <p:sp>
        <p:nvSpPr>
          <p:cNvPr id="322" name="Google Shape;322;p46"/>
          <p:cNvSpPr txBox="1"/>
          <p:nvPr/>
        </p:nvSpPr>
        <p:spPr>
          <a:xfrm>
            <a:off x="3900175" y="5421650"/>
            <a:ext cx="4204800" cy="1721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u="sng">
                <a:solidFill>
                  <a:schemeClr val="dk1"/>
                </a:solidFill>
                <a:latin typeface="Calibri"/>
                <a:ea typeface="Calibri"/>
                <a:cs typeface="Calibri"/>
                <a:sym typeface="Calibri"/>
              </a:rPr>
              <a:t>Image: Google Events</a:t>
            </a:r>
            <a:endParaRPr sz="1100" u="sng">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100" u="sng">
                <a:solidFill>
                  <a:schemeClr val="dk1"/>
                </a:solidFill>
                <a:latin typeface="Calibri"/>
                <a:ea typeface="Calibri"/>
                <a:cs typeface="Calibri"/>
                <a:sym typeface="Calibri"/>
              </a:rPr>
              <a:t>https://www.google.com/search?client=firefox-b-d&amp;q=shopify+ottawa+meetups&amp;ibp=htl;events </a:t>
            </a:r>
            <a:endParaRPr sz="1100" u="sng">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7"/>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Online Host-Provider Framework</a:t>
            </a:r>
            <a:endParaRPr sz="3500" b="0">
              <a:latin typeface="Libre Franklin"/>
              <a:ea typeface="Libre Franklin"/>
              <a:cs typeface="Libre Franklin"/>
              <a:sym typeface="Libre Franklin"/>
            </a:endParaRPr>
          </a:p>
        </p:txBody>
      </p:sp>
      <p:pic>
        <p:nvPicPr>
          <p:cNvPr id="328" name="Google Shape;328;p47"/>
          <p:cNvPicPr preferRelativeResize="0"/>
          <p:nvPr/>
        </p:nvPicPr>
        <p:blipFill>
          <a:blip r:embed="rId3">
            <a:alphaModFix/>
          </a:blip>
          <a:stretch>
            <a:fillRect/>
          </a:stretch>
        </p:blipFill>
        <p:spPr>
          <a:xfrm>
            <a:off x="1638925" y="1893725"/>
            <a:ext cx="6278324" cy="38793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dirty="0">
                <a:latin typeface="Libre Franklin"/>
                <a:ea typeface="Libre Franklin"/>
                <a:cs typeface="Libre Franklin"/>
                <a:sym typeface="Libre Franklin"/>
              </a:rPr>
              <a:t>Topics for </a:t>
            </a:r>
            <a:r>
              <a:rPr lang="en-US" sz="3500" b="0" dirty="0" smtClean="0">
                <a:latin typeface="Libre Franklin"/>
                <a:ea typeface="Libre Franklin"/>
                <a:cs typeface="Libre Franklin"/>
                <a:sym typeface="Libre Franklin"/>
              </a:rPr>
              <a:t>Discussion - Practical</a:t>
            </a:r>
            <a:endParaRPr sz="3500" b="0" dirty="0">
              <a:latin typeface="Libre Franklin"/>
              <a:ea typeface="Libre Franklin"/>
              <a:cs typeface="Libre Franklin"/>
              <a:sym typeface="Libre Franklin"/>
            </a:endParaRPr>
          </a:p>
        </p:txBody>
      </p:sp>
      <p:sp>
        <p:nvSpPr>
          <p:cNvPr id="99" name="Google Shape;99;p14"/>
          <p:cNvSpPr txBox="1"/>
          <p:nvPr/>
        </p:nvSpPr>
        <p:spPr>
          <a:xfrm>
            <a:off x="734300" y="1963624"/>
            <a:ext cx="5649305" cy="3132631"/>
          </a:xfrm>
          <a:prstGeom prst="rect">
            <a:avLst/>
          </a:prstGeom>
          <a:noFill/>
          <a:ln>
            <a:noFill/>
          </a:ln>
        </p:spPr>
        <p:txBody>
          <a:bodyPr spcFirstLastPara="1" wrap="square" lIns="91425" tIns="91425" rIns="91425" bIns="91425" anchor="t" anchorCtr="0">
            <a:noAutofit/>
          </a:bodyPr>
          <a:lstStyle/>
          <a:p>
            <a:pPr marL="101600" lvl="0" algn="l" rtl="0">
              <a:spcBef>
                <a:spcPts val="0"/>
              </a:spcBef>
              <a:spcAft>
                <a:spcPts val="0"/>
              </a:spcAft>
              <a:buSzPts val="2000"/>
            </a:pPr>
            <a:r>
              <a:rPr lang="en-US" sz="2000" dirty="0" smtClean="0">
                <a:solidFill>
                  <a:srgbClr val="C0BC00"/>
                </a:solidFill>
                <a:latin typeface="Arial" panose="020B0604020202020204" pitchFamily="34" charset="0"/>
                <a:ea typeface="Libre Franklin"/>
                <a:cs typeface="Arial" panose="020B0604020202020204" pitchFamily="34" charset="0"/>
                <a:sym typeface="Libre Franklin"/>
              </a:rPr>
              <a:t>Part One: Relevance and Usability</a:t>
            </a:r>
          </a:p>
          <a:p>
            <a:pPr marL="558800" lvl="0" indent="-457200">
              <a:buSzPts val="2000"/>
              <a:buFont typeface="+mj-lt"/>
              <a:buAutoNum type="arabicPeriod"/>
            </a:pPr>
            <a:r>
              <a:rPr lang="en-CA" sz="2000" dirty="0">
                <a:latin typeface="Libre Franklin"/>
                <a:ea typeface="Libre Franklin"/>
                <a:cs typeface="Libre Franklin"/>
                <a:sym typeface="Libre Franklin"/>
              </a:rPr>
              <a:t>Starting points</a:t>
            </a:r>
          </a:p>
          <a:p>
            <a:pPr marL="558800" lvl="0" indent="-457200">
              <a:buSzPts val="2000"/>
              <a:buFont typeface="+mj-lt"/>
              <a:buAutoNum type="arabicPeriod"/>
            </a:pPr>
            <a:r>
              <a:rPr lang="en-CA" sz="2000" dirty="0">
                <a:latin typeface="Libre Franklin"/>
                <a:ea typeface="Libre Franklin"/>
                <a:cs typeface="Libre Franklin"/>
                <a:sym typeface="Libre Franklin"/>
              </a:rPr>
              <a:t>Supporting them when they’re not supported</a:t>
            </a:r>
          </a:p>
          <a:p>
            <a:pPr marL="101600" lvl="0">
              <a:buSzPts val="2000"/>
            </a:pPr>
            <a:r>
              <a:rPr lang="en-US" sz="2000" dirty="0" smtClean="0">
                <a:latin typeface="Libre Franklin"/>
                <a:ea typeface="Libre Franklin"/>
                <a:cs typeface="Libre Franklin"/>
                <a:sym typeface="Libre Franklin"/>
                <a:hlinkClick r:id="rId3"/>
              </a:rPr>
              <a:t>https</a:t>
            </a:r>
            <a:r>
              <a:rPr lang="en-US" sz="2000" dirty="0">
                <a:latin typeface="Libre Franklin"/>
                <a:ea typeface="Libre Franklin"/>
                <a:cs typeface="Libre Franklin"/>
                <a:sym typeface="Libre Franklin"/>
                <a:hlinkClick r:id="rId3"/>
              </a:rPr>
              <a:t>://</a:t>
            </a:r>
            <a:r>
              <a:rPr lang="en-US" sz="2000" dirty="0" smtClean="0">
                <a:latin typeface="Libre Franklin"/>
                <a:ea typeface="Libre Franklin"/>
                <a:cs typeface="Libre Franklin"/>
                <a:sym typeface="Libre Franklin"/>
                <a:hlinkClick r:id="rId3"/>
              </a:rPr>
              <a:t>www.downes.ca/presentation/525</a:t>
            </a:r>
            <a:r>
              <a:rPr lang="en-US" sz="2000" dirty="0" smtClean="0">
                <a:latin typeface="Libre Franklin"/>
                <a:ea typeface="Libre Franklin"/>
                <a:cs typeface="Libre Franklin"/>
                <a:sym typeface="Libre Franklin"/>
              </a:rPr>
              <a:t> </a:t>
            </a:r>
            <a:endParaRPr lang="en-US" sz="2000" dirty="0" smtClean="0">
              <a:latin typeface="Libre Franklin"/>
              <a:ea typeface="Libre Franklin"/>
              <a:cs typeface="Libre Franklin"/>
              <a:sym typeface="Libre Franklin"/>
            </a:endParaRPr>
          </a:p>
          <a:p>
            <a:pPr marL="101600">
              <a:buSzPts val="2000"/>
            </a:pPr>
            <a:endParaRPr lang="en-US" sz="2000" dirty="0" smtClean="0">
              <a:latin typeface="Libre Franklin"/>
              <a:ea typeface="Libre Franklin"/>
              <a:cs typeface="Libre Franklin"/>
              <a:sym typeface="Libre Franklin"/>
            </a:endParaRPr>
          </a:p>
          <a:p>
            <a:pPr marL="101600">
              <a:buSzPts val="2000"/>
            </a:pPr>
            <a:r>
              <a:rPr lang="en-US" sz="2000" dirty="0">
                <a:solidFill>
                  <a:srgbClr val="C0BC00"/>
                </a:solidFill>
                <a:latin typeface="Arial" panose="020B0604020202020204" pitchFamily="34" charset="0"/>
                <a:ea typeface="Libre Franklin"/>
                <a:cs typeface="Arial" panose="020B0604020202020204" pitchFamily="34" charset="0"/>
                <a:sym typeface="Libre Franklin"/>
              </a:rPr>
              <a:t>Part Two: Interactivity</a:t>
            </a:r>
          </a:p>
          <a:p>
            <a:pPr marL="558800" lvl="0" indent="-457200">
              <a:buSzPts val="2000"/>
              <a:buFont typeface="+mj-lt"/>
              <a:buAutoNum type="arabicPeriod" startAt="3"/>
            </a:pPr>
            <a:r>
              <a:rPr lang="en-CA" sz="2000" dirty="0">
                <a:latin typeface="Libre Franklin"/>
                <a:ea typeface="Libre Franklin"/>
                <a:cs typeface="Libre Franklin"/>
                <a:sym typeface="Libre Franklin"/>
              </a:rPr>
              <a:t>Starting points</a:t>
            </a:r>
          </a:p>
          <a:p>
            <a:pPr marL="558800" lvl="0" indent="-457200">
              <a:buSzPts val="2000"/>
              <a:buFont typeface="+mj-lt"/>
              <a:buAutoNum type="arabicPeriod" startAt="3"/>
            </a:pPr>
            <a:r>
              <a:rPr lang="en-CA" sz="2000" dirty="0">
                <a:latin typeface="Libre Franklin"/>
                <a:ea typeface="Libre Franklin"/>
                <a:cs typeface="Libre Franklin"/>
                <a:sym typeface="Libre Franklin"/>
              </a:rPr>
              <a:t>Supporting them when they’re not supported</a:t>
            </a:r>
          </a:p>
          <a:p>
            <a:pPr marL="101600">
              <a:buSzPts val="2000"/>
            </a:pPr>
            <a:r>
              <a:rPr lang="en-US" sz="2000" dirty="0" smtClean="0">
                <a:latin typeface="Libre Franklin"/>
                <a:ea typeface="Libre Franklin"/>
                <a:cs typeface="Libre Franklin"/>
                <a:sym typeface="Libre Franklin"/>
                <a:hlinkClick r:id="rId4"/>
              </a:rPr>
              <a:t>https</a:t>
            </a:r>
            <a:r>
              <a:rPr lang="en-US" sz="2000" dirty="0">
                <a:latin typeface="Libre Franklin"/>
                <a:ea typeface="Libre Franklin"/>
                <a:cs typeface="Libre Franklin"/>
                <a:sym typeface="Libre Franklin"/>
                <a:hlinkClick r:id="rId4"/>
              </a:rPr>
              <a:t>://</a:t>
            </a:r>
            <a:r>
              <a:rPr lang="en-US" sz="2000" dirty="0" smtClean="0">
                <a:latin typeface="Libre Franklin"/>
                <a:ea typeface="Libre Franklin"/>
                <a:cs typeface="Libre Franklin"/>
                <a:sym typeface="Libre Franklin"/>
                <a:hlinkClick r:id="rId4"/>
              </a:rPr>
              <a:t>www.downes.ca/presentation/528</a:t>
            </a:r>
            <a:r>
              <a:rPr lang="en-US" sz="2000" dirty="0" smtClean="0">
                <a:latin typeface="Libre Franklin"/>
                <a:ea typeface="Libre Franklin"/>
                <a:cs typeface="Libre Franklin"/>
                <a:sym typeface="Libre Franklin"/>
              </a:rPr>
              <a:t>  </a:t>
            </a:r>
            <a:endParaRPr lang="en-US" sz="2000" dirty="0">
              <a:latin typeface="Libre Franklin"/>
              <a:ea typeface="Libre Franklin"/>
              <a:cs typeface="Libre Franklin"/>
              <a:sym typeface="Libre Franklin"/>
            </a:endParaRPr>
          </a:p>
          <a:p>
            <a:pPr marL="101600" lvl="0" algn="l" rtl="0">
              <a:spcBef>
                <a:spcPts val="0"/>
              </a:spcBef>
              <a:spcAft>
                <a:spcPts val="0"/>
              </a:spcAft>
              <a:buSzPts val="2000"/>
            </a:pPr>
            <a:endParaRPr lang="en-US" sz="2000" dirty="0">
              <a:latin typeface="Libre Franklin"/>
              <a:ea typeface="Libre Franklin"/>
              <a:cs typeface="Libre Franklin"/>
              <a:sym typeface="Libre Franklin"/>
            </a:endParaRPr>
          </a:p>
          <a:p>
            <a:pPr marL="101600" lvl="0" algn="l" rtl="0">
              <a:spcBef>
                <a:spcPts val="0"/>
              </a:spcBef>
              <a:spcAft>
                <a:spcPts val="0"/>
              </a:spcAft>
              <a:buSzPts val="2000"/>
            </a:pPr>
            <a:endParaRPr lang="en-US" sz="2000" dirty="0" smtClean="0">
              <a:latin typeface="Libre Franklin"/>
              <a:ea typeface="Libre Franklin"/>
              <a:cs typeface="Libre Franklin"/>
              <a:sym typeface="Libre Franklin"/>
            </a:endParaRPr>
          </a:p>
          <a:p>
            <a:pPr marL="0" lvl="0" indent="0" algn="l" rtl="0">
              <a:spcBef>
                <a:spcPts val="0"/>
              </a:spcBef>
              <a:spcAft>
                <a:spcPts val="0"/>
              </a:spcAft>
              <a:buNone/>
            </a:pPr>
            <a:endParaRPr sz="1500" dirty="0">
              <a:latin typeface="Libre Franklin"/>
              <a:ea typeface="Libre Franklin"/>
              <a:cs typeface="Libre Franklin"/>
              <a:sym typeface="Libre Franklin"/>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3605" y="2135730"/>
            <a:ext cx="2356855" cy="2960525"/>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8"/>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Education Providers...</a:t>
            </a:r>
            <a:endParaRPr sz="3500" b="0">
              <a:latin typeface="Libre Franklin"/>
              <a:ea typeface="Libre Franklin"/>
              <a:cs typeface="Libre Franklin"/>
              <a:sym typeface="Libre Franklin"/>
            </a:endParaRPr>
          </a:p>
        </p:txBody>
      </p:sp>
      <p:pic>
        <p:nvPicPr>
          <p:cNvPr id="334" name="Google Shape;334;p48"/>
          <p:cNvPicPr preferRelativeResize="0"/>
          <p:nvPr/>
        </p:nvPicPr>
        <p:blipFill>
          <a:blip r:embed="rId3">
            <a:alphaModFix/>
          </a:blip>
          <a:stretch>
            <a:fillRect/>
          </a:stretch>
        </p:blipFill>
        <p:spPr>
          <a:xfrm>
            <a:off x="1206675" y="1718900"/>
            <a:ext cx="6632450" cy="37297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9"/>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Education Providers...</a:t>
            </a:r>
            <a:endParaRPr sz="3500" b="0">
              <a:latin typeface="Libre Franklin"/>
              <a:ea typeface="Libre Franklin"/>
              <a:cs typeface="Libre Franklin"/>
              <a:sym typeface="Libre Franklin"/>
            </a:endParaRPr>
          </a:p>
        </p:txBody>
      </p:sp>
      <p:sp>
        <p:nvSpPr>
          <p:cNvPr id="340" name="Google Shape;340;p49"/>
          <p:cNvSpPr txBox="1"/>
          <p:nvPr/>
        </p:nvSpPr>
        <p:spPr>
          <a:xfrm>
            <a:off x="1091675" y="1823650"/>
            <a:ext cx="5725800" cy="1287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50">
                <a:solidFill>
                  <a:schemeClr val="dk1"/>
                </a:solidFill>
                <a:highlight>
                  <a:srgbClr val="FFFFFF"/>
                </a:highlight>
                <a:latin typeface="Libre Franklin"/>
                <a:ea typeface="Libre Franklin"/>
                <a:cs typeface="Libre Franklin"/>
                <a:sym typeface="Libre Franklin"/>
              </a:rPr>
              <a:t>Teaching from Home</a:t>
            </a: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r>
              <a:rPr lang="en-US" sz="1350">
                <a:solidFill>
                  <a:schemeClr val="dk1"/>
                </a:solidFill>
                <a:highlight>
                  <a:srgbClr val="FFFFFF"/>
                </a:highlight>
                <a:latin typeface="Libre Franklin"/>
                <a:ea typeface="Libre Franklin"/>
                <a:cs typeface="Libre Franklin"/>
                <a:sym typeface="Libre Franklin"/>
              </a:rPr>
              <a:t>Creating an Online Community, Class or Conference - Quick Tech Guide - </a:t>
            </a:r>
            <a:r>
              <a:rPr lang="en-US" sz="1350" u="sng">
                <a:solidFill>
                  <a:schemeClr val="hlink"/>
                </a:solidFill>
                <a:highlight>
                  <a:srgbClr val="FFFFFF"/>
                </a:highlight>
                <a:latin typeface="Libre Franklin"/>
                <a:ea typeface="Libre Franklin"/>
                <a:cs typeface="Libre Franklin"/>
                <a:sym typeface="Libre Franklin"/>
                <a:hlinkClick r:id="rId3"/>
              </a:rPr>
              <a:t>http://bit.ly/quicktechguide</a:t>
            </a:r>
            <a:r>
              <a:rPr lang="en-US" sz="1350">
                <a:solidFill>
                  <a:schemeClr val="dk1"/>
                </a:solidFill>
                <a:highlight>
                  <a:srgbClr val="FFFFFF"/>
                </a:highlight>
                <a:latin typeface="Libre Franklin"/>
                <a:ea typeface="Libre Franklin"/>
                <a:cs typeface="Libre Franklin"/>
                <a:sym typeface="Libre Franklin"/>
              </a:rPr>
              <a:t> </a:t>
            </a:r>
            <a:endParaRPr sz="13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1000"/>
              </a:spcAft>
              <a:buNone/>
            </a:pPr>
            <a:endParaRPr sz="1350">
              <a:solidFill>
                <a:schemeClr val="dk1"/>
              </a:solidFill>
              <a:highlight>
                <a:srgbClr val="FFFFFF"/>
              </a:highlight>
              <a:latin typeface="Roboto"/>
              <a:ea typeface="Roboto"/>
              <a:cs typeface="Roboto"/>
              <a:sym typeface="Roboto"/>
            </a:endParaRPr>
          </a:p>
        </p:txBody>
      </p:sp>
      <p:pic>
        <p:nvPicPr>
          <p:cNvPr id="341" name="Google Shape;341;p49"/>
          <p:cNvPicPr preferRelativeResize="0"/>
          <p:nvPr/>
        </p:nvPicPr>
        <p:blipFill>
          <a:blip r:embed="rId4">
            <a:alphaModFix/>
          </a:blip>
          <a:stretch>
            <a:fillRect/>
          </a:stretch>
        </p:blipFill>
        <p:spPr>
          <a:xfrm>
            <a:off x="1869738" y="2283925"/>
            <a:ext cx="5404525" cy="28427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0"/>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Education Providers...</a:t>
            </a:r>
            <a:endParaRPr sz="3500" b="0">
              <a:latin typeface="Libre Franklin"/>
              <a:ea typeface="Libre Franklin"/>
              <a:cs typeface="Libre Franklin"/>
              <a:sym typeface="Libre Franklin"/>
            </a:endParaRPr>
          </a:p>
        </p:txBody>
      </p:sp>
      <p:pic>
        <p:nvPicPr>
          <p:cNvPr id="347" name="Google Shape;347;p50"/>
          <p:cNvPicPr preferRelativeResize="0"/>
          <p:nvPr/>
        </p:nvPicPr>
        <p:blipFill>
          <a:blip r:embed="rId3">
            <a:alphaModFix/>
          </a:blip>
          <a:stretch>
            <a:fillRect/>
          </a:stretch>
        </p:blipFill>
        <p:spPr>
          <a:xfrm>
            <a:off x="4032221" y="2075112"/>
            <a:ext cx="3874850" cy="2992575"/>
          </a:xfrm>
          <a:prstGeom prst="rect">
            <a:avLst/>
          </a:prstGeom>
          <a:noFill/>
          <a:ln>
            <a:noFill/>
          </a:ln>
        </p:spPr>
      </p:pic>
      <p:sp>
        <p:nvSpPr>
          <p:cNvPr id="348" name="Google Shape;348;p50"/>
          <p:cNvSpPr txBox="1"/>
          <p:nvPr/>
        </p:nvSpPr>
        <p:spPr>
          <a:xfrm>
            <a:off x="811750" y="207140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latin typeface="Libre Franklin"/>
                <a:ea typeface="Libre Franklin"/>
                <a:cs typeface="Libre Franklin"/>
                <a:sym typeface="Libre Franklin"/>
              </a:rPr>
              <a:t>Collaborative Tools</a:t>
            </a:r>
            <a:endParaRPr sz="2100">
              <a:latin typeface="Libre Franklin"/>
              <a:ea typeface="Libre Franklin"/>
              <a:cs typeface="Libre Franklin"/>
              <a:sym typeface="Libre Franklin"/>
            </a:endParaRPr>
          </a:p>
          <a:p>
            <a:pPr marL="0" lvl="0" indent="0" algn="l" rtl="0">
              <a:spcBef>
                <a:spcPts val="0"/>
              </a:spcBef>
              <a:spcAft>
                <a:spcPts val="0"/>
              </a:spcAft>
              <a:buNone/>
            </a:pPr>
            <a:endParaRPr>
              <a:latin typeface="Libre Franklin"/>
              <a:ea typeface="Libre Franklin"/>
              <a:cs typeface="Libre Franklin"/>
              <a:sym typeface="Libre Franklin"/>
            </a:endParaRPr>
          </a:p>
          <a:p>
            <a:pPr marL="0" lvl="0" indent="0" algn="l" rtl="0">
              <a:spcBef>
                <a:spcPts val="0"/>
              </a:spcBef>
              <a:spcAft>
                <a:spcPts val="0"/>
              </a:spcAft>
              <a:buNone/>
            </a:pPr>
            <a:r>
              <a:rPr lang="en-US">
                <a:latin typeface="Libre Franklin"/>
                <a:ea typeface="Libre Franklin"/>
                <a:cs typeface="Libre Franklin"/>
                <a:sym typeface="Libre Franklin"/>
              </a:rPr>
              <a:t>For example, </a:t>
            </a:r>
            <a:r>
              <a:rPr lang="en-US" u="sng">
                <a:solidFill>
                  <a:schemeClr val="hlink"/>
                </a:solidFill>
                <a:latin typeface="Libre Franklin"/>
                <a:ea typeface="Libre Franklin"/>
                <a:cs typeface="Libre Franklin"/>
                <a:sym typeface="Libre Franklin"/>
                <a:hlinkClick r:id="rId4"/>
              </a:rPr>
              <a:t>Creately</a:t>
            </a:r>
            <a:r>
              <a:rPr lang="en-US">
                <a:solidFill>
                  <a:schemeClr val="dk1"/>
                </a:solidFill>
                <a:latin typeface="Libre Franklin"/>
                <a:ea typeface="Libre Franklin"/>
                <a:cs typeface="Libre Franklin"/>
                <a:sym typeface="Libre Franklin"/>
              </a:rPr>
              <a:t>, a web-based tool that allows users to collaboratively create designs using a common interface.</a:t>
            </a:r>
            <a:endParaRPr sz="1700">
              <a:latin typeface="Libre Franklin"/>
              <a:ea typeface="Libre Franklin"/>
              <a:cs typeface="Libre Franklin"/>
              <a:sym typeface="Libre Franklin"/>
            </a:endParaRPr>
          </a:p>
        </p:txBody>
      </p:sp>
      <p:sp>
        <p:nvSpPr>
          <p:cNvPr id="349" name="Google Shape;349;p50"/>
          <p:cNvSpPr txBox="1"/>
          <p:nvPr/>
        </p:nvSpPr>
        <p:spPr>
          <a:xfrm>
            <a:off x="5332450" y="5249050"/>
            <a:ext cx="30000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4"/>
              </a:rPr>
              <a:t>https://creately.com/</a:t>
            </a:r>
            <a:r>
              <a:rPr lang="en-US"/>
              <a: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1"/>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Education Providers...</a:t>
            </a:r>
            <a:endParaRPr sz="3500" b="0">
              <a:latin typeface="Libre Franklin"/>
              <a:ea typeface="Libre Franklin"/>
              <a:cs typeface="Libre Franklin"/>
              <a:sym typeface="Libre Franklin"/>
            </a:endParaRPr>
          </a:p>
        </p:txBody>
      </p:sp>
      <p:pic>
        <p:nvPicPr>
          <p:cNvPr id="355" name="Google Shape;355;p51"/>
          <p:cNvPicPr preferRelativeResize="0"/>
          <p:nvPr/>
        </p:nvPicPr>
        <p:blipFill>
          <a:blip r:embed="rId3">
            <a:alphaModFix/>
          </a:blip>
          <a:stretch>
            <a:fillRect/>
          </a:stretch>
        </p:blipFill>
        <p:spPr>
          <a:xfrm>
            <a:off x="918563" y="1893725"/>
            <a:ext cx="7548171" cy="32231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2"/>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Education Providers...</a:t>
            </a:r>
            <a:endParaRPr sz="3500" b="0">
              <a:latin typeface="Libre Franklin"/>
              <a:ea typeface="Libre Franklin"/>
              <a:cs typeface="Libre Franklin"/>
              <a:sym typeface="Libre Franklin"/>
            </a:endParaRPr>
          </a:p>
        </p:txBody>
      </p:sp>
      <p:pic>
        <p:nvPicPr>
          <p:cNvPr id="361" name="Google Shape;361;p52"/>
          <p:cNvPicPr preferRelativeResize="0"/>
          <p:nvPr/>
        </p:nvPicPr>
        <p:blipFill>
          <a:blip r:embed="rId3">
            <a:alphaModFix/>
          </a:blip>
          <a:stretch>
            <a:fillRect/>
          </a:stretch>
        </p:blipFill>
        <p:spPr>
          <a:xfrm>
            <a:off x="2611425" y="1893725"/>
            <a:ext cx="5535724" cy="3451525"/>
          </a:xfrm>
          <a:prstGeom prst="rect">
            <a:avLst/>
          </a:prstGeom>
          <a:noFill/>
          <a:ln>
            <a:noFill/>
          </a:ln>
        </p:spPr>
      </p:pic>
      <p:sp>
        <p:nvSpPr>
          <p:cNvPr id="362" name="Google Shape;362;p52"/>
          <p:cNvSpPr txBox="1"/>
          <p:nvPr/>
        </p:nvSpPr>
        <p:spPr>
          <a:xfrm>
            <a:off x="3666950" y="5178475"/>
            <a:ext cx="4480200" cy="12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t>Accessible Open Educational Resources and Librarian Involvement</a:t>
            </a:r>
            <a:endParaRPr sz="1100"/>
          </a:p>
          <a:p>
            <a:pPr marL="0" lvl="0" indent="0" algn="l" rtl="0">
              <a:spcBef>
                <a:spcPts val="0"/>
              </a:spcBef>
              <a:spcAft>
                <a:spcPts val="0"/>
              </a:spcAft>
              <a:buNone/>
            </a:pPr>
            <a:r>
              <a:rPr lang="en-US" sz="1100"/>
              <a:t>Silvana Temesio, International Journal of Open Educational Resources. </a:t>
            </a:r>
            <a:r>
              <a:rPr lang="en-US" sz="1100" u="sng">
                <a:solidFill>
                  <a:schemeClr val="hlink"/>
                </a:solidFill>
                <a:hlinkClick r:id="rId4"/>
              </a:rPr>
              <a:t>https://www.ijoer.org/accessible-open-educational-resources-and-librarian-involvement/</a:t>
            </a:r>
            <a:r>
              <a:rPr lang="en-US" sz="1100"/>
              <a:t> </a:t>
            </a:r>
            <a:endParaRPr sz="1100"/>
          </a:p>
        </p:txBody>
      </p:sp>
      <p:sp>
        <p:nvSpPr>
          <p:cNvPr id="363" name="Google Shape;363;p52"/>
          <p:cNvSpPr txBox="1"/>
          <p:nvPr/>
        </p:nvSpPr>
        <p:spPr>
          <a:xfrm>
            <a:off x="827150" y="2019600"/>
            <a:ext cx="2435400" cy="263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a:latin typeface="Libre Franklin"/>
                <a:ea typeface="Libre Franklin"/>
                <a:cs typeface="Libre Franklin"/>
                <a:sym typeface="Libre Franklin"/>
              </a:rPr>
              <a:t>OERs</a:t>
            </a:r>
            <a:endParaRPr sz="2500">
              <a:latin typeface="Libre Franklin"/>
              <a:ea typeface="Libre Franklin"/>
              <a:cs typeface="Libre Franklin"/>
              <a:sym typeface="Libre Franklin"/>
            </a:endParaRPr>
          </a:p>
          <a:p>
            <a:pPr marL="0" lvl="0" indent="0" algn="l" rtl="0">
              <a:spcBef>
                <a:spcPts val="0"/>
              </a:spcBef>
              <a:spcAft>
                <a:spcPts val="0"/>
              </a:spcAft>
              <a:buNone/>
            </a:pPr>
            <a:r>
              <a:rPr lang="en-US" sz="1500">
                <a:latin typeface="Libre Franklin"/>
                <a:ea typeface="Libre Franklin"/>
                <a:cs typeface="Libre Franklin"/>
                <a:sym typeface="Libre Franklin"/>
              </a:rPr>
              <a:t>Support for community  in the development, discovery, use and sharing of open educational resources</a:t>
            </a:r>
            <a:endParaRPr sz="1500">
              <a:latin typeface="Libre Franklin"/>
              <a:ea typeface="Libre Franklin"/>
              <a:cs typeface="Libre Franklin"/>
              <a:sym typeface="Libre Franklin"/>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3"/>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Education Providers...</a:t>
            </a:r>
            <a:endParaRPr sz="3500" b="0">
              <a:latin typeface="Libre Franklin"/>
              <a:ea typeface="Libre Franklin"/>
              <a:cs typeface="Libre Franklin"/>
              <a:sym typeface="Libre Franklin"/>
            </a:endParaRPr>
          </a:p>
        </p:txBody>
      </p:sp>
      <p:pic>
        <p:nvPicPr>
          <p:cNvPr id="369" name="Google Shape;369;p53"/>
          <p:cNvPicPr preferRelativeResize="0"/>
          <p:nvPr/>
        </p:nvPicPr>
        <p:blipFill>
          <a:blip r:embed="rId3">
            <a:alphaModFix/>
          </a:blip>
          <a:stretch>
            <a:fillRect/>
          </a:stretch>
        </p:blipFill>
        <p:spPr>
          <a:xfrm>
            <a:off x="1428976" y="1893725"/>
            <a:ext cx="6034575" cy="3391426"/>
          </a:xfrm>
          <a:prstGeom prst="rect">
            <a:avLst/>
          </a:prstGeom>
          <a:noFill/>
          <a:ln>
            <a:noFill/>
          </a:ln>
        </p:spPr>
      </p:pic>
      <p:sp>
        <p:nvSpPr>
          <p:cNvPr id="370" name="Google Shape;370;p53"/>
          <p:cNvSpPr txBox="1"/>
          <p:nvPr/>
        </p:nvSpPr>
        <p:spPr>
          <a:xfrm>
            <a:off x="3641275" y="5080525"/>
            <a:ext cx="4925700" cy="131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Doug Belshaw - </a:t>
            </a:r>
            <a:r>
              <a:rPr lang="en-US" u="sng">
                <a:solidFill>
                  <a:schemeClr val="hlink"/>
                </a:solidFill>
                <a:hlinkClick r:id="rId4"/>
              </a:rPr>
              <a:t>https://blog.weareopen.coop/howto-create-an-architecture-of-participation-for-your-open-source-project-a38386c69fa5</a:t>
            </a:r>
            <a:r>
              <a:rPr lang="en-US"/>
              <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4"/>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Stephen Downes</a:t>
            </a:r>
            <a:endParaRPr sz="3500" b="0">
              <a:latin typeface="Libre Franklin"/>
              <a:ea typeface="Libre Franklin"/>
              <a:cs typeface="Libre Franklin"/>
              <a:sym typeface="Libre Franklin"/>
            </a:endParaRPr>
          </a:p>
        </p:txBody>
      </p:sp>
      <p:pic>
        <p:nvPicPr>
          <p:cNvPr id="376" name="Google Shape;376;p54"/>
          <p:cNvPicPr preferRelativeResize="0"/>
          <p:nvPr/>
        </p:nvPicPr>
        <p:blipFill>
          <a:blip r:embed="rId3">
            <a:alphaModFix/>
          </a:blip>
          <a:stretch>
            <a:fillRect/>
          </a:stretch>
        </p:blipFill>
        <p:spPr>
          <a:xfrm>
            <a:off x="4572000" y="2088125"/>
            <a:ext cx="3086100" cy="2933700"/>
          </a:xfrm>
          <a:prstGeom prst="rect">
            <a:avLst/>
          </a:prstGeom>
          <a:noFill/>
          <a:ln>
            <a:noFill/>
          </a:ln>
        </p:spPr>
      </p:pic>
      <p:sp>
        <p:nvSpPr>
          <p:cNvPr id="377" name="Google Shape;377;p54"/>
          <p:cNvSpPr txBox="1"/>
          <p:nvPr/>
        </p:nvSpPr>
        <p:spPr>
          <a:xfrm>
            <a:off x="911125" y="2271550"/>
            <a:ext cx="2785200" cy="51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u="sng">
                <a:solidFill>
                  <a:schemeClr val="hlink"/>
                </a:solidFill>
                <a:latin typeface="Libre Franklin"/>
                <a:ea typeface="Libre Franklin"/>
                <a:cs typeface="Libre Franklin"/>
                <a:sym typeface="Libre Franklin"/>
                <a:hlinkClick r:id="rId4"/>
              </a:rPr>
              <a:t>https://www.downes.ca</a:t>
            </a:r>
            <a:endParaRPr sz="1800">
              <a:latin typeface="Libre Franklin"/>
              <a:ea typeface="Libre Franklin"/>
              <a:cs typeface="Libre Franklin"/>
              <a:sym typeface="Libre Franklin"/>
            </a:endParaRPr>
          </a:p>
          <a:p>
            <a:pPr marL="0" lvl="0" indent="0" algn="l" rtl="0">
              <a:spcBef>
                <a:spcPts val="0"/>
              </a:spcBef>
              <a:spcAft>
                <a:spcPts val="0"/>
              </a:spcAft>
              <a:buNone/>
            </a:pPr>
            <a:endParaRPr>
              <a:latin typeface="Libre Franklin"/>
              <a:ea typeface="Libre Franklin"/>
              <a:cs typeface="Libre Franklin"/>
              <a:sym typeface="Libre Frankli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dirty="0">
                <a:latin typeface="Libre Franklin"/>
                <a:ea typeface="Libre Franklin"/>
                <a:cs typeface="Libre Franklin"/>
                <a:sym typeface="Libre Franklin"/>
              </a:rPr>
              <a:t>Topics for </a:t>
            </a:r>
            <a:r>
              <a:rPr lang="en-US" sz="3500" b="0" dirty="0" smtClean="0">
                <a:latin typeface="Libre Franklin"/>
                <a:ea typeface="Libre Franklin"/>
                <a:cs typeface="Libre Franklin"/>
                <a:sym typeface="Libre Franklin"/>
              </a:rPr>
              <a:t>Discussion - Theory</a:t>
            </a:r>
            <a:endParaRPr sz="3500" b="0" dirty="0">
              <a:latin typeface="Libre Franklin"/>
              <a:ea typeface="Libre Franklin"/>
              <a:cs typeface="Libre Franklin"/>
              <a:sym typeface="Libre Franklin"/>
            </a:endParaRPr>
          </a:p>
        </p:txBody>
      </p:sp>
      <p:sp>
        <p:nvSpPr>
          <p:cNvPr id="99" name="Google Shape;99;p14"/>
          <p:cNvSpPr txBox="1"/>
          <p:nvPr/>
        </p:nvSpPr>
        <p:spPr>
          <a:xfrm>
            <a:off x="734300" y="1963624"/>
            <a:ext cx="7373380" cy="3620311"/>
          </a:xfrm>
          <a:prstGeom prst="rect">
            <a:avLst/>
          </a:prstGeom>
          <a:noFill/>
          <a:ln>
            <a:noFill/>
          </a:ln>
        </p:spPr>
        <p:txBody>
          <a:bodyPr spcFirstLastPara="1" wrap="square" lIns="91425" tIns="91425" rIns="91425" bIns="91425" anchor="t" anchorCtr="0">
            <a:noAutofit/>
          </a:bodyPr>
          <a:lstStyle/>
          <a:p>
            <a:pPr marL="101600" lvl="0" algn="l" rtl="0">
              <a:spcBef>
                <a:spcPts val="0"/>
              </a:spcBef>
              <a:spcAft>
                <a:spcPts val="0"/>
              </a:spcAft>
              <a:buSzPts val="2000"/>
            </a:pPr>
            <a:r>
              <a:rPr lang="en-US" sz="2000" dirty="0">
                <a:solidFill>
                  <a:srgbClr val="C0BC00"/>
                </a:solidFill>
                <a:latin typeface="Arial" panose="020B0604020202020204" pitchFamily="34" charset="0"/>
                <a:ea typeface="Libre Franklin"/>
                <a:cs typeface="Arial" panose="020B0604020202020204" pitchFamily="34" charset="0"/>
                <a:sym typeface="Libre Franklin"/>
              </a:rPr>
              <a:t>Part Three: Personal Learning</a:t>
            </a:r>
          </a:p>
          <a:p>
            <a:pPr marL="558800" lvl="0" indent="-457200" algn="l" rtl="0">
              <a:spcBef>
                <a:spcPts val="0"/>
              </a:spcBef>
              <a:spcAft>
                <a:spcPts val="0"/>
              </a:spcAft>
              <a:buSzPts val="2000"/>
              <a:buFont typeface="+mj-lt"/>
              <a:buAutoNum type="arabicPeriod" startAt="5"/>
            </a:pPr>
            <a:r>
              <a:rPr lang="en-US" sz="2000" dirty="0" smtClean="0">
                <a:latin typeface="Libre Franklin"/>
                <a:ea typeface="Libre Franklin"/>
                <a:cs typeface="Libre Franklin"/>
                <a:sym typeface="Libre Franklin"/>
              </a:rPr>
              <a:t>What </a:t>
            </a:r>
            <a:r>
              <a:rPr lang="en-US" sz="2000" dirty="0">
                <a:latin typeface="Libre Franklin"/>
                <a:ea typeface="Libre Franklin"/>
                <a:cs typeface="Libre Franklin"/>
                <a:sym typeface="Libre Franklin"/>
              </a:rPr>
              <a:t>is personal </a:t>
            </a:r>
            <a:r>
              <a:rPr lang="en-US" sz="2000" dirty="0" smtClean="0">
                <a:latin typeface="Libre Franklin"/>
                <a:ea typeface="Libre Franklin"/>
                <a:cs typeface="Libre Franklin"/>
                <a:sym typeface="Libre Franklin"/>
              </a:rPr>
              <a:t>learning?</a:t>
            </a:r>
          </a:p>
          <a:p>
            <a:pPr marL="558800" lvl="0" indent="-457200" algn="l" rtl="0">
              <a:spcBef>
                <a:spcPts val="0"/>
              </a:spcBef>
              <a:spcAft>
                <a:spcPts val="0"/>
              </a:spcAft>
              <a:buSzPts val="2000"/>
              <a:buFont typeface="+mj-lt"/>
              <a:buAutoNum type="arabicPeriod" startAt="5"/>
            </a:pPr>
            <a:r>
              <a:rPr lang="en-US" sz="2000" dirty="0" smtClean="0">
                <a:latin typeface="Libre Franklin"/>
                <a:ea typeface="Libre Franklin"/>
                <a:cs typeface="Libre Franklin"/>
                <a:sym typeface="Libre Franklin"/>
              </a:rPr>
              <a:t>Elements of personal </a:t>
            </a:r>
            <a:r>
              <a:rPr lang="en-US" sz="2000" dirty="0">
                <a:latin typeface="Libre Franklin"/>
                <a:ea typeface="Libre Franklin"/>
                <a:cs typeface="Libre Franklin"/>
                <a:sym typeface="Libre Franklin"/>
              </a:rPr>
              <a:t>l</a:t>
            </a:r>
            <a:r>
              <a:rPr lang="en-US" sz="2000" dirty="0" smtClean="0">
                <a:latin typeface="Libre Franklin"/>
                <a:ea typeface="Libre Franklin"/>
                <a:cs typeface="Libre Franklin"/>
                <a:sym typeface="Libre Franklin"/>
              </a:rPr>
              <a:t>earning</a:t>
            </a:r>
          </a:p>
          <a:p>
            <a:pPr marL="101600">
              <a:buSzPts val="2000"/>
            </a:pPr>
            <a:r>
              <a:rPr lang="en-US" sz="2000" u="sng" dirty="0">
                <a:solidFill>
                  <a:schemeClr val="hlink"/>
                </a:solidFill>
                <a:latin typeface="Libre Franklin"/>
                <a:ea typeface="Libre Franklin"/>
                <a:cs typeface="Libre Franklin"/>
                <a:sym typeface="Libre Franklin"/>
              </a:rPr>
              <a:t>https://</a:t>
            </a:r>
            <a:r>
              <a:rPr lang="en-US" sz="2000" u="sng" dirty="0" smtClean="0">
                <a:solidFill>
                  <a:schemeClr val="hlink"/>
                </a:solidFill>
                <a:latin typeface="Libre Franklin"/>
                <a:ea typeface="Libre Franklin"/>
                <a:cs typeface="Libre Franklin"/>
                <a:sym typeface="Libre Franklin"/>
              </a:rPr>
              <a:t>www.downes.ca/presentation/530</a:t>
            </a:r>
            <a:endParaRPr lang="en-US" sz="2000" dirty="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AutoNum type="arabicPeriod" startAt="3"/>
            </a:pPr>
            <a:endParaRPr lang="en-US" sz="2000" dirty="0" smtClean="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AutoNum type="arabicPeriod" startAt="3"/>
            </a:pPr>
            <a:endParaRPr lang="en-US" sz="2000" dirty="0">
              <a:latin typeface="Libre Franklin"/>
              <a:ea typeface="Libre Franklin"/>
              <a:cs typeface="Libre Franklin"/>
              <a:sym typeface="Libre Franklin"/>
            </a:endParaRPr>
          </a:p>
          <a:p>
            <a:pPr marL="101600" lvl="0" algn="l" rtl="0">
              <a:spcBef>
                <a:spcPts val="0"/>
              </a:spcBef>
              <a:spcAft>
                <a:spcPts val="0"/>
              </a:spcAft>
              <a:buSzPts val="2000"/>
            </a:pPr>
            <a:r>
              <a:rPr lang="en-US" sz="2000" dirty="0">
                <a:solidFill>
                  <a:srgbClr val="C0BC00"/>
                </a:solidFill>
                <a:latin typeface="Arial" panose="020B0604020202020204" pitchFamily="34" charset="0"/>
                <a:ea typeface="Libre Franklin"/>
                <a:cs typeface="Arial" panose="020B0604020202020204" pitchFamily="34" charset="0"/>
                <a:sym typeface="Libre Franklin"/>
              </a:rPr>
              <a:t>Part Four: Supporting Personal Learning</a:t>
            </a:r>
            <a:endParaRPr sz="2000" dirty="0">
              <a:solidFill>
                <a:srgbClr val="C0BC00"/>
              </a:solidFill>
              <a:latin typeface="Arial" panose="020B0604020202020204" pitchFamily="34" charset="0"/>
              <a:ea typeface="Libre Franklin"/>
              <a:cs typeface="Arial" panose="020B0604020202020204" pitchFamily="34" charset="0"/>
              <a:sym typeface="Libre Franklin"/>
            </a:endParaRPr>
          </a:p>
          <a:p>
            <a:pPr marL="558800" lvl="0" indent="-457200" algn="l" rtl="0">
              <a:spcBef>
                <a:spcPts val="0"/>
              </a:spcBef>
              <a:spcAft>
                <a:spcPts val="0"/>
              </a:spcAft>
              <a:buSzPts val="2000"/>
              <a:buFont typeface="+mj-lt"/>
              <a:buAutoNum type="arabicPeriod" startAt="7"/>
            </a:pPr>
            <a:r>
              <a:rPr lang="en-US" sz="2000" dirty="0">
                <a:latin typeface="Libre Franklin"/>
                <a:ea typeface="Libre Franklin"/>
                <a:cs typeface="Libre Franklin"/>
                <a:sym typeface="Libre Franklin"/>
              </a:rPr>
              <a:t>Personal learning starting </a:t>
            </a:r>
            <a:r>
              <a:rPr lang="en-US" sz="2000" dirty="0" smtClean="0">
                <a:latin typeface="Libre Franklin"/>
                <a:ea typeface="Libre Franklin"/>
                <a:cs typeface="Libre Franklin"/>
                <a:sym typeface="Libre Franklin"/>
              </a:rPr>
              <a:t>points</a:t>
            </a:r>
          </a:p>
          <a:p>
            <a:pPr marL="558800" lvl="0" indent="-457200" algn="l" rtl="0">
              <a:spcBef>
                <a:spcPts val="0"/>
              </a:spcBef>
              <a:spcAft>
                <a:spcPts val="0"/>
              </a:spcAft>
              <a:buSzPts val="2000"/>
              <a:buFont typeface="+mj-lt"/>
              <a:buAutoNum type="arabicPeriod" startAt="7"/>
            </a:pPr>
            <a:r>
              <a:rPr lang="en-US" sz="2000" dirty="0" smtClean="0">
                <a:latin typeface="Libre Franklin"/>
                <a:ea typeface="Libre Franklin"/>
                <a:cs typeface="Libre Franklin"/>
                <a:sym typeface="Libre Franklin"/>
              </a:rPr>
              <a:t>Supporting </a:t>
            </a:r>
            <a:r>
              <a:rPr lang="en-US" sz="2000" dirty="0">
                <a:latin typeface="Libre Franklin"/>
                <a:ea typeface="Libre Franklin"/>
                <a:cs typeface="Libre Franklin"/>
                <a:sym typeface="Libre Franklin"/>
              </a:rPr>
              <a:t>personal learning </a:t>
            </a:r>
            <a:r>
              <a:rPr lang="en-US" sz="2000" dirty="0" smtClean="0">
                <a:latin typeface="Libre Franklin"/>
                <a:ea typeface="Libre Franklin"/>
                <a:cs typeface="Libre Franklin"/>
                <a:sym typeface="Libre Franklin"/>
              </a:rPr>
              <a:t>online</a:t>
            </a:r>
          </a:p>
          <a:p>
            <a:pPr marL="101600">
              <a:buSzPts val="2000"/>
            </a:pPr>
            <a:r>
              <a:rPr lang="en-US" sz="2000" u="sng" dirty="0">
                <a:solidFill>
                  <a:schemeClr val="hlink"/>
                </a:solidFill>
                <a:latin typeface="Libre Franklin"/>
                <a:ea typeface="Libre Franklin"/>
                <a:cs typeface="Libre Franklin"/>
                <a:sym typeface="Libre Franklin"/>
              </a:rPr>
              <a:t>https://www.downes.ca/presentation/531</a:t>
            </a:r>
            <a:endParaRPr lang="en-US" sz="2000" dirty="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AutoNum type="arabicPeriod" startAt="5"/>
            </a:pPr>
            <a:endParaRPr sz="2000" dirty="0">
              <a:latin typeface="Libre Franklin"/>
              <a:ea typeface="Libre Franklin"/>
              <a:cs typeface="Libre Franklin"/>
              <a:sym typeface="Libre Franklin"/>
            </a:endParaRPr>
          </a:p>
          <a:p>
            <a:pPr marL="0" lvl="0" indent="0" algn="l" rtl="0">
              <a:spcBef>
                <a:spcPts val="0"/>
              </a:spcBef>
              <a:spcAft>
                <a:spcPts val="0"/>
              </a:spcAft>
              <a:buNone/>
            </a:pPr>
            <a:endParaRPr sz="2000" dirty="0">
              <a:latin typeface="Libre Franklin"/>
              <a:ea typeface="Libre Franklin"/>
              <a:cs typeface="Libre Franklin"/>
              <a:sym typeface="Libre Franklin"/>
            </a:endParaRPr>
          </a:p>
        </p:txBody>
      </p:sp>
      <p:pic>
        <p:nvPicPr>
          <p:cNvPr id="4" name="Google Shape;170;p25"/>
          <p:cNvPicPr preferRelativeResize="0"/>
          <p:nvPr/>
        </p:nvPicPr>
        <p:blipFill>
          <a:blip r:embed="rId3">
            <a:alphaModFix/>
          </a:blip>
          <a:stretch>
            <a:fillRect/>
          </a:stretch>
        </p:blipFill>
        <p:spPr>
          <a:xfrm>
            <a:off x="6775135" y="3606403"/>
            <a:ext cx="1595557" cy="1130848"/>
          </a:xfrm>
          <a:prstGeom prst="rect">
            <a:avLst/>
          </a:prstGeom>
          <a:noFill/>
          <a:ln>
            <a:noFill/>
          </a:ln>
        </p:spPr>
      </p:pic>
      <p:pic>
        <p:nvPicPr>
          <p:cNvPr id="5" name="Google Shape;105;p15"/>
          <p:cNvPicPr preferRelativeResize="0"/>
          <p:nvPr/>
        </p:nvPicPr>
        <p:blipFill>
          <a:blip r:embed="rId4">
            <a:alphaModFix/>
          </a:blip>
          <a:stretch>
            <a:fillRect/>
          </a:stretch>
        </p:blipFill>
        <p:spPr>
          <a:xfrm>
            <a:off x="5560643" y="2149336"/>
            <a:ext cx="2810049" cy="1169154"/>
          </a:xfrm>
          <a:prstGeom prst="rect">
            <a:avLst/>
          </a:prstGeom>
          <a:noFill/>
          <a:ln>
            <a:noFill/>
          </a:ln>
        </p:spPr>
      </p:pic>
      <p:pic>
        <p:nvPicPr>
          <p:cNvPr id="6" name="Google Shape;302;p43"/>
          <p:cNvPicPr preferRelativeResize="0"/>
          <p:nvPr/>
        </p:nvPicPr>
        <p:blipFill>
          <a:blip r:embed="rId5">
            <a:alphaModFix/>
          </a:blip>
          <a:stretch>
            <a:fillRect/>
          </a:stretch>
        </p:blipFill>
        <p:spPr>
          <a:xfrm>
            <a:off x="6193535" y="5188810"/>
            <a:ext cx="2479665" cy="1171931"/>
          </a:xfrm>
          <a:prstGeom prst="rect">
            <a:avLst/>
          </a:prstGeom>
          <a:noFill/>
          <a:ln>
            <a:noFill/>
          </a:ln>
        </p:spPr>
      </p:pic>
    </p:spTree>
    <p:extLst>
      <p:ext uri="{BB962C8B-B14F-4D97-AF65-F5344CB8AC3E}">
        <p14:creationId xmlns:p14="http://schemas.microsoft.com/office/powerpoint/2010/main" val="38510614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2"/>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dirty="0">
                <a:latin typeface="Libre Franklin"/>
                <a:ea typeface="Libre Franklin"/>
                <a:cs typeface="Libre Franklin"/>
                <a:sym typeface="Libre Franklin"/>
              </a:rPr>
              <a:t>My Research Workflow</a:t>
            </a:r>
            <a:endParaRPr sz="3500" b="0" dirty="0">
              <a:latin typeface="Libre Franklin"/>
              <a:ea typeface="Libre Franklin"/>
              <a:cs typeface="Libre Franklin"/>
              <a:sym typeface="Libre Franklin"/>
            </a:endParaRPr>
          </a:p>
        </p:txBody>
      </p:sp>
      <p:pic>
        <p:nvPicPr>
          <p:cNvPr id="87" name="Google Shape;87;p12"/>
          <p:cNvPicPr preferRelativeResize="0"/>
          <p:nvPr/>
        </p:nvPicPr>
        <p:blipFill>
          <a:blip r:embed="rId3">
            <a:alphaModFix/>
          </a:blip>
          <a:stretch>
            <a:fillRect/>
          </a:stretch>
        </p:blipFill>
        <p:spPr>
          <a:xfrm>
            <a:off x="799175" y="1773125"/>
            <a:ext cx="7941024" cy="4232676"/>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5"/>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Personal Learning Starting Points</a:t>
            </a:r>
            <a:endParaRPr sz="3500" b="0">
              <a:latin typeface="Libre Franklin"/>
              <a:ea typeface="Libre Franklin"/>
              <a:cs typeface="Libre Franklin"/>
              <a:sym typeface="Libre Franklin"/>
            </a:endParaRPr>
          </a:p>
        </p:txBody>
      </p:sp>
      <p:pic>
        <p:nvPicPr>
          <p:cNvPr id="170" name="Google Shape;170;p25"/>
          <p:cNvPicPr preferRelativeResize="0"/>
          <p:nvPr/>
        </p:nvPicPr>
        <p:blipFill>
          <a:blip r:embed="rId3">
            <a:alphaModFix/>
          </a:blip>
          <a:stretch>
            <a:fillRect/>
          </a:stretch>
        </p:blipFill>
        <p:spPr>
          <a:xfrm>
            <a:off x="2615128" y="2102125"/>
            <a:ext cx="4357101" cy="3332499"/>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4"/>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Self-Directed Learning</a:t>
            </a:r>
            <a:endParaRPr sz="3500" b="0">
              <a:latin typeface="Libre Franklin"/>
              <a:ea typeface="Libre Franklin"/>
              <a:cs typeface="Libre Franklin"/>
              <a:sym typeface="Libre Franklin"/>
            </a:endParaRPr>
          </a:p>
        </p:txBody>
      </p:sp>
      <p:sp>
        <p:nvSpPr>
          <p:cNvPr id="162" name="Google Shape;162;p24"/>
          <p:cNvSpPr txBox="1"/>
          <p:nvPr/>
        </p:nvSpPr>
        <p:spPr>
          <a:xfrm>
            <a:off x="643800" y="1833450"/>
            <a:ext cx="3402300" cy="36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t>Students "will need to be self-directed in their learning. This includes making sound judgements about how much they know compared to how much they need to know, how they are progressing towards completing quality work and whether or not they need to shift strategies."</a:t>
            </a:r>
            <a:endParaRPr sz="1800"/>
          </a:p>
        </p:txBody>
      </p:sp>
      <p:pic>
        <p:nvPicPr>
          <p:cNvPr id="163" name="Google Shape;163;p24"/>
          <p:cNvPicPr preferRelativeResize="0"/>
          <p:nvPr/>
        </p:nvPicPr>
        <p:blipFill>
          <a:blip r:embed="rId3">
            <a:alphaModFix/>
          </a:blip>
          <a:stretch>
            <a:fillRect/>
          </a:stretch>
        </p:blipFill>
        <p:spPr>
          <a:xfrm>
            <a:off x="3929300" y="1990150"/>
            <a:ext cx="4429200" cy="2490641"/>
          </a:xfrm>
          <a:prstGeom prst="rect">
            <a:avLst/>
          </a:prstGeom>
          <a:noFill/>
          <a:ln>
            <a:noFill/>
          </a:ln>
        </p:spPr>
      </p:pic>
      <p:sp>
        <p:nvSpPr>
          <p:cNvPr id="164" name="Google Shape;164;p24"/>
          <p:cNvSpPr txBox="1"/>
          <p:nvPr/>
        </p:nvSpPr>
        <p:spPr>
          <a:xfrm>
            <a:off x="4478700" y="4577225"/>
            <a:ext cx="3000000" cy="144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Digital learning environments, the science of learning and the relationship between the teacher and the learner. Jason M Lodge, Gregor Kennedy, L. Lockyer. </a:t>
            </a:r>
            <a:r>
              <a:rPr lang="en-US" u="sng">
                <a:solidFill>
                  <a:schemeClr val="hlink"/>
                </a:solidFill>
                <a:hlinkClick r:id="rId4"/>
              </a:rPr>
              <a:t>https://www.downes.ca/files/TandS_Relationship_SoL_Preprint.pdf</a:t>
            </a:r>
            <a:r>
              <a:rPr lang="en-US"/>
              <a:t> </a:t>
            </a:r>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6"/>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Items to Consider</a:t>
            </a:r>
            <a:endParaRPr sz="3500" b="0">
              <a:latin typeface="Libre Franklin"/>
              <a:ea typeface="Libre Franklin"/>
              <a:cs typeface="Libre Franklin"/>
              <a:sym typeface="Libre Franklin"/>
            </a:endParaRPr>
          </a:p>
        </p:txBody>
      </p:sp>
      <p:sp>
        <p:nvSpPr>
          <p:cNvPr id="176" name="Google Shape;176;p26"/>
          <p:cNvSpPr txBox="1"/>
          <p:nvPr/>
        </p:nvSpPr>
        <p:spPr>
          <a:xfrm>
            <a:off x="734300" y="1823750"/>
            <a:ext cx="6033600" cy="30000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Libre Franklin"/>
              <a:buChar char="●"/>
            </a:pPr>
            <a:r>
              <a:rPr lang="en-US" sz="2400">
                <a:solidFill>
                  <a:schemeClr val="dk1"/>
                </a:solidFill>
                <a:latin typeface="Libre Franklin"/>
                <a:ea typeface="Libre Franklin"/>
                <a:cs typeface="Libre Franklin"/>
                <a:sym typeface="Libre Franklin"/>
              </a:rPr>
              <a:t>Learning objectives</a:t>
            </a:r>
            <a:endParaRPr sz="2400">
              <a:solidFill>
                <a:schemeClr val="dk1"/>
              </a:solidFill>
              <a:latin typeface="Libre Franklin"/>
              <a:ea typeface="Libre Franklin"/>
              <a:cs typeface="Libre Franklin"/>
              <a:sym typeface="Libre Franklin"/>
            </a:endParaRPr>
          </a:p>
          <a:p>
            <a:pPr marL="457200" lvl="0" indent="-381000" algn="l" rtl="0">
              <a:spcBef>
                <a:spcPts val="0"/>
              </a:spcBef>
              <a:spcAft>
                <a:spcPts val="0"/>
              </a:spcAft>
              <a:buClr>
                <a:schemeClr val="dk1"/>
              </a:buClr>
              <a:buSzPts val="2400"/>
              <a:buFont typeface="Libre Franklin"/>
              <a:buChar char="●"/>
            </a:pPr>
            <a:r>
              <a:rPr lang="en-US" sz="2400">
                <a:solidFill>
                  <a:schemeClr val="dk1"/>
                </a:solidFill>
                <a:latin typeface="Libre Franklin"/>
                <a:ea typeface="Libre Franklin"/>
                <a:cs typeface="Libre Franklin"/>
                <a:sym typeface="Libre Franklin"/>
              </a:rPr>
              <a:t>Learning processes</a:t>
            </a:r>
            <a:endParaRPr sz="2400">
              <a:solidFill>
                <a:schemeClr val="dk1"/>
              </a:solidFill>
              <a:latin typeface="Libre Franklin"/>
              <a:ea typeface="Libre Franklin"/>
              <a:cs typeface="Libre Franklin"/>
              <a:sym typeface="Libre Franklin"/>
            </a:endParaRPr>
          </a:p>
          <a:p>
            <a:pPr marL="457200" lvl="0" indent="-381000" algn="l" rtl="0">
              <a:spcBef>
                <a:spcPts val="0"/>
              </a:spcBef>
              <a:spcAft>
                <a:spcPts val="0"/>
              </a:spcAft>
              <a:buSzPts val="2400"/>
              <a:buFont typeface="Libre Franklin"/>
              <a:buChar char="●"/>
            </a:pPr>
            <a:r>
              <a:rPr lang="en-US" sz="2400">
                <a:latin typeface="Libre Franklin"/>
                <a:ea typeface="Libre Franklin"/>
                <a:cs typeface="Libre Franklin"/>
                <a:sym typeface="Libre Franklin"/>
              </a:rPr>
              <a:t>Forms of evaluation that best suit personal learning</a:t>
            </a:r>
            <a:endParaRPr sz="2400">
              <a:latin typeface="Libre Franklin"/>
              <a:ea typeface="Libre Franklin"/>
              <a:cs typeface="Libre Franklin"/>
              <a:sym typeface="Libre Franklin"/>
            </a:endParaRPr>
          </a:p>
        </p:txBody>
      </p:sp>
      <p:sp>
        <p:nvSpPr>
          <p:cNvPr id="2" name="Rectangle 1"/>
          <p:cNvSpPr/>
          <p:nvPr/>
        </p:nvSpPr>
        <p:spPr>
          <a:xfrm>
            <a:off x="734300" y="6323112"/>
            <a:ext cx="2292615" cy="307777"/>
          </a:xfrm>
          <a:prstGeom prst="rect">
            <a:avLst/>
          </a:prstGeom>
        </p:spPr>
        <p:txBody>
          <a:bodyPr wrap="none">
            <a:spAutoFit/>
          </a:bodyPr>
          <a:lstStyle/>
          <a:p>
            <a:r>
              <a:rPr lang="en-CA" dirty="0"/>
              <a:t>Image by </a:t>
            </a:r>
            <a:r>
              <a:rPr lang="en-CA" dirty="0">
                <a:hlinkClick r:id="rId3"/>
              </a:rPr>
              <a:t>Gordon Johnson</a:t>
            </a:r>
            <a:endParaRPr lang="en-CA"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4544" y="3611880"/>
            <a:ext cx="4401312" cy="220065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7"/>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Learning Objectives</a:t>
            </a:r>
            <a:endParaRPr sz="3500" b="0">
              <a:latin typeface="Libre Franklin"/>
              <a:ea typeface="Libre Franklin"/>
              <a:cs typeface="Libre Franklin"/>
              <a:sym typeface="Libre Franklin"/>
            </a:endParaRPr>
          </a:p>
        </p:txBody>
      </p:sp>
      <p:sp>
        <p:nvSpPr>
          <p:cNvPr id="182" name="Google Shape;182;p27"/>
          <p:cNvSpPr txBox="1"/>
          <p:nvPr/>
        </p:nvSpPr>
        <p:spPr>
          <a:xfrm>
            <a:off x="4004225" y="4664850"/>
            <a:ext cx="4059000" cy="219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What if Kindness Is the New Normal? A Call to Re-Imagine the Purpose of Education in the Post-COVID World. Vishal Talreja, Sucheta Bhat, Qatar Foundation. </a:t>
            </a:r>
            <a:r>
              <a:rPr lang="en-US" u="sng">
                <a:solidFill>
                  <a:schemeClr val="hlink"/>
                </a:solidFill>
                <a:hlinkClick r:id="rId3"/>
              </a:rPr>
              <a:t>https://www.wise-qatar.org/what-if-kindness-is-the-new-normal-a-call-to-re-imagine-the-purpose-of-education-in-the-post-covid-world/</a:t>
            </a:r>
            <a:r>
              <a:rPr lang="en-US"/>
              <a:t> </a:t>
            </a:r>
            <a:endParaRPr/>
          </a:p>
        </p:txBody>
      </p:sp>
      <p:pic>
        <p:nvPicPr>
          <p:cNvPr id="183" name="Google Shape;183;p27"/>
          <p:cNvPicPr preferRelativeResize="0"/>
          <p:nvPr/>
        </p:nvPicPr>
        <p:blipFill>
          <a:blip r:embed="rId4">
            <a:alphaModFix/>
          </a:blip>
          <a:stretch>
            <a:fillRect/>
          </a:stretch>
        </p:blipFill>
        <p:spPr>
          <a:xfrm>
            <a:off x="5296425" y="1753750"/>
            <a:ext cx="2631675" cy="2841100"/>
          </a:xfrm>
          <a:prstGeom prst="rect">
            <a:avLst/>
          </a:prstGeom>
          <a:noFill/>
          <a:ln>
            <a:noFill/>
          </a:ln>
        </p:spPr>
      </p:pic>
      <p:sp>
        <p:nvSpPr>
          <p:cNvPr id="184" name="Google Shape;184;p27"/>
          <p:cNvSpPr txBox="1"/>
          <p:nvPr/>
        </p:nvSpPr>
        <p:spPr>
          <a:xfrm>
            <a:off x="603225" y="1753750"/>
            <a:ext cx="45207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a:t>"The oft-repeated assumption that children would have to face an uncertain job market and a fast-changing world a few years from now is already amidst us," write the authors. "Today we are rightly being forced to prioritize well-being over economic growth, for ourselves and the planet." </a:t>
            </a:r>
            <a:endParaRPr sz="19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TM03457444[[fn=Basis]]</Template>
  <TotalTime>207</TotalTime>
  <Words>1253</Words>
  <Application>Microsoft Office PowerPoint</Application>
  <PresentationFormat>On-screen Show (4:3)</PresentationFormat>
  <Paragraphs>150</Paragraphs>
  <Slides>36</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Libre Franklin</vt:lpstr>
      <vt:lpstr>Libre Franklin Medium</vt:lpstr>
      <vt:lpstr>Corbel</vt:lpstr>
      <vt:lpstr>Calibri</vt:lpstr>
      <vt:lpstr>Roboto</vt:lpstr>
      <vt:lpstr>Arial</vt:lpstr>
      <vt:lpstr>Basis</vt:lpstr>
      <vt:lpstr>Personal  Learning:   Taking  Ownership  of   Learning  Online – Part 4</vt:lpstr>
      <vt:lpstr>Takeaways for this Webinar</vt:lpstr>
      <vt:lpstr>Topics for Discussion - Practical</vt:lpstr>
      <vt:lpstr>Topics for Discussion - Theory</vt:lpstr>
      <vt:lpstr>My Research Workflow</vt:lpstr>
      <vt:lpstr>Personal Learning Starting Points</vt:lpstr>
      <vt:lpstr>Self-Directed Learning</vt:lpstr>
      <vt:lpstr>Items to Consider</vt:lpstr>
      <vt:lpstr>Learning Objectives</vt:lpstr>
      <vt:lpstr>Objectives for Learners</vt:lpstr>
      <vt:lpstr>Objectives for Institutions</vt:lpstr>
      <vt:lpstr>Learning Processes</vt:lpstr>
      <vt:lpstr>Learning Processes</vt:lpstr>
      <vt:lpstr>Learning in Context</vt:lpstr>
      <vt:lpstr>Learning in Context</vt:lpstr>
      <vt:lpstr>Gaming and Simulations</vt:lpstr>
      <vt:lpstr>Supporting Agency</vt:lpstr>
      <vt:lpstr>Networks in Learning</vt:lpstr>
      <vt:lpstr>Networks in Learning</vt:lpstr>
      <vt:lpstr>Personal Learning Environments</vt:lpstr>
      <vt:lpstr>Evaluation and Assessment</vt:lpstr>
      <vt:lpstr>Evaluation and Assessment</vt:lpstr>
      <vt:lpstr>Evaluation and Assessment</vt:lpstr>
      <vt:lpstr>Algorithmic Assessment</vt:lpstr>
      <vt:lpstr>Supporting Personal Learning Online</vt:lpstr>
      <vt:lpstr>Online Host-Provider Framework</vt:lpstr>
      <vt:lpstr>Online Host-Provider Framework</vt:lpstr>
      <vt:lpstr>Online Host-Provider Framework</vt:lpstr>
      <vt:lpstr>Online Host-Provider Framework</vt:lpstr>
      <vt:lpstr>Education Providers...</vt:lpstr>
      <vt:lpstr>Education Providers...</vt:lpstr>
      <vt:lpstr>Education Providers...</vt:lpstr>
      <vt:lpstr>Education Providers...</vt:lpstr>
      <vt:lpstr>Education Providers...</vt:lpstr>
      <vt:lpstr>Education Providers...</vt:lpstr>
      <vt:lpstr>Stephen Downes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Help Students Succeed by Taking Ownership of Their Learning Online Through Personal Learning</dc:title>
  <dc:creator>Downes, Stephen</dc:creator>
  <cp:lastModifiedBy>Downes, Stephen</cp:lastModifiedBy>
  <cp:revision>11</cp:revision>
  <dcterms:modified xsi:type="dcterms:W3CDTF">2020-10-19T14:54:02Z</dcterms:modified>
</cp:coreProperties>
</file>