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7"/>
  </p:notesMasterIdLst>
  <p:sldIdLst>
    <p:sldId id="256" r:id="rId2"/>
    <p:sldId id="259" r:id="rId3"/>
    <p:sldId id="260" r:id="rId4"/>
    <p:sldId id="342" r:id="rId5"/>
    <p:sldId id="339" r:id="rId6"/>
    <p:sldId id="340" r:id="rId7"/>
    <p:sldId id="341" r:id="rId8"/>
    <p:sldId id="261" r:id="rId9"/>
    <p:sldId id="262" r:id="rId10"/>
    <p:sldId id="263" r:id="rId11"/>
    <p:sldId id="264" r:id="rId12"/>
    <p:sldId id="265" r:id="rId13"/>
    <p:sldId id="266" r:id="rId14"/>
    <p:sldId id="267" r:id="rId15"/>
    <p:sldId id="268" r:id="rId16"/>
    <p:sldId id="269" r:id="rId17"/>
    <p:sldId id="270" r:id="rId18"/>
    <p:sldId id="271" r:id="rId19"/>
    <p:sldId id="343" r:id="rId20"/>
    <p:sldId id="345" r:id="rId21"/>
    <p:sldId id="346" r:id="rId22"/>
    <p:sldId id="347" r:id="rId23"/>
    <p:sldId id="348" r:id="rId24"/>
    <p:sldId id="349" r:id="rId25"/>
    <p:sldId id="300" r:id="rId26"/>
  </p:sldIdLst>
  <p:sldSz cx="9144000" cy="6858000" type="screen4x3"/>
  <p:notesSz cx="6858000" cy="9144000"/>
  <p:embeddedFontLst>
    <p:embeddedFont>
      <p:font typeface="Libre Franklin" panose="00000500000000000000" charset="0"/>
      <p:regular r:id="rId28"/>
      <p:bold r:id="rId29"/>
      <p:italic r:id="rId30"/>
      <p:boldItalic r:id="rId31"/>
    </p:embeddedFont>
    <p:embeddedFont>
      <p:font typeface="Libre Franklin Medium" panose="020B0604020202020204" charset="0"/>
      <p:regular r:id="rId32"/>
      <p:bold r:id="rId33"/>
      <p:italic r:id="rId34"/>
      <p:boldItalic r:id="rId35"/>
    </p:embeddedFont>
    <p:embeddedFont>
      <p:font typeface="Corbel" panose="020B050302020402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33869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63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d2dbae71f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8d2dbae71f_0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09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d2dbae71f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8d2dbae71f_0_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589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d2dbae71f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8d2dbae71f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738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d2dbae71f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8d2dbae71f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61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d2dbae71f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8d2dbae71f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11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d2dbae71f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8d2dbae71f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5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d2dbae71f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8d2dbae71f_0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31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d2dbae71f_0_3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8d2dbae71f_0_3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998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d2dbae71f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8d2dbae71f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587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d2dbae71f_0_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8d2dbae71f_0_2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346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d2dbae71f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g8d2dbae71f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30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d2dbae71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8d2dbae71f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04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d2dbae71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8d2dbae71f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19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3BA20-FE33-4F9C-BD40-DC060FBD0E10}" type="slidenum">
              <a:rPr lang="en-US" altLang="en-US"/>
              <a:pPr/>
              <a:t>5</a:t>
            </a:fld>
            <a:endParaRPr lang="en-US" alt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2515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C4667-15F9-4936-8CBE-713038683C9C}" type="slidenum">
              <a:rPr lang="en-US" altLang="en-US"/>
              <a:pPr/>
              <a:t>6</a:t>
            </a:fld>
            <a:endParaRPr lang="en-US" alt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431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3994E-E584-4968-9A55-7765FFC6CBB2}" type="slidenum">
              <a:rPr lang="en-US" altLang="en-US"/>
              <a:pPr/>
              <a:t>7</a:t>
            </a:fld>
            <a:endParaRPr lang="en-US" alt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6008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2dbae71f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8d2dbae71f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99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d2dbae71f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8d2dbae71f_0_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7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CA"/>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CA"/>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12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918194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72407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9822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0849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5574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4689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626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8457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3353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041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en-CA"/>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CA"/>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308464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www.downes.ca/files/TandS_Relationship_SoL_Preprint.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downes.ca/post/71415/rd"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esheninger.blogspot.com/2020/09/high-agency-in-remote-and-hybrid.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www.downes.c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users/gdj-1086657/"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users/gdj-1086657/"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lvl="0" algn="l">
              <a:lnSpc>
                <a:spcPct val="70000"/>
              </a:lnSpc>
              <a:spcBef>
                <a:spcPts val="0"/>
              </a:spcBef>
              <a:buClr>
                <a:srgbClr val="009944"/>
              </a:buClr>
              <a:buSzPts val="6500"/>
            </a:pPr>
            <a:r>
              <a:rPr lang="en-CA" sz="4400" b="0" dirty="0" smtClean="0"/>
              <a:t>Personal  </a:t>
            </a:r>
            <a:r>
              <a:rPr lang="en-CA" sz="4400" b="0" dirty="0"/>
              <a:t>Learning: </a:t>
            </a:r>
            <a:r>
              <a:rPr lang="en-CA" sz="4400" b="0" dirty="0" smtClean="0"/>
              <a:t/>
            </a:r>
            <a:br>
              <a:rPr lang="en-CA" sz="4400" b="0" dirty="0" smtClean="0"/>
            </a:br>
            <a:r>
              <a:rPr lang="en-CA" sz="4400" b="0" dirty="0"/>
              <a:t/>
            </a:r>
            <a:br>
              <a:rPr lang="en-CA" sz="4400" b="0" dirty="0"/>
            </a:br>
            <a:r>
              <a:rPr lang="en-CA" sz="4400" b="0" dirty="0" smtClean="0"/>
              <a:t>Taking  Ownership  of </a:t>
            </a:r>
            <a:br>
              <a:rPr lang="en-CA" sz="4400" b="0" dirty="0" smtClean="0"/>
            </a:br>
            <a:r>
              <a:rPr lang="en-CA" sz="4400" b="0" dirty="0"/>
              <a:t/>
            </a:r>
            <a:br>
              <a:rPr lang="en-CA" sz="4400" b="0" dirty="0"/>
            </a:br>
            <a:r>
              <a:rPr lang="en-CA" sz="4400" b="0" dirty="0" smtClean="0"/>
              <a:t>Learning  Online – Part  3</a:t>
            </a:r>
            <a:endParaRPr sz="4100" b="0" dirty="0">
              <a:latin typeface="Libre Franklin"/>
              <a:ea typeface="Libre Franklin"/>
              <a:cs typeface="Libre Franklin"/>
              <a:sym typeface="Libre Franklin"/>
            </a:endParaRPr>
          </a:p>
        </p:txBody>
      </p:sp>
      <p:sp>
        <p:nvSpPr>
          <p:cNvPr id="74" name="Google Shape;74;p10"/>
          <p:cNvSpPr txBox="1">
            <a:spLocks noGrp="1"/>
          </p:cNvSpPr>
          <p:nvPr>
            <p:ph type="subTitle" idx="1"/>
          </p:nvPr>
        </p:nvSpPr>
        <p:spPr>
          <a:xfrm>
            <a:off x="1037975" y="4211673"/>
            <a:ext cx="7648800" cy="176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4000"/>
              <a:buNone/>
            </a:pPr>
            <a:r>
              <a:rPr lang="en-US" sz="2600" dirty="0"/>
              <a:t>Stephen Downes</a:t>
            </a:r>
            <a:endParaRPr sz="2600" dirty="0"/>
          </a:p>
          <a:p>
            <a:pPr marL="0" lvl="0" indent="0" algn="l" rtl="0">
              <a:spcBef>
                <a:spcPts val="0"/>
              </a:spcBef>
              <a:spcAft>
                <a:spcPts val="0"/>
              </a:spcAft>
              <a:buClr>
                <a:srgbClr val="7F7F7F"/>
              </a:buClr>
              <a:buSzPts val="4000"/>
              <a:buNone/>
            </a:pPr>
            <a:r>
              <a:rPr lang="en-US" sz="2600" dirty="0" smtClean="0"/>
              <a:t>September 28, </a:t>
            </a:r>
            <a:r>
              <a:rPr lang="en-US" sz="2600" dirty="0"/>
              <a:t>2020</a:t>
            </a:r>
            <a:endParaRPr sz="2600" dirty="0"/>
          </a:p>
          <a:p>
            <a:pPr marL="0" lvl="0" indent="0" algn="l" rtl="0">
              <a:spcBef>
                <a:spcPts val="0"/>
              </a:spcBef>
              <a:spcAft>
                <a:spcPts val="0"/>
              </a:spcAft>
              <a:buClr>
                <a:srgbClr val="7F7F7F"/>
              </a:buClr>
              <a:buSzPts val="4000"/>
              <a:buNone/>
            </a:pPr>
            <a:r>
              <a:rPr lang="en-US" sz="1700" dirty="0"/>
              <a:t>                                                        </a:t>
            </a:r>
            <a:r>
              <a:rPr lang="en-US" sz="1700" dirty="0" smtClean="0"/>
              <a:t>Previously: </a:t>
            </a:r>
            <a:r>
              <a:rPr lang="en-US" sz="1700" dirty="0"/>
              <a:t>https://</a:t>
            </a:r>
            <a:r>
              <a:rPr lang="en-US" sz="1700" dirty="0" smtClean="0"/>
              <a:t>www.downes.ca/presentation/525</a:t>
            </a:r>
          </a:p>
          <a:p>
            <a:pPr lvl="0" algn="r">
              <a:spcBef>
                <a:spcPts val="0"/>
              </a:spcBef>
              <a:buClr>
                <a:srgbClr val="7F7F7F"/>
              </a:buClr>
              <a:buSzPts val="4000"/>
            </a:pPr>
            <a:r>
              <a:rPr lang="en-US" sz="1700" dirty="0"/>
              <a:t>This one: https://</a:t>
            </a:r>
            <a:r>
              <a:rPr lang="en-US" sz="1700" dirty="0" smtClean="0"/>
              <a:t>www.downes.ca/presentation/530</a:t>
            </a:r>
            <a:endParaRPr sz="17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500" b="0">
                <a:latin typeface="Libre Franklin"/>
                <a:ea typeface="Libre Franklin"/>
                <a:cs typeface="Libre Franklin"/>
                <a:sym typeface="Libre Franklin"/>
              </a:rPr>
              <a:t>Learning Path Recommendation</a:t>
            </a:r>
            <a:endParaRPr sz="3500" b="0">
              <a:latin typeface="Libre Franklin"/>
              <a:ea typeface="Libre Franklin"/>
              <a:cs typeface="Libre Franklin"/>
              <a:sym typeface="Libre Franklin"/>
            </a:endParaRPr>
          </a:p>
        </p:txBody>
      </p:sp>
      <p:pic>
        <p:nvPicPr>
          <p:cNvPr id="118" name="Google Shape;118;p17"/>
          <p:cNvPicPr preferRelativeResize="0"/>
          <p:nvPr/>
        </p:nvPicPr>
        <p:blipFill>
          <a:blip r:embed="rId3">
            <a:alphaModFix/>
          </a:blip>
          <a:stretch>
            <a:fillRect/>
          </a:stretch>
        </p:blipFill>
        <p:spPr>
          <a:xfrm>
            <a:off x="1694900" y="1780225"/>
            <a:ext cx="5010549" cy="3751525"/>
          </a:xfrm>
          <a:prstGeom prst="rect">
            <a:avLst/>
          </a:prstGeom>
          <a:noFill/>
          <a:ln>
            <a:noFill/>
          </a:ln>
        </p:spPr>
      </p:pic>
      <p:sp>
        <p:nvSpPr>
          <p:cNvPr id="119" name="Google Shape;119;p17"/>
          <p:cNvSpPr txBox="1"/>
          <p:nvPr/>
        </p:nvSpPr>
        <p:spPr>
          <a:xfrm>
            <a:off x="4408700" y="5262475"/>
            <a:ext cx="3000000" cy="110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300" i="1">
                <a:solidFill>
                  <a:schemeClr val="dk1"/>
                </a:solidFill>
              </a:rPr>
              <a:t>Image: Bitnine Global, Inc. (2019). Personalized learning path recommendation.</a:t>
            </a:r>
            <a:endParaRPr sz="1300" i="1">
              <a:solidFill>
                <a:schemeClr val="dk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500" b="0">
                <a:latin typeface="Libre Franklin"/>
                <a:ea typeface="Libre Franklin"/>
                <a:cs typeface="Libre Franklin"/>
                <a:sym typeface="Libre Franklin"/>
              </a:rPr>
              <a:t>Criticisms of Personalized Learning</a:t>
            </a:r>
            <a:endParaRPr sz="3500" b="0">
              <a:latin typeface="Libre Franklin"/>
              <a:ea typeface="Libre Franklin"/>
              <a:cs typeface="Libre Franklin"/>
              <a:sym typeface="Libre Franklin"/>
            </a:endParaRPr>
          </a:p>
        </p:txBody>
      </p:sp>
      <p:sp>
        <p:nvSpPr>
          <p:cNvPr id="125" name="Google Shape;125;p18"/>
          <p:cNvSpPr txBox="1"/>
          <p:nvPr/>
        </p:nvSpPr>
        <p:spPr>
          <a:xfrm>
            <a:off x="813175" y="1893725"/>
            <a:ext cx="7431600" cy="31911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100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Personalized learning is ineffective</a:t>
            </a:r>
            <a:endParaRPr sz="2400">
              <a:solidFill>
                <a:schemeClr val="dk1"/>
              </a:solidFill>
              <a:latin typeface="Libre Franklin"/>
              <a:ea typeface="Libre Franklin"/>
              <a:cs typeface="Libre Franklin"/>
              <a:sym typeface="Libre Franklin"/>
            </a:endParaRPr>
          </a:p>
          <a:p>
            <a:pPr marL="457200" lvl="0" indent="-381000" algn="l" rtl="0">
              <a:lnSpc>
                <a:spcPct val="9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Recommendations just aren’t very good</a:t>
            </a:r>
            <a:endParaRPr sz="2400">
              <a:solidFill>
                <a:schemeClr val="dk1"/>
              </a:solidFill>
              <a:latin typeface="Libre Franklin"/>
              <a:ea typeface="Libre Franklin"/>
              <a:cs typeface="Libre Franklin"/>
              <a:sym typeface="Libre Franklin"/>
            </a:endParaRPr>
          </a:p>
          <a:p>
            <a:pPr marL="457200" lvl="0" indent="-381000" algn="l" rtl="0">
              <a:lnSpc>
                <a:spcPct val="9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It’s isolating and depersonalizing</a:t>
            </a:r>
            <a:endParaRPr sz="2400">
              <a:solidFill>
                <a:schemeClr val="dk1"/>
              </a:solidFill>
              <a:latin typeface="Libre Franklin"/>
              <a:ea typeface="Libre Franklin"/>
              <a:cs typeface="Libre Franklin"/>
              <a:sym typeface="Libre Franklin"/>
            </a:endParaRPr>
          </a:p>
          <a:p>
            <a:pPr marL="457200" lvl="0" indent="-381000" algn="l" rtl="0">
              <a:lnSpc>
                <a:spcPct val="90000"/>
              </a:lnSpc>
              <a:spcBef>
                <a:spcPts val="0"/>
              </a:spcBef>
              <a:spcAft>
                <a:spcPts val="0"/>
              </a:spcAft>
              <a:buClr>
                <a:schemeClr val="dk1"/>
              </a:buClr>
              <a:buSzPts val="2400"/>
              <a:buFont typeface="Libre Franklin"/>
              <a:buChar char="●"/>
            </a:pPr>
            <a:r>
              <a:rPr lang="en-US" sz="2400">
                <a:solidFill>
                  <a:schemeClr val="dk1"/>
                </a:solidFill>
                <a:latin typeface="Libre Franklin"/>
                <a:ea typeface="Libre Franklin"/>
                <a:cs typeface="Libre Franklin"/>
                <a:sym typeface="Libre Franklin"/>
              </a:rPr>
              <a:t>Personalized learning systems depend on surveillance and violates personal privacy</a:t>
            </a:r>
            <a:endParaRPr sz="2400">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Two Approaches</a:t>
            </a:r>
            <a:endParaRPr sz="3500" b="0">
              <a:latin typeface="Libre Franklin"/>
              <a:ea typeface="Libre Franklin"/>
              <a:cs typeface="Libre Franklin"/>
              <a:sym typeface="Libre Franklin"/>
            </a:endParaRPr>
          </a:p>
        </p:txBody>
      </p:sp>
      <p:pic>
        <p:nvPicPr>
          <p:cNvPr id="131" name="Google Shape;131;p19"/>
          <p:cNvPicPr preferRelativeResize="0"/>
          <p:nvPr/>
        </p:nvPicPr>
        <p:blipFill>
          <a:blip r:embed="rId3">
            <a:alphaModFix/>
          </a:blip>
          <a:stretch>
            <a:fillRect/>
          </a:stretch>
        </p:blipFill>
        <p:spPr>
          <a:xfrm>
            <a:off x="1909723" y="2397500"/>
            <a:ext cx="5085974" cy="24642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Two Approaches</a:t>
            </a:r>
            <a:endParaRPr sz="3500" b="0">
              <a:latin typeface="Libre Franklin"/>
              <a:ea typeface="Libre Franklin"/>
              <a:cs typeface="Libre Franklin"/>
              <a:sym typeface="Libre Franklin"/>
            </a:endParaRPr>
          </a:p>
        </p:txBody>
      </p:sp>
      <p:pic>
        <p:nvPicPr>
          <p:cNvPr id="137" name="Google Shape;137;p20"/>
          <p:cNvPicPr preferRelativeResize="0"/>
          <p:nvPr/>
        </p:nvPicPr>
        <p:blipFill>
          <a:blip r:embed="rId3">
            <a:alphaModFix/>
          </a:blip>
          <a:stretch>
            <a:fillRect/>
          </a:stretch>
        </p:blipFill>
        <p:spPr>
          <a:xfrm>
            <a:off x="964175" y="2057100"/>
            <a:ext cx="7033075" cy="31116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Two Approaches</a:t>
            </a:r>
            <a:endParaRPr sz="3500" b="0">
              <a:latin typeface="Libre Franklin"/>
              <a:ea typeface="Libre Franklin"/>
              <a:cs typeface="Libre Franklin"/>
              <a:sym typeface="Libre Franklin"/>
            </a:endParaRPr>
          </a:p>
        </p:txBody>
      </p:sp>
      <p:pic>
        <p:nvPicPr>
          <p:cNvPr id="143" name="Google Shape;143;p21"/>
          <p:cNvPicPr preferRelativeResize="0"/>
          <p:nvPr/>
        </p:nvPicPr>
        <p:blipFill>
          <a:blip r:embed="rId3">
            <a:alphaModFix/>
          </a:blip>
          <a:stretch>
            <a:fillRect/>
          </a:stretch>
        </p:blipFill>
        <p:spPr>
          <a:xfrm>
            <a:off x="949825" y="2075575"/>
            <a:ext cx="6974124" cy="30855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     Library                        Environment</a:t>
            </a:r>
            <a:endParaRPr sz="3500" b="0">
              <a:latin typeface="Libre Franklin"/>
              <a:ea typeface="Libre Franklin"/>
              <a:cs typeface="Libre Franklin"/>
              <a:sym typeface="Libre Franklin"/>
            </a:endParaRPr>
          </a:p>
        </p:txBody>
      </p:sp>
      <p:pic>
        <p:nvPicPr>
          <p:cNvPr id="149" name="Google Shape;149;p22"/>
          <p:cNvPicPr preferRelativeResize="0"/>
          <p:nvPr/>
        </p:nvPicPr>
        <p:blipFill>
          <a:blip r:embed="rId3">
            <a:alphaModFix/>
          </a:blip>
          <a:stretch>
            <a:fillRect/>
          </a:stretch>
        </p:blipFill>
        <p:spPr>
          <a:xfrm>
            <a:off x="949825" y="2075575"/>
            <a:ext cx="6974124" cy="308552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     Personalized          Personal</a:t>
            </a:r>
            <a:endParaRPr sz="3500" b="0">
              <a:latin typeface="Libre Franklin"/>
              <a:ea typeface="Libre Franklin"/>
              <a:cs typeface="Libre Franklin"/>
              <a:sym typeface="Libre Franklin"/>
            </a:endParaRPr>
          </a:p>
        </p:txBody>
      </p:sp>
      <p:pic>
        <p:nvPicPr>
          <p:cNvPr id="155" name="Google Shape;155;p23"/>
          <p:cNvPicPr preferRelativeResize="0"/>
          <p:nvPr/>
        </p:nvPicPr>
        <p:blipFill>
          <a:blip r:embed="rId3">
            <a:alphaModFix/>
          </a:blip>
          <a:stretch>
            <a:fillRect/>
          </a:stretch>
        </p:blipFill>
        <p:spPr>
          <a:xfrm>
            <a:off x="949825" y="2075575"/>
            <a:ext cx="6974124" cy="3085525"/>
          </a:xfrm>
          <a:prstGeom prst="rect">
            <a:avLst/>
          </a:prstGeom>
          <a:noFill/>
          <a:ln>
            <a:noFill/>
          </a:ln>
        </p:spPr>
      </p:pic>
      <p:sp>
        <p:nvSpPr>
          <p:cNvPr id="156" name="Google Shape;156;p23"/>
          <p:cNvSpPr txBox="1"/>
          <p:nvPr/>
        </p:nvSpPr>
        <p:spPr>
          <a:xfrm>
            <a:off x="1890850" y="1655700"/>
            <a:ext cx="61023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Libre Franklin"/>
                <a:ea typeface="Libre Franklin"/>
                <a:cs typeface="Libre Franklin"/>
                <a:sym typeface="Libre Franklin"/>
              </a:rPr>
              <a:t>We do for you (you consume)                            You do for yourself (we help)</a:t>
            </a:r>
            <a:endParaRPr>
              <a:latin typeface="Libre Franklin"/>
              <a:ea typeface="Libre Franklin"/>
              <a:cs typeface="Libre Franklin"/>
              <a:sym typeface="Libre Frankli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Self-Directed Learning</a:t>
            </a:r>
            <a:endParaRPr sz="3500" b="0">
              <a:latin typeface="Libre Franklin"/>
              <a:ea typeface="Libre Franklin"/>
              <a:cs typeface="Libre Franklin"/>
              <a:sym typeface="Libre Franklin"/>
            </a:endParaRPr>
          </a:p>
        </p:txBody>
      </p:sp>
      <p:sp>
        <p:nvSpPr>
          <p:cNvPr id="162" name="Google Shape;162;p24"/>
          <p:cNvSpPr txBox="1"/>
          <p:nvPr/>
        </p:nvSpPr>
        <p:spPr>
          <a:xfrm>
            <a:off x="643800" y="1833450"/>
            <a:ext cx="3402300" cy="36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Students "will need to be self-directed in their learning. This includes making sound judgements about how much they know compared to how much they need to know, how they are progressing towards completing quality work and whether or not they need to shift strategies."</a:t>
            </a:r>
            <a:endParaRPr sz="1800"/>
          </a:p>
        </p:txBody>
      </p:sp>
      <p:pic>
        <p:nvPicPr>
          <p:cNvPr id="163" name="Google Shape;163;p24"/>
          <p:cNvPicPr preferRelativeResize="0"/>
          <p:nvPr/>
        </p:nvPicPr>
        <p:blipFill>
          <a:blip r:embed="rId3">
            <a:alphaModFix/>
          </a:blip>
          <a:stretch>
            <a:fillRect/>
          </a:stretch>
        </p:blipFill>
        <p:spPr>
          <a:xfrm>
            <a:off x="3929300" y="1990150"/>
            <a:ext cx="4429200" cy="2490641"/>
          </a:xfrm>
          <a:prstGeom prst="rect">
            <a:avLst/>
          </a:prstGeom>
          <a:noFill/>
          <a:ln>
            <a:noFill/>
          </a:ln>
        </p:spPr>
      </p:pic>
      <p:sp>
        <p:nvSpPr>
          <p:cNvPr id="164" name="Google Shape;164;p24"/>
          <p:cNvSpPr txBox="1"/>
          <p:nvPr/>
        </p:nvSpPr>
        <p:spPr>
          <a:xfrm>
            <a:off x="4478700" y="4577225"/>
            <a:ext cx="3000000" cy="14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Digital learning environments, the science of learning and the relationship between the teacher and the learner. Jason M Lodge, Gregor Kennedy, L. Lockyer. </a:t>
            </a:r>
            <a:r>
              <a:rPr lang="en-US" u="sng">
                <a:solidFill>
                  <a:schemeClr val="hlink"/>
                </a:solidFill>
                <a:hlinkClick r:id="rId4"/>
              </a:rPr>
              <a:t>https://www.downes.ca/files/TandS_Relationship_SoL_Preprint.pdf</a:t>
            </a:r>
            <a:r>
              <a:rPr lang="en-US"/>
              <a:t> </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Personal Learning Starting Points</a:t>
            </a:r>
            <a:endParaRPr sz="3500" b="0">
              <a:latin typeface="Libre Franklin"/>
              <a:ea typeface="Libre Franklin"/>
              <a:cs typeface="Libre Franklin"/>
              <a:sym typeface="Libre Franklin"/>
            </a:endParaRPr>
          </a:p>
        </p:txBody>
      </p:sp>
      <p:pic>
        <p:nvPicPr>
          <p:cNvPr id="170" name="Google Shape;170;p25"/>
          <p:cNvPicPr preferRelativeResize="0"/>
          <p:nvPr/>
        </p:nvPicPr>
        <p:blipFill>
          <a:blip r:embed="rId3">
            <a:alphaModFix/>
          </a:blip>
          <a:stretch>
            <a:fillRect/>
          </a:stretch>
        </p:blipFill>
        <p:spPr>
          <a:xfrm>
            <a:off x="2615128" y="2102125"/>
            <a:ext cx="4357101" cy="333249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Elements of Personal Learning</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48" y="1755648"/>
            <a:ext cx="4721352" cy="4721352"/>
          </a:xfrm>
          <a:prstGeom prst="rect">
            <a:avLst/>
          </a:prstGeom>
        </p:spPr>
      </p:pic>
      <p:sp>
        <p:nvSpPr>
          <p:cNvPr id="4" name="Rectangle 3"/>
          <p:cNvSpPr/>
          <p:nvPr/>
        </p:nvSpPr>
        <p:spPr>
          <a:xfrm>
            <a:off x="842010" y="1755648"/>
            <a:ext cx="2596134" cy="1169551"/>
          </a:xfrm>
          <a:prstGeom prst="rect">
            <a:avLst/>
          </a:prstGeom>
        </p:spPr>
        <p:txBody>
          <a:bodyPr wrap="square">
            <a:spAutoFit/>
          </a:bodyPr>
          <a:lstStyle/>
          <a:p>
            <a:r>
              <a:rPr lang="en-CA" dirty="0">
                <a:hlinkClick r:id="rId3"/>
              </a:rPr>
              <a:t>High-Agency in the Remote and Hybrid </a:t>
            </a:r>
            <a:r>
              <a:rPr lang="en-CA" dirty="0" smtClean="0">
                <a:hlinkClick r:id="rId3"/>
              </a:rPr>
              <a:t>Classroom</a:t>
            </a:r>
          </a:p>
          <a:p>
            <a:endParaRPr lang="en-CA" b="1" dirty="0">
              <a:hlinkClick r:id="rId3"/>
            </a:endParaRPr>
          </a:p>
          <a:p>
            <a:r>
              <a:rPr lang="en-CA" dirty="0"/>
              <a:t>Eric </a:t>
            </a:r>
            <a:r>
              <a:rPr lang="en-CA" dirty="0" err="1"/>
              <a:t>Sheninger</a:t>
            </a:r>
            <a:r>
              <a:rPr lang="en-CA" dirty="0"/>
              <a:t>, A Principal's </a:t>
            </a:r>
            <a:r>
              <a:rPr lang="en-CA" dirty="0" smtClean="0"/>
              <a:t>Reflections</a:t>
            </a:r>
            <a:endParaRPr lang="en-CA" dirty="0"/>
          </a:p>
        </p:txBody>
      </p:sp>
      <p:sp>
        <p:nvSpPr>
          <p:cNvPr id="5" name="Rectangle 4"/>
          <p:cNvSpPr/>
          <p:nvPr/>
        </p:nvSpPr>
        <p:spPr>
          <a:xfrm>
            <a:off x="842010" y="5313182"/>
            <a:ext cx="2205990" cy="954107"/>
          </a:xfrm>
          <a:prstGeom prst="rect">
            <a:avLst/>
          </a:prstGeom>
        </p:spPr>
        <p:txBody>
          <a:bodyPr wrap="square">
            <a:spAutoFit/>
          </a:bodyPr>
          <a:lstStyle/>
          <a:p>
            <a:r>
              <a:rPr lang="en-CA" dirty="0">
                <a:hlinkClick r:id="rId4"/>
              </a:rPr>
              <a:t>https://</a:t>
            </a:r>
            <a:r>
              <a:rPr lang="en-CA" dirty="0" smtClean="0">
                <a:hlinkClick r:id="rId4"/>
              </a:rPr>
              <a:t>esheninger.blogspot.com/2020/09/high-agency-in-remote-and-hybrid.html</a:t>
            </a:r>
            <a:r>
              <a:rPr lang="en-CA" dirty="0" smtClean="0"/>
              <a:t> </a:t>
            </a:r>
            <a:endParaRPr lang="en-CA" dirty="0"/>
          </a:p>
        </p:txBody>
      </p:sp>
    </p:spTree>
    <p:extLst>
      <p:ext uri="{BB962C8B-B14F-4D97-AF65-F5344CB8AC3E}">
        <p14:creationId xmlns:p14="http://schemas.microsoft.com/office/powerpoint/2010/main" val="4262043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Takeaways for this Webinar</a:t>
            </a:r>
            <a:endParaRPr sz="3500" b="0">
              <a:latin typeface="Libre Franklin"/>
              <a:ea typeface="Libre Franklin"/>
              <a:cs typeface="Libre Franklin"/>
              <a:sym typeface="Libre Franklin"/>
            </a:endParaRPr>
          </a:p>
        </p:txBody>
      </p:sp>
      <p:sp>
        <p:nvSpPr>
          <p:cNvPr id="93" name="Google Shape;93;p13"/>
          <p:cNvSpPr txBox="1"/>
          <p:nvPr/>
        </p:nvSpPr>
        <p:spPr>
          <a:xfrm>
            <a:off x="734300" y="1963625"/>
            <a:ext cx="7347900" cy="27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Libre Franklin"/>
                <a:ea typeface="Libre Franklin"/>
                <a:cs typeface="Libre Franklin"/>
                <a:sym typeface="Libre Franklin"/>
              </a:rPr>
              <a:t>In this webinar, you learn:</a:t>
            </a:r>
            <a:endParaRPr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Char char="●"/>
            </a:pPr>
            <a:r>
              <a:rPr lang="en-US" sz="2000" dirty="0">
                <a:latin typeface="Libre Franklin"/>
                <a:ea typeface="Libre Franklin"/>
                <a:cs typeface="Libre Franklin"/>
                <a:sym typeface="Libre Franklin"/>
              </a:rPr>
              <a:t>The difference between ‘personalized learning’ and ‘personal learning’.</a:t>
            </a:r>
            <a:endParaRPr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Char char="●"/>
            </a:pPr>
            <a:r>
              <a:rPr lang="en-US" sz="2000" dirty="0">
                <a:latin typeface="Libre Franklin"/>
                <a:ea typeface="Libre Franklin"/>
                <a:cs typeface="Libre Franklin"/>
                <a:sym typeface="Libre Franklin"/>
              </a:rPr>
              <a:t>Why personal learning is the preferred concept for student success.</a:t>
            </a:r>
            <a:endParaRPr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Char char="●"/>
            </a:pPr>
            <a:r>
              <a:rPr lang="en-US" sz="2000" dirty="0">
                <a:latin typeface="Libre Franklin"/>
                <a:ea typeface="Libre Franklin"/>
                <a:cs typeface="Libre Franklin"/>
                <a:sym typeface="Libre Franklin"/>
              </a:rPr>
              <a:t>Key starting points for personal learning, objectives, learning processes and forms of evaluation that best suit personal learning.</a:t>
            </a:r>
            <a:endParaRPr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Char char="●"/>
            </a:pPr>
            <a:r>
              <a:rPr lang="en-US" sz="2000" dirty="0">
                <a:latin typeface="Libre Franklin"/>
                <a:ea typeface="Libre Franklin"/>
                <a:cs typeface="Libre Franklin"/>
                <a:sym typeface="Libre Franklin"/>
              </a:rPr>
              <a:t>Strategies to implement personal learning in the form of support for remote teaching, online learning, and lifelong learning. </a:t>
            </a:r>
            <a:endParaRPr sz="2000" dirty="0">
              <a:latin typeface="Libre Franklin"/>
              <a:ea typeface="Libre Franklin"/>
              <a:cs typeface="Libre Franklin"/>
              <a:sym typeface="Libre Frankli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Voice</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058" y="1181608"/>
            <a:ext cx="3342894" cy="4457192"/>
          </a:xfrm>
          <a:prstGeom prst="rect">
            <a:avLst/>
          </a:prstGeom>
        </p:spPr>
      </p:pic>
      <p:sp>
        <p:nvSpPr>
          <p:cNvPr id="4" name="Rectangle 3"/>
          <p:cNvSpPr/>
          <p:nvPr/>
        </p:nvSpPr>
        <p:spPr>
          <a:xfrm>
            <a:off x="857250" y="1845470"/>
            <a:ext cx="4572000" cy="1754326"/>
          </a:xfrm>
          <a:prstGeom prst="rect">
            <a:avLst/>
          </a:prstGeom>
        </p:spPr>
        <p:txBody>
          <a:bodyPr>
            <a:spAutoFit/>
          </a:bodyPr>
          <a:lstStyle/>
          <a:p>
            <a:pPr marL="285750" indent="-285750">
              <a:buFont typeface="Arial" panose="020B0604020202020204" pitchFamily="34" charset="0"/>
              <a:buChar char="•"/>
            </a:pPr>
            <a:r>
              <a:rPr lang="en-CA" sz="1800" dirty="0" smtClean="0">
                <a:latin typeface="verdana" panose="020B0604030504040204" pitchFamily="34" charset="0"/>
              </a:rPr>
              <a:t>Anonymity</a:t>
            </a:r>
          </a:p>
          <a:p>
            <a:pPr marL="285750" indent="-285750">
              <a:buFont typeface="Arial" panose="020B0604020202020204" pitchFamily="34" charset="0"/>
              <a:buChar char="•"/>
            </a:pPr>
            <a:r>
              <a:rPr lang="en-CA" sz="1800" dirty="0" smtClean="0">
                <a:latin typeface="verdana" panose="020B0604030504040204" pitchFamily="34" charset="0"/>
              </a:rPr>
              <a:t>breakout </a:t>
            </a:r>
            <a:r>
              <a:rPr lang="en-CA" sz="1800" dirty="0">
                <a:latin typeface="verdana" panose="020B0604030504040204" pitchFamily="34" charset="0"/>
              </a:rPr>
              <a:t>rooms </a:t>
            </a:r>
            <a:endParaRPr lang="en-CA" sz="1800" dirty="0" smtClean="0">
              <a:latin typeface="verdana" panose="020B0604030504040204" pitchFamily="34" charset="0"/>
            </a:endParaRPr>
          </a:p>
          <a:p>
            <a:pPr marL="285750" indent="-285750">
              <a:buFont typeface="Arial" panose="020B0604020202020204" pitchFamily="34" charset="0"/>
              <a:buChar char="•"/>
            </a:pPr>
            <a:r>
              <a:rPr lang="en-CA" sz="1800" dirty="0" smtClean="0">
                <a:latin typeface="verdana" panose="020B0604030504040204" pitchFamily="34" charset="0"/>
              </a:rPr>
              <a:t>digital </a:t>
            </a:r>
            <a:r>
              <a:rPr lang="en-CA" sz="1800" dirty="0">
                <a:latin typeface="verdana" panose="020B0604030504040204" pitchFamily="34" charset="0"/>
              </a:rPr>
              <a:t>tools </a:t>
            </a:r>
            <a:endParaRPr lang="en-CA" sz="1800" dirty="0" smtClean="0">
              <a:latin typeface="verdana" panose="020B0604030504040204" pitchFamily="34" charset="0"/>
            </a:endParaRPr>
          </a:p>
          <a:p>
            <a:pPr marL="285750" indent="-285750">
              <a:buFont typeface="Arial" panose="020B0604020202020204" pitchFamily="34" charset="0"/>
              <a:buChar char="•"/>
            </a:pPr>
            <a:r>
              <a:rPr lang="en-CA" sz="1800" dirty="0" smtClean="0">
                <a:latin typeface="verdana" panose="020B0604030504040204" pitchFamily="34" charset="0"/>
              </a:rPr>
              <a:t>reviews </a:t>
            </a:r>
            <a:r>
              <a:rPr lang="en-CA" sz="1800" dirty="0">
                <a:latin typeface="verdana" panose="020B0604030504040204" pitchFamily="34" charset="0"/>
              </a:rPr>
              <a:t>of prior </a:t>
            </a:r>
            <a:r>
              <a:rPr lang="en-CA" sz="1800" dirty="0" smtClean="0">
                <a:latin typeface="verdana" panose="020B0604030504040204" pitchFamily="34" charset="0"/>
              </a:rPr>
              <a:t>learning</a:t>
            </a:r>
          </a:p>
          <a:p>
            <a:pPr marL="285750" indent="-285750">
              <a:buFont typeface="Arial" panose="020B0604020202020204" pitchFamily="34" charset="0"/>
              <a:buChar char="•"/>
            </a:pPr>
            <a:r>
              <a:rPr lang="en-CA" sz="1800" dirty="0" smtClean="0">
                <a:latin typeface="verdana" panose="020B0604030504040204" pitchFamily="34" charset="0"/>
              </a:rPr>
              <a:t>checks </a:t>
            </a:r>
            <a:r>
              <a:rPr lang="en-CA" sz="1800" dirty="0">
                <a:latin typeface="verdana" panose="020B0604030504040204" pitchFamily="34" charset="0"/>
              </a:rPr>
              <a:t>for </a:t>
            </a:r>
            <a:r>
              <a:rPr lang="en-CA" sz="1800" dirty="0" smtClean="0">
                <a:latin typeface="verdana" panose="020B0604030504040204" pitchFamily="34" charset="0"/>
              </a:rPr>
              <a:t>understanding</a:t>
            </a:r>
          </a:p>
          <a:p>
            <a:pPr marL="285750" indent="-285750">
              <a:buFont typeface="Arial" panose="020B0604020202020204" pitchFamily="34" charset="0"/>
              <a:buChar char="•"/>
            </a:pPr>
            <a:r>
              <a:rPr lang="en-CA" sz="1800" dirty="0" smtClean="0">
                <a:latin typeface="verdana" panose="020B0604030504040204" pitchFamily="34" charset="0"/>
              </a:rPr>
              <a:t>closure activities</a:t>
            </a:r>
            <a:endParaRPr lang="en-CA" sz="1800" dirty="0">
              <a:latin typeface="verdana" panose="020B0604030504040204" pitchFamily="34" charset="0"/>
            </a:endParaRPr>
          </a:p>
        </p:txBody>
      </p:sp>
    </p:spTree>
    <p:extLst>
      <p:ext uri="{BB962C8B-B14F-4D97-AF65-F5344CB8AC3E}">
        <p14:creationId xmlns:p14="http://schemas.microsoft.com/office/powerpoint/2010/main" val="2268658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Choice</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52" y="1792986"/>
            <a:ext cx="6096000" cy="3467100"/>
          </a:xfrm>
          <a:prstGeom prst="rect">
            <a:avLst/>
          </a:prstGeom>
        </p:spPr>
      </p:pic>
    </p:spTree>
    <p:extLst>
      <p:ext uri="{BB962C8B-B14F-4D97-AF65-F5344CB8AC3E}">
        <p14:creationId xmlns:p14="http://schemas.microsoft.com/office/powerpoint/2010/main" val="2608068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Path</a:t>
            </a:r>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525" y="1524000"/>
            <a:ext cx="3790950" cy="3810000"/>
          </a:xfrm>
          <a:prstGeom prst="rect">
            <a:avLst/>
          </a:prstGeom>
        </p:spPr>
      </p:pic>
    </p:spTree>
    <p:extLst>
      <p:ext uri="{BB962C8B-B14F-4D97-AF65-F5344CB8AC3E}">
        <p14:creationId xmlns:p14="http://schemas.microsoft.com/office/powerpoint/2010/main" val="1569458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Pace</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1634490"/>
            <a:ext cx="6096000" cy="4076700"/>
          </a:xfrm>
          <a:prstGeom prst="rect">
            <a:avLst/>
          </a:prstGeom>
        </p:spPr>
      </p:pic>
    </p:spTree>
    <p:extLst>
      <p:ext uri="{BB962C8B-B14F-4D97-AF65-F5344CB8AC3E}">
        <p14:creationId xmlns:p14="http://schemas.microsoft.com/office/powerpoint/2010/main" val="2881499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Place</a:t>
            </a:r>
            <a:endParaRPr lang="en-CA" dirty="0"/>
          </a:p>
        </p:txBody>
      </p:sp>
      <p:pic>
        <p:nvPicPr>
          <p:cNvPr id="3" name="Picture 2"/>
          <p:cNvPicPr>
            <a:picLocks noChangeAspect="1"/>
          </p:cNvPicPr>
          <p:nvPr/>
        </p:nvPicPr>
        <p:blipFill>
          <a:blip r:embed="rId2"/>
          <a:stretch>
            <a:fillRect/>
          </a:stretch>
        </p:blipFill>
        <p:spPr>
          <a:xfrm>
            <a:off x="1109281" y="1965960"/>
            <a:ext cx="5372749" cy="3252216"/>
          </a:xfrm>
          <a:prstGeom prst="rect">
            <a:avLst/>
          </a:prstGeom>
        </p:spPr>
      </p:pic>
    </p:spTree>
    <p:extLst>
      <p:ext uri="{BB962C8B-B14F-4D97-AF65-F5344CB8AC3E}">
        <p14:creationId xmlns:p14="http://schemas.microsoft.com/office/powerpoint/2010/main" val="2121707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txBox="1">
            <a:spLocks noGrp="1"/>
          </p:cNvSpPr>
          <p:nvPr>
            <p:ph type="title"/>
          </p:nvPr>
        </p:nvSpPr>
        <p:spPr>
          <a:xfrm>
            <a:off x="734300" y="1104125"/>
            <a:ext cx="79167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Stephen Downes</a:t>
            </a:r>
            <a:endParaRPr sz="3500" b="0">
              <a:latin typeface="Libre Franklin"/>
              <a:ea typeface="Libre Franklin"/>
              <a:cs typeface="Libre Franklin"/>
              <a:sym typeface="Libre Franklin"/>
            </a:endParaRPr>
          </a:p>
        </p:txBody>
      </p:sp>
      <p:pic>
        <p:nvPicPr>
          <p:cNvPr id="376" name="Google Shape;376;p54"/>
          <p:cNvPicPr preferRelativeResize="0"/>
          <p:nvPr/>
        </p:nvPicPr>
        <p:blipFill>
          <a:blip r:embed="rId3">
            <a:alphaModFix/>
          </a:blip>
          <a:stretch>
            <a:fillRect/>
          </a:stretch>
        </p:blipFill>
        <p:spPr>
          <a:xfrm>
            <a:off x="4572000" y="2088125"/>
            <a:ext cx="3086100" cy="2933700"/>
          </a:xfrm>
          <a:prstGeom prst="rect">
            <a:avLst/>
          </a:prstGeom>
          <a:noFill/>
          <a:ln>
            <a:noFill/>
          </a:ln>
        </p:spPr>
      </p:pic>
      <p:sp>
        <p:nvSpPr>
          <p:cNvPr id="377" name="Google Shape;377;p54"/>
          <p:cNvSpPr txBox="1"/>
          <p:nvPr/>
        </p:nvSpPr>
        <p:spPr>
          <a:xfrm>
            <a:off x="911125" y="2271550"/>
            <a:ext cx="27852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u="sng">
                <a:solidFill>
                  <a:schemeClr val="hlink"/>
                </a:solidFill>
                <a:latin typeface="Libre Franklin"/>
                <a:ea typeface="Libre Franklin"/>
                <a:cs typeface="Libre Franklin"/>
                <a:sym typeface="Libre Franklin"/>
                <a:hlinkClick r:id="rId4"/>
              </a:rPr>
              <a:t>https://www.downes.ca</a:t>
            </a:r>
            <a:endParaRPr sz="1800">
              <a:latin typeface="Libre Franklin"/>
              <a:ea typeface="Libre Franklin"/>
              <a:cs typeface="Libre Franklin"/>
              <a:sym typeface="Libre Franklin"/>
            </a:endParaRPr>
          </a:p>
          <a:p>
            <a:pPr marL="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dirty="0">
                <a:latin typeface="Libre Franklin"/>
                <a:ea typeface="Libre Franklin"/>
                <a:cs typeface="Libre Franklin"/>
                <a:sym typeface="Libre Franklin"/>
              </a:rPr>
              <a:t>Topics for </a:t>
            </a:r>
            <a:r>
              <a:rPr lang="en-US" sz="3500" b="0" dirty="0" smtClean="0">
                <a:latin typeface="Libre Franklin"/>
                <a:ea typeface="Libre Franklin"/>
                <a:cs typeface="Libre Franklin"/>
                <a:sym typeface="Libre Franklin"/>
              </a:rPr>
              <a:t>Discussion - Practical</a:t>
            </a:r>
            <a:endParaRPr sz="3500" b="0" dirty="0">
              <a:latin typeface="Libre Franklin"/>
              <a:ea typeface="Libre Franklin"/>
              <a:cs typeface="Libre Franklin"/>
              <a:sym typeface="Libre Franklin"/>
            </a:endParaRPr>
          </a:p>
        </p:txBody>
      </p:sp>
      <p:sp>
        <p:nvSpPr>
          <p:cNvPr id="99" name="Google Shape;99;p14"/>
          <p:cNvSpPr txBox="1"/>
          <p:nvPr/>
        </p:nvSpPr>
        <p:spPr>
          <a:xfrm>
            <a:off x="734300" y="1963625"/>
            <a:ext cx="7347900" cy="2701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Libre Franklin"/>
              <a:buAutoNum type="arabicPeriod"/>
            </a:pPr>
            <a:r>
              <a:rPr lang="en-US" sz="2000" dirty="0">
                <a:latin typeface="Libre Franklin"/>
                <a:ea typeface="Libre Franklin"/>
                <a:cs typeface="Libre Franklin"/>
                <a:sym typeface="Libre Franklin"/>
              </a:rPr>
              <a:t>What </a:t>
            </a:r>
            <a:r>
              <a:rPr lang="en-US" sz="2000" dirty="0" smtClean="0">
                <a:latin typeface="Libre Franklin"/>
                <a:ea typeface="Libre Franklin"/>
                <a:cs typeface="Libre Franklin"/>
                <a:sym typeface="Libre Franklin"/>
              </a:rPr>
              <a:t>are relevance, usability, interactivity?</a:t>
            </a:r>
            <a:endParaRPr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AutoNum type="arabicPeriod"/>
            </a:pPr>
            <a:r>
              <a:rPr lang="en-US" sz="2000" dirty="0" smtClean="0">
                <a:latin typeface="Libre Franklin"/>
                <a:ea typeface="Libre Franklin"/>
                <a:cs typeface="Libre Franklin"/>
                <a:sym typeface="Libre Franklin"/>
              </a:rPr>
              <a:t>Starting points</a:t>
            </a:r>
            <a:endParaRPr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AutoNum type="arabicPeriod"/>
            </a:pPr>
            <a:r>
              <a:rPr lang="en-CA" sz="2000" dirty="0" smtClean="0">
                <a:latin typeface="Libre Franklin"/>
                <a:ea typeface="Libre Franklin"/>
                <a:cs typeface="Libre Franklin"/>
                <a:sym typeface="Libre Franklin"/>
              </a:rPr>
              <a:t>Supporting them when they’re not supported (a.k.a. </a:t>
            </a:r>
            <a:r>
              <a:rPr lang="en-CA" sz="2000" dirty="0" err="1" smtClean="0">
                <a:latin typeface="Libre Franklin"/>
                <a:ea typeface="Libre Franklin"/>
                <a:cs typeface="Libre Franklin"/>
                <a:sym typeface="Libre Franklin"/>
              </a:rPr>
              <a:t>Geurilla</a:t>
            </a:r>
            <a:r>
              <a:rPr lang="en-CA" sz="2000" dirty="0" smtClean="0">
                <a:latin typeface="Libre Franklin"/>
                <a:ea typeface="Libre Franklin"/>
                <a:cs typeface="Libre Franklin"/>
                <a:sym typeface="Libre Franklin"/>
              </a:rPr>
              <a:t> Tactics)</a:t>
            </a:r>
            <a:endParaRPr sz="2000" dirty="0">
              <a:latin typeface="Libre Franklin"/>
              <a:ea typeface="Libre Franklin"/>
              <a:cs typeface="Libre Franklin"/>
              <a:sym typeface="Libre Franklin"/>
            </a:endParaRPr>
          </a:p>
          <a:p>
            <a:pPr marL="0" lvl="0" indent="0" algn="l" rtl="0">
              <a:spcBef>
                <a:spcPts val="0"/>
              </a:spcBef>
              <a:spcAft>
                <a:spcPts val="0"/>
              </a:spcAft>
              <a:buNone/>
            </a:pPr>
            <a:endParaRPr sz="2000" dirty="0">
              <a:latin typeface="Libre Franklin"/>
              <a:ea typeface="Libre Franklin"/>
              <a:cs typeface="Libre Franklin"/>
              <a:sym typeface="Libre Franklin"/>
            </a:endParaRPr>
          </a:p>
          <a:p>
            <a:pPr marL="0" lvl="0" indent="0" algn="l" rtl="0">
              <a:spcBef>
                <a:spcPts val="0"/>
              </a:spcBef>
              <a:spcAft>
                <a:spcPts val="0"/>
              </a:spcAft>
              <a:buNone/>
            </a:pPr>
            <a:r>
              <a:rPr lang="en-US" sz="2000" dirty="0">
                <a:latin typeface="Libre Franklin"/>
                <a:ea typeface="Libre Franklin"/>
                <a:cs typeface="Libre Franklin"/>
                <a:sym typeface="Libre Franklin"/>
              </a:rPr>
              <a:t>These slides will be available at: </a:t>
            </a:r>
            <a:r>
              <a:rPr lang="en-US" sz="2000" u="sng" dirty="0">
                <a:solidFill>
                  <a:schemeClr val="hlink"/>
                </a:solidFill>
                <a:latin typeface="Libre Franklin"/>
                <a:ea typeface="Libre Franklin"/>
                <a:cs typeface="Libre Franklin"/>
                <a:sym typeface="Libre Franklin"/>
              </a:rPr>
              <a:t>https://</a:t>
            </a:r>
            <a:r>
              <a:rPr lang="en-US" sz="2000" u="sng" dirty="0" smtClean="0">
                <a:solidFill>
                  <a:schemeClr val="hlink"/>
                </a:solidFill>
                <a:latin typeface="Libre Franklin"/>
                <a:ea typeface="Libre Franklin"/>
                <a:cs typeface="Libre Franklin"/>
                <a:sym typeface="Libre Franklin"/>
              </a:rPr>
              <a:t>www.downes.ca/presentation/530</a:t>
            </a:r>
            <a:endParaRPr sz="2000" dirty="0">
              <a:latin typeface="Libre Franklin"/>
              <a:ea typeface="Libre Franklin"/>
              <a:cs typeface="Libre Franklin"/>
              <a:sym typeface="Libre Franklin"/>
            </a:endParaRPr>
          </a:p>
          <a:p>
            <a:pPr marL="0" lvl="0" indent="0" algn="l" rtl="0">
              <a:spcBef>
                <a:spcPts val="0"/>
              </a:spcBef>
              <a:spcAft>
                <a:spcPts val="0"/>
              </a:spcAft>
              <a:buNone/>
            </a:pPr>
            <a:endParaRPr sz="2000" dirty="0">
              <a:latin typeface="Libre Franklin"/>
              <a:ea typeface="Libre Franklin"/>
              <a:cs typeface="Libre Franklin"/>
              <a:sym typeface="Libre Franklin"/>
            </a:endParaRPr>
          </a:p>
          <a:p>
            <a:pPr marL="0" lvl="0" indent="0" algn="l" rtl="0">
              <a:spcBef>
                <a:spcPts val="0"/>
              </a:spcBef>
              <a:spcAft>
                <a:spcPts val="0"/>
              </a:spcAft>
              <a:buNone/>
            </a:pPr>
            <a:r>
              <a:rPr lang="en-US" sz="1500" dirty="0">
                <a:latin typeface="Libre Franklin"/>
                <a:ea typeface="Libre Franklin"/>
                <a:cs typeface="Libre Franklin"/>
                <a:sym typeface="Libre Franklin"/>
              </a:rPr>
              <a:t>Silhouette Images via Gordon Johnson </a:t>
            </a:r>
            <a:r>
              <a:rPr lang="en-US" sz="1500" u="sng" dirty="0">
                <a:solidFill>
                  <a:schemeClr val="hlink"/>
                </a:solidFill>
                <a:latin typeface="Libre Franklin"/>
                <a:ea typeface="Libre Franklin"/>
                <a:cs typeface="Libre Franklin"/>
                <a:sym typeface="Libre Franklin"/>
                <a:hlinkClick r:id="rId3"/>
              </a:rPr>
              <a:t>https://pixabay.com/users/gdj-1086657/</a:t>
            </a:r>
            <a:r>
              <a:rPr lang="en-US" sz="1500" dirty="0">
                <a:latin typeface="Libre Franklin"/>
                <a:ea typeface="Libre Franklin"/>
                <a:cs typeface="Libre Franklin"/>
                <a:sym typeface="Libre Franklin"/>
              </a:rPr>
              <a:t>  </a:t>
            </a:r>
            <a:endParaRPr sz="1500" dirty="0">
              <a:latin typeface="Libre Franklin"/>
              <a:ea typeface="Libre Franklin"/>
              <a:cs typeface="Libre Franklin"/>
              <a:sym typeface="Libre Frankli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dirty="0">
                <a:latin typeface="Libre Franklin"/>
                <a:ea typeface="Libre Franklin"/>
                <a:cs typeface="Libre Franklin"/>
                <a:sym typeface="Libre Franklin"/>
              </a:rPr>
              <a:t>Topics for </a:t>
            </a:r>
            <a:r>
              <a:rPr lang="en-US" sz="3500" b="0" dirty="0" smtClean="0">
                <a:latin typeface="Libre Franklin"/>
                <a:ea typeface="Libre Franklin"/>
                <a:cs typeface="Libre Franklin"/>
                <a:sym typeface="Libre Franklin"/>
              </a:rPr>
              <a:t>Discussion - Theory</a:t>
            </a:r>
            <a:endParaRPr sz="3500" b="0" dirty="0">
              <a:latin typeface="Libre Franklin"/>
              <a:ea typeface="Libre Franklin"/>
              <a:cs typeface="Libre Franklin"/>
              <a:sym typeface="Libre Franklin"/>
            </a:endParaRPr>
          </a:p>
        </p:txBody>
      </p:sp>
      <p:sp>
        <p:nvSpPr>
          <p:cNvPr id="99" name="Google Shape;99;p14"/>
          <p:cNvSpPr txBox="1"/>
          <p:nvPr/>
        </p:nvSpPr>
        <p:spPr>
          <a:xfrm>
            <a:off x="734300" y="1963625"/>
            <a:ext cx="7347900" cy="2701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Libre Franklin"/>
              <a:buAutoNum type="arabicPeriod"/>
            </a:pPr>
            <a:r>
              <a:rPr lang="en-US" sz="2000" dirty="0">
                <a:latin typeface="Libre Franklin"/>
                <a:ea typeface="Libre Franklin"/>
                <a:cs typeface="Libre Franklin"/>
                <a:sym typeface="Libre Franklin"/>
              </a:rPr>
              <a:t>What is personal learning</a:t>
            </a:r>
            <a:r>
              <a:rPr lang="en-US" sz="2000" dirty="0" smtClean="0">
                <a:latin typeface="Libre Franklin"/>
                <a:ea typeface="Libre Franklin"/>
                <a:cs typeface="Libre Franklin"/>
                <a:sym typeface="Libre Franklin"/>
              </a:rPr>
              <a:t>?</a:t>
            </a:r>
            <a:endParaRPr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AutoNum type="arabicPeriod"/>
            </a:pPr>
            <a:r>
              <a:rPr lang="en-US" sz="2000" dirty="0">
                <a:latin typeface="Libre Franklin"/>
                <a:ea typeface="Libre Franklin"/>
                <a:cs typeface="Libre Franklin"/>
                <a:sym typeface="Libre Franklin"/>
              </a:rPr>
              <a:t>Personal learning starting </a:t>
            </a:r>
            <a:r>
              <a:rPr lang="en-US" sz="2000" dirty="0" smtClean="0">
                <a:latin typeface="Libre Franklin"/>
                <a:ea typeface="Libre Franklin"/>
                <a:cs typeface="Libre Franklin"/>
                <a:sym typeface="Libre Franklin"/>
              </a:rPr>
              <a:t>points</a:t>
            </a:r>
            <a:endParaRPr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AutoNum type="arabicPeriod"/>
            </a:pPr>
            <a:r>
              <a:rPr lang="en-US" sz="2000" dirty="0">
                <a:latin typeface="Libre Franklin"/>
                <a:ea typeface="Libre Franklin"/>
                <a:cs typeface="Libre Franklin"/>
                <a:sym typeface="Libre Franklin"/>
              </a:rPr>
              <a:t>Supporting personal learning online</a:t>
            </a:r>
            <a:endParaRPr sz="2000" dirty="0">
              <a:latin typeface="Libre Franklin"/>
              <a:ea typeface="Libre Franklin"/>
              <a:cs typeface="Libre Franklin"/>
              <a:sym typeface="Libre Franklin"/>
            </a:endParaRPr>
          </a:p>
          <a:p>
            <a:pPr marL="0" lvl="0" indent="0" algn="l" rtl="0">
              <a:spcBef>
                <a:spcPts val="0"/>
              </a:spcBef>
              <a:spcAft>
                <a:spcPts val="0"/>
              </a:spcAft>
              <a:buNone/>
            </a:pPr>
            <a:endParaRPr sz="2000" dirty="0">
              <a:latin typeface="Libre Franklin"/>
              <a:ea typeface="Libre Franklin"/>
              <a:cs typeface="Libre Franklin"/>
              <a:sym typeface="Libre Franklin"/>
            </a:endParaRPr>
          </a:p>
          <a:p>
            <a:pPr marL="0" lvl="0" indent="0" algn="l" rtl="0">
              <a:spcBef>
                <a:spcPts val="0"/>
              </a:spcBef>
              <a:spcAft>
                <a:spcPts val="0"/>
              </a:spcAft>
              <a:buNone/>
            </a:pPr>
            <a:r>
              <a:rPr lang="en-US" sz="2000" dirty="0">
                <a:latin typeface="Libre Franklin"/>
                <a:ea typeface="Libre Franklin"/>
                <a:cs typeface="Libre Franklin"/>
                <a:sym typeface="Libre Franklin"/>
              </a:rPr>
              <a:t>These slides will be available at: </a:t>
            </a:r>
            <a:r>
              <a:rPr lang="en-US" sz="2000" u="sng" dirty="0">
                <a:solidFill>
                  <a:schemeClr val="hlink"/>
                </a:solidFill>
                <a:latin typeface="Libre Franklin"/>
                <a:ea typeface="Libre Franklin"/>
                <a:cs typeface="Libre Franklin"/>
                <a:sym typeface="Libre Franklin"/>
              </a:rPr>
              <a:t>https://</a:t>
            </a:r>
            <a:r>
              <a:rPr lang="en-US" sz="2000" u="sng" dirty="0" smtClean="0">
                <a:solidFill>
                  <a:schemeClr val="hlink"/>
                </a:solidFill>
                <a:latin typeface="Libre Franklin"/>
                <a:ea typeface="Libre Franklin"/>
                <a:cs typeface="Libre Franklin"/>
                <a:sym typeface="Libre Franklin"/>
              </a:rPr>
              <a:t>www.downes.ca/presentation/530</a:t>
            </a:r>
            <a:endParaRPr sz="2000" dirty="0">
              <a:latin typeface="Libre Franklin"/>
              <a:ea typeface="Libre Franklin"/>
              <a:cs typeface="Libre Franklin"/>
              <a:sym typeface="Libre Franklin"/>
            </a:endParaRPr>
          </a:p>
          <a:p>
            <a:pPr marL="0" lvl="0" indent="0" algn="l" rtl="0">
              <a:spcBef>
                <a:spcPts val="0"/>
              </a:spcBef>
              <a:spcAft>
                <a:spcPts val="0"/>
              </a:spcAft>
              <a:buNone/>
            </a:pPr>
            <a:endParaRPr sz="2000" dirty="0">
              <a:latin typeface="Libre Franklin"/>
              <a:ea typeface="Libre Franklin"/>
              <a:cs typeface="Libre Franklin"/>
              <a:sym typeface="Libre Franklin"/>
            </a:endParaRPr>
          </a:p>
          <a:p>
            <a:pPr marL="0" lvl="0" indent="0" algn="l" rtl="0">
              <a:spcBef>
                <a:spcPts val="0"/>
              </a:spcBef>
              <a:spcAft>
                <a:spcPts val="0"/>
              </a:spcAft>
              <a:buNone/>
            </a:pPr>
            <a:r>
              <a:rPr lang="en-US" sz="1500" dirty="0">
                <a:latin typeface="Libre Franklin"/>
                <a:ea typeface="Libre Franklin"/>
                <a:cs typeface="Libre Franklin"/>
                <a:sym typeface="Libre Franklin"/>
              </a:rPr>
              <a:t>Silhouette Images via Gordon Johnson </a:t>
            </a:r>
            <a:r>
              <a:rPr lang="en-US" sz="1500" u="sng" dirty="0">
                <a:solidFill>
                  <a:schemeClr val="hlink"/>
                </a:solidFill>
                <a:latin typeface="Libre Franklin"/>
                <a:ea typeface="Libre Franklin"/>
                <a:cs typeface="Libre Franklin"/>
                <a:sym typeface="Libre Franklin"/>
                <a:hlinkClick r:id="rId3"/>
              </a:rPr>
              <a:t>https://pixabay.com/users/gdj-1086657/</a:t>
            </a:r>
            <a:r>
              <a:rPr lang="en-US" sz="1500" dirty="0">
                <a:latin typeface="Libre Franklin"/>
                <a:ea typeface="Libre Franklin"/>
                <a:cs typeface="Libre Franklin"/>
                <a:sym typeface="Libre Franklin"/>
              </a:rPr>
              <a:t>  </a:t>
            </a:r>
            <a:endParaRPr sz="1500" dirty="0">
              <a:latin typeface="Libre Franklin"/>
              <a:ea typeface="Libre Franklin"/>
              <a:cs typeface="Libre Franklin"/>
              <a:sym typeface="Libre Franklin"/>
            </a:endParaRPr>
          </a:p>
        </p:txBody>
      </p:sp>
    </p:spTree>
    <p:extLst>
      <p:ext uri="{BB962C8B-B14F-4D97-AF65-F5344CB8AC3E}">
        <p14:creationId xmlns:p14="http://schemas.microsoft.com/office/powerpoint/2010/main" val="3851061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228600" y="533400"/>
            <a:ext cx="8686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19100" indent="-419100">
              <a:spcBef>
                <a:spcPct val="20000"/>
              </a:spcBef>
              <a:buChar char="•"/>
              <a:defRPr sz="3200">
                <a:solidFill>
                  <a:schemeClr val="tx1"/>
                </a:solidFill>
                <a:latin typeface="Verdana" panose="020B0604030504040204" pitchFamily="34" charset="0"/>
              </a:defRPr>
            </a:lvl1pPr>
            <a:lvl2pPr marL="857250" indent="-400050">
              <a:spcBef>
                <a:spcPct val="20000"/>
              </a:spcBef>
              <a:buChar char="–"/>
              <a:defRPr sz="2800">
                <a:solidFill>
                  <a:schemeClr val="tx1"/>
                </a:solidFill>
                <a:latin typeface="Verdana" panose="020B0604030504040204" pitchFamily="34" charset="0"/>
              </a:defRPr>
            </a:lvl2pPr>
            <a:lvl3pPr marL="1276350" indent="-361950">
              <a:spcBef>
                <a:spcPct val="20000"/>
              </a:spcBef>
              <a:buChar char="•"/>
              <a:defRPr sz="2400">
                <a:solidFill>
                  <a:schemeClr val="tx1"/>
                </a:solidFill>
                <a:latin typeface="Verdana" panose="020B0604030504040204" pitchFamily="34" charset="0"/>
              </a:defRPr>
            </a:lvl3pPr>
            <a:lvl4pPr marL="1695450" indent="-323850">
              <a:spcBef>
                <a:spcPct val="20000"/>
              </a:spcBef>
              <a:buChar char="–"/>
              <a:defRPr sz="2000">
                <a:solidFill>
                  <a:schemeClr val="tx1"/>
                </a:solidFill>
                <a:latin typeface="Verdana" panose="020B0604030504040204" pitchFamily="34" charset="0"/>
              </a:defRPr>
            </a:lvl4pPr>
            <a:lvl5pPr marL="2114550" indent="-285750">
              <a:spcBef>
                <a:spcPct val="20000"/>
              </a:spcBef>
              <a:buChar char="»"/>
              <a:defRPr sz="2000">
                <a:solidFill>
                  <a:schemeClr val="tx1"/>
                </a:solidFill>
                <a:latin typeface="Verdana" panose="020B0604030504040204" pitchFamily="34" charset="0"/>
              </a:defRPr>
            </a:lvl5pPr>
            <a:lvl6pPr marL="2571750" indent="-285750" fontAlgn="base">
              <a:spcBef>
                <a:spcPct val="20000"/>
              </a:spcBef>
              <a:spcAft>
                <a:spcPct val="0"/>
              </a:spcAft>
              <a:buChar char="»"/>
              <a:defRPr sz="2000">
                <a:solidFill>
                  <a:schemeClr val="tx1"/>
                </a:solidFill>
                <a:latin typeface="Verdana" panose="020B0604030504040204" pitchFamily="34" charset="0"/>
              </a:defRPr>
            </a:lvl6pPr>
            <a:lvl7pPr marL="3028950" indent="-285750" fontAlgn="base">
              <a:spcBef>
                <a:spcPct val="20000"/>
              </a:spcBef>
              <a:spcAft>
                <a:spcPct val="0"/>
              </a:spcAft>
              <a:buChar char="»"/>
              <a:defRPr sz="2000">
                <a:solidFill>
                  <a:schemeClr val="tx1"/>
                </a:solidFill>
                <a:latin typeface="Verdana" panose="020B0604030504040204" pitchFamily="34" charset="0"/>
              </a:defRPr>
            </a:lvl7pPr>
            <a:lvl8pPr marL="3486150" indent="-285750" fontAlgn="base">
              <a:spcBef>
                <a:spcPct val="20000"/>
              </a:spcBef>
              <a:spcAft>
                <a:spcPct val="0"/>
              </a:spcAft>
              <a:buChar char="»"/>
              <a:defRPr sz="2000">
                <a:solidFill>
                  <a:schemeClr val="tx1"/>
                </a:solidFill>
                <a:latin typeface="Verdana" panose="020B0604030504040204" pitchFamily="34" charset="0"/>
              </a:defRPr>
            </a:lvl8pPr>
            <a:lvl9pPr marL="3943350" indent="-285750" fontAlgn="base">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65000"/>
              </a:spcBef>
              <a:buFontTx/>
              <a:buNone/>
            </a:pPr>
            <a:r>
              <a:rPr lang="en-US" altLang="en-US" sz="3600">
                <a:solidFill>
                  <a:srgbClr val="008000"/>
                </a:solidFill>
              </a:rPr>
              <a:t>What I’m </a:t>
            </a:r>
            <a:r>
              <a:rPr lang="en-US" altLang="en-US" sz="3600" i="1" u="sng">
                <a:solidFill>
                  <a:srgbClr val="008000"/>
                </a:solidFill>
              </a:rPr>
              <a:t>Really</a:t>
            </a:r>
            <a:r>
              <a:rPr lang="en-US" altLang="en-US" sz="3600">
                <a:solidFill>
                  <a:srgbClr val="008000"/>
                </a:solidFill>
              </a:rPr>
              <a:t> Saying Here…</a:t>
            </a:r>
          </a:p>
          <a:p>
            <a:pPr eaLnBrk="1" hangingPunct="1">
              <a:spcBef>
                <a:spcPct val="65000"/>
              </a:spcBef>
              <a:buFontTx/>
              <a:buAutoNum type="arabicPeriod"/>
            </a:pPr>
            <a:r>
              <a:rPr lang="en-US" altLang="en-US" sz="3600"/>
              <a:t>You are at the centre of your own </a:t>
            </a:r>
            <a:r>
              <a:rPr lang="en-US" altLang="en-US" sz="3600" i="1"/>
              <a:t>personal learning network</a:t>
            </a:r>
          </a:p>
          <a:p>
            <a:pPr eaLnBrk="1" hangingPunct="1">
              <a:spcBef>
                <a:spcPct val="65000"/>
              </a:spcBef>
              <a:buFontTx/>
              <a:buAutoNum type="arabicPeriod"/>
            </a:pPr>
            <a:endParaRPr lang="en-US" altLang="en-US" sz="3600"/>
          </a:p>
          <a:p>
            <a:pPr eaLnBrk="1" hangingPunct="1">
              <a:spcBef>
                <a:spcPct val="65000"/>
              </a:spcBef>
            </a:pPr>
            <a:endParaRPr lang="en-US" altLang="en-US" sz="3300"/>
          </a:p>
        </p:txBody>
      </p:sp>
      <p:pic>
        <p:nvPicPr>
          <p:cNvPr id="71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124200"/>
            <a:ext cx="3752850"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1330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ChangeArrowheads="1"/>
          </p:cNvSpPr>
          <p:nvPr/>
        </p:nvSpPr>
        <p:spPr bwMode="auto">
          <a:xfrm>
            <a:off x="228600" y="533400"/>
            <a:ext cx="8915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Verdana" panose="020B0604030504040204" pitchFamily="34" charset="0"/>
              </a:defRPr>
            </a:lvl1pPr>
            <a:lvl2pPr marL="990600" indent="-533400">
              <a:spcBef>
                <a:spcPct val="20000"/>
              </a:spcBef>
              <a:buChar char="–"/>
              <a:defRPr sz="2800">
                <a:solidFill>
                  <a:schemeClr val="tx1"/>
                </a:solidFill>
                <a:latin typeface="Verdana" panose="020B0604030504040204" pitchFamily="34" charset="0"/>
              </a:defRPr>
            </a:lvl2pPr>
            <a:lvl3pPr marL="1371600" indent="-457200">
              <a:spcBef>
                <a:spcPct val="20000"/>
              </a:spcBef>
              <a:buChar char="•"/>
              <a:defRPr sz="2400">
                <a:solidFill>
                  <a:schemeClr val="tx1"/>
                </a:solidFill>
                <a:latin typeface="Verdana" panose="020B0604030504040204" pitchFamily="34" charset="0"/>
              </a:defRPr>
            </a:lvl3pPr>
            <a:lvl4pPr marL="1752600" indent="-381000">
              <a:spcBef>
                <a:spcPct val="20000"/>
              </a:spcBef>
              <a:buChar char="–"/>
              <a:defRPr sz="2000">
                <a:solidFill>
                  <a:schemeClr val="tx1"/>
                </a:solidFill>
                <a:latin typeface="Verdana" panose="020B0604030504040204" pitchFamily="34" charset="0"/>
              </a:defRPr>
            </a:lvl4pPr>
            <a:lvl5pPr marL="2209800" indent="-381000">
              <a:spcBef>
                <a:spcPct val="20000"/>
              </a:spcBef>
              <a:buChar char="»"/>
              <a:defRPr sz="2000">
                <a:solidFill>
                  <a:schemeClr val="tx1"/>
                </a:solidFill>
                <a:latin typeface="Verdana" panose="020B0604030504040204" pitchFamily="34" charset="0"/>
              </a:defRPr>
            </a:lvl5pPr>
            <a:lvl6pPr marL="2667000" indent="-381000" fontAlgn="base">
              <a:spcBef>
                <a:spcPct val="20000"/>
              </a:spcBef>
              <a:spcAft>
                <a:spcPct val="0"/>
              </a:spcAft>
              <a:buChar char="»"/>
              <a:defRPr sz="2000">
                <a:solidFill>
                  <a:schemeClr val="tx1"/>
                </a:solidFill>
                <a:latin typeface="Verdana" panose="020B0604030504040204" pitchFamily="34" charset="0"/>
              </a:defRPr>
            </a:lvl6pPr>
            <a:lvl7pPr marL="3124200" indent="-381000" fontAlgn="base">
              <a:spcBef>
                <a:spcPct val="20000"/>
              </a:spcBef>
              <a:spcAft>
                <a:spcPct val="0"/>
              </a:spcAft>
              <a:buChar char="»"/>
              <a:defRPr sz="2000">
                <a:solidFill>
                  <a:schemeClr val="tx1"/>
                </a:solidFill>
                <a:latin typeface="Verdana" panose="020B0604030504040204" pitchFamily="34" charset="0"/>
              </a:defRPr>
            </a:lvl7pPr>
            <a:lvl8pPr marL="3581400" indent="-381000" fontAlgn="base">
              <a:spcBef>
                <a:spcPct val="20000"/>
              </a:spcBef>
              <a:spcAft>
                <a:spcPct val="0"/>
              </a:spcAft>
              <a:buChar char="»"/>
              <a:defRPr sz="2000">
                <a:solidFill>
                  <a:schemeClr val="tx1"/>
                </a:solidFill>
                <a:latin typeface="Verdana" panose="020B0604030504040204" pitchFamily="34" charset="0"/>
              </a:defRPr>
            </a:lvl8pPr>
            <a:lvl9pPr marL="4038600" indent="-381000" fontAlgn="base">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65000"/>
              </a:spcBef>
              <a:buFontTx/>
              <a:buNone/>
            </a:pPr>
            <a:r>
              <a:rPr lang="en-US" altLang="en-US" sz="3600">
                <a:solidFill>
                  <a:srgbClr val="008000"/>
                </a:solidFill>
              </a:rPr>
              <a:t>What I’m </a:t>
            </a:r>
            <a:r>
              <a:rPr lang="en-US" altLang="en-US" sz="3600" i="1" u="sng">
                <a:solidFill>
                  <a:srgbClr val="008000"/>
                </a:solidFill>
              </a:rPr>
              <a:t>Really</a:t>
            </a:r>
            <a:r>
              <a:rPr lang="en-US" altLang="en-US" sz="3600">
                <a:solidFill>
                  <a:srgbClr val="008000"/>
                </a:solidFill>
              </a:rPr>
              <a:t> Saying Here…</a:t>
            </a:r>
          </a:p>
          <a:p>
            <a:pPr eaLnBrk="1" hangingPunct="1">
              <a:spcBef>
                <a:spcPct val="65000"/>
              </a:spcBef>
              <a:buFontTx/>
              <a:buAutoNum type="arabicPeriod" startAt="2"/>
            </a:pPr>
            <a:r>
              <a:rPr lang="en-US" altLang="en-US" sz="3600"/>
              <a:t>To gain from self-directed learning you must </a:t>
            </a:r>
            <a:r>
              <a:rPr lang="en-US" altLang="en-US" sz="3600" i="1"/>
              <a:t>be self-directed</a:t>
            </a:r>
            <a:endParaRPr lang="en-US" altLang="en-US" sz="3600"/>
          </a:p>
          <a:p>
            <a:pPr eaLnBrk="1" hangingPunct="1">
              <a:spcBef>
                <a:spcPct val="65000"/>
              </a:spcBef>
            </a:pPr>
            <a:endParaRPr lang="en-US" altLang="en-US" sz="3300"/>
          </a:p>
        </p:txBody>
      </p:sp>
      <p:pic>
        <p:nvPicPr>
          <p:cNvPr id="260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43200"/>
            <a:ext cx="29146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568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Rectangle 4"/>
          <p:cNvSpPr>
            <a:spLocks noChangeArrowheads="1"/>
          </p:cNvSpPr>
          <p:nvPr/>
        </p:nvSpPr>
        <p:spPr bwMode="auto">
          <a:xfrm>
            <a:off x="228600" y="533400"/>
            <a:ext cx="8686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Verdana" panose="020B0604030504040204" pitchFamily="34" charset="0"/>
              </a:defRPr>
            </a:lvl1pPr>
            <a:lvl2pPr marL="990600" indent="-533400">
              <a:spcBef>
                <a:spcPct val="20000"/>
              </a:spcBef>
              <a:buChar char="–"/>
              <a:defRPr sz="2800">
                <a:solidFill>
                  <a:schemeClr val="tx1"/>
                </a:solidFill>
                <a:latin typeface="Verdana" panose="020B0604030504040204" pitchFamily="34" charset="0"/>
              </a:defRPr>
            </a:lvl2pPr>
            <a:lvl3pPr marL="1371600" indent="-457200">
              <a:spcBef>
                <a:spcPct val="20000"/>
              </a:spcBef>
              <a:buChar char="•"/>
              <a:defRPr sz="2400">
                <a:solidFill>
                  <a:schemeClr val="tx1"/>
                </a:solidFill>
                <a:latin typeface="Verdana" panose="020B0604030504040204" pitchFamily="34" charset="0"/>
              </a:defRPr>
            </a:lvl3pPr>
            <a:lvl4pPr marL="1752600" indent="-381000">
              <a:spcBef>
                <a:spcPct val="20000"/>
              </a:spcBef>
              <a:buChar char="–"/>
              <a:defRPr sz="2000">
                <a:solidFill>
                  <a:schemeClr val="tx1"/>
                </a:solidFill>
                <a:latin typeface="Verdana" panose="020B0604030504040204" pitchFamily="34" charset="0"/>
              </a:defRPr>
            </a:lvl4pPr>
            <a:lvl5pPr marL="2209800" indent="-381000">
              <a:spcBef>
                <a:spcPct val="20000"/>
              </a:spcBef>
              <a:buChar char="»"/>
              <a:defRPr sz="2000">
                <a:solidFill>
                  <a:schemeClr val="tx1"/>
                </a:solidFill>
                <a:latin typeface="Verdana" panose="020B0604030504040204" pitchFamily="34" charset="0"/>
              </a:defRPr>
            </a:lvl5pPr>
            <a:lvl6pPr marL="2667000" indent="-381000" fontAlgn="base">
              <a:spcBef>
                <a:spcPct val="20000"/>
              </a:spcBef>
              <a:spcAft>
                <a:spcPct val="0"/>
              </a:spcAft>
              <a:buChar char="»"/>
              <a:defRPr sz="2000">
                <a:solidFill>
                  <a:schemeClr val="tx1"/>
                </a:solidFill>
                <a:latin typeface="Verdana" panose="020B0604030504040204" pitchFamily="34" charset="0"/>
              </a:defRPr>
            </a:lvl6pPr>
            <a:lvl7pPr marL="3124200" indent="-381000" fontAlgn="base">
              <a:spcBef>
                <a:spcPct val="20000"/>
              </a:spcBef>
              <a:spcAft>
                <a:spcPct val="0"/>
              </a:spcAft>
              <a:buChar char="»"/>
              <a:defRPr sz="2000">
                <a:solidFill>
                  <a:schemeClr val="tx1"/>
                </a:solidFill>
                <a:latin typeface="Verdana" panose="020B0604030504040204" pitchFamily="34" charset="0"/>
              </a:defRPr>
            </a:lvl7pPr>
            <a:lvl8pPr marL="3581400" indent="-381000" fontAlgn="base">
              <a:spcBef>
                <a:spcPct val="20000"/>
              </a:spcBef>
              <a:spcAft>
                <a:spcPct val="0"/>
              </a:spcAft>
              <a:buChar char="»"/>
              <a:defRPr sz="2000">
                <a:solidFill>
                  <a:schemeClr val="tx1"/>
                </a:solidFill>
                <a:latin typeface="Verdana" panose="020B0604030504040204" pitchFamily="34" charset="0"/>
              </a:defRPr>
            </a:lvl8pPr>
            <a:lvl9pPr marL="4038600" indent="-381000" fontAlgn="base">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65000"/>
              </a:spcBef>
              <a:buFontTx/>
              <a:buNone/>
            </a:pPr>
            <a:r>
              <a:rPr lang="en-US" altLang="en-US" sz="3600">
                <a:solidFill>
                  <a:srgbClr val="008000"/>
                </a:solidFill>
              </a:rPr>
              <a:t>What I’m </a:t>
            </a:r>
            <a:r>
              <a:rPr lang="en-US" altLang="en-US" sz="3600" i="1" u="sng">
                <a:solidFill>
                  <a:srgbClr val="008000"/>
                </a:solidFill>
              </a:rPr>
              <a:t>Really</a:t>
            </a:r>
            <a:r>
              <a:rPr lang="en-US" altLang="en-US" sz="3600">
                <a:solidFill>
                  <a:srgbClr val="008000"/>
                </a:solidFill>
              </a:rPr>
              <a:t> Saying Here…</a:t>
            </a:r>
          </a:p>
          <a:p>
            <a:pPr eaLnBrk="1" hangingPunct="1">
              <a:spcBef>
                <a:spcPct val="65000"/>
              </a:spcBef>
              <a:buFontTx/>
              <a:buAutoNum type="arabicPeriod" startAt="3"/>
            </a:pPr>
            <a:r>
              <a:rPr lang="en-US" altLang="en-US" sz="3600"/>
              <a:t>These principles should guide </a:t>
            </a:r>
            <a:r>
              <a:rPr lang="en-US" altLang="en-US" sz="3600" i="1"/>
              <a:t>how we</a:t>
            </a:r>
            <a:r>
              <a:rPr lang="en-US" altLang="en-US" sz="3600"/>
              <a:t> </a:t>
            </a:r>
            <a:r>
              <a:rPr lang="en-US" altLang="en-US" sz="3600" i="1"/>
              <a:t>teach</a:t>
            </a:r>
            <a:r>
              <a:rPr lang="en-US" altLang="en-US" sz="3600"/>
              <a:t> as well as how we learn</a:t>
            </a:r>
          </a:p>
          <a:p>
            <a:pPr eaLnBrk="1" hangingPunct="1">
              <a:spcBef>
                <a:spcPct val="65000"/>
              </a:spcBef>
            </a:pPr>
            <a:endParaRPr lang="en-US" altLang="en-US" sz="3300"/>
          </a:p>
        </p:txBody>
      </p:sp>
      <p:pic>
        <p:nvPicPr>
          <p:cNvPr id="262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71800"/>
            <a:ext cx="41910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4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What Is Personal Learning?</a:t>
            </a:r>
            <a:endParaRPr sz="3500" b="0">
              <a:latin typeface="Libre Franklin"/>
              <a:ea typeface="Libre Franklin"/>
              <a:cs typeface="Libre Franklin"/>
              <a:sym typeface="Libre Franklin"/>
            </a:endParaRPr>
          </a:p>
        </p:txBody>
      </p:sp>
      <p:pic>
        <p:nvPicPr>
          <p:cNvPr id="105" name="Google Shape;105;p15"/>
          <p:cNvPicPr preferRelativeResize="0"/>
          <p:nvPr/>
        </p:nvPicPr>
        <p:blipFill>
          <a:blip r:embed="rId3">
            <a:alphaModFix/>
          </a:blip>
          <a:stretch>
            <a:fillRect/>
          </a:stretch>
        </p:blipFill>
        <p:spPr>
          <a:xfrm>
            <a:off x="1420575" y="2253325"/>
            <a:ext cx="6073450" cy="30367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Personalized Learning</a:t>
            </a:r>
            <a:endParaRPr sz="3500" b="0">
              <a:latin typeface="Libre Franklin"/>
              <a:ea typeface="Libre Franklin"/>
              <a:cs typeface="Libre Franklin"/>
              <a:sym typeface="Libre Franklin"/>
            </a:endParaRPr>
          </a:p>
        </p:txBody>
      </p:sp>
      <p:pic>
        <p:nvPicPr>
          <p:cNvPr id="111" name="Google Shape;111;p16"/>
          <p:cNvPicPr preferRelativeResize="0"/>
          <p:nvPr/>
        </p:nvPicPr>
        <p:blipFill>
          <a:blip r:embed="rId3">
            <a:alphaModFix/>
          </a:blip>
          <a:stretch>
            <a:fillRect/>
          </a:stretch>
        </p:blipFill>
        <p:spPr>
          <a:xfrm>
            <a:off x="1526950" y="1780200"/>
            <a:ext cx="5990249" cy="3240525"/>
          </a:xfrm>
          <a:prstGeom prst="rect">
            <a:avLst/>
          </a:prstGeom>
          <a:noFill/>
          <a:ln>
            <a:noFill/>
          </a:ln>
        </p:spPr>
      </p:pic>
      <p:sp>
        <p:nvSpPr>
          <p:cNvPr id="112" name="Google Shape;112;p16"/>
          <p:cNvSpPr txBox="1"/>
          <p:nvPr/>
        </p:nvSpPr>
        <p:spPr>
          <a:xfrm>
            <a:off x="4391250" y="4814575"/>
            <a:ext cx="3000000" cy="115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i="1">
                <a:solidFill>
                  <a:schemeClr val="dk1"/>
                </a:solidFill>
              </a:rPr>
              <a:t>Image: Jie Lu, 2004. Framework for personalized learning recommender system. P. 376</a:t>
            </a:r>
            <a:endParaRPr sz="1200" i="1">
              <a:solidFill>
                <a:schemeClr val="dk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543</TotalTime>
  <Words>461</Words>
  <Application>Microsoft Office PowerPoint</Application>
  <PresentationFormat>On-screen Show (4:3)</PresentationFormat>
  <Paragraphs>74</Paragraphs>
  <Slides>25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Libre Franklin</vt:lpstr>
      <vt:lpstr>Libre Franklin Medium</vt:lpstr>
      <vt:lpstr>Corbel</vt:lpstr>
      <vt:lpstr>Calibri</vt:lpstr>
      <vt:lpstr>Verdana</vt:lpstr>
      <vt:lpstr>Verdana</vt:lpstr>
      <vt:lpstr>Arial</vt:lpstr>
      <vt:lpstr>Basis</vt:lpstr>
      <vt:lpstr>Personal  Learning:   Taking  Ownership  of   Learning  Online – Part  3</vt:lpstr>
      <vt:lpstr>Takeaways for this Webinar</vt:lpstr>
      <vt:lpstr>Topics for Discussion - Practical</vt:lpstr>
      <vt:lpstr>Topics for Discussion - Theory</vt:lpstr>
      <vt:lpstr>PowerPoint Presentation</vt:lpstr>
      <vt:lpstr>PowerPoint Presentation</vt:lpstr>
      <vt:lpstr>PowerPoint Presentation</vt:lpstr>
      <vt:lpstr>What Is Personal Learning?</vt:lpstr>
      <vt:lpstr>Personalized Learning</vt:lpstr>
      <vt:lpstr>Learning Path Recommendation</vt:lpstr>
      <vt:lpstr>Criticisms of Personalized Learning</vt:lpstr>
      <vt:lpstr>Two Approaches</vt:lpstr>
      <vt:lpstr>Two Approaches</vt:lpstr>
      <vt:lpstr>Two Approaches</vt:lpstr>
      <vt:lpstr>     Library                        Environment</vt:lpstr>
      <vt:lpstr>     Personalized          Personal</vt:lpstr>
      <vt:lpstr>Self-Directed Learning</vt:lpstr>
      <vt:lpstr>Personal Learning Starting Points</vt:lpstr>
      <vt:lpstr>Elements of Personal Learning</vt:lpstr>
      <vt:lpstr>Voice</vt:lpstr>
      <vt:lpstr>Choice</vt:lpstr>
      <vt:lpstr>Path</vt:lpstr>
      <vt:lpstr>Pace</vt:lpstr>
      <vt:lpstr>Place</vt:lpstr>
      <vt:lpstr>Stephen Downes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Students Succeed by Taking Ownership of Their Learning Online Through Personal Learning</dc:title>
  <dc:creator>Downes, Stephen</dc:creator>
  <cp:lastModifiedBy>Downes, Stephen</cp:lastModifiedBy>
  <cp:revision>14</cp:revision>
  <dcterms:modified xsi:type="dcterms:W3CDTF">2020-10-19T14:26:45Z</dcterms:modified>
</cp:coreProperties>
</file>