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p:cViewPr varScale="1">
        <p:scale>
          <a:sx n="70" d="100"/>
          <a:sy n="70" d="100"/>
        </p:scale>
        <p:origin x="6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B87F-9228-43AE-A3F5-FDC251BA8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240A6-8FB5-423A-B76F-D7DF7E494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4F060-0B9C-452A-9C2B-3960682DA266}"/>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7700C744-FD1F-4648-BDB4-9359517C4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F595B-CBFA-45DB-866A-457B71D02527}"/>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6542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B514-F823-49A7-B8C1-A1DC9E3B3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C0D2B-E827-491C-8C70-88F75DCE7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5C0C3-2C55-4891-B7B5-1FDB1EFCB656}"/>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068C5457-E609-439F-BF9D-5289E870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36C6C-7671-4326-9C25-CD48A9DAC290}"/>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21188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1C4C9-133F-457E-91C5-4887DF2E08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DE876D-BA88-42EC-A869-49D51F6C7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5E9F1-289B-4BFF-B694-22D5DEC07E5C}"/>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C3521CF5-2A83-4E26-9C55-45DA9B5C1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B946D-F62B-43B3-8EAD-923678075730}"/>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9995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7E9C-D1FD-4699-896F-A0CCAA5B1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45C41-5C84-408E-9FC9-A99F6BBC6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94AD4-1E89-4350-89C8-086C59A223FE}"/>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CE16E592-F955-4CD5-96A1-0BC0B234F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B2A61-504D-432C-8842-867D27964258}"/>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2561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3110-AD43-4A51-8880-888435079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8781C-3DA2-409E-B657-D3869CE47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E0672-E766-4078-8A1C-398A72AD93F1}"/>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07779153-DF7D-45C5-B0B4-D285E3630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41DD3-0A60-4A25-8C9A-5EC5F3EBB2D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380637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9C1E-D699-4B9F-8813-C3BCB90E0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0B9DD-BCA1-4DED-BDE0-44512B131A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25BE2-594A-49B5-A747-860B153C7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22D4-F244-40E3-A534-567584154B39}"/>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0641ED68-5AB2-4CF4-B360-A7A01B02D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4AAF8-6B1F-47E8-AA13-DF52843FC7EC}"/>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28928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60FA-9022-46C7-BD90-22F11C8CE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6A990-3EA7-480C-970C-E82A312E0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58BC6-316B-418D-BB36-9A43F1368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2DB8A6-3861-48B0-B400-34000348A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275CB-2FCC-4C99-8729-7641508D7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45044-7CA8-4BE9-9A8E-9CCFE646C110}"/>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8" name="Footer Placeholder 7">
            <a:extLst>
              <a:ext uri="{FF2B5EF4-FFF2-40B4-BE49-F238E27FC236}">
                <a16:creationId xmlns:a16="http://schemas.microsoft.com/office/drawing/2014/main" id="{99D20FF8-7C64-4221-8CF1-C5D68E29D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F7431-5883-48A9-B315-AF48C2DB3D64}"/>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99223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42BE-23D6-406C-A80A-965367250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76604-9EAB-452C-90DD-FF84F238FB14}"/>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4" name="Footer Placeholder 3">
            <a:extLst>
              <a:ext uri="{FF2B5EF4-FFF2-40B4-BE49-F238E27FC236}">
                <a16:creationId xmlns:a16="http://schemas.microsoft.com/office/drawing/2014/main" id="{00C2ED31-C971-4C23-A9E0-60EDDAA7D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AED36-CDAA-4596-BD01-933D2515D88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77170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C2C50-C12B-4872-99FA-056317F42018}"/>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3" name="Footer Placeholder 2">
            <a:extLst>
              <a:ext uri="{FF2B5EF4-FFF2-40B4-BE49-F238E27FC236}">
                <a16:creationId xmlns:a16="http://schemas.microsoft.com/office/drawing/2014/main" id="{A0BC6261-68D9-4FC3-AAF5-336B61EAED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077F2E-64DA-4FFA-A0A3-3E591030FE0B}"/>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92167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C4FD-2FE4-4983-A145-47657FC6D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FB4BF-803A-445A-B6F0-191429536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DA45A-ED9B-46AB-A1B5-E63480F17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F19E-62FB-4627-B574-3CE72BF8F700}"/>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001BFC50-25B9-4B1C-965D-D5115EF7C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025D2-040D-4046-AE60-74A1DD5F0C33}"/>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25428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F8D5-2854-4FD2-83B6-77B995789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32AB6-59AB-46C4-8CCC-D0FA8CE04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2498A-F10F-4067-8E15-6A4EF1DC6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8B1D1-AAC2-4EA4-9905-433A53B459E7}"/>
              </a:ext>
            </a:extLst>
          </p:cNvPr>
          <p:cNvSpPr>
            <a:spLocks noGrp="1"/>
          </p:cNvSpPr>
          <p:nvPr>
            <p:ph type="dt" sz="half" idx="10"/>
          </p:nvPr>
        </p:nvSpPr>
        <p:spPr/>
        <p:txBody>
          <a:bodyPr/>
          <a:lstStyle/>
          <a:p>
            <a:fld id="{5FB7B822-FF58-462D-9578-32B053ED6C3A}" type="datetimeFigureOut">
              <a:rPr lang="en-US" smtClean="0"/>
              <a:t>11/15/2021</a:t>
            </a:fld>
            <a:endParaRPr lang="en-US"/>
          </a:p>
        </p:txBody>
      </p:sp>
      <p:sp>
        <p:nvSpPr>
          <p:cNvPr id="6" name="Footer Placeholder 5">
            <a:extLst>
              <a:ext uri="{FF2B5EF4-FFF2-40B4-BE49-F238E27FC236}">
                <a16:creationId xmlns:a16="http://schemas.microsoft.com/office/drawing/2014/main" id="{8FE36CC0-CE3D-4DB5-87AB-B63847F12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AE22D-691D-42C9-AAFB-ED03FBBF3539}"/>
              </a:ext>
            </a:extLst>
          </p:cNvPr>
          <p:cNvSpPr>
            <a:spLocks noGrp="1"/>
          </p:cNvSpPr>
          <p:nvPr>
            <p:ph type="sldNum" sz="quarter" idx="12"/>
          </p:nvPr>
        </p:nvSpPr>
        <p:spPr/>
        <p:txBody>
          <a:bodyPr/>
          <a:lstStyle/>
          <a:p>
            <a:fld id="{2F114357-1F36-445D-99B1-2A38271CA40E}" type="slidenum">
              <a:rPr lang="en-US" smtClean="0"/>
              <a:t>‹#›</a:t>
            </a:fld>
            <a:endParaRPr lang="en-US"/>
          </a:p>
        </p:txBody>
      </p:sp>
    </p:spTree>
    <p:extLst>
      <p:ext uri="{BB962C8B-B14F-4D97-AF65-F5344CB8AC3E}">
        <p14:creationId xmlns:p14="http://schemas.microsoft.com/office/powerpoint/2010/main" val="141689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F05B6-7C7C-490E-B8C4-0534AC136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E836B-12F6-4E03-83B0-E210BFBE4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CDFEB-9638-4644-8A42-C12C58290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B822-FF58-462D-9578-32B053ED6C3A}" type="datetimeFigureOut">
              <a:rPr lang="en-US" smtClean="0"/>
              <a:t>11/15/2021</a:t>
            </a:fld>
            <a:endParaRPr lang="en-US"/>
          </a:p>
        </p:txBody>
      </p:sp>
      <p:sp>
        <p:nvSpPr>
          <p:cNvPr id="5" name="Footer Placeholder 4">
            <a:extLst>
              <a:ext uri="{FF2B5EF4-FFF2-40B4-BE49-F238E27FC236}">
                <a16:creationId xmlns:a16="http://schemas.microsoft.com/office/drawing/2014/main" id="{1F65CA5E-58FC-486B-8BC1-9B75F95DC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092C9-6607-4783-92F2-66B379550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14357-1F36-445D-99B1-2A38271CA40E}" type="slidenum">
              <a:rPr lang="en-US" smtClean="0"/>
              <a:t>‹#›</a:t>
            </a:fld>
            <a:endParaRPr lang="en-US"/>
          </a:p>
        </p:txBody>
      </p:sp>
    </p:spTree>
    <p:extLst>
      <p:ext uri="{BB962C8B-B14F-4D97-AF65-F5344CB8AC3E}">
        <p14:creationId xmlns:p14="http://schemas.microsoft.com/office/powerpoint/2010/main" val="49680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odi.org/article/covid-19-identifying-and-managing-ethical-issues-around-data/"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wforum.org/2017/07/26/findings-from-pew-research-centers-2017-survey-of-us-muslim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vFVp6zv4sU"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ckinsey.com/business-functions/mckinsey-digital/our-insights/where-machines-could-replace-humans-and-where-they-cant-yet"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bc.ca/news/science/robot-ta-ai-1.358580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atlantic.com/technology/archive/2019/11/google-project-nightingale-all-your-health-data/601999/"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2.deloitte.com/us/en/insights/topics/analytics/predictive-analytics-health-care-value-risk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atlantic.com/technology/archive/2014/06/everything-we-know-about-facebooks-secret-mood-manipulation-experiment/37364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ox.com/recode/2019/12/20/21028124/schools-facial-recognition-mass-shooting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www.cnn.com/2018/02/07/health/religion-medical-treatment/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no.gcp.for.cbp/google-must-stand-against-human-rights-abuses-nogcpforcbp-88c60e1fc35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crostrategy.com/en/resources/introductory-guides/cloud-analytics-everything-you-need-to-know"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BE3-3198-4063-8B62-50B5DD9DBF5B}"/>
              </a:ext>
            </a:extLst>
          </p:cNvPr>
          <p:cNvSpPr>
            <a:spLocks noGrp="1"/>
          </p:cNvSpPr>
          <p:nvPr>
            <p:ph type="ctrTitle"/>
          </p:nvPr>
        </p:nvSpPr>
        <p:spPr>
          <a:xfrm>
            <a:off x="7464614" y="1783959"/>
            <a:ext cx="4087306" cy="2889114"/>
          </a:xfrm>
        </p:spPr>
        <p:txBody>
          <a:bodyPr anchor="b">
            <a:normAutofit/>
          </a:bodyPr>
          <a:lstStyle/>
          <a:p>
            <a:pPr algn="l"/>
            <a:r>
              <a:rPr lang="en-US" sz="5000" dirty="0"/>
              <a:t>Ethics and Analytics: Getting a Feel For the Subject</a:t>
            </a:r>
          </a:p>
        </p:txBody>
      </p:sp>
      <p:sp>
        <p:nvSpPr>
          <p:cNvPr id="3" name="Subtitle 2">
            <a:extLst>
              <a:ext uri="{FF2B5EF4-FFF2-40B4-BE49-F238E27FC236}">
                <a16:creationId xmlns:a16="http://schemas.microsoft.com/office/drawing/2014/main" id="{5593758A-B118-4586-9497-A0F89F7AB4EF}"/>
              </a:ext>
            </a:extLst>
          </p:cNvPr>
          <p:cNvSpPr>
            <a:spLocks noGrp="1"/>
          </p:cNvSpPr>
          <p:nvPr>
            <p:ph type="subTitle" idx="1"/>
          </p:nvPr>
        </p:nvSpPr>
        <p:spPr>
          <a:xfrm>
            <a:off x="7464612" y="4750893"/>
            <a:ext cx="4087305" cy="1147863"/>
          </a:xfrm>
        </p:spPr>
        <p:txBody>
          <a:bodyPr anchor="t">
            <a:normAutofit/>
          </a:bodyPr>
          <a:lstStyle/>
          <a:p>
            <a:pPr algn="l"/>
            <a:r>
              <a:rPr lang="en-US" sz="2000"/>
              <a:t>Stephen Downes</a:t>
            </a:r>
          </a:p>
          <a:p>
            <a:pPr algn="l"/>
            <a:r>
              <a:rPr lang="en-US" sz="2000"/>
              <a:t>October 14, 2021</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FB3ECEA7-A5C8-46F9-AF9A-2C78B58A72DF}"/>
              </a:ext>
            </a:extLst>
          </p:cNvPr>
          <p:cNvPicPr>
            <a:picLocks noChangeAspect="1"/>
          </p:cNvPicPr>
          <p:nvPr/>
        </p:nvPicPr>
        <p:blipFill rotWithShape="1">
          <a:blip r:embed="rId2"/>
          <a:srcRect l="346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149387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These Cases Have in Common…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They raise similar questions. How do we address these practices? Are they ethically acceptable in education? What would constitute ‘ethically acceptable’? On what basis should we decide, one way or another?</a:t>
            </a:r>
            <a:endParaRPr lang="en-US" sz="4000" b="0" i="0" u="none" strike="noStrike" dirty="0">
              <a:solidFill>
                <a:srgbClr val="000000"/>
              </a:solidFill>
              <a:effectLst/>
              <a:latin typeface="Arial" panose="020B0604020202020204" pitchFamily="34" charset="0"/>
            </a:endParaRPr>
          </a:p>
        </p:txBody>
      </p:sp>
      <p:pic>
        <p:nvPicPr>
          <p:cNvPr id="5" name="Picture 4" descr="Chart, bubble chart, treemap chart&#10;&#10;Description automatically generated">
            <a:extLst>
              <a:ext uri="{FF2B5EF4-FFF2-40B4-BE49-F238E27FC236}">
                <a16:creationId xmlns:a16="http://schemas.microsoft.com/office/drawing/2014/main" id="{D8CC2CBC-36B3-41C7-8D3B-4D71FBC25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068" y="3117953"/>
            <a:ext cx="4926988" cy="3483535"/>
          </a:xfrm>
          <a:prstGeom prst="rect">
            <a:avLst/>
          </a:prstGeom>
        </p:spPr>
      </p:pic>
      <p:sp>
        <p:nvSpPr>
          <p:cNvPr id="7" name="TextBox 6">
            <a:extLst>
              <a:ext uri="{FF2B5EF4-FFF2-40B4-BE49-F238E27FC236}">
                <a16:creationId xmlns:a16="http://schemas.microsoft.com/office/drawing/2014/main" id="{3784F3DF-1ABD-49BB-A58A-2CA3A060BB2A}"/>
              </a:ext>
            </a:extLst>
          </p:cNvPr>
          <p:cNvSpPr txBox="1"/>
          <p:nvPr/>
        </p:nvSpPr>
        <p:spPr>
          <a:xfrm>
            <a:off x="838200" y="5569545"/>
            <a:ext cx="4395771" cy="923330"/>
          </a:xfrm>
          <a:prstGeom prst="rect">
            <a:avLst/>
          </a:prstGeom>
          <a:noFill/>
        </p:spPr>
        <p:txBody>
          <a:bodyPr wrap="square">
            <a:spAutoFit/>
          </a:bodyPr>
          <a:lstStyle/>
          <a:p>
            <a:r>
              <a:rPr lang="en-US" dirty="0">
                <a:hlinkClick r:id="rId3"/>
              </a:rPr>
              <a:t>https://theodi.org/article/covid-19-identifying-and-managing-ethical-issues-around-data/</a:t>
            </a:r>
            <a:r>
              <a:rPr lang="en-US" dirty="0"/>
              <a:t> </a:t>
            </a:r>
          </a:p>
        </p:txBody>
      </p:sp>
    </p:spTree>
    <p:extLst>
      <p:ext uri="{BB962C8B-B14F-4D97-AF65-F5344CB8AC3E}">
        <p14:creationId xmlns:p14="http://schemas.microsoft.com/office/powerpoint/2010/main" val="166248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These Cases Have in Common…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6002438"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a:t>
            </a:r>
            <a:r>
              <a:rPr lang="en-US" b="0" i="0" u="none" strike="noStrike" dirty="0">
                <a:solidFill>
                  <a:srgbClr val="000000"/>
                </a:solidFill>
                <a:effectLst/>
                <a:latin typeface="Arial" panose="020B0604020202020204" pitchFamily="34" charset="0"/>
              </a:rPr>
              <a:t>he use of analytics and the infrastructure that supports them may be pushing society in a direction that educators, among others, find uncomfortable.</a:t>
            </a:r>
            <a:endParaRPr lang="en-US" sz="4000" b="0" i="0" u="none" strike="noStrike" dirty="0">
              <a:solidFill>
                <a:srgbClr val="000000"/>
              </a:solidFill>
              <a:effectLst/>
              <a:latin typeface="Arial" panose="020B0604020202020204" pitchFamily="34" charset="0"/>
            </a:endParaRPr>
          </a:p>
        </p:txBody>
      </p:sp>
      <p:pic>
        <p:nvPicPr>
          <p:cNvPr id="5" name="Picture 4" descr="A picture containing outdoor, person, crowd&#10;&#10;Description automatically generated">
            <a:extLst>
              <a:ext uri="{FF2B5EF4-FFF2-40B4-BE49-F238E27FC236}">
                <a16:creationId xmlns:a16="http://schemas.microsoft.com/office/drawing/2014/main" id="{EA5DE01F-FED1-48FE-A28F-AFD7421F0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888" y="1978725"/>
            <a:ext cx="5087912" cy="2543956"/>
          </a:xfrm>
          <a:prstGeom prst="rect">
            <a:avLst/>
          </a:prstGeom>
        </p:spPr>
      </p:pic>
      <p:sp>
        <p:nvSpPr>
          <p:cNvPr id="7" name="TextBox 6">
            <a:extLst>
              <a:ext uri="{FF2B5EF4-FFF2-40B4-BE49-F238E27FC236}">
                <a16:creationId xmlns:a16="http://schemas.microsoft.com/office/drawing/2014/main" id="{36188F7E-9B05-4022-91F5-43E1B6CE3E7E}"/>
              </a:ext>
            </a:extLst>
          </p:cNvPr>
          <p:cNvSpPr txBox="1"/>
          <p:nvPr/>
        </p:nvSpPr>
        <p:spPr>
          <a:xfrm>
            <a:off x="6180879" y="4522681"/>
            <a:ext cx="4325183" cy="923330"/>
          </a:xfrm>
          <a:prstGeom prst="rect">
            <a:avLst/>
          </a:prstGeom>
          <a:noFill/>
        </p:spPr>
        <p:txBody>
          <a:bodyPr wrap="square">
            <a:spAutoFit/>
          </a:bodyPr>
          <a:lstStyle/>
          <a:p>
            <a:r>
              <a:rPr lang="en-US" dirty="0">
                <a:hlinkClick r:id="rId3"/>
              </a:rPr>
              <a:t>https://www.pewforum.org/2017/07/26/findings-from-pew-research-centers-2017-survey-of-us-muslims/</a:t>
            </a:r>
            <a:r>
              <a:rPr lang="en-US" dirty="0"/>
              <a:t> </a:t>
            </a:r>
          </a:p>
        </p:txBody>
      </p:sp>
    </p:spTree>
    <p:extLst>
      <p:ext uri="{BB962C8B-B14F-4D97-AF65-F5344CB8AC3E}">
        <p14:creationId xmlns:p14="http://schemas.microsoft.com/office/powerpoint/2010/main" val="151435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These Cases Have in Common…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Analytics offer powerful new tools for teaching, but these tools may be misused by those with unethical intent. As Sasha Baron Cohen argued recently, the platforms created by Facebook, Google, Twitter, and other companies constitute “the greatest propaganda machine in history”  (Baron Cohen, 2019). </a:t>
            </a:r>
            <a:endParaRPr lang="en-US" sz="4000" b="0" i="0" u="none" strike="noStrike" dirty="0">
              <a:solidFill>
                <a:srgbClr val="000000"/>
              </a:solidFill>
              <a:effectLst/>
              <a:latin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A743A88B-E0B0-4761-9520-BB35C1B83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814" y="4137546"/>
            <a:ext cx="4187252" cy="2355329"/>
          </a:xfrm>
          <a:prstGeom prst="rect">
            <a:avLst/>
          </a:prstGeom>
        </p:spPr>
      </p:pic>
      <p:sp>
        <p:nvSpPr>
          <p:cNvPr id="7" name="TextBox 6">
            <a:extLst>
              <a:ext uri="{FF2B5EF4-FFF2-40B4-BE49-F238E27FC236}">
                <a16:creationId xmlns:a16="http://schemas.microsoft.com/office/drawing/2014/main" id="{18A9BF87-1157-4B5D-B752-95E07F1F2C7A}"/>
              </a:ext>
            </a:extLst>
          </p:cNvPr>
          <p:cNvSpPr txBox="1"/>
          <p:nvPr/>
        </p:nvSpPr>
        <p:spPr>
          <a:xfrm>
            <a:off x="838200" y="6176963"/>
            <a:ext cx="6093500" cy="369332"/>
          </a:xfrm>
          <a:prstGeom prst="rect">
            <a:avLst/>
          </a:prstGeom>
          <a:noFill/>
        </p:spPr>
        <p:txBody>
          <a:bodyPr wrap="square">
            <a:spAutoFit/>
          </a:bodyPr>
          <a:lstStyle/>
          <a:p>
            <a:r>
              <a:rPr lang="en-US" dirty="0">
                <a:hlinkClick r:id="rId3"/>
              </a:rPr>
              <a:t>https://www.youtube.com/watch?v=avFVp6zv4sU</a:t>
            </a:r>
            <a:r>
              <a:rPr lang="en-US" dirty="0"/>
              <a:t> </a:t>
            </a:r>
          </a:p>
        </p:txBody>
      </p:sp>
    </p:spTree>
    <p:extLst>
      <p:ext uri="{BB962C8B-B14F-4D97-AF65-F5344CB8AC3E}">
        <p14:creationId xmlns:p14="http://schemas.microsoft.com/office/powerpoint/2010/main" val="283070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These Cases Have in Common…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5428526" y="1825625"/>
            <a:ext cx="5925273" cy="4351338"/>
          </a:xfrm>
        </p:spPr>
        <p:txBody>
          <a:bodyPr>
            <a:normAutofit/>
          </a:bodyPr>
          <a:lstStyle/>
          <a:p>
            <a:pPr marL="0" indent="0" rtl="0" fontAlgn="base">
              <a:spcBef>
                <a:spcPts val="0"/>
              </a:spcBef>
              <a:spcAft>
                <a:spcPts val="1000"/>
              </a:spcAft>
              <a:buNone/>
            </a:pPr>
            <a:r>
              <a:rPr lang="en-US" dirty="0">
                <a:solidFill>
                  <a:srgbClr val="000000"/>
                </a:solidFill>
                <a:latin typeface="Arial" panose="020B0604020202020204" pitchFamily="34" charset="0"/>
              </a:rPr>
              <a:t>Technology today is either already able or soon to be able to perform many of the functions currently performed by humans. The examples offered in the introduction are all cases where this intervention becomes potentially risky or unwanted. </a:t>
            </a:r>
            <a:endParaRPr lang="en-US" sz="4000" b="0" i="0" u="none" strike="noStrike" dirty="0">
              <a:solidFill>
                <a:srgbClr val="000000"/>
              </a:solidFill>
              <a:effectLst/>
              <a:latin typeface="Arial" panose="020B0604020202020204" pitchFamily="34" charset="0"/>
            </a:endParaRPr>
          </a:p>
        </p:txBody>
      </p:sp>
      <p:pic>
        <p:nvPicPr>
          <p:cNvPr id="1026" name="Picture 2" descr="data:image/jpeg;base64,/9j/4AAQSkZJRgABAQAAAQABAAD/2wCEAAkGBxQTEhUSERMWFhUWFRsaGBgYFh0XGxcaFRgXGBkaGRgdHSggGBomHR0XITEhJSktMC4xGh80RTQtOCgtLisBCgoKDg0OGxAQGDYmICYrLjE4LjgtLS0rMC42Ky02Ky8tLTgrLS8rLS0tODgvLS0tLSstLi0tNi0tNjYvMC0rK//AABEIANgA6gMBIgACEQEDEQH/xAAbAAABBQEBAAAAAAAAAAAAAAAAAQMEBQYCB//EAEQQAAIBAgQEAwQFCQYGAwAAAAECEQADBBIhMQUTQVEGImEycYGRFCNCobEVNFJTYoKywfAWM3KS0dIHJHOio+FDwvH/xAAaAQEAAwEBAQAAAAAAAAAAAAAAAQQFAwIG/8QAMREAAgECBAMGBgIDAQAAAAAAAAECAxEEEiExBUFREyJhcYGhFFKRscHRIzI04fBC/9oADAMBAAIRAxEAPwD1Wzbum8QzXBbJuERMeV7RXzdARmEbETS4TFYg2rhZfrARl8hAMxMAwTHy/abemr3H4uNbypoSMxeAMrohLiJUeadoOmsGQ2ON3AxJVSBDBUYnyckXCdUlhObKYExFAODFYke0DlzMCwtElVV7ihgoJzFgLZ20zExGlNNi8ZlzZFBlRGRjH1KMfZzEg3CV9AsT1rjG8duAF1UBcjMPNqRyrly3llNGIUGDMbU7e8RMvM+qWEcrJuqIhnXzDdScsgdQdJgSBJ4levq82wSDbXTKWAPMAcggElgp0Ea7wYIqLcxGJZSCCrQkZLbQRFsls5Ig5i4ybwNvtU9xPidxWti3lh1QiZBJa/ZQjUaDK56SJ20qPifE5Te2pOV5HMg5kS62xWSp5cAifa7iCA42JxUN5dBIEIQX+sxCAyDp5Vstp+l6iOzjMQA3lYEGI5ZIUZgFYPJLSskwrQTrEayhxOFzXFVYvctjm8o1gNJA9N+pqAviNsnM5ShYETcI1a1bu6+TRfORPptQEdMfiUBv3FYAAFkMgapgwyoCfazc7KOpBHWp+P8ApA5TLqy2mLhQchebSzA1MA3CF1nL1NNNx5oY8tGCZZYXJU5rpthlJWMojMTIiCPWmMZ4ifKCFVTDEjOCzAWLlzMnlIKSFAfuDp0oDtsfipUBN1afq3I2u5G2Gsi1IOU+Y6ayG7mIxBa2xFxQGGYqjtplxY/u9CRPJ+yDJUxtEtuMMToLYAvBGBc5gvMZPMMsKWgEa6zUL+07GGAtgBHJHM0aFtuoDZZzassECY9IoB/D4nF5lzJGd1LAhiBK2cyggHKo+sgkxPUxBkYy/fS5cy5ipZcsWy+Ucs7Aby4g9vSZDeC405uC0yTNy4JzBTAvX0EL9rKqLMd597l/jjBygtqTnCxnIYTdt2gXGU5Qc+YbyB66AOY3F3la0FQ65M4ClgMzqHGYT7KljrHvOoqH9MxTBHCMGCGV5ZAa5ySYM/Z5giZA9dQa6bxCwJHJEhWJBuhdVVzIkDySuXN6+lWfDMeLyTK5tZUGYGZ1B22JVtdtDBMTQFecViT7I8udQGNogsrXLasxUkFcqtcO32AdtDHxeNxZVlVGDG24kWz7Qtuysp1GrALqdztsTqKKAp8Bib5uOHUBAGjysDoRkMlQDmWSQCYOmlQMFxHFXLaOihpth5NspmY2yxtiToubKA+o8x3ia09FAZl8VimWCCJPlK23ltUkNIU24GfUjWBv16vYjEG3cUB1bltki2Wn6skHOTo2fy5dTtprI0lFAZnEYzEF4C3AgcHMLbSFVwDoBDAqc0SfcIK0DF4sahPaP2laJCW8oygEoG85M+yRE99NRQFBxHGXua9u3JhEgBD9vmZiXB8pAAI7nTWdOExuIV0ttBz3AikrBIFu1cZ4nYDnrPcIO86KkigMzaxmKOUsh0DBiEeBL4eSEMZiAbpEg+zoW1zdYjF4gnKFeCsSLbKZyZgwgkDXywWkbRsTpaKAKKKKAKK45g70nOHegHKKb5w70c4d6AcopvnDvRzh3oBym7tsMIYSOx9KOcO9HOHelwOUU3zh3o5w70A5RTfOHejnDvQDlFN84d6OcO9AOUU3zh3o5w70A5RTfOHejnDvQDlFN84d6OcO9AOUU3zh3o5w70A5RTfOHejnDvQDlFN84d6OcO9AOUU3zh3o5w70A5RTfOHejnDvS4IrUU5dQAFmYADUk6Ae80lu2GAKsCDsRqD7jXmxJxRXfLE5cwneOse6lNuJJYQN/SlgN0U4LWsZhP8Ar/Roa1G7Af8AvQUsBuqfjF++lxWtB3QWbrm2qjzPbyZEz5SVL5mH7unWr76P6/dXK2pEhgRSwMu3GcSywtgqxywSlwyDdKk+xCjKASpMjPOoAJPy1iiY+isBzEXQNJ82HzHzLGSHua/sHUakakWZ2b+hoaU2PWliDIY7j2J5X1eGfO1tyCLVzysLbsohkBkOAsEayNpAqbxHiOIt3iEtG5bJQLCnSQxYlgDuYE7DrvWiFj1o+j+v3UsDJfl/EHbCuBmYTkefZQqYKxEswJJ+xtvlZXjOLIK8l8wuXBm5bCFBxOSQUhtEtaqftCd4Oz+j+v3UfR/X7qWBksLxzEC4lu7a/vbiqkgqQOXbuOx0hgAL8kRDKi/aBqXc4jiGu8tbRRRdAZyjHyBj1IynMADKk5QYMGK0X0f1+6j6P6/dSwMnj/EV9GuhcJcdUzZSEuecql8qBCmQzW7YzDT60ehKXOOYpA4+jG4V5sQlxc2RsRkA8pHspa1nzc4EbQdW9qBJaANz2o5czDDTf066/AilgZa5x7ErmDYRjDQCodgwFzEIfs6SLSODrAvLvoSWOMYkGHsMxzRItuokOywBlJEiDnJy6biRWs5Hr91Nm2JjMJPTr16fA/I0sCm4RxR7nlvWzadlDqMrRGW2WkkCGVnCkf6GEwV++Ty7gIYQc4XyELchhJUakSPcARvNXvI9a5FsHZhqJHqO/upYkbop1rMalopfo/r91LAZopxbU7MD7vTQ0vJnZqWA1RT30f1+6kS1IkNIOxpYDVFPfR/X7qPo/r91LAb4nhObaa3my5o1iYgg/wAqqcR4cOvJvvbBMkSx1JvM59qAS9wNIA1tr2EaKivRBm/7O3M7P9IMkKNm8wS4z+c8zXMGKkCBqYAmKbxHhq4wYLiMoYy3lYzmt2rbTmuEmcjbmfNEnWdRTdy4ACSQABJJ0AA6k0BnT4duSSMSVJy6KGgBBc0BLlt3zanQg+kOYjgdy5duM92LZu22VZYyqDDnL7QVQWtvsJlpnUgs43xnaQwitc7kaL8CdT8o9alcI8TWr5yao52Vuv8AhI3929cFiqTllUtTvLDVYxzOLsRl4FfIK/SXGXl5GJY+zbyuxGfXM0NDExBiCQQ7c4DdIYDEkZgIMPIgIIH1mWJUnafMdd50NQ8dxG1ZE3HVZ2k6n3Dc12bSV2cUnJ2SKy7wO7ykRMQUdXdy4Uwxd2ugFQ42ucsmScyqy6ZyRz/Z95AOIcoJ0JclxkZVDnPrlJBEATGskzT39q8J+t/7H/20f2swn63/AMb/AO2uXxFL519UdPh6vyP6MmcKwZs2hba4bhWfMdyCZE69NtIGmwqfVJ/azCfrf/G/+2j+1mE/W/8Ajf8A20+IpfOvqh8PV+R/Rl3S1VYLjti6cqXBmOwMqT7gwBNWldIzjJXi7nOUZRdpKwtFFFeiCJxPC821ctTHMtskxMZ1KzHXeqfE8DukXXF6LtyWGXMihsiJoM53VFEmYkn0rR0UBmn8P3TmP0lgSFAAz5Vg3CwALkmcymZkFN40B/Z25nZ/pBkmdmkib5yseZt9YB5Y0Tppl0tFAZp/D9zMGS/kl0doVzmyCyCNbh8pW2y66w51jQsp4YuBFUYogqMoKqwEZESNbhIGZc8A7n4nV0UBQY7g1y7dLG6VtwunmJaFYEEZgACSG0Eyo17MPwG8TcXnsqZV5ZliQxPnMZ4yhVsqAeouH7VaaigM9+Q7sN/zE5mJkh5ANwOVA5mXLEjUHc9PLXacDuCwtr6SwcNLXFBBfyZWkZp1Pmmd6ub10KpZjAAk1Stx5ulsAera/IDT5muc6sYf2YOU4FczAtiHZfLmEuC2XlSCeZAUlGMAf/Iw11zTuCcPaxZW01w3MsAMRBgKBB1jcGIiBA1IJLWD4yrEB1yE6AzKk9BOkH3j41b1MJxmrxYFooor2AooooBKxfj3iJGSwpiRmf1GoUe6ZPwFaPEcUtJILGQYgKdTMBQYgknSJ3qs/IHOujEYg6xpbGqqNcoJ+13PSZ6VUxF6kMlN6vfwRawzjTnnqLRbeLPP2tsACVIB2JBAMbwetICRqCQQdCNIPSD0NbPE8CuXBbsucujMzBdAVVEUe+cxgHY9Ymoti06WDYWxlLPy7txoZfaC5o0MayDED76yXhJJ67eXM2PjYuOm/nyNR4expu4e3cb2iCD6lSVn4xPxrzjjGIa5fuO5k5yB6BSQAPQCvTOH8OFmyLKFoAPmnzS0knaJk15nxbBvauslwQZnfNIJMGYE/Ie6rWOU1Sgn6+ditw5wdabXp5XO8Bwm9eBaymYAwfMo1iepHeujwW9zeTyzny5ozLoskSTMDUd6e8L4QXb4DewgLsOhCxAPxI+E1YcBxBvXMTcbzlrRi1IHMBnyz0AEDTvVOnRhJRve7b9lryLdavUhKVrWSXLrtz/RT3uE3luJba2czexBBDd4IMafdXB4bc5gQgAlc4OYFckE58wkZYB1q+4vfNhcI6qLbJn+pJzABpBJO+o7nr6Gm8NFw2rZGTm28qqpMrZthmCgtJl2G/Za9OhDNl56e6X5PKxNTLmsra+1/Hpr+TNA16n4cxLXMNadzLFYJ7lSRPxia864phAjoqhhnRGyNqys41Q6DUe4b16D4awTWsOqXJzakjMGCz0BAGnWNdSdTVnh8ZRqyXgVuJThOlGXO5cUUUVsGMFFFFAR7+KRI5jqs7ZiBPzpLmKRQGZ1CnYlgAfcetUXH3tLeBYB7rJlVHK5FEnzMTt161EbCKEw1o37ehcyRnQk9B9kxOxI3+FU54iSbSS08STULjbZUuLiFRuwYQPedhR9KTKHzAqSACDIJJgQRvrpVDwu0b1u5bHLHLvKVdEAVyhBEqNDsNu4oBNsgaPkvQPsqb15ifWFRTHXVvSiryspW0a9waeiofDcXzbYeIMkETOqsVMHqJFPXwcpykBoMEiQD0kdRVpSTjdEFJ4hxXmW3OijMfeSQv4MflVWpnUV3icHf5xVmRnKh583mElYAAiRpp6++qy6z5AUVwhOXM0QZ6DT+ZrIrVXmbaPRYsJ0NaPgmIL2gWMsCVJ75TAJ9SINY24r21GVs2sRHU9utarw3ZdbZLn2mJiCIjy9d5gGu2Em3O1uQZc0UUVpnkSq3ivFUsjUjMRIBMD3k/6SfSrFjXl+KxpxF92PssdJ6IgJAHaYBPrVPGYh0oq27LeEw/bSd9kW9ts+Z1cXA8yhjUEkwvUHU6Hvv1q3wHHkW2+dp5Yn9orMQQdc4MAzvoetVHBEVrCSFJgjoTv7tDt91RuIYJmV9DzFIiG9tZ0PqwEjvp61k0q86bzIvTpQm8j5Mu+P8fHKC2DNxzlhfbXST5fan4daY8K8EuoVuXj5CuZbZJlXJBDFfZBge8T6UeE+Ic9vr0U3UWUfKAxX2Tr3G2nf5641qUoKs1Vbv0X7Kdabop0krdXv9Ba878eD/mh/0l/F69ErCf8AEL+9tf4D+NOIK9F+aJ4a7V15MyoPakFFSMdhjauG2SCQYJG2wP8AOKwbO1z6G6vYjk9TSs5O5JiNz22pKKE2HsHJup1Jdfj5hXr67V5PwP8AOLP/AFV/iFesitjhi7sn4mJxV9+K8BaKKK1DKMp4g4xetXgqwFABiJzaye3u09de2jwWIFxFddiKq/FOA5lrMPaTUaxp1/r/APDU+D+I5WNljo2qydj2+NZ6qypV3Gb0lsSae/w605zPbRj3KgmkPDrWXJy0ygyFyiAe4HeplFXezj0IGbFlUGVFCgdAIFNnCJlKFAVJJIIkEkyTr1nWpVFTlW1gNWrQUBVAAGwAgD4U7RRU7AzviKwxYRrnGVYAzIyywglhCkE5vQUuMV8ThUZVhgVbLMAx0kwNqtOI4JbyZGJEEEEdCPf76z/EMe1jEIHus6ASy5csSIGggN/LWqNZKDbls9CSFe4dcE3zbICQxVtyV11WdU0g++ehrW8Oxy3kzLodiJmD2kaEetY/ifFHxDGDy7WggmJyydT1MnYabVZ+FHS3KkiXiG7kSMp1gEdO8muGHqxjVyw/q+b6+AZqqKKK1iCBxu4Vw95l3FtyPgprycGNq9ex9rNbdf0kYfMEV5ADWNxRd6Pkza4S1aS8UXnCbjmyRaYB0bMFj2hrIbvM6e4Uj8TOZXtAhiGzoO41zDTXYz18tceHrhV9zlaQR6gSJ7aT8qsMdYVL1p1BBNzXTy+cZTr0JMae+s5bFqplVRpr/vEkeHryi+gQypuPBHZ0e5l+BUf1NbesXbhMXh22ViR6SqXFH8f3VpW4vYBIN22CNxnWR8JrZwE0qbu+f4MjGJuaaXL8snCsv46wKta5xnMkKNdIZgDIq4/LNjpdQk7AMGJ9yjU1mvG3FcyJaQHKxliyMhlSIADAeprripwdGXPT35HnBwn20baa+3MzfBrGe/aXu6k+5TmP3A1quHeHrOJt89i83GdtGAGrtGkdoqp8P8IuwcQFGlt+WJhmYqVBA7anU1c+AcaxtvZI0tER385YkH3EH51n4Omu7GpH+1/xY0cbUfelTl/W1/e/4Mx4iwSWL5tITACnUydRNVtemeK0H0W6YE5R/EKwXAcEt7EJackK0zGh8qk/yrlisNkrKMee31O+ExWei5y/87+iLHwZgVu3izTKZXWD1B6+lejCofD+H27K5baBR1jc+87n41MrYwtHsaeV7mJiq/bVMy2FoooqyVxDXn3GsIcPflZAnMh0+Wn4V6DVN4k4fzbRIHmTUaST3Hf+ttqp4yjnhdbrUlE3heNF60rjqNR2I32qZWH8J4/Jc5bey/ps3T4f13rQ+IeL8hBlEu05Z2Ebk0o4mMqOeT23Fi3orNcJvNaBuYm67NcEi3qYHQxspPbQfyvMHjUuiUaY3HUe8V2p1lNdH0IJNLTdy4F1YgD1MUw2PQbZm/wIzj5qCK6OSW7A/ccAEnYCT8KwPF8Qbhz3DrJyrPrt6KPvrYYotdUqoKKwguwgwdwqbk++N+u1Yvi3Crtoy/mUnRxsff8Aon0rOx8pOKstCUQGad67s3yux94/r8aborGTadyT0LgXEOdaBPtLofXTQ/H8Qas5rLeDrwEp1Kz/AJWMj/uFamvpcNUc6abIA145ft5WZf0WI+RIr2OvIOIOGu3GggF2IB3EsTB9aocUWkfU1eFPvS9BrOcuXpM/EAj+Zq1QQpRsua2FjMRCs5iDOkCcx9RGwiqiutWbqWJJ0Ek9TWQma9SFy7xXJuKGGRQr6nQF1A1hBvJ0FW9jHWo8jqAFmBpAAk6dIrM/k5wuc2jA1JLASPQbiusNjwCAlq0p7tJ77kn1Ir2mVp0VJWTvbyNlwfittM1twUYHMMywXFxplR7Tak9O1JxfiVu4FTKLqvJCr5i4jSNJUiZkbZd6r/DxtZW56IVYxn9tRAiGZpI98x7tJ0uFwdu0h5QAGX3kwNJY6kAaDXQVtUG50kk1b3MmqowqPR39jKcL4otxrUYe412yClvKYUKRl8/Yxvoe/oL/AIMLVp3tQVusS5LAA3AxLSCNGCyRA2+NUn/D+7LXhAEhW0nqW032rVcRwC3lytIIMhlMMjdGU9DU4VOUFPd+ROKcY1HDZeZF8V/ml3/CPxFYnwd+eW/3/wCBq0XF8Rd+jXrV9ZZUkXFHkuLIGv6L91+I0rO+D/zy3+//AANVfEu+Jpvy+5Zwqthanr9j06iiitcxwooooApCKWuXaAT2FAefeIcJyb5C7HzCOkn19f66UxxXiBvlSwjKgXeZOpJ+M/dTWOxXNuPc/SYkT0HQfAQKYr5ipU70lHZs9Fxexd26rXyVyqAjAbidASJG5J1HrpV4He1bUNhM2VQCVytr10ifWsYjkaj+oM699a9D4HjWvWVuMIJkGNjBiRV7BSzyau728/MhlKviC2rf3K2j3YEHr+is9vn8amf2osD7RY6+yhHXTc9R+B20FXrKDoRS5avqlVW0l9P9gzGN8SXFClbJUMTlL/aAK6gb6g/eNTUDEc27/e3SR+iug0n/AF7a1acRxdtr4zLnW0NYg+czpqQNND74pwNhW6Mh9zfylaqyjKcmpTuvp5gx+IwzIdRp36f+q5w9guYHxPatj+T7LexfHxKn7hFMWcPZLFfpA8u5AAHwYkg/CqzwVnvp5om5I8M4YAswGigKPefM3/0q/qBwW1ltLv5pbXeGMifWIHwqfWxQjlgkeQNeRcS/vrs/rX/jNeumvKfEVvLibw/bJ/zQ386ocUXci/E1eEv+SS8Cvq54Bw8P9ZmIKtAiO2u/vqmrW+HrcWF/aJP3wPuArHitTVxM3GGh3c4cSpTmOREASAIywAYAnXWqO/wO6LSXkBdGQMY1KmPMCO0zqK1VxwoLHYCflVj4Y/N1H6LXF/y3HFXMPQjWk4voZjxM6Ucy6nnuCW6yPyQ7ALLxsq9hrufTWAfWmsLduKC1tnULElCQBO0xp0616xZsKs5VCyZMACSdyY3PrXmnia9OJuwAuuU5ZGaOrdzt8q94jC9hFSzanfC4rt5yjl03NZ4LZDaa4FVWZiGyiPZAgeg1Jj1rS140GPevU/Dh/wCWs/8ATX8KuYHE51ktsilj8N2bz33Y14s/NLv+EfiKxPg788t/v/wNW28Wfml3/CPxFYnwd+eW/wB/+Bq5Yv8AyYen3O2E/wASp6/Y9OooorWMgKKKKAKKKKAzPirhIKc22oBT2gBEr1PvG/umsfXqpFYHj3BnsuzgTaLSCI8uY7EDbXQdNqx8fhrPtIrz/ZKKitx4RVxYhwQMxyTp5TB+UzWaucLixbuhpZzAWOxM6/AaVP4JxMpossgOoJ1MgDynpt1MaeunHCfxVU5819yTZ1R8R42mVktkknyhwPKpI3knWBrpPTvT17Foyh7pCWyJCkiX29qPs6jTrInsctxviKXroKTk0mREkEif8sD4VoYnEZY91/shE/h/CbgQZQDoCdQCCwmDPWCtOvgbo3tt8Ib8Ca5sYp09lyNff6bH0ipKcXujqD71/wBIrhFUkrakkJ7TDdGHvUj8RTeIU5GMNAU65TppvtVqOPsDBVSe0lf9aaxvGGZGQhVDKVkkn2hHpSUadnaXsDRqsAAdK6qLw3Ecy0r9SNfQjRh8CDUutONmkeRBXmvjS1GLc/pKp/7cv8q9KrAf8QEi/bbvbj/KW/1qlxFXo36NF/hsrV7dUzMGt1g7eVEXsoHyFYQmt5hWlFPdQfmBWLBGrjHojnHJmtuO6N+Bqx8KvNgt0NxyPiZ/GaimpnhC3lwlsdi/3XHFX8Cv5fRmZiH/ABeq+zKsePLP6u5/2/7qyHEsSLt13AIDsSAdxPevVr6DKdBsa8eU6Co4h2iyxlK/oW+G9k3Jxjb1udVr+F+LbVqyltkuEooUkBYkDpLVj5q+8GWlfEQyhhy20IBG69DVbCznGolHRvQtYynCVNuWqWpY8Y8V2r1l7SpcBYQCQsbg6wxNVXg788t/v/wNWs8UYG2uFuMttAQBBCgEeYdYrJ+D/wA7tfv/AMDVarKaxEFJ3enhzKlCVN4WpkVt/HkenUUUVtGIFFFFAFFFFAFNXrQZSrCQRBHcGnaKjcGQu/UJcwtw+SC9lj1g5sp6TP8APuKg4bDXLreVLhUiM0QrD/EQAANfnW2v4ZHjOitGokAx7pp2KpPCXer0W3Um5nsP4cDQ+IYs0CVGgmANWkk7DYgfCrK5wmxkyG2uXfQQdOsjWasKQidDXdUKcVoiDzzE8QAc8rW3plzDWIHrO80g4of0R86iY3KLjhYCh2AHYBjFMzXz8qs02eiXdxxLK0QV9d65vYwsRIGhmO/vqNNE15c5PmDf+GwOUStzOC5Ps5cp0kQSff8AGreqDwiLnKJf2CRyxA2G50/n2q/r6GhrSjpyPJW43Ei2jOZIXtHeOulQrmPstHMAJ0EFC+rZYAIBBPmQwD1FTcYyhSX9mR0JklgFAA1JJgAVBs3rD3CwBLiSSVYapy53EZx9WD10A6adbEp22Eu4rCqzIeXmUgEZJ1MADRdSSVGnVlG5APf5SsA5RuGKwLbGCCgiAvd0A75hTVu/hrzQBmLnqGifrB/hDfVv6+UHtTdrF4RScu4J+y5jlhLhgegCGB2A6RXnIuhOZ9R9uL2BBnQzrkIEKpYkEjzARHlnVgOtSVxtoWxcDAWzJkAx1nSNDM/HTeqq1fwYOVfMQJAAZioYDRQB5dGXbpB1iQ6/ELAV1KuygK/mVoJ8xUS3sn6uddyZ3NSkkRdkm5xuwNOYCdPkWCEydNN/cCaZXF4aSDbAgga2SNwTJGWVEA6kCkuNhwgIQFJCxBAEJzRKnrAHSdY7iubGIwhIUb3NBmDywZRE5tYIca+vpoaTJTa2H+fhsjXMq5ViTyj9qCCBllgQQZGlc/lHDoGdQPKD7FoyQM0wQuo8jCdhGppiLFlnsuHIhbhJBMCGAjIBlVQnuEgelF27hcoXIWBgABXEq7Zc0/qybh1Ohk9jDKuhOZ9Sxv462Ga2xJYRKhGbfUAAA5j1gdiehqIOMYdcrDQFmXME0EB9cwEahDABkyNNaMZfw/MPMBzyVnK/QKWysNoGWWHQanSo6YjBtqo0UZvKjgLPMg6CA2lyOvbcVNjzcnfluydmJEbhGPRWgQJJhgYG3WKkYbGpcJCNJXfQgall0JENqrDSdqrkxmFMEa+YKDlY+ZwqxmjUwEB+FNYDGYe3nuguuZVZgVJyKQ1xRCr5ZLPprJ7k0BfTRNN2LwcZlmJI1BBlSVIg+oNOUAzjMSLdt7jSQiliBuQoJMT1qN+V7YAzEgnSILak6KCoILHfKDMdKe4jcVbVxnUsotsWUalgFJI+IqDfx2GzZ7ntDzSVePISA20GCCA3w60BKvcWsqzI1wBlEsIOgOXfT9pf8w70jcXtBiuY5lMEBHJEmNgu06TtUK/j8K0kjOD7XlYrAXNmZdjAUax9kD7OkrBWbDMxRfN9qQwIl2YSG2lwzR8etAK/GrQBOYwIJJVlABCkmSANAykjcTtT9vH2zb5qtKTEgHfNkjLEzm0iN6r8MuGdiFUsbgzQVbLlC2xIkQFIFvX7XrEA/KGGjLLQyhoYXJyqOYGEjNm1BneY6jQCW/F7Q3Zuv2H1gSYGXWBvG3WK5PGrUxmY6sJCMRKsiFZA1OZ1Ajeoq4jCiWjQDfK5ADWx6QsqY09rTc06Gw4i5lIMtqVeRym80g6qisoP6Ox60A9c4raC5pLDLm8qMxjKGnQaSGXfvSLxa13I1j2G3kjLoPa0Jy76bVEV8LKhUJzLIhXIMiyAsddGtwsQMvSKTD4nCkI4RpIDKMjkkgZzAjzOuYydSJI7iosgXFm4rKGXUESNI+46j3V3FRuHPbZS1qcpY94lYU5Z+zp00Jk1KpZAKJooqQM41lCnOJUkCImSzAKB6liAKg2cTYyuVt6KwtkZN2uZEKep9gHp66Va3cPmBDKCDuDBBHqDvTL8MQrkNtckqcoAAJQqVkDeMq/AAVNgVdjG4cMAiebdYXzE5WJ6yGCs5M92iTNMrisIASbagB2Q+XQFcqajqADbGgMAjsYuPyRa62bW0ewuwgAbbaD5CurnDEYy1pCRsSqyNZ0MSDOvv1oCqt4uwHK8ohgAT5NRmzElumygkySflTiPh3GcWpPlUeQS4dZSO4Ksd9gTtrU7C8IS2IW2vroNZ6e7U6eppLHB7aqyi2pV2zMCAwJEAEg9oHynelgVVviWHFtZXyM9xlLD2yS7M403JOxiM8U42KsEDLaJEhJVYyyEBGh1yrk27CJjSzbhFsmeUm8mFAmVZfNHtCGbQ966/JafqrfQewuwgjp0gfIUBHtJavKLmQNOmoBPkLCDvtLaeprv8nWtPq00MjQbyD+Kqf3R2FSrWEyjKihR2UADXU6CnOSaiwIS4C2GL5AWJJJIkyRB+7Sm/wAlWZLctZyhdRpAz/f5219aseSaOSaAgjh1r9Wu+bbqYM++Qp/dHYUfk61+rTaPZG0ZY+WlTuSaOSaWBHt2VUkgRO/zJ27ySfjTlOck0ck0sCNiiuRs4lcpzA6giNR8qqPp2Ghm5Y1kMcn7S51kTJlp00JnXWavrmGzAqwBBEEGCCDuCOopheGIBlFq2BMxlWJMSYjfQfKpsCpfEYbXNaj7JzIO7KeuvsGepyjfSpHDL1u4xZQQ5y3DP7dsKIjcBdNRVhd4cje1bRveqnv3Hq3zPeltYFVJKoqkgAkACQNADHagGrOERPYRV9wjeNPdounoK4/J1qZ5azETHSAsfIKPgO1TuSaOSaiwILcPtFWXIsNvoNeknufWks8OtqgTKCFYsJAPmdizH4kmp/JNHJNLAgDhtr9Wny/w/wC1PdlXsKBwyzEcpIgCMo0AAAA7CAB7hU/kmjkmlgM27YUQoAGpgabkk/eSa6pzkmjkmlgN0U5yTRyTSwOVuXA+VlBX9IT22NNi/dILZANBAkzPmnoP2enfpVhRXsgg2sVcLKGskA7nNMe/QU0uOuH/AOBvXXbX1Go/oxVnRQEBcRcgk29Z2Bnv1j0Hz6DWi5irgC/VEkzMGYgAjWP5dDvU+igK/wCk3f1Wvv0GpidO0UqYq5mym0QM0Zp6GdYj8an0UBWXMZdAP1MnpBMTHXTvTt/FOCQtotqADJ1kTO2gnT4e6p1FAV9/FXF2tFvKDAPWSDrEQND3127LexTguq2iYAymdGJ+GgGvyqfRQEA4q5+q0mPa198ZelN/Tbuv1J9NT2G+k7k9P51Z0UBAGJfMFNvQkCZjdQT011zbdvnxdxtwTFkmCRv7Qg6jTTWP62sqKArlxd06i1pMakj4+zp8qVMa5BItGQ+WJ7KDM5e+nb1qwooCvbFXNxZJGaB5tSOhgjT+X4C4q5K5rcAmN5jbWY161YUUBXNi7uYgWSRmIBzQIEanT+vWlGKu/qeuvm6d/Z1/rbSbCigK5cXd3NkxmAGusECSRHQz91GHxN1ioa1ln2jPpOmnfv8AjVjRQFYmLukAGzBgbkxMAnptv8u+ldfSrun1W/7UxqfQe/4j3VY0UBWrj3zBTagnfU6awD7O2576HSrKiigCiiigINyy+bMraZpiT+jlP8tO8mkWzcEww+1rPcggbdBPz+JWigHMtyfaET0Hqd/hG3WuLdq5pmIMA9T1iD6kQfn0oooAuJdgwwmDA09I6e/7qVku6+YR6RO/qImKSigJVuYE79ffXdFFAFFFFAFFFFAFFFFAFFFFAFFFFAFFFFAFFFFAFFFFAFFFFAFFFFAFFFFAf//Z">
            <a:extLst>
              <a:ext uri="{FF2B5EF4-FFF2-40B4-BE49-F238E27FC236}">
                <a16:creationId xmlns:a16="http://schemas.microsoft.com/office/drawing/2014/main" id="{364F47C9-8D52-4A35-8F9C-79C8AA787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80" y="1943894"/>
            <a:ext cx="4272353" cy="3943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01F4D3-BA6B-45F0-9274-F8F852C189DB}"/>
              </a:ext>
            </a:extLst>
          </p:cNvPr>
          <p:cNvSpPr txBox="1"/>
          <p:nvPr/>
        </p:nvSpPr>
        <p:spPr>
          <a:xfrm>
            <a:off x="838200" y="6031210"/>
            <a:ext cx="11072149" cy="646331"/>
          </a:xfrm>
          <a:prstGeom prst="rect">
            <a:avLst/>
          </a:prstGeom>
          <a:noFill/>
        </p:spPr>
        <p:txBody>
          <a:bodyPr wrap="square">
            <a:spAutoFit/>
          </a:bodyPr>
          <a:lstStyle/>
          <a:p>
            <a:r>
              <a:rPr lang="en-US" dirty="0">
                <a:hlinkClick r:id="rId3"/>
              </a:rPr>
              <a:t>https://www.mckinsey.com/business-functions/mckinsey-digital/our-insights/where-machines-could-replace-humans-and-where-they-cant-yet</a:t>
            </a:r>
            <a:r>
              <a:rPr lang="en-US" dirty="0"/>
              <a:t> </a:t>
            </a:r>
          </a:p>
        </p:txBody>
      </p:sp>
    </p:spTree>
    <p:extLst>
      <p:ext uri="{BB962C8B-B14F-4D97-AF65-F5344CB8AC3E}">
        <p14:creationId xmlns:p14="http://schemas.microsoft.com/office/powerpoint/2010/main" val="241066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4682924" cy="4351338"/>
          </a:xfrm>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patient is required to see a healthcare robot instead of a human (</a:t>
            </a:r>
            <a:r>
              <a:rPr lang="en-US" b="0" i="0" u="none" strike="noStrike" dirty="0" err="1">
                <a:solidFill>
                  <a:srgbClr val="000000"/>
                </a:solidFill>
                <a:effectLst/>
                <a:latin typeface="Arial" panose="020B0604020202020204" pitchFamily="34" charset="0"/>
              </a:rPr>
              <a:t>Bresnick</a:t>
            </a:r>
            <a:r>
              <a:rPr lang="en-US" b="0" i="0" u="none" strike="noStrike" dirty="0">
                <a:solidFill>
                  <a:srgbClr val="000000"/>
                </a:solidFill>
                <a:effectLst/>
                <a:latin typeface="Arial" panose="020B0604020202020204" pitchFamily="34" charset="0"/>
              </a:rPr>
              <a:t>, 2018); students have been taught by robot tutors (Eicher, </a:t>
            </a:r>
            <a:r>
              <a:rPr lang="en-US" b="0" i="0" u="none" strike="noStrike" dirty="0" err="1">
                <a:solidFill>
                  <a:srgbClr val="000000"/>
                </a:solidFill>
                <a:effectLst/>
                <a:latin typeface="Arial" panose="020B0604020202020204" pitchFamily="34" charset="0"/>
              </a:rPr>
              <a:t>Polepeddi</a:t>
            </a:r>
            <a:r>
              <a:rPr lang="en-US" b="0" i="0" u="none" strike="noStrike" dirty="0">
                <a:solidFill>
                  <a:srgbClr val="000000"/>
                </a:solidFill>
                <a:effectLst/>
                <a:latin typeface="Arial" panose="020B0604020202020204" pitchFamily="34" charset="0"/>
              </a:rPr>
              <a:t>, &amp; Goel, 2018) without being told that they are robots.</a:t>
            </a:r>
          </a:p>
        </p:txBody>
      </p:sp>
      <p:pic>
        <p:nvPicPr>
          <p:cNvPr id="5" name="Picture 4">
            <a:extLst>
              <a:ext uri="{FF2B5EF4-FFF2-40B4-BE49-F238E27FC236}">
                <a16:creationId xmlns:a16="http://schemas.microsoft.com/office/drawing/2014/main" id="{021ABDBB-8F0F-44EB-8364-E9209148399C}"/>
              </a:ext>
            </a:extLst>
          </p:cNvPr>
          <p:cNvPicPr>
            <a:picLocks noChangeAspect="1"/>
          </p:cNvPicPr>
          <p:nvPr/>
        </p:nvPicPr>
        <p:blipFill>
          <a:blip r:embed="rId2"/>
          <a:stretch>
            <a:fillRect/>
          </a:stretch>
        </p:blipFill>
        <p:spPr>
          <a:xfrm>
            <a:off x="5521124" y="1825625"/>
            <a:ext cx="5213863" cy="3892735"/>
          </a:xfrm>
          <a:prstGeom prst="rect">
            <a:avLst/>
          </a:prstGeom>
        </p:spPr>
      </p:pic>
      <p:sp>
        <p:nvSpPr>
          <p:cNvPr id="7" name="TextBox 6">
            <a:extLst>
              <a:ext uri="{FF2B5EF4-FFF2-40B4-BE49-F238E27FC236}">
                <a16:creationId xmlns:a16="http://schemas.microsoft.com/office/drawing/2014/main" id="{B3B6E171-EDB9-4719-807D-BDA45A908D54}"/>
              </a:ext>
            </a:extLst>
          </p:cNvPr>
          <p:cNvSpPr txBox="1"/>
          <p:nvPr/>
        </p:nvSpPr>
        <p:spPr>
          <a:xfrm>
            <a:off x="5260300" y="5992297"/>
            <a:ext cx="6093500" cy="369332"/>
          </a:xfrm>
          <a:prstGeom prst="rect">
            <a:avLst/>
          </a:prstGeom>
          <a:noFill/>
        </p:spPr>
        <p:txBody>
          <a:bodyPr wrap="square">
            <a:spAutoFit/>
          </a:bodyPr>
          <a:lstStyle/>
          <a:p>
            <a:r>
              <a:rPr lang="en-US" dirty="0"/>
              <a:t> </a:t>
            </a:r>
            <a:r>
              <a:rPr lang="en-US" dirty="0">
                <a:hlinkClick r:id="rId3"/>
              </a:rPr>
              <a:t>https://www.cbc.ca/news/science/robot-ta-ai-1.3585801</a:t>
            </a:r>
            <a:r>
              <a:rPr lang="en-US" dirty="0"/>
              <a:t> </a:t>
            </a:r>
          </a:p>
        </p:txBody>
      </p:sp>
    </p:spTree>
    <p:extLst>
      <p:ext uri="{BB962C8B-B14F-4D97-AF65-F5344CB8AC3E}">
        <p14:creationId xmlns:p14="http://schemas.microsoft.com/office/powerpoint/2010/main" val="362779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Google reveals ‘Project Nightingale’ after being accused of secretly gathering personal health records (Griggs, 2019); Google also offers a ‘Classroom’ application.</a:t>
            </a:r>
          </a:p>
        </p:txBody>
      </p:sp>
      <p:pic>
        <p:nvPicPr>
          <p:cNvPr id="5" name="Picture 4" descr="A picture containing text, tree, outdoor, sign&#10;&#10;Description automatically generated">
            <a:extLst>
              <a:ext uri="{FF2B5EF4-FFF2-40B4-BE49-F238E27FC236}">
                <a16:creationId xmlns:a16="http://schemas.microsoft.com/office/drawing/2014/main" id="{5296AA03-2E19-4F44-A2AA-0E9B78CC0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221011"/>
            <a:ext cx="5816647" cy="3271864"/>
          </a:xfrm>
          <a:prstGeom prst="rect">
            <a:avLst/>
          </a:prstGeom>
        </p:spPr>
      </p:pic>
      <p:sp>
        <p:nvSpPr>
          <p:cNvPr id="7" name="TextBox 6">
            <a:extLst>
              <a:ext uri="{FF2B5EF4-FFF2-40B4-BE49-F238E27FC236}">
                <a16:creationId xmlns:a16="http://schemas.microsoft.com/office/drawing/2014/main" id="{82FEAD72-008A-4B0A-9CDB-5539F4FDFF3A}"/>
              </a:ext>
            </a:extLst>
          </p:cNvPr>
          <p:cNvSpPr txBox="1"/>
          <p:nvPr/>
        </p:nvSpPr>
        <p:spPr>
          <a:xfrm>
            <a:off x="6979532" y="5292546"/>
            <a:ext cx="4085865" cy="923330"/>
          </a:xfrm>
          <a:prstGeom prst="rect">
            <a:avLst/>
          </a:prstGeom>
          <a:noFill/>
        </p:spPr>
        <p:txBody>
          <a:bodyPr wrap="square">
            <a:spAutoFit/>
          </a:bodyPr>
          <a:lstStyle/>
          <a:p>
            <a:r>
              <a:rPr lang="en-US" dirty="0">
                <a:hlinkClick r:id="rId3"/>
              </a:rPr>
              <a:t>https://www.theatlantic.com/technology/archive/2019/11/google-project-nightingale-all-your-health-data/601999/</a:t>
            </a:r>
            <a:r>
              <a:rPr lang="en-US" dirty="0"/>
              <a:t> </a:t>
            </a:r>
          </a:p>
        </p:txBody>
      </p:sp>
    </p:spTree>
    <p:extLst>
      <p:ext uri="{BB962C8B-B14F-4D97-AF65-F5344CB8AC3E}">
        <p14:creationId xmlns:p14="http://schemas.microsoft.com/office/powerpoint/2010/main" val="218479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Analytics data is being used to adjust health insurance rates (Davenport &amp; Harris, 2007); it is no stretch to imagine learning analytics data being used for this purpose.</a:t>
            </a:r>
          </a:p>
        </p:txBody>
      </p:sp>
      <p:pic>
        <p:nvPicPr>
          <p:cNvPr id="5" name="Picture 4" descr="A screenshot of a video game&#10;&#10;Description automatically generated with medium confidence">
            <a:extLst>
              <a:ext uri="{FF2B5EF4-FFF2-40B4-BE49-F238E27FC236}">
                <a16:creationId xmlns:a16="http://schemas.microsoft.com/office/drawing/2014/main" id="{2324AF5A-2F60-48EF-8DAD-EE6B7DEBD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382" y="3159177"/>
            <a:ext cx="7273523" cy="3333698"/>
          </a:xfrm>
          <a:prstGeom prst="rect">
            <a:avLst/>
          </a:prstGeom>
        </p:spPr>
      </p:pic>
      <p:sp>
        <p:nvSpPr>
          <p:cNvPr id="7" name="TextBox 6">
            <a:extLst>
              <a:ext uri="{FF2B5EF4-FFF2-40B4-BE49-F238E27FC236}">
                <a16:creationId xmlns:a16="http://schemas.microsoft.com/office/drawing/2014/main" id="{8257BEE4-2A6C-49F9-84DC-DC2E68878C76}"/>
              </a:ext>
            </a:extLst>
          </p:cNvPr>
          <p:cNvSpPr txBox="1"/>
          <p:nvPr/>
        </p:nvSpPr>
        <p:spPr>
          <a:xfrm>
            <a:off x="838200" y="3287932"/>
            <a:ext cx="1976662" cy="2031325"/>
          </a:xfrm>
          <a:prstGeom prst="rect">
            <a:avLst/>
          </a:prstGeom>
          <a:noFill/>
        </p:spPr>
        <p:txBody>
          <a:bodyPr wrap="square">
            <a:spAutoFit/>
          </a:bodyPr>
          <a:lstStyle/>
          <a:p>
            <a:r>
              <a:rPr lang="en-US" dirty="0">
                <a:hlinkClick r:id="rId3"/>
              </a:rPr>
              <a:t>https://www2.deloitte.com/us/en/insights/topics/analytics/predictive-analytics-health-care-value-risks.html</a:t>
            </a:r>
            <a:r>
              <a:rPr lang="en-US" dirty="0"/>
              <a:t> </a:t>
            </a:r>
          </a:p>
        </p:txBody>
      </p:sp>
    </p:spTree>
    <p:extLst>
      <p:ext uri="{BB962C8B-B14F-4D97-AF65-F5344CB8AC3E}">
        <p14:creationId xmlns:p14="http://schemas.microsoft.com/office/powerpoint/2010/main" val="184039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5521124" y="1825625"/>
            <a:ext cx="5832676" cy="4351338"/>
          </a:xfrm>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company experiments on the use of news feeds and other data to alter the emotional states of users (Kramer, Guillory &amp; Hancock, 2014); we can foresee similar experiments aimed at keeping classes in order.</a:t>
            </a:r>
          </a:p>
        </p:txBody>
      </p:sp>
      <p:pic>
        <p:nvPicPr>
          <p:cNvPr id="5" name="Picture 4" descr="A picture containing glass&#10;&#10;Description automatically generated">
            <a:extLst>
              <a:ext uri="{FF2B5EF4-FFF2-40B4-BE49-F238E27FC236}">
                <a16:creationId xmlns:a16="http://schemas.microsoft.com/office/drawing/2014/main" id="{7736E140-39D1-4B22-8819-C68F2A610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73" y="1970546"/>
            <a:ext cx="4621966" cy="2599856"/>
          </a:xfrm>
          <a:prstGeom prst="rect">
            <a:avLst/>
          </a:prstGeom>
        </p:spPr>
      </p:pic>
      <p:sp>
        <p:nvSpPr>
          <p:cNvPr id="7" name="TextBox 6">
            <a:extLst>
              <a:ext uri="{FF2B5EF4-FFF2-40B4-BE49-F238E27FC236}">
                <a16:creationId xmlns:a16="http://schemas.microsoft.com/office/drawing/2014/main" id="{432DE7C5-5234-4BD9-B63C-984A620892E5}"/>
              </a:ext>
            </a:extLst>
          </p:cNvPr>
          <p:cNvSpPr txBox="1"/>
          <p:nvPr/>
        </p:nvSpPr>
        <p:spPr>
          <a:xfrm>
            <a:off x="708664" y="4850260"/>
            <a:ext cx="6093500" cy="923330"/>
          </a:xfrm>
          <a:prstGeom prst="rect">
            <a:avLst/>
          </a:prstGeom>
          <a:noFill/>
        </p:spPr>
        <p:txBody>
          <a:bodyPr wrap="square">
            <a:spAutoFit/>
          </a:bodyPr>
          <a:lstStyle/>
          <a:p>
            <a:r>
              <a:rPr lang="en-US" dirty="0">
                <a:hlinkClick r:id="rId3"/>
              </a:rPr>
              <a:t>https://www.theatlantic.com/technology/archive/2014/06/everything-we-know-about-facebooks-secret-mood-manipulation-experiment/373648/</a:t>
            </a:r>
            <a:r>
              <a:rPr lang="en-US" dirty="0"/>
              <a:t> </a:t>
            </a:r>
          </a:p>
        </p:txBody>
      </p:sp>
    </p:spTree>
    <p:extLst>
      <p:ext uri="{BB962C8B-B14F-4D97-AF65-F5344CB8AC3E}">
        <p14:creationId xmlns:p14="http://schemas.microsoft.com/office/powerpoint/2010/main" val="60339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838200" y="1825625"/>
            <a:ext cx="5169061" cy="4351338"/>
          </a:xfrm>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cafe in Delhi uses facial recognition software to bill its customers. (Sullivan &amp; Suri, 2019); a school district in New York has started doing the same “for security” (Klein, 2020).</a:t>
            </a:r>
          </a:p>
        </p:txBody>
      </p:sp>
      <p:pic>
        <p:nvPicPr>
          <p:cNvPr id="5" name="Picture 4" descr="A group of people walking&#10;&#10;Description automatically generated with medium confidence">
            <a:extLst>
              <a:ext uri="{FF2B5EF4-FFF2-40B4-BE49-F238E27FC236}">
                <a16:creationId xmlns:a16="http://schemas.microsoft.com/office/drawing/2014/main" id="{77EA6EBD-2546-44BA-9F22-A371E9950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261" y="1825625"/>
            <a:ext cx="5573962" cy="3136119"/>
          </a:xfrm>
          <a:prstGeom prst="rect">
            <a:avLst/>
          </a:prstGeom>
        </p:spPr>
      </p:pic>
      <p:sp>
        <p:nvSpPr>
          <p:cNvPr id="7" name="TextBox 6">
            <a:extLst>
              <a:ext uri="{FF2B5EF4-FFF2-40B4-BE49-F238E27FC236}">
                <a16:creationId xmlns:a16="http://schemas.microsoft.com/office/drawing/2014/main" id="{2EC1DD8F-D882-4EE9-B1FD-785C746220E9}"/>
              </a:ext>
            </a:extLst>
          </p:cNvPr>
          <p:cNvSpPr txBox="1"/>
          <p:nvPr/>
        </p:nvSpPr>
        <p:spPr>
          <a:xfrm>
            <a:off x="5952657" y="5246188"/>
            <a:ext cx="5683169" cy="646331"/>
          </a:xfrm>
          <a:prstGeom prst="rect">
            <a:avLst/>
          </a:prstGeom>
          <a:noFill/>
        </p:spPr>
        <p:txBody>
          <a:bodyPr wrap="square">
            <a:spAutoFit/>
          </a:bodyPr>
          <a:lstStyle/>
          <a:p>
            <a:r>
              <a:rPr lang="en-US" dirty="0">
                <a:hlinkClick r:id="rId3"/>
              </a:rPr>
              <a:t>https://www.vox.com/recode/2019/12/20/21028124/schools-facial-recognition-mass-shootings</a:t>
            </a:r>
            <a:r>
              <a:rPr lang="en-US" dirty="0"/>
              <a:t> </a:t>
            </a:r>
          </a:p>
        </p:txBody>
      </p:sp>
    </p:spTree>
    <p:extLst>
      <p:ext uri="{BB962C8B-B14F-4D97-AF65-F5344CB8AC3E}">
        <p14:creationId xmlns:p14="http://schemas.microsoft.com/office/powerpoint/2010/main" val="409582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physician refuses to apply a certain life-saving technology because of his religion (Kemp, 2013). Educators may refuse to use learning analytics for similar reasons.</a:t>
            </a:r>
          </a:p>
        </p:txBody>
      </p:sp>
      <p:pic>
        <p:nvPicPr>
          <p:cNvPr id="5" name="Picture 4" descr="A group of people standing in a room&#10;&#10;Description automatically generated with medium confidence">
            <a:extLst>
              <a:ext uri="{FF2B5EF4-FFF2-40B4-BE49-F238E27FC236}">
                <a16:creationId xmlns:a16="http://schemas.microsoft.com/office/drawing/2014/main" id="{11E39784-2CF7-4221-AE1E-A1C8FAEC8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75" y="3201150"/>
            <a:ext cx="3901440" cy="219456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3704A6D-3984-4387-8B1E-2E97A5AD1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125" y="3201151"/>
            <a:ext cx="3901440" cy="2194560"/>
          </a:xfrm>
          <a:prstGeom prst="rect">
            <a:avLst/>
          </a:prstGeom>
        </p:spPr>
      </p:pic>
      <p:sp>
        <p:nvSpPr>
          <p:cNvPr id="9" name="TextBox 8">
            <a:extLst>
              <a:ext uri="{FF2B5EF4-FFF2-40B4-BE49-F238E27FC236}">
                <a16:creationId xmlns:a16="http://schemas.microsoft.com/office/drawing/2014/main" id="{BC829FE5-C50F-4359-AC11-8FFA719A7098}"/>
              </a:ext>
            </a:extLst>
          </p:cNvPr>
          <p:cNvSpPr txBox="1"/>
          <p:nvPr/>
        </p:nvSpPr>
        <p:spPr>
          <a:xfrm>
            <a:off x="838200" y="5598092"/>
            <a:ext cx="6093500" cy="646331"/>
          </a:xfrm>
          <a:prstGeom prst="rect">
            <a:avLst/>
          </a:prstGeom>
          <a:noFill/>
        </p:spPr>
        <p:txBody>
          <a:bodyPr wrap="square">
            <a:spAutoFit/>
          </a:bodyPr>
          <a:lstStyle/>
          <a:p>
            <a:r>
              <a:rPr lang="en-US" dirty="0">
                <a:hlinkClick r:id="rId4"/>
              </a:rPr>
              <a:t>https://www.cnn.com/2018/02/07/health/religion-medical-treatment/index.html</a:t>
            </a:r>
            <a:r>
              <a:rPr lang="en-US" dirty="0"/>
              <a:t> </a:t>
            </a:r>
          </a:p>
        </p:txBody>
      </p:sp>
    </p:spTree>
    <p:extLst>
      <p:ext uri="{BB962C8B-B14F-4D97-AF65-F5344CB8AC3E}">
        <p14:creationId xmlns:p14="http://schemas.microsoft.com/office/powerpoint/2010/main" val="55629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Getting a Feel for the Subject…</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 cloud services company declining a contract with an abusive government or agency, or equalizing error rates across protected classes in an automated hiring system. (Moss &amp; Metcalf, 2020)</a:t>
            </a:r>
          </a:p>
        </p:txBody>
      </p:sp>
      <p:pic>
        <p:nvPicPr>
          <p:cNvPr id="5" name="Picture 4" descr="Logo&#10;&#10;Description automatically generated">
            <a:extLst>
              <a:ext uri="{FF2B5EF4-FFF2-40B4-BE49-F238E27FC236}">
                <a16:creationId xmlns:a16="http://schemas.microsoft.com/office/drawing/2014/main" id="{94DB2B82-83E7-4A3C-AE85-44C5F3343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877" y="3334793"/>
            <a:ext cx="4950951" cy="3158082"/>
          </a:xfrm>
          <a:prstGeom prst="rect">
            <a:avLst/>
          </a:prstGeom>
        </p:spPr>
      </p:pic>
      <p:sp>
        <p:nvSpPr>
          <p:cNvPr id="7" name="TextBox 6">
            <a:extLst>
              <a:ext uri="{FF2B5EF4-FFF2-40B4-BE49-F238E27FC236}">
                <a16:creationId xmlns:a16="http://schemas.microsoft.com/office/drawing/2014/main" id="{8DAD7C03-F365-4242-A5D5-2344C8EB4176}"/>
              </a:ext>
            </a:extLst>
          </p:cNvPr>
          <p:cNvSpPr txBox="1"/>
          <p:nvPr/>
        </p:nvSpPr>
        <p:spPr>
          <a:xfrm>
            <a:off x="960172" y="5411589"/>
            <a:ext cx="4498803" cy="923330"/>
          </a:xfrm>
          <a:prstGeom prst="rect">
            <a:avLst/>
          </a:prstGeom>
          <a:noFill/>
        </p:spPr>
        <p:txBody>
          <a:bodyPr wrap="square">
            <a:spAutoFit/>
          </a:bodyPr>
          <a:lstStyle/>
          <a:p>
            <a:r>
              <a:rPr lang="en-US" dirty="0">
                <a:hlinkClick r:id="rId3"/>
              </a:rPr>
              <a:t>https://medium.com/@no.gcp.for.cbp/google-must-stand-against-human-rights-abuses-nogcpforcbp-88c60e1fc35e</a:t>
            </a:r>
            <a:r>
              <a:rPr lang="en-US" dirty="0"/>
              <a:t> </a:t>
            </a:r>
          </a:p>
        </p:txBody>
      </p:sp>
    </p:spTree>
    <p:extLst>
      <p:ext uri="{BB962C8B-B14F-4D97-AF65-F5344CB8AC3E}">
        <p14:creationId xmlns:p14="http://schemas.microsoft.com/office/powerpoint/2010/main" val="162933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A550-F45D-4E8E-9759-8D9CAA2F026A}"/>
              </a:ext>
            </a:extLst>
          </p:cNvPr>
          <p:cNvSpPr>
            <a:spLocks noGrp="1"/>
          </p:cNvSpPr>
          <p:nvPr>
            <p:ph type="title"/>
          </p:nvPr>
        </p:nvSpPr>
        <p:spPr/>
        <p:txBody>
          <a:bodyPr/>
          <a:lstStyle/>
          <a:p>
            <a:r>
              <a:rPr lang="en-US" dirty="0"/>
              <a:t>What These Cases Have in Common…</a:t>
            </a:r>
          </a:p>
        </p:txBody>
      </p:sp>
      <p:sp>
        <p:nvSpPr>
          <p:cNvPr id="3" name="Content Placeholder 2">
            <a:extLst>
              <a:ext uri="{FF2B5EF4-FFF2-40B4-BE49-F238E27FC236}">
                <a16:creationId xmlns:a16="http://schemas.microsoft.com/office/drawing/2014/main" id="{6EBBE66D-0171-4D0F-B79D-5475EE2248A7}"/>
              </a:ext>
            </a:extLst>
          </p:cNvPr>
          <p:cNvSpPr>
            <a:spLocks noGrp="1"/>
          </p:cNvSpPr>
          <p:nvPr>
            <p:ph idx="1"/>
          </p:nvPr>
        </p:nvSpPr>
        <p:spPr>
          <a:xfrm>
            <a:off x="5532698" y="1825625"/>
            <a:ext cx="5821101" cy="4351338"/>
          </a:xfrm>
        </p:spPr>
        <p:txBody>
          <a:bodyPr>
            <a:normAutofit/>
          </a:bodyPr>
          <a:lstStyle/>
          <a:p>
            <a:pPr marL="0" indent="0" rtl="0" fontAlgn="base">
              <a:spcBef>
                <a:spcPts val="0"/>
              </a:spcBef>
              <a:spcAft>
                <a:spcPts val="1000"/>
              </a:spcAft>
              <a:buNone/>
            </a:pPr>
            <a:r>
              <a:rPr lang="en-US" b="0" i="0" u="none" strike="noStrike" dirty="0">
                <a:solidFill>
                  <a:srgbClr val="000000"/>
                </a:solidFill>
                <a:effectLst/>
                <a:latin typeface="Arial" panose="020B0604020202020204" pitchFamily="34" charset="0"/>
              </a:rPr>
              <a:t>All of these are cases where advanced computing applications and learning analytics (herein called ‘analytics’ for brevity) are being used. </a:t>
            </a:r>
            <a:endParaRPr lang="en-US" sz="4000" b="0" i="0" u="none" strike="noStrike" dirty="0">
              <a:solidFill>
                <a:srgbClr val="000000"/>
              </a:solidFill>
              <a:effectLst/>
              <a:latin typeface="Arial" panose="020B0604020202020204" pitchFamily="34" charset="0"/>
            </a:endParaRPr>
          </a:p>
        </p:txBody>
      </p:sp>
      <p:pic>
        <p:nvPicPr>
          <p:cNvPr id="5" name="Picture 4" descr="Chart, bubble chart&#10;&#10;Description automatically generated">
            <a:extLst>
              <a:ext uri="{FF2B5EF4-FFF2-40B4-BE49-F238E27FC236}">
                <a16:creationId xmlns:a16="http://schemas.microsoft.com/office/drawing/2014/main" id="{010FBDCD-DA39-4376-87F9-B5302A959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22" y="1690688"/>
            <a:ext cx="4476608" cy="4924269"/>
          </a:xfrm>
          <a:prstGeom prst="rect">
            <a:avLst/>
          </a:prstGeom>
        </p:spPr>
      </p:pic>
      <p:sp>
        <p:nvSpPr>
          <p:cNvPr id="7" name="TextBox 6">
            <a:extLst>
              <a:ext uri="{FF2B5EF4-FFF2-40B4-BE49-F238E27FC236}">
                <a16:creationId xmlns:a16="http://schemas.microsoft.com/office/drawing/2014/main" id="{37A10338-DC18-4CE5-BB0C-010A4DC15554}"/>
              </a:ext>
            </a:extLst>
          </p:cNvPr>
          <p:cNvSpPr txBox="1"/>
          <p:nvPr/>
        </p:nvSpPr>
        <p:spPr>
          <a:xfrm>
            <a:off x="5532698" y="4001294"/>
            <a:ext cx="4113321" cy="923330"/>
          </a:xfrm>
          <a:prstGeom prst="rect">
            <a:avLst/>
          </a:prstGeom>
          <a:noFill/>
        </p:spPr>
        <p:txBody>
          <a:bodyPr wrap="square">
            <a:spAutoFit/>
          </a:bodyPr>
          <a:lstStyle/>
          <a:p>
            <a:r>
              <a:rPr lang="en-US" dirty="0">
                <a:hlinkClick r:id="rId3"/>
              </a:rPr>
              <a:t>https://www.microstrategy.com/en/resources/introductory-guides/cloud-analytics-everything-you-need-to-know</a:t>
            </a:r>
            <a:r>
              <a:rPr lang="en-US" dirty="0"/>
              <a:t> </a:t>
            </a:r>
          </a:p>
        </p:txBody>
      </p:sp>
    </p:spTree>
    <p:extLst>
      <p:ext uri="{BB962C8B-B14F-4D97-AF65-F5344CB8AC3E}">
        <p14:creationId xmlns:p14="http://schemas.microsoft.com/office/powerpoint/2010/main" val="245991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712</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Ethics and Analytics: Getting a Feel For the Subject</vt:lpstr>
      <vt:lpstr>Getting a Feel for the Subject…</vt:lpstr>
      <vt:lpstr>Getting a Feel for the Subject…</vt:lpstr>
      <vt:lpstr>Getting a Feel for the Subject…</vt:lpstr>
      <vt:lpstr>Getting a Feel for the Subject…</vt:lpstr>
      <vt:lpstr>Getting a Feel for the Subject…</vt:lpstr>
      <vt:lpstr>Getting a Feel for the Subject…</vt:lpstr>
      <vt:lpstr>Getting a Feel for the Subject…</vt:lpstr>
      <vt:lpstr>What These Cases Have in Common…</vt:lpstr>
      <vt:lpstr>What These Cases Have in Common…</vt:lpstr>
      <vt:lpstr>What These Cases Have in Common…</vt:lpstr>
      <vt:lpstr>What These Cases Have in Common…</vt:lpstr>
      <vt:lpstr>What These Cases Have in Common…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Analytics</dc:title>
  <dc:creator>Stephen Downes</dc:creator>
  <cp:lastModifiedBy>Stephen Downes</cp:lastModifiedBy>
  <cp:revision>5</cp:revision>
  <dcterms:created xsi:type="dcterms:W3CDTF">2021-10-14T13:58:55Z</dcterms:created>
  <dcterms:modified xsi:type="dcterms:W3CDTF">2021-11-15T20:56:34Z</dcterms:modified>
</cp:coreProperties>
</file>