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66" r:id="rId4"/>
    <p:sldId id="265" r:id="rId5"/>
    <p:sldId id="267" r:id="rId6"/>
    <p:sldId id="268" r:id="rId7"/>
    <p:sldId id="270" r:id="rId8"/>
    <p:sldId id="271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51A1-C78C-4C21-8DDA-C4807B40CC6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7BF1D-6DE8-47DF-9A34-4E0460F30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8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34CD-B94E-4CA7-AFA4-E5C9FD092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1968C-805A-4D05-931C-FE4AF3941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49C3-B032-4BE8-BA83-3AA254C3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7A09-ED8F-4538-B43E-6F1FB590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DCEF1-5671-40CC-B21C-1769A52E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9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FF44-9E01-479A-8600-B409C4386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E4CBB-8ED7-4101-834F-0202E2972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938F-3355-4976-BD1F-533394CF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3A592-A0A2-40EE-952A-6367AE0EA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5A5E2-7C3A-488A-9BC9-2C4348D3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8D10A-C53C-4349-B202-283726DB2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69898-D69D-47BB-999F-CDC725A99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8DF1E-1D67-4C55-9CB9-79162CC2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B9363-6923-4EB8-B4AD-57CB9984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916D-7560-40EB-BA01-C3289080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086C-A023-4746-9698-5EA7631CA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4B522-51A5-43D8-9AB0-5C1B6059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7C95-9BFD-4590-A7EB-725E75E25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B7AD0-B449-4EED-9574-B7D333A5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B5C69-1D23-4AC0-9E36-18B2FA83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B697F-1B34-477D-824A-DDA4451A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AC906-270B-46B7-A6BA-567F46EEB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318B5-C2D9-48C9-AFA2-EADB071C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C2C0-0955-49B3-9AE6-10D152A8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5ACD0-0811-491D-8073-23EA8699F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4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62E6-CB94-4917-B57C-DF41EBD1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7A095-911D-46DE-AE6E-0E277CA67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7F2F8-5D55-4772-AAAB-626AC1684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7BA69-D99C-4109-B2F2-65A05F4F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BDEF8-B8E8-4AAC-AF69-929DFBE1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B7DB3-6472-48E8-AAB2-8DAA619D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82ED-02A0-45C7-8C15-4578ECAE6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88E0C-8DF7-4EFA-96C4-B1EA06C4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23E54-9DDF-41D5-A8C2-9B39BA428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5F89F-4047-4470-9542-0460CE02B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F8BB89-F708-4E7B-AA53-EB4B5AF05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C1A1D-CC7E-480E-B2D1-46AD34E0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E5232-60AD-459F-9557-D8C29F52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096E4-40F1-47B0-9CA6-1848FDFC5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2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62DE6-49A2-4B2A-AA60-34C20EE4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5829-14D9-4547-8A68-042174ED4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B3F4F-E686-4A01-A8D3-A92A90BB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A3342-53B5-41A5-ADC8-415D01C3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7E792-B4CA-45AE-AE49-24A78767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9DB5A-BF62-4A37-B57D-51471FA0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8AC80-8C47-488E-954B-95D7E0FF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7907C-1897-4E7C-A58C-4A59D75A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CAA92-8D99-4D20-96CD-2FD218C8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CD4B7-FB35-4F26-A752-F924A1C68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61E6D-FD63-4A84-ACF2-B8B0F1765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0CFC0-132B-49A4-A0D9-4012592B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4BD0F-0996-489E-94A1-B9CE6E712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4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862-9AA4-44CB-8601-34DD3FA7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37C87-8F16-44F0-B73D-5E922000EB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4EC95-7D6A-47F3-8411-4F5F1F8C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01F4F-88AE-44E7-B43D-6789E729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6A8CB-2F7F-4F87-A29C-63B4E786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CA993-F4C2-436B-8C7E-53B5FF67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5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1367D-D931-49BC-A7C0-D1A24DE6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ACE7F-BBD4-4E85-80F9-CCC1AFE60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58E13-1CCD-4216-A9B7-23D892DD4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3ED2-16C7-4C00-A48B-F77C3479763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875E-D65B-492E-8FE0-64FC2BC1F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9B44F-D43C-4395-8895-9B3ABBEDD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0D42-81B4-48DD-B7AC-C5A883376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thics.mooc.c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amis.com/hub/descriptive-analytic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lerated-insight.com/spend-analytics-diagnost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ain.com/insights/do-this-not-that-prescriptive-analytics-in-sales-and-marketin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verge.com/21346343/gpt-3-explainer-openai-examples-errors-agi-potentia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aas.com/new-research-ai-and-advanced-analytics-connecting-culture-ethics-and-society-in-a-machine-ag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ajournals.org/doi/full/10.1161/JAHA.119.0127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ilearn.com/tutorials/machine-learning-tutorial/classification-in-machine-learnin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talflux.com/machine-learning-feature-selection-feature-extractio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4XyRg4PrRj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2979-021-00592-x/figures/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ark, lit, outdoor object, night sky&#10;&#10;Description automatically generated">
            <a:extLst>
              <a:ext uri="{FF2B5EF4-FFF2-40B4-BE49-F238E27FC236}">
                <a16:creationId xmlns:a16="http://schemas.microsoft.com/office/drawing/2014/main" id="{9954878E-95AD-4210-B1D0-8422B513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" r="6010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06395-7348-41FA-B3B0-ED5A5302E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Applications of Analytics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FE31F-9EE8-4F70-B1E6-9E63DC875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Stephen Downes</a:t>
            </a:r>
          </a:p>
          <a:p>
            <a:r>
              <a:rPr lang="en-US">
                <a:solidFill>
                  <a:srgbClr val="FFFFFF"/>
                </a:solidFill>
              </a:rPr>
              <a:t>October 18, 2021</a:t>
            </a:r>
          </a:p>
        </p:txBody>
      </p:sp>
    </p:spTree>
    <p:extLst>
      <p:ext uri="{BB962C8B-B14F-4D97-AF65-F5344CB8AC3E}">
        <p14:creationId xmlns:p14="http://schemas.microsoft.com/office/powerpoint/2010/main" val="3233485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127E4AD-C733-437F-B2AD-C8387E09CCEF}"/>
              </a:ext>
            </a:extLst>
          </p:cNvPr>
          <p:cNvSpPr/>
          <p:nvPr/>
        </p:nvSpPr>
        <p:spPr>
          <a:xfrm>
            <a:off x="5291191" y="2946115"/>
            <a:ext cx="1458930" cy="729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Analytics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64AB50-C270-4B31-B17B-F72CB74B0B1A}"/>
              </a:ext>
            </a:extLst>
          </p:cNvPr>
          <p:cNvSpPr/>
          <p:nvPr/>
        </p:nvSpPr>
        <p:spPr>
          <a:xfrm>
            <a:off x="3266325" y="2963240"/>
            <a:ext cx="1446943" cy="69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Diagnostic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483CB8-FEEC-4650-A925-037D0F3B9FCE}"/>
              </a:ext>
            </a:extLst>
          </p:cNvPr>
          <p:cNvSpPr/>
          <p:nvPr/>
        </p:nvSpPr>
        <p:spPr>
          <a:xfrm>
            <a:off x="7328044" y="2963240"/>
            <a:ext cx="1446943" cy="69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Generative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58CB67-4A73-4AC8-BCD2-8D9F398B8733}"/>
              </a:ext>
            </a:extLst>
          </p:cNvPr>
          <p:cNvSpPr txBox="1"/>
          <p:nvPr/>
        </p:nvSpPr>
        <p:spPr>
          <a:xfrm>
            <a:off x="1183670" y="721744"/>
            <a:ext cx="2083085" cy="120032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Data Mart / Data Lake</a:t>
            </a:r>
          </a:p>
          <a:p>
            <a:pPr algn="r"/>
            <a:r>
              <a:rPr lang="en-US" sz="1200" dirty="0"/>
              <a:t>Tracking</a:t>
            </a:r>
          </a:p>
          <a:p>
            <a:pPr algn="r"/>
            <a:r>
              <a:rPr lang="en-US" sz="1200" dirty="0"/>
              <a:t>Systems Analysis</a:t>
            </a:r>
          </a:p>
          <a:p>
            <a:pPr algn="r"/>
            <a:r>
              <a:rPr lang="en-US" sz="1200" dirty="0"/>
              <a:t>Institutional Compliance</a:t>
            </a:r>
          </a:p>
          <a:p>
            <a:pPr algn="r"/>
            <a:r>
              <a:rPr lang="en-US" sz="1200" dirty="0"/>
              <a:t>Student Profiles</a:t>
            </a:r>
          </a:p>
          <a:p>
            <a:pPr algn="r"/>
            <a:r>
              <a:rPr lang="en-US" sz="1200" dirty="0"/>
              <a:t>Dashboards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90133-FC38-4667-844D-496711F3E37D}"/>
              </a:ext>
            </a:extLst>
          </p:cNvPr>
          <p:cNvSpPr txBox="1"/>
          <p:nvPr/>
        </p:nvSpPr>
        <p:spPr>
          <a:xfrm>
            <a:off x="331344" y="2154117"/>
            <a:ext cx="2083085" cy="23083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Audio and Video Transcription</a:t>
            </a:r>
          </a:p>
          <a:p>
            <a:pPr algn="r"/>
            <a:r>
              <a:rPr lang="en-US" sz="1200" dirty="0"/>
              <a:t>Security</a:t>
            </a:r>
          </a:p>
          <a:p>
            <a:pPr algn="r"/>
            <a:r>
              <a:rPr lang="en-US" sz="1200" dirty="0"/>
              <a:t>Access Control</a:t>
            </a:r>
          </a:p>
          <a:p>
            <a:pPr algn="r"/>
            <a:r>
              <a:rPr lang="en-US" sz="1200" dirty="0"/>
              <a:t>Spam Detection</a:t>
            </a:r>
          </a:p>
          <a:p>
            <a:pPr algn="r"/>
            <a:r>
              <a:rPr lang="en-US" sz="1200" dirty="0"/>
              <a:t>Plagiarism Detection</a:t>
            </a:r>
          </a:p>
          <a:p>
            <a:pPr algn="r"/>
            <a:r>
              <a:rPr lang="en-US" sz="1200" dirty="0"/>
              <a:t>Proctoring</a:t>
            </a:r>
          </a:p>
          <a:p>
            <a:pPr algn="r"/>
            <a:r>
              <a:rPr lang="en-US" sz="1200" dirty="0"/>
              <a:t>Fakes Detection</a:t>
            </a:r>
          </a:p>
          <a:p>
            <a:pPr algn="r"/>
            <a:r>
              <a:rPr lang="en-US" sz="1200" dirty="0"/>
              <a:t>Supporting Special Needs</a:t>
            </a:r>
          </a:p>
          <a:p>
            <a:pPr algn="r"/>
            <a:r>
              <a:rPr lang="en-US" sz="1200" dirty="0"/>
              <a:t>Sentiment Analysis</a:t>
            </a:r>
          </a:p>
          <a:p>
            <a:pPr algn="r"/>
            <a:r>
              <a:rPr lang="en-US" sz="1200" dirty="0"/>
              <a:t>Opinion Sampling</a:t>
            </a:r>
          </a:p>
          <a:p>
            <a:pPr algn="r"/>
            <a:r>
              <a:rPr lang="en-US" sz="1200" dirty="0"/>
              <a:t>Automated Grading</a:t>
            </a:r>
          </a:p>
          <a:p>
            <a:pPr algn="r"/>
            <a:r>
              <a:rPr lang="en-US" sz="1200" dirty="0"/>
              <a:t>Competencies Assessment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89096D-87B7-4743-BDF8-8A2BADFB4184}"/>
              </a:ext>
            </a:extLst>
          </p:cNvPr>
          <p:cNvSpPr txBox="1"/>
          <p:nvPr/>
        </p:nvSpPr>
        <p:spPr>
          <a:xfrm>
            <a:off x="842480" y="4690090"/>
            <a:ext cx="2424277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0"/>
            </a:gradFill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/>
              <a:t>Resource Planning</a:t>
            </a:r>
          </a:p>
          <a:p>
            <a:pPr algn="r"/>
            <a:r>
              <a:rPr lang="en-US" sz="1200" dirty="0"/>
              <a:t>Learning Design</a:t>
            </a:r>
          </a:p>
          <a:p>
            <a:pPr algn="r"/>
            <a:r>
              <a:rPr lang="en-US" sz="1200" dirty="0"/>
              <a:t>User Testing</a:t>
            </a:r>
          </a:p>
          <a:p>
            <a:pPr algn="r"/>
            <a:r>
              <a:rPr lang="en-US" sz="1200" dirty="0"/>
              <a:t>Identify Students At Risk of Failing</a:t>
            </a:r>
          </a:p>
          <a:p>
            <a:pPr algn="r"/>
            <a:r>
              <a:rPr lang="en-US" sz="1200" dirty="0"/>
              <a:t>Academic Advising</a:t>
            </a:r>
          </a:p>
          <a:p>
            <a:pPr algn="r"/>
            <a:r>
              <a:rPr lang="en-US" sz="1200" dirty="0"/>
              <a:t>Precision Education</a:t>
            </a:r>
          </a:p>
          <a:p>
            <a:pPr algn="r"/>
            <a:r>
              <a:rPr lang="en-US" sz="1200" dirty="0"/>
              <a:t>Student Recruitment</a:t>
            </a:r>
          </a:p>
          <a:p>
            <a:pPr algn="r"/>
            <a:r>
              <a:rPr lang="en-US" sz="1200" dirty="0"/>
              <a:t>Ratings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6C516F-DB44-45B4-90C5-3C0E85E3EEE4}"/>
              </a:ext>
            </a:extLst>
          </p:cNvPr>
          <p:cNvSpPr txBox="1"/>
          <p:nvPr/>
        </p:nvSpPr>
        <p:spPr>
          <a:xfrm>
            <a:off x="8774987" y="721744"/>
            <a:ext cx="2242335" cy="1384995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Learning Recommendations</a:t>
            </a:r>
          </a:p>
          <a:p>
            <a:r>
              <a:rPr lang="en-US" sz="1200" dirty="0"/>
              <a:t>Adaptive Learning</a:t>
            </a:r>
          </a:p>
          <a:p>
            <a:r>
              <a:rPr lang="en-US" sz="1200" dirty="0"/>
              <a:t>Adaptive Group Formation</a:t>
            </a:r>
          </a:p>
          <a:p>
            <a:r>
              <a:rPr lang="en-US" sz="1200" dirty="0"/>
              <a:t>Placement Matching</a:t>
            </a:r>
          </a:p>
          <a:p>
            <a:r>
              <a:rPr lang="en-US" sz="1200" dirty="0"/>
              <a:t>Hiring</a:t>
            </a:r>
          </a:p>
          <a:p>
            <a:r>
              <a:rPr lang="en-US" sz="1200" dirty="0"/>
              <a:t>Pricing</a:t>
            </a:r>
          </a:p>
          <a:p>
            <a:r>
              <a:rPr lang="en-US" sz="1200" dirty="0"/>
              <a:t>Decision-Making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060BF-5D87-4FA3-9BB1-39CBA919E176}"/>
              </a:ext>
            </a:extLst>
          </p:cNvPr>
          <p:cNvSpPr txBox="1"/>
          <p:nvPr/>
        </p:nvSpPr>
        <p:spPr>
          <a:xfrm>
            <a:off x="9551540" y="2800448"/>
            <a:ext cx="1903288" cy="1015663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Chatbots and More</a:t>
            </a:r>
          </a:p>
          <a:p>
            <a:r>
              <a:rPr lang="en-US" sz="1200" dirty="0"/>
              <a:t>AI-Generated Content</a:t>
            </a:r>
          </a:p>
          <a:p>
            <a:r>
              <a:rPr lang="en-US" sz="1200" dirty="0"/>
              <a:t>Autogenerated Animation</a:t>
            </a:r>
          </a:p>
          <a:p>
            <a:r>
              <a:rPr lang="en-US" sz="1200" dirty="0"/>
              <a:t>Coaching</a:t>
            </a:r>
          </a:p>
          <a:p>
            <a:r>
              <a:rPr lang="en-US" sz="1200" dirty="0"/>
              <a:t>Artificial Teachers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08625A-85A8-4E05-8CC4-D24B84DFF957}"/>
              </a:ext>
            </a:extLst>
          </p:cNvPr>
          <p:cNvSpPr txBox="1"/>
          <p:nvPr/>
        </p:nvSpPr>
        <p:spPr>
          <a:xfrm>
            <a:off x="8774987" y="4690090"/>
            <a:ext cx="1809106" cy="156966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0"/>
            </a:gradFill>
          </a:ln>
        </p:spPr>
        <p:txBody>
          <a:bodyPr wrap="square">
            <a:spAutoFit/>
          </a:bodyPr>
          <a:lstStyle/>
          <a:p>
            <a:r>
              <a:rPr lang="en-US" sz="1200" dirty="0"/>
              <a:t>Community Standards</a:t>
            </a:r>
          </a:p>
          <a:p>
            <a:r>
              <a:rPr lang="en-US" sz="1200" dirty="0"/>
              <a:t>Influencing Behaviour</a:t>
            </a:r>
          </a:p>
          <a:p>
            <a:r>
              <a:rPr lang="en-US" sz="1200" dirty="0"/>
              <a:t>Identifying the Bad</a:t>
            </a:r>
          </a:p>
          <a:p>
            <a:r>
              <a:rPr lang="en-US" sz="1200" dirty="0"/>
              <a:t>Amplifying the Good</a:t>
            </a:r>
          </a:p>
          <a:p>
            <a:r>
              <a:rPr lang="en-US" sz="1200" dirty="0"/>
              <a:t>Defining What’s Fair</a:t>
            </a:r>
          </a:p>
          <a:p>
            <a:r>
              <a:rPr lang="en-US" sz="1200" dirty="0"/>
              <a:t>Changing the Law</a:t>
            </a:r>
          </a:p>
          <a:p>
            <a:r>
              <a:rPr lang="en-US" sz="1200" dirty="0"/>
              <a:t>Moderating Discourse</a:t>
            </a:r>
          </a:p>
          <a:p>
            <a:r>
              <a:rPr lang="en-US" sz="1200" dirty="0"/>
              <a:t>Easing Distress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58F9DB-674A-462C-A9F8-48A422490FC9}"/>
              </a:ext>
            </a:extLst>
          </p:cNvPr>
          <p:cNvCxnSpPr>
            <a:stCxn id="16" idx="3"/>
            <a:endCxn id="5" idx="2"/>
          </p:cNvCxnSpPr>
          <p:nvPr/>
        </p:nvCxnSpPr>
        <p:spPr>
          <a:xfrm>
            <a:off x="2414429" y="3308279"/>
            <a:ext cx="85189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005296-286C-43A3-A83F-7C6F44BB0A44}"/>
              </a:ext>
            </a:extLst>
          </p:cNvPr>
          <p:cNvCxnSpPr>
            <a:cxnSpLocks/>
            <a:stCxn id="22" idx="1"/>
            <a:endCxn id="8" idx="6"/>
          </p:cNvCxnSpPr>
          <p:nvPr/>
        </p:nvCxnSpPr>
        <p:spPr>
          <a:xfrm flipH="1">
            <a:off x="8774987" y="3308280"/>
            <a:ext cx="7765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55FBF3-7207-45BF-AD69-9C23EDBF948B}"/>
              </a:ext>
            </a:extLst>
          </p:cNvPr>
          <p:cNvCxnSpPr>
            <a:stCxn id="5" idx="6"/>
            <a:endCxn id="3" idx="2"/>
          </p:cNvCxnSpPr>
          <p:nvPr/>
        </p:nvCxnSpPr>
        <p:spPr>
          <a:xfrm>
            <a:off x="4713268" y="3308280"/>
            <a:ext cx="577923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ED0749-A8A2-441E-BFDF-A8157684BE96}"/>
              </a:ext>
            </a:extLst>
          </p:cNvPr>
          <p:cNvCxnSpPr>
            <a:stCxn id="14" idx="3"/>
            <a:endCxn id="3" idx="1"/>
          </p:cNvCxnSpPr>
          <p:nvPr/>
        </p:nvCxnSpPr>
        <p:spPr>
          <a:xfrm>
            <a:off x="3266755" y="1321909"/>
            <a:ext cx="2238091" cy="173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291418-190E-4734-B460-BC1BED44ABF3}"/>
              </a:ext>
            </a:extLst>
          </p:cNvPr>
          <p:cNvSpPr/>
          <p:nvPr/>
        </p:nvSpPr>
        <p:spPr>
          <a:xfrm>
            <a:off x="3844248" y="1678970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Descriptive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2A95B0-CAF9-4BD0-8A14-3E08D2641366}"/>
              </a:ext>
            </a:extLst>
          </p:cNvPr>
          <p:cNvCxnSpPr>
            <a:stCxn id="3" idx="3"/>
            <a:endCxn id="18" idx="3"/>
          </p:cNvCxnSpPr>
          <p:nvPr/>
        </p:nvCxnSpPr>
        <p:spPr>
          <a:xfrm flipH="1">
            <a:off x="3266757" y="3568752"/>
            <a:ext cx="2238089" cy="190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4BA4D964-27CD-4D6C-9224-3071BEDD95B7}"/>
              </a:ext>
            </a:extLst>
          </p:cNvPr>
          <p:cNvSpPr/>
          <p:nvPr/>
        </p:nvSpPr>
        <p:spPr>
          <a:xfrm>
            <a:off x="3844248" y="4129356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Predictive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F44B0A6-A309-40BA-9741-A4368B4E4543}"/>
              </a:ext>
            </a:extLst>
          </p:cNvPr>
          <p:cNvCxnSpPr>
            <a:stCxn id="20" idx="1"/>
            <a:endCxn id="3" idx="7"/>
          </p:cNvCxnSpPr>
          <p:nvPr/>
        </p:nvCxnSpPr>
        <p:spPr>
          <a:xfrm flipH="1">
            <a:off x="6536466" y="1414242"/>
            <a:ext cx="2238521" cy="1638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B43239-6A4D-41B4-8007-DB6B57176D37}"/>
              </a:ext>
            </a:extLst>
          </p:cNvPr>
          <p:cNvCxnSpPr>
            <a:stCxn id="24" idx="1"/>
            <a:endCxn id="3" idx="5"/>
          </p:cNvCxnSpPr>
          <p:nvPr/>
        </p:nvCxnSpPr>
        <p:spPr>
          <a:xfrm flipH="1" flipV="1">
            <a:off x="6536466" y="3568752"/>
            <a:ext cx="2238521" cy="1906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3D29F91-4256-4CFA-9DF4-3F742A4EBF1E}"/>
              </a:ext>
            </a:extLst>
          </p:cNvPr>
          <p:cNvCxnSpPr>
            <a:stCxn id="8" idx="2"/>
            <a:endCxn id="3" idx="6"/>
          </p:cNvCxnSpPr>
          <p:nvPr/>
        </p:nvCxnSpPr>
        <p:spPr>
          <a:xfrm flipH="1">
            <a:off x="6750121" y="3308280"/>
            <a:ext cx="577923" cy="2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2BFDA38-C20E-487F-97CD-8328F7B18D68}"/>
              </a:ext>
            </a:extLst>
          </p:cNvPr>
          <p:cNvSpPr/>
          <p:nvPr/>
        </p:nvSpPr>
        <p:spPr>
          <a:xfrm>
            <a:off x="6750121" y="1693954"/>
            <a:ext cx="1524001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Prescriptive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0D4E95-4753-4437-AAAD-BD30A4680AA1}"/>
              </a:ext>
            </a:extLst>
          </p:cNvPr>
          <p:cNvSpPr/>
          <p:nvPr/>
        </p:nvSpPr>
        <p:spPr>
          <a:xfrm>
            <a:off x="6744985" y="4128927"/>
            <a:ext cx="1446943" cy="69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Deontic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1B83EF6-D5F8-453D-9EB4-36575D2EF77D}"/>
              </a:ext>
            </a:extLst>
          </p:cNvPr>
          <p:cNvSpPr txBox="1"/>
          <p:nvPr/>
        </p:nvSpPr>
        <p:spPr>
          <a:xfrm>
            <a:off x="3646974" y="314135"/>
            <a:ext cx="4747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Applications of Analytics</a:t>
            </a:r>
          </a:p>
          <a:p>
            <a:r>
              <a:rPr lang="en-US" sz="1200" dirty="0"/>
              <a:t>v. 1.0 October 17, 2021</a:t>
            </a:r>
            <a:endParaRPr lang="en-US" sz="11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05398C-00CA-41A6-B903-D3E368D3CA89}"/>
              </a:ext>
            </a:extLst>
          </p:cNvPr>
          <p:cNvSpPr txBox="1"/>
          <p:nvPr/>
        </p:nvSpPr>
        <p:spPr>
          <a:xfrm>
            <a:off x="3695354" y="1336404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happened?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11AA3CF-3FCE-4421-B8A4-9CB3D86EEE9C}"/>
              </a:ext>
            </a:extLst>
          </p:cNvPr>
          <p:cNvSpPr txBox="1"/>
          <p:nvPr/>
        </p:nvSpPr>
        <p:spPr>
          <a:xfrm>
            <a:off x="2490202" y="2415690"/>
            <a:ext cx="2340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kind of thing happened?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8E10950-88BA-4574-BCAA-A6A2FD26FBA8}"/>
              </a:ext>
            </a:extLst>
          </p:cNvPr>
          <p:cNvSpPr txBox="1"/>
          <p:nvPr/>
        </p:nvSpPr>
        <p:spPr>
          <a:xfrm>
            <a:off x="2840377" y="3808987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will happen?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C9484AF-54B9-49FD-A14D-43AF1F14053F}"/>
              </a:ext>
            </a:extLst>
          </p:cNvPr>
          <p:cNvSpPr txBox="1"/>
          <p:nvPr/>
        </p:nvSpPr>
        <p:spPr>
          <a:xfrm>
            <a:off x="6712114" y="1215491"/>
            <a:ext cx="2083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Make it happen?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B8A8E31-AD8B-4136-B109-ABAE1C27B997}"/>
              </a:ext>
            </a:extLst>
          </p:cNvPr>
          <p:cNvSpPr txBox="1"/>
          <p:nvPr/>
        </p:nvSpPr>
        <p:spPr>
          <a:xfrm>
            <a:off x="7224214" y="2554189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Make something new?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9C0420-4E64-4EEA-95F5-2B55441E8B9E}"/>
              </a:ext>
            </a:extLst>
          </p:cNvPr>
          <p:cNvSpPr txBox="1"/>
          <p:nvPr/>
        </p:nvSpPr>
        <p:spPr>
          <a:xfrm>
            <a:off x="8394929" y="4231463"/>
            <a:ext cx="234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should happen?</a:t>
            </a:r>
          </a:p>
        </p:txBody>
      </p:sp>
      <p:pic>
        <p:nvPicPr>
          <p:cNvPr id="71" name="Picture 7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DDC6546-F621-4452-84C9-74402C54D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199" y="4998026"/>
            <a:ext cx="2606803" cy="150088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0ECB266-B030-440C-B063-2659AF58B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28" y="6521755"/>
            <a:ext cx="746788" cy="263073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4008613A-11DA-49A1-AAA0-11D7B08618E3}"/>
              </a:ext>
            </a:extLst>
          </p:cNvPr>
          <p:cNvSpPr txBox="1"/>
          <p:nvPr/>
        </p:nvSpPr>
        <p:spPr>
          <a:xfrm>
            <a:off x="5291191" y="6438340"/>
            <a:ext cx="6093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https://ethics.mooc.ca/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58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AEBB8-9AD4-435F-A8F9-19368AAFC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AFFE2-598E-4DDA-86A9-6478909B2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941618" cy="4667250"/>
          </a:xfrm>
        </p:spPr>
        <p:txBody>
          <a:bodyPr/>
          <a:lstStyle/>
          <a:p>
            <a:r>
              <a:rPr lang="en-US" dirty="0"/>
              <a:t>Description, detection and reporting, including mechanisms to pull data from multiple sources, filter it, and combine it.</a:t>
            </a:r>
          </a:p>
          <a:p>
            <a:r>
              <a:rPr lang="en-US" dirty="0"/>
              <a:t>Data aggregation and data mining are two techniques used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1BA8DEB-6FF4-480B-BE3F-F082093A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7" y="1324099"/>
            <a:ext cx="6419417" cy="4449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A482EB-72BB-42AE-A2A3-0BA6BD248366}"/>
              </a:ext>
            </a:extLst>
          </p:cNvPr>
          <p:cNvSpPr txBox="1"/>
          <p:nvPr/>
        </p:nvSpPr>
        <p:spPr>
          <a:xfrm>
            <a:off x="6096000" y="61235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https://www.valamis.com/hub/descriptive-analytics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494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21FD-9233-4E60-9B9C-4CF6C68F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468A4-19F0-4B5E-B9B3-DE402021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2072" y="1524217"/>
            <a:ext cx="4440382" cy="4405312"/>
          </a:xfrm>
        </p:spPr>
        <p:txBody>
          <a:bodyPr>
            <a:normAutofit/>
          </a:bodyPr>
          <a:lstStyle/>
          <a:p>
            <a:r>
              <a:rPr lang="en-US" dirty="0"/>
              <a:t>Looks more deeply into data in order to detect patterns and trends. </a:t>
            </a:r>
          </a:p>
          <a:p>
            <a:r>
              <a:rPr lang="en-US" dirty="0"/>
              <a:t>For example, to perform recognition, classification or categorization tasks.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550756-8A93-4E39-B9E0-3CC959FF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56" y="1524217"/>
            <a:ext cx="5985162" cy="3366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0A2CA-DC97-4B03-96C7-8C3B6FF7CFE9}"/>
              </a:ext>
            </a:extLst>
          </p:cNvPr>
          <p:cNvSpPr txBox="1"/>
          <p:nvPr/>
        </p:nvSpPr>
        <p:spPr>
          <a:xfrm>
            <a:off x="817417" y="5283198"/>
            <a:ext cx="6664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https://www.accelerated-insight.com/spend-analytics-diagnostics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494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D090-026D-4313-ADF9-28F45E31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AC12D-1DDC-4EE1-967E-4319A008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9223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Answer the question, what will (probably) happen, based on an identification of patterns and trends in existing data, and an extrapolation of that pattern or trend to probably future states.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122A4F9-82A0-4036-BFBB-CF58DD9E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6" y="1690688"/>
            <a:ext cx="5448497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F4B4ED-9461-480D-9449-D28E37DD5DB5}"/>
              </a:ext>
            </a:extLst>
          </p:cNvPr>
          <p:cNvSpPr txBox="1"/>
          <p:nvPr/>
        </p:nvSpPr>
        <p:spPr>
          <a:xfrm>
            <a:off x="5541816" y="5798920"/>
            <a:ext cx="5347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281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3FDE0-0AB9-447D-B5FD-0A377B410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68CD-F248-4D23-BB84-62B13BEE0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308" y="1482436"/>
            <a:ext cx="25014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Prescriptive analytics recommend solutions.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8AAA3-57E7-4B05-832B-87E30FA37B27}"/>
              </a:ext>
            </a:extLst>
          </p:cNvPr>
          <p:cNvSpPr txBox="1"/>
          <p:nvPr/>
        </p:nvSpPr>
        <p:spPr>
          <a:xfrm>
            <a:off x="949035" y="6169709"/>
            <a:ext cx="9234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https://www.bain.com/insights/do-this-not-that-prescriptive-analytics-in-sales-and-marketing/</a:t>
            </a:r>
            <a:r>
              <a:rPr lang="en-US" dirty="0"/>
              <a:t>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DEC3649-9973-4DB3-8B56-E3DF13622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718974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0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307E-5185-4ED0-A5BC-22D36B75C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A0D3-76DC-4156-8F9D-92BF3D0A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986" y="1412510"/>
            <a:ext cx="41355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Generate original content based on parameters or properties of the data studied, combined with predictions or requirements for future data.</a:t>
            </a:r>
          </a:p>
        </p:txBody>
      </p:sp>
      <p:pic>
        <p:nvPicPr>
          <p:cNvPr id="5" name="Picture 4" descr="A collage of cats&#10;&#10;Description automatically generated with low confidence">
            <a:extLst>
              <a:ext uri="{FF2B5EF4-FFF2-40B4-BE49-F238E27FC236}">
                <a16:creationId xmlns:a16="http://schemas.microsoft.com/office/drawing/2014/main" id="{796B3EA3-CA4E-4205-BADF-9B539940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18" y="1456532"/>
            <a:ext cx="6407938" cy="4486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DC2BC-4E0D-415E-AE84-6191AE06CEF0}"/>
              </a:ext>
            </a:extLst>
          </p:cNvPr>
          <p:cNvSpPr txBox="1"/>
          <p:nvPr/>
        </p:nvSpPr>
        <p:spPr>
          <a:xfrm>
            <a:off x="974818" y="6133556"/>
            <a:ext cx="10113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https://www.theverge.com/21346343/gpt-3-explainer-openai-examples-errors-agi-potential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6709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392B-ED2D-4FA9-836A-3B1954D18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Deontic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0FF1-C930-4843-A428-D9EA8EFB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32584"/>
            <a:ext cx="10896600" cy="112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Analytics that look at expressions of sentiments, needs, desires, and other such factors in order to determine what sort of outcome would be best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387E815-48B1-4471-ABE4-30A54E1D5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8250"/>
            <a:ext cx="9753600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89DB2B-36C8-468C-9998-E2563CA4ED8E}"/>
              </a:ext>
            </a:extLst>
          </p:cNvPr>
          <p:cNvSpPr txBox="1"/>
          <p:nvPr/>
        </p:nvSpPr>
        <p:spPr>
          <a:xfrm>
            <a:off x="4091354" y="5086254"/>
            <a:ext cx="764344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https://insightaas.com/new-research-ai-and-advanced-analytics-connecting-culture-ethics-and-society-in-a-machine-age/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34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342C-F580-41AC-986C-671264C02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 for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40DA-C439-41F6-99CD-4F4E06DF2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can look at the </a:t>
            </a:r>
            <a:r>
              <a:rPr lang="en-US" i="1" dirty="0"/>
              <a:t>motivations</a:t>
            </a:r>
            <a:r>
              <a:rPr lang="en-US" dirty="0"/>
              <a:t> for learning analytics to develop a sense of what to expect from the technology. Institutions may desire, for example (Kay, Korn &amp; Oppenheim, 2012):</a:t>
            </a:r>
          </a:p>
          <a:p>
            <a:pPr lvl="1"/>
            <a:r>
              <a:rPr lang="en-US" dirty="0"/>
              <a:t>responses to economic and competitive pressures</a:t>
            </a:r>
          </a:p>
          <a:p>
            <a:pPr lvl="1"/>
            <a:r>
              <a:rPr lang="en-US" dirty="0"/>
              <a:t>agility of analysis </a:t>
            </a:r>
          </a:p>
          <a:p>
            <a:pPr lvl="1"/>
            <a:r>
              <a:rPr lang="en-US" dirty="0"/>
              <a:t>good practice in modern enterprise management.</a:t>
            </a:r>
          </a:p>
          <a:p>
            <a:pPr lvl="1"/>
            <a:r>
              <a:rPr lang="en-US" dirty="0"/>
              <a:t>intelligent </a:t>
            </a:r>
            <a:r>
              <a:rPr lang="en-US" dirty="0" err="1"/>
              <a:t>personalised</a:t>
            </a:r>
            <a:r>
              <a:rPr lang="en-US" dirty="0"/>
              <a:t> services </a:t>
            </a:r>
          </a:p>
          <a:p>
            <a:pPr lvl="1"/>
            <a:r>
              <a:rPr lang="en-US" dirty="0"/>
              <a:t>visualization of patterns and trends in large-scale data </a:t>
            </a:r>
          </a:p>
          <a:p>
            <a:pPr marL="0" indent="0">
              <a:buNone/>
            </a:pPr>
            <a:r>
              <a:rPr lang="en-US" dirty="0"/>
              <a:t>This is not ‘technology in search of an application’. Quite the opposite.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4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764C-B6BF-4017-982C-0C9D125CE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Analytics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22D3842-D169-4BC5-9145-D6FD0A557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459"/>
            <a:ext cx="10515600" cy="34981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436CF-E677-4454-8ADC-49F5218281D8}"/>
              </a:ext>
            </a:extLst>
          </p:cNvPr>
          <p:cNvSpPr txBox="1"/>
          <p:nvPr/>
        </p:nvSpPr>
        <p:spPr>
          <a:xfrm>
            <a:off x="838200" y="5884122"/>
            <a:ext cx="737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https://link.springer.com/article/10.1007/s42979-021-00592-x/figures/2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91AB8-4E3C-4119-AF33-3B6DC680BF8F}"/>
              </a:ext>
            </a:extLst>
          </p:cNvPr>
          <p:cNvSpPr txBox="1"/>
          <p:nvPr/>
        </p:nvSpPr>
        <p:spPr>
          <a:xfrm>
            <a:off x="491646" y="2408221"/>
            <a:ext cx="2376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task-driven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F7DA2-C7FE-4AA7-A595-039FF6109D6B}"/>
              </a:ext>
            </a:extLst>
          </p:cNvPr>
          <p:cNvSpPr txBox="1"/>
          <p:nvPr/>
        </p:nvSpPr>
        <p:spPr>
          <a:xfrm>
            <a:off x="3900760" y="2498299"/>
            <a:ext cx="2226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data-driven process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B771EE-12CB-4015-BF74-E320C2304089}"/>
              </a:ext>
            </a:extLst>
          </p:cNvPr>
          <p:cNvSpPr txBox="1"/>
          <p:nvPr/>
        </p:nvSpPr>
        <p:spPr>
          <a:xfrm>
            <a:off x="6941127" y="2500669"/>
            <a:ext cx="146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hybridization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118B46-110F-4D9D-BB08-8D6ED41050CA}"/>
              </a:ext>
            </a:extLst>
          </p:cNvPr>
          <p:cNvSpPr txBox="1"/>
          <p:nvPr/>
        </p:nvSpPr>
        <p:spPr>
          <a:xfrm>
            <a:off x="9476509" y="2175133"/>
            <a:ext cx="252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environment-driven approach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6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9BA1B-C97E-4E0D-8B30-99C74495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AI / Analytics Can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162A-AF9A-4DF6-8164-9CB4B6FD0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5618" cy="4351338"/>
          </a:xfrm>
        </p:spPr>
        <p:txBody>
          <a:bodyPr/>
          <a:lstStyle/>
          <a:p>
            <a:r>
              <a:rPr lang="en-US" dirty="0"/>
              <a:t>Modern analytics is based mostly in supervised machine learning and neural networks, and these in turn provide algorithms for:</a:t>
            </a:r>
          </a:p>
          <a:p>
            <a:pPr lvl="1"/>
            <a:r>
              <a:rPr lang="en-US" dirty="0"/>
              <a:t>Classification</a:t>
            </a:r>
          </a:p>
          <a:p>
            <a:pPr lvl="1"/>
            <a:r>
              <a:rPr lang="en-US" dirty="0"/>
              <a:t>Regression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Feature extraction</a:t>
            </a:r>
          </a:p>
          <a:p>
            <a:pPr lvl="1"/>
            <a:r>
              <a:rPr lang="en-US" dirty="0"/>
              <a:t>Rule learning</a:t>
            </a:r>
          </a:p>
          <a:p>
            <a:pPr lvl="1"/>
            <a:r>
              <a:rPr lang="en-US" dirty="0"/>
              <a:t>Prediction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0A11E45-2F98-46EB-A3A2-CFDB10D1F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2" y="3588761"/>
            <a:ext cx="7091502" cy="2723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736BA6-CE01-4CDA-A922-92067628CE40}"/>
              </a:ext>
            </a:extLst>
          </p:cNvPr>
          <p:cNvSpPr txBox="1"/>
          <p:nvPr/>
        </p:nvSpPr>
        <p:spPr>
          <a:xfrm>
            <a:off x="7444792" y="2496235"/>
            <a:ext cx="3754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https://www.ahajournals.org/doi/full/10.1161/JAHA.119.012788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29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2BCC-59F9-4442-BDBF-D42EC73D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30C54-F7D4-48CB-A8BD-1952F1DEF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69036" cy="4351338"/>
          </a:xfrm>
        </p:spPr>
        <p:txBody>
          <a:bodyPr/>
          <a:lstStyle/>
          <a:p>
            <a:r>
              <a:rPr lang="en-US" dirty="0"/>
              <a:t>Binary classification (true-false, yes-no)</a:t>
            </a:r>
          </a:p>
          <a:p>
            <a:r>
              <a:rPr lang="en-US" dirty="0"/>
              <a:t>Multiclass classification (more than two class labels)</a:t>
            </a:r>
          </a:p>
          <a:p>
            <a:r>
              <a:rPr lang="en-US" dirty="0"/>
              <a:t>Multilabel classification (more than one label per entity)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5FE8F3-3A32-4FDE-9986-C1B0894E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28" y="3650239"/>
            <a:ext cx="5648325" cy="2162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BC6001-641E-445C-A324-FB36554075BD}"/>
              </a:ext>
            </a:extLst>
          </p:cNvPr>
          <p:cNvSpPr txBox="1"/>
          <p:nvPr/>
        </p:nvSpPr>
        <p:spPr>
          <a:xfrm>
            <a:off x="942109" y="58537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https://www.simplilearn.com/tutorials/machine-learning-tutorial/classification-in-machine-learning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97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39F0F-6849-4503-B497-C06303E1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A5CC-EDA5-418F-87A3-F591BE172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6309" cy="4351338"/>
          </a:xfrm>
        </p:spPr>
        <p:txBody>
          <a:bodyPr/>
          <a:lstStyle/>
          <a:p>
            <a:r>
              <a:rPr lang="en-US" dirty="0"/>
              <a:t>Simple and linear regression</a:t>
            </a:r>
          </a:p>
          <a:p>
            <a:r>
              <a:rPr lang="en-US" dirty="0"/>
              <a:t>Non-linear or polynomial</a:t>
            </a:r>
          </a:p>
          <a:p>
            <a:r>
              <a:rPr lang="en-US" dirty="0"/>
              <a:t>LASSO (least absolute shrinkage and selection operator)  and Ridge regression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61C4D5E0-B555-45FA-A085-172A88919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1825625"/>
            <a:ext cx="5735081" cy="3226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FB249D-258E-4A52-8291-61CCD27D0A09}"/>
              </a:ext>
            </a:extLst>
          </p:cNvPr>
          <p:cNvSpPr txBox="1"/>
          <p:nvPr/>
        </p:nvSpPr>
        <p:spPr>
          <a:xfrm>
            <a:off x="4655127" y="5942568"/>
            <a:ext cx="7273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https://link.springer.com/article/10.1007/s42979-021-00592-x/figures/6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914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9D0B6A7-E6D7-4478-B782-A016694E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256956"/>
            <a:ext cx="4866986" cy="4344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B726D8-CBB4-4DA5-9480-BFCEDBE50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8B095-83B6-43D4-8AFE-37193EA9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75764" cy="479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“Identifying and grouping related data points in large datasets without concern for the specific outcome” (</a:t>
            </a:r>
            <a:r>
              <a:rPr lang="en-US" dirty="0" err="1"/>
              <a:t>Sarker</a:t>
            </a:r>
            <a:r>
              <a:rPr lang="en-US" dirty="0"/>
              <a:t>, 2021)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Methods:</a:t>
            </a:r>
          </a:p>
          <a:p>
            <a:r>
              <a:rPr lang="en-US" sz="2400" dirty="0"/>
              <a:t>Partitioning (features, similarity)</a:t>
            </a:r>
          </a:p>
          <a:p>
            <a:r>
              <a:rPr lang="en-US" sz="2400" dirty="0"/>
              <a:t>Density (eliminates noise)</a:t>
            </a:r>
          </a:p>
          <a:p>
            <a:r>
              <a:rPr lang="en-US" sz="2400" dirty="0"/>
              <a:t>Hierarchy &amp; tree structure</a:t>
            </a:r>
          </a:p>
          <a:p>
            <a:r>
              <a:rPr lang="en-US" sz="2400" dirty="0"/>
              <a:t>Grids, models, constraints</a:t>
            </a:r>
          </a:p>
          <a:p>
            <a:r>
              <a:rPr lang="en-US" sz="2400" dirty="0"/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7354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DEBE-4434-496E-9784-B28FA3A9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24A7E-AF21-4ABC-94C9-13A7BE275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827" y="4680649"/>
            <a:ext cx="11182173" cy="1036927"/>
          </a:xfrm>
        </p:spPr>
        <p:txBody>
          <a:bodyPr>
            <a:normAutofit/>
          </a:bodyPr>
          <a:lstStyle/>
          <a:p>
            <a:r>
              <a:rPr lang="en-US" dirty="0"/>
              <a:t>Feature selection – choosing a set of unique, relevant or salient features</a:t>
            </a:r>
          </a:p>
          <a:p>
            <a:r>
              <a:rPr lang="en-US" dirty="0"/>
              <a:t>Feature extraction – reduce the number of features in a dataset 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F781FDC-5EC7-4257-8E42-7E2BC2BB7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28" y="1828999"/>
            <a:ext cx="4601331" cy="2576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F3C38D-DF04-472F-9B1E-0D150A48391D}"/>
              </a:ext>
            </a:extLst>
          </p:cNvPr>
          <p:cNvSpPr txBox="1"/>
          <p:nvPr/>
        </p:nvSpPr>
        <p:spPr>
          <a:xfrm>
            <a:off x="1009828" y="5717576"/>
            <a:ext cx="8021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https://vitalflux.com/machine-learning-feature-selection-feature-extraction/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https://www.youtube.com/watch?v=4XyRg4PrRjA</a:t>
            </a: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4A68EE-BC86-4949-97A0-7D9268825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5943600" y="1907374"/>
            <a:ext cx="6098469" cy="25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FCFA-04FD-46A7-B771-2D56A9A75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981D-61A4-4F06-8528-3857017A7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217" y="1825625"/>
            <a:ext cx="5015345" cy="4351338"/>
          </a:xfrm>
        </p:spPr>
        <p:txBody>
          <a:bodyPr/>
          <a:lstStyle/>
          <a:p>
            <a:r>
              <a:rPr lang="en-US" dirty="0"/>
              <a:t>Rule-learning – “to discover interesting relationships, if-then statements” </a:t>
            </a:r>
          </a:p>
          <a:p>
            <a:r>
              <a:rPr lang="en-US" dirty="0"/>
              <a:t>Reinforcement learning – “to learn by trial and error in an interactive environment”</a:t>
            </a:r>
          </a:p>
          <a:p>
            <a:r>
              <a:rPr lang="en-US" dirty="0"/>
              <a:t>Deep learning - machine learning approaches with representation learning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D481F91-E077-4DC2-9910-DB6FD5246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8" y="1825625"/>
            <a:ext cx="5530692" cy="3019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7A1DD1-4991-4C64-A404-AAF018654DAC}"/>
              </a:ext>
            </a:extLst>
          </p:cNvPr>
          <p:cNvSpPr txBox="1"/>
          <p:nvPr/>
        </p:nvSpPr>
        <p:spPr>
          <a:xfrm>
            <a:off x="565308" y="5641216"/>
            <a:ext cx="4475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https://link.springer.com/article/10.1007/s42979-021-00592-x/figures/9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410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772</Words>
  <Application>Microsoft Office PowerPoint</Application>
  <PresentationFormat>Widescreen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Applications of Analytics</vt:lpstr>
      <vt:lpstr>Motivations for Analytics</vt:lpstr>
      <vt:lpstr>Types of Analytics</vt:lpstr>
      <vt:lpstr>What AI / Analytics Can Do</vt:lpstr>
      <vt:lpstr>Classification</vt:lpstr>
      <vt:lpstr>Regression</vt:lpstr>
      <vt:lpstr>Clustering</vt:lpstr>
      <vt:lpstr>Feature Extraction</vt:lpstr>
      <vt:lpstr>Types of Learning</vt:lpstr>
      <vt:lpstr>PowerPoint Presentation</vt:lpstr>
      <vt:lpstr>Descriptive Analytics</vt:lpstr>
      <vt:lpstr>Diagnostic Analytics</vt:lpstr>
      <vt:lpstr>Predictive Analytics</vt:lpstr>
      <vt:lpstr>Prescriptive Analytics</vt:lpstr>
      <vt:lpstr>Generative Analytics</vt:lpstr>
      <vt:lpstr>Deontic Analytics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Downes</dc:creator>
  <cp:lastModifiedBy>Stephen Downes</cp:lastModifiedBy>
  <cp:revision>4</cp:revision>
  <dcterms:created xsi:type="dcterms:W3CDTF">2021-10-17T18:54:25Z</dcterms:created>
  <dcterms:modified xsi:type="dcterms:W3CDTF">2021-11-15T21:00:14Z</dcterms:modified>
</cp:coreProperties>
</file>