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C140-3079-4571-B607-40330954B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DD8C8-3CA8-4EC2-9D0A-516E5F7B7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1AC4A-8F72-49CC-A723-BF272D39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9602-5FC1-4AA2-BD91-8A19096C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4009-A967-4AA0-8590-016EA91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BBD3-AED0-4A67-BDA4-3A624BDF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EF46C-A7E3-47DE-BDDC-8774E148A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33103-3215-44FE-9954-8EF7DDFB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73B0E-5601-4A04-B646-A394E696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7D8DD-43A7-4234-9A29-2C494212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202D5-0034-476A-90CE-A4AEB5A6D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76439-982B-430C-BFFA-08A4B0573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F0E50-DFF9-4380-91E7-46304F20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0AAC-0183-4257-8703-69491150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4FB35-10CF-4B13-BF01-06D4B585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E6DD-5171-4099-AA40-0486331A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2F101-B2D1-4754-A29A-F5DAFCFAA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E1CC8-8243-4C41-9FCC-8B59D457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07829-7E76-4F67-AADA-27A5C99E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1C6CE-2769-4A13-8C49-D8BB015F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60A6-3327-4FFF-A1CB-8C507E58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357C0-D990-4CC4-A6E2-35AA207DD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6C7EA-F656-4273-A034-275438E0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87ADA-C9E6-4EA7-B989-2A5FE3FE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B06B-BFEF-46EF-8ED5-431C876B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4A7D-173E-476C-96C0-066D0BE1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5287-3C1A-4B21-878B-158D1015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D58D6-E02E-447D-98BC-6D34890DA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A088-47DC-4503-9ADD-F716C06A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4E52D-A5CE-4335-8DBD-52B9295D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89A0F-926A-46B4-A9FB-E93EF22D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E972-4610-42C9-9CE0-AF320533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32935-12A2-4E39-BDFA-3553CA38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893E0-FF1C-4406-BAAA-1FC4591D9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5B71C-58F9-4013-8D72-93C950880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E198D-D2C8-490B-8FE6-3A14E5FBC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062DB-7363-4AF6-A5D9-66518349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C6796-D213-4EB5-A828-2E76B46A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43204-5FD4-4AA3-B92E-E8F07C55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4B9D-1CB0-4EBA-9E83-21BF89AA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7B5FE-21DC-45C1-B8F5-759AB7F1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8696F-EAD1-4D15-A47D-905FF148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77D78-B3F7-4360-BF20-35EF559C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7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40941-61F3-4513-84AC-DE746662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7E40D-5842-4989-93C5-68180680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AF0BA-45FE-4949-863E-E67ABE02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7602-7AAB-4D85-9631-E05E90E2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10D4-E4C7-4C73-BADF-77F57B53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65217-7F9A-4154-B692-B1560D5D4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8A87C-D6CF-4C56-B048-6943749E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D57AE-00EB-4515-8A50-E0F57E59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92EA4-6A37-4DA3-87E9-66CC5A1F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A73D-9FA4-43F5-91B1-8AC914AB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4731E-F1DE-4A10-8D52-BCA6727E5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C2473-CF20-4E46-BC77-881E0D8F4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22E90-3958-4BA3-B312-B0456E62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019AF-2D7B-4216-9E47-2D6B47EA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88A7-195C-4B9B-AC03-EC4E3401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FC4DC-18C7-4C6A-9207-F84402B6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EB8E0-631F-4A6B-8EE9-B9592374A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D443-BB8F-4638-915C-15036A532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E2EF-3840-4004-9421-68E0A00D31D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D65EB-ACA9-4DBF-85C5-2B04E15A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F4025-2DEF-4582-9D69-D7594D31C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7B67-F3A0-41A2-960A-3AB654BF8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story/ai-phishing-email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tech.com/security/bad-actors-have-adapted-well-to-the-pandemic-crisi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ublica.org/article/why-are-cops-around-the-world-using-this-outlandish-mindreading-too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62-020-0884-z?fbclid=IwAR3X2coFq94s4o1w99wt4SrnaRNYYW4W4AlyiXVGYrYi9nnPrcOJLV3PDh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4016252031252X#fig000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321329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ai.c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is-Deepfake-technique-in-A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21/06/01/1002196245/a-u-n-report-suggests-libya-saw-the-first-battlefield-killing-by-an-autonomous-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3E281B-5C5E-45E3-9678-19BB70769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93D73-0CA9-4D7F-84B2-E9B61BAB8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Bad 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080AA-8E8C-4F43-822C-A2CC0FDE1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Stephen Downes</a:t>
            </a:r>
          </a:p>
          <a:p>
            <a:r>
              <a:rPr lang="en-US" dirty="0">
                <a:solidFill>
                  <a:srgbClr val="FFFFFF"/>
                </a:solidFill>
              </a:rPr>
              <a:t>November 1, 2021</a:t>
            </a:r>
          </a:p>
        </p:txBody>
      </p:sp>
    </p:spTree>
    <p:extLst>
      <p:ext uri="{BB962C8B-B14F-4D97-AF65-F5344CB8AC3E}">
        <p14:creationId xmlns:p14="http://schemas.microsoft.com/office/powerpoint/2010/main" val="1700298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8E10BE-8E4A-4F4D-8EFE-767F24420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2189"/>
            <a:ext cx="6596281" cy="436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D0473-87D1-4C99-A135-824B7E94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Tailored Phishing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691C2-F1BD-4B5A-8FF4-2C975B318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183" y="1582189"/>
            <a:ext cx="4475927" cy="462121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“Researchers found that they could use the deep learning language model GPT-3, along with other AI-as-a-service platforms, to significantly lower the barrier to entry for crafting </a:t>
            </a:r>
            <a:r>
              <a:rPr lang="en-US" dirty="0" err="1"/>
              <a:t>spearphishing</a:t>
            </a:r>
            <a:r>
              <a:rPr lang="en-US" dirty="0"/>
              <a:t> campaigns at a massive scale.”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6D730-31EA-44E9-8AD1-77F07113CC14}"/>
              </a:ext>
            </a:extLst>
          </p:cNvPr>
          <p:cNvSpPr txBox="1"/>
          <p:nvPr/>
        </p:nvSpPr>
        <p:spPr>
          <a:xfrm>
            <a:off x="838200" y="59425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https://www.wired.com/story/ai-phishing-emails/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8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B50B-4799-4750-9B7C-1EC0C090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3504-A68E-411F-BE96-1B19F57A6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 of the ‘bad actor’ is a person who uses a technology for illegal or immoral purposes. </a:t>
            </a:r>
          </a:p>
          <a:p>
            <a:r>
              <a:rPr lang="en-US" dirty="0"/>
              <a:t>The definition of ‘bad actor’ can vary from culture to culture </a:t>
            </a:r>
          </a:p>
          <a:p>
            <a:r>
              <a:rPr lang="en-US" dirty="0"/>
              <a:t>We will focus on bad actors in AI/analytics specifically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267B9-DE77-47A2-A498-E4F41BFC1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374" y="3825875"/>
            <a:ext cx="7905750" cy="2486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EC21E-2FB2-475D-998E-D43D4F2ED867}"/>
              </a:ext>
            </a:extLst>
          </p:cNvPr>
          <p:cNvSpPr txBox="1"/>
          <p:nvPr/>
        </p:nvSpPr>
        <p:spPr>
          <a:xfrm>
            <a:off x="838200" y="6492875"/>
            <a:ext cx="11251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Title slide: </a:t>
            </a:r>
            <a:r>
              <a:rPr lang="en-US" dirty="0">
                <a:hlinkClick r:id="rId3"/>
              </a:rPr>
              <a:t>https://www.govtech.com/security/bad-actors-have-adapted-well-to-the-pandemic-crisis.html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8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E7B8-FF9D-4EAA-B02E-433B8B70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C4182-49D0-413F-B037-AE37B011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 and analytics can be fraudulently used by pretending that they are able to do something they are not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A0C92-5B9C-4073-9284-B42E286E4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33" y="2810281"/>
            <a:ext cx="8126816" cy="3682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DA1E9-AB00-4CC0-BD2E-1D69359D434A}"/>
              </a:ext>
            </a:extLst>
          </p:cNvPr>
          <p:cNvSpPr txBox="1"/>
          <p:nvPr/>
        </p:nvSpPr>
        <p:spPr>
          <a:xfrm>
            <a:off x="838200" y="2966300"/>
            <a:ext cx="17082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https://www.propublica.org/article/why-are-cops-around-the-world-using-this-outlandish-mindreading-tool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14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8385-868D-453E-8A95-9F022DB2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Conspiracy Theorists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A6EF-6101-4457-8B2C-7FB3CA60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0" y="1825625"/>
            <a:ext cx="5998029" cy="4351338"/>
          </a:xfrm>
        </p:spPr>
        <p:txBody>
          <a:bodyPr/>
          <a:lstStyle/>
          <a:p>
            <a:r>
              <a:rPr lang="en-US" dirty="0"/>
              <a:t>person or group who promotes an alternative narrative alleging a  coordinated campaign of disinformation, usually on the part of recognized authorities or institutions. </a:t>
            </a:r>
          </a:p>
          <a:p>
            <a:r>
              <a:rPr lang="en-US" dirty="0"/>
              <a:t>conspiracy theorists often replicate analytical methods and dissemination, and sometimes subject existing analytics for their own purposes.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1D788-984A-4E83-9AE8-44185CC54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47" y="2024524"/>
            <a:ext cx="2225294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62D64F-434A-42A5-A81D-F9F424D41DC0}"/>
              </a:ext>
            </a:extLst>
          </p:cNvPr>
          <p:cNvSpPr txBox="1"/>
          <p:nvPr/>
        </p:nvSpPr>
        <p:spPr>
          <a:xfrm>
            <a:off x="5593872" y="5715298"/>
            <a:ext cx="6093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https://www.nature.com/articles/s41562-020-0884-z?fbclid=IwAR3X2coFq94s4o1w99wt4SrnaRNYYW4W4AlyiXVGYrYi9nnPrcOJLV3PDhk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52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4982-938B-43BD-A251-648E5B18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4B02B-3DB7-447A-AE4E-548E03B37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066" y="1444139"/>
            <a:ext cx="9279467" cy="5215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690C59-3BC6-4866-8C6E-15B43997C0F3}"/>
              </a:ext>
            </a:extLst>
          </p:cNvPr>
          <p:cNvSpPr txBox="1"/>
          <p:nvPr/>
        </p:nvSpPr>
        <p:spPr>
          <a:xfrm>
            <a:off x="3194877" y="6308209"/>
            <a:ext cx="7752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https://www.sciencedirect.com/science/article/pii/S004016252031252X#fig0003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104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3544-0014-45BE-B2E3-868A4170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21D3-CB73-485B-AAE0-F4F0A52FA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7592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Algorithms… consistently learn to charge </a:t>
            </a:r>
            <a:r>
              <a:rPr lang="en-US" dirty="0" err="1"/>
              <a:t>supracompetitive</a:t>
            </a:r>
            <a:r>
              <a:rPr lang="en-US" dirty="0"/>
              <a:t> prices, without communicating with one another.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91B19-6E4D-4F8D-BCDA-9F837D2C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584" y="1664765"/>
            <a:ext cx="6161216" cy="4052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26668-458E-4049-BAC9-B554F1AB1F97}"/>
              </a:ext>
            </a:extLst>
          </p:cNvPr>
          <p:cNvSpPr txBox="1"/>
          <p:nvPr/>
        </p:nvSpPr>
        <p:spPr>
          <a:xfrm>
            <a:off x="838200" y="4847847"/>
            <a:ext cx="3829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https://papers.ssrn.com/sol3/papers.cfm?abstract_id=3213296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0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FB69-EF79-4739-99D0-83EA7C0B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AI-Enabled Cheating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DA94-D438-4E70-BB73-B9D6BBF77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Examples:</a:t>
            </a:r>
          </a:p>
          <a:p>
            <a:pPr lvl="1"/>
            <a:r>
              <a:rPr lang="en-CA" dirty="0"/>
              <a:t>matching</a:t>
            </a:r>
            <a:r>
              <a:rPr lang="en-US" dirty="0"/>
              <a:t> students to an academic ghostwriter</a:t>
            </a:r>
          </a:p>
          <a:p>
            <a:pPr lvl="1"/>
            <a:r>
              <a:rPr lang="en-US" dirty="0"/>
              <a:t>Using an AI to write an essay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248E6-5032-42A0-AF7B-121372D6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536" y="3110786"/>
            <a:ext cx="7721600" cy="30661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D309AA-3EB7-4A87-8A69-BEA332AF47E4}"/>
              </a:ext>
            </a:extLst>
          </p:cNvPr>
          <p:cNvSpPr txBox="1"/>
          <p:nvPr/>
        </p:nvSpPr>
        <p:spPr>
          <a:xfrm>
            <a:off x="6983896" y="6311900"/>
            <a:ext cx="3142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https://researchai.co/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62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BDE0-7FF9-4120-B45A-B9C0EE7C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Audio/Video Impersonation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E9523-EFF4-48EA-8758-9D41FBBE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5313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AI-generated impersonations can be used for a variety of illicit purposes, including authentication, cheating, misattribution, and more</a:t>
            </a:r>
            <a:endParaRPr lang="en-US" dirty="0"/>
          </a:p>
        </p:txBody>
      </p:sp>
      <p:pic>
        <p:nvPicPr>
          <p:cNvPr id="5" name="Picture 4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459EAF36-71CB-4CC5-B9B6-DB9573E0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44159"/>
            <a:ext cx="45720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8ABBA-7D49-4D6F-A2EE-72E1DE2CA87B}"/>
              </a:ext>
            </a:extLst>
          </p:cNvPr>
          <p:cNvSpPr txBox="1"/>
          <p:nvPr/>
        </p:nvSpPr>
        <p:spPr>
          <a:xfrm>
            <a:off x="8600661" y="1825625"/>
            <a:ext cx="1948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https://www.quora.com/What-is-Deepfake-technique-in-AI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18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541E-FD6C-4366-A61A-20BE3EDD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Driverless vehicles as weapons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DF2D-A869-44DD-BE0C-429E71428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5420139"/>
            <a:ext cx="10545417" cy="756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Perhaps not an academic issue, nonetheless, of concern to academic institutions</a:t>
            </a:r>
            <a:endParaRPr lang="en-US" dirty="0"/>
          </a:p>
        </p:txBody>
      </p:sp>
      <p:pic>
        <p:nvPicPr>
          <p:cNvPr id="1030" name="Picture 6" descr="data:image/jpeg;base64,/9j/4AAQSkZJRgABAQAAAQABAAD/2wCEAAkGBxAPDxIQDxAPDw8REBAQEA8PERAQFRYVFRUYFxUSGBYYHSkgGB0mHxUVITEiJSkrLi4uGB8zODMuNygtLysBCgoKDg0OFQ8QFysdHR0tLS0tLSsrLSstLSstKysrKystLS0rKy0tLS0rLS0tLS0tLSstLSsrNy0tKy0rLS0rLf/AABEIAKgBLAMBIgACEQEDEQH/xAAcAAEBAAIDAQEAAAAAAAAAAAAAAQUGAgMEBwj/xAA/EAACAQIDBQUDCgQGAwAAAAABAgADEQQSIQUGMUFREyJhcaEygZEHFEJSYnKSsdHwIzNTwRUkQ2OywoOi0v/EABYBAQEBAAAAAAAAAAAAAAAAAAABAv/EABgRAQEBAQEAAAAAAAAAAAAAAAARARIh/9oADAMBAAIRAxEAPwD7jERAREQEREBERAREQEREBERAREQEREBERAREQEREBERAREQEREBERAREQESSwEREBERAREQEREBERAREQERF4CIiAiIgIiICJ0msf6b+fcP/AGk+drzFQf8AiqH8hA74nn+e0udRB4MQp+BnalVW9llbyIMDnERAREQEREBERAREQERECSySiAiIgIiICIiAiJxdwouxCgcSSAPjA5RNe2lvlg6GmdqrdKQzepsJ8/2xvxtTGV2o4ChUpUwbI6ga6XJdyLKRpztrwMsH2BmAFybDqZ4v8Qz6UENX7Y7qfiPH3Xmtbi7NrVKF9ou+Iro5stRy9MKdVIUk3PE969uU3MSDxjDVH/m1NP6dK6jyLe0fSemlSVBZQFHQC05xAREQERJA4vUVfaYDzIEJVVvZYHyIMw+NS7sfEzopuUNwbETXKVsUTyYfHI1rkK3Q/wBjPVMqs6quGpv7SI33lU/nOyTML2uL2vbnbrA1jfTYVB8DWtmw+VQ4ajnsMrA60lOVx4WnylaVM9kmF2yBXzENlp4hKjl8q2uDyIJ4D2jrPueLxAsUXViCORA/Xyniwmycr59Bds7ZhnJ1uQL+yPAcLmUaZtPD7wYJwErvj8OFAWpSRBVFuT0ze/mCb+E68NvftZTZ8LiSelTBVV/JRPp0sDSMNvZtE+1s2s3lSrJ+YMyFLeqv/qbNxq/dpu//AFE2eJBgk3ppfToY2l9/DVbegMymztoUsQpei2dQxVtCpDCxsQdQdR8Z6ZxWmoYsAAzABmtqQL2v8TA5xJECyREBAiIFiIgIiICY7ae28Nhh/Fqqp+oNW+AnLb2Devha9Gk5pValJ1pVFZkKvbuNmXUC9r+Ewu7m5dGhRp/OgMXisoNWrU7yluYVeFhyJF4GPxW+9WsSmBw71DwzFS5/CvD3zG19i7XxhvVBUcu0qKB+EXt8J9Jp01UBVAVRwCgAD3CcpaPm2E+TrEM38fEU0X/bDVD62A9Zx2zuHRWppXx1NQBrSxBphhlJN1UWuSLaDpx5fS5JKNX3RwFPAUjTCuWch6j9oat2ta92sZsi4hTzt5giVqKniq/ATh82XlceR/WXwdysDwIPlOutiES2dguYhRc21PATrOGPUHzFvUTT8fWxFLHUkrVmSjUxFk7OpSIIYNkpsrUy9jYC4bQ8xA3gG8s1BcefnrYcOthSNayjvCzhcpJNrW14A6jWZLtGUBUNgDwueHhLBnZ0NiqY0LC97WGuvTSYOudQxBZhoDoSAbXOp4aC/lOn+Wt3IABOtzbVtBrfr1jlK91drknqSZ5mnZSe4hk1mmXC09mExhTQ94cvCdBAtf3CdTVLfsCIte3E7SbLdQVtqTlNQ25gAc/jMbiGftG5M1NiKuW+XKNLmxubnh0nPtP3rO1SOgiFZbBYbIq5jmfKMzWtc21IHKeiePZ9a4K9NR5T2iY1oiIkCIiAiIgIkiBZInix+1KdHRrk8wtiR53Mo9ss82Axa1qYqKGCte2YAE2Nr+U9MgsSSwESRAsTjeLwOUkkQLEkQLEkSiwZIkHkOy8P2hrdjSFYrlNVUCuV07pYakaDSHwCngSPWeuS8oxGMw5p2PtAm2g1ng2fjaeIVmpFmC3DZkdLa2+kBcXB1GkzWKvUJRbXAN2PAX/vO7DUFpoEHADnz6maqRrYLUXCMSwbMytlIA73sk8OfpPctUTq2i6uKlNS3HLnAta4B7pIsePHUTyYdsrhe8Qq5rm9jxsL8LysvViattB5fr6/lPKXnTXe5M6880j1B52o88atO5DAyWAq2qL4m3xmcmqmplGa9rW16Trxu8ow+Q1alQI1REXIhqF3e4CFQpNuBvMbjWNvia8N6KKsFqPTQsbIrZqbN4AMO8dDoLzKbP2lTri6HxsbqeJF8pseIPKZjT2yREBESQLIT7hE8G3RfDVP4nZgLcta+gNytr8+EDxbS26ACtI+b/p+swGz8K2Nr5NeyUhqz68+CA9T6C56TX9nbSr4yucLQoPSq2Vi9UhwikkFmy924AvYE8QL3M+n7K2emGpLSS5A1Zj7TMeLnxP6DlKr1ooUAAAAAAAaAAcAJyklkRZZJZBJJYgScHqqDYsoPQkCc5icfu5ha7F2plKhNzUpO9Jiepymx94MoywMTWW3bxFPXDY6oPsV1D+7MuW3wM6zitq0PboJiFH0qDq2n3Xyt8LwNqiamN9qaELXpPQYm2Wsr0SfIOBeZbCbw0KvAst+oBHxUkQMtE4U6qsLqwbyN5ygWSIgJ0YioRZV1duHgOpnPEVsgvxJ0UdTOFGnkBZyMx1Y9PsiBVVaa8fM8yesxO0MZmOrZETUgNqbg2DKNT1t4Tht/GhqRAqdiF73a6aW8+U1Wt2rig1LC9riauZnRTYBzTylnqH2VF7Zjc20AJ0OsxHbs/einiU7airNRbRMwyMSCbtxOhGWwsDx93qo45qjEgZQBbJcWOoN72vfS3vmu7s7BfA0HwjFqtSg7AOqWRicvMtcAa/DhrN8o7sIACtSoCQOIU+ktxI1XFbYCMQ1GtobXUIw/wCU8VXeikv+liPwL/8AUzG38G9BjbK4yl3qMMqqLniL+HWfM95qbbQUU2qUkCsShRaqKToL1Mw156jhHWHLbhvimdUFF1d/YWrUpUy33Rck+6ZSnj8S/BKdIeJLn+wnzHC7iY5HTF4dTj0p1B2b08jFnXVVKsxIp30JPLXxn3vDKtE02qU6adoqhlUBslQgEqptci49IpGq7Qx6UkHbVGdlXO6opY2JsDlUacROeP3XrbRp4WvRqU6a06gxKCpnBY5WUA2Hd43mY2vsVKVU1qaAJVFqgtezXvcef69ZntjkdggAACjKLcNNLybvix8/2pu7tGpiKD1KKdhRqCqfm9XtSXUOAbFVYjvcAL3tMzsjYNY1a2IBCdotBEFRMptTDEjrbM5421v5nc5ZKRghSxdPkWH2Hv6GUbVqp/MVh99CPWZyIpGLpbZU8QPcf1noXaVM8SR5j9J21cHSb2qaHxsAfiJ5KmxqR9nOn3WP97x4PT8+pWJ7RAACTdgNBxOs+Xb57xfO2eig/wAuwyd69yOv2Z3727UUM1Ci5dAbM+mpHIHp4zUGq3NhqSbC2vwiNYzu5GLw2AYrUquleo4WlcsxcaXQDmLldNeU+yCfLNztgYqpiKNV6XZ0ab53aqi5iVGiorC4JP0hawvrrPqYjTVlE4zkJEWWSWQJJZICIiAkliBwqIGFmAYHiCAR8DMRit1sFU17AUm+tQZqBv17hAPvEzMQNUq7sYmmc2ExzAjgmKpLVHkHTKR6zB7wbz7X2dSzYqhhVTOlMYmi5qqS17d1spHDmOel+X0eYTfEUfmbnEC9FSrOCucWB4leetpR832T8sRJY1xQZAQLorJoeBZi+l7fUM3jYm/+AxWgrJTcKGKuy5bfZfgfSfMtpVN3qqZkq0aLrkK1aLlH7huvcLW9BNI2tsdRSOLwdR8Rh0cLVY0zTChjZLDmOXK2nuD9NUcfSf8Aih0qH6CoytYddOc87VKldrLwHE8FWfmjZ2KIsyOykcCrEH0m3bI372hhrBcQXQfQqgVB8Tr6y0j71h8BTVSCBUJFmLgG/hY8p24bCU6V+zRUubkKAPynzHZfyt8BicOD1ai1v/Vv1m04bfzAV0PZ1slQiwSqMh+PD1kGWo0Fq1H7oyhzmtcAnjx534zKzy7PyimMjK44lkIYEnibiem8aMLvFT7h/wByy3/MevrMBS2NSy2Krrc39+o/fWbdtPDGommpU3A69RNT2m9dKNQUFFTEBGNNG7oL8genD0lxNe7YeGXD1O4dH0Ycj4zZys03cnCY5qdNtoKorBmZsgsAv0VNtCettJukauJMYP8ALVbcKNQ6dFbp5fvlMradWJoLUUo3A+nQiTB2RPBs2swJo1PbTgfrLyMyEBESQLNP383lXDKMMlRVr1UzG7AEUySLjxNiNOhm3zVvlE3RXa2DNJezTEIwfD1XBspBGZSRqFYaaeBtpA+c7L2PiMfV7OgtlFjUrNfKgPU9fAaz6lu7uvh8Co7Nc9W3eruAWPl9UeA99527p7I+Y4HD4Y2L06SCqwuc1Sw7RrnU3a/HlaZeAliIFlEkogWWSWQIiIEiWSAklkgIiICdOLoCpTZCAQyldeGonbEo+A4bdxU2hUwdXBYRlp9plrdgWZr6qMqWW/eWxsOE+pbr7tquHCYijQNM0lVKKoAmVlOe6cL6zaezXNmyjNa2awvbpecpF3Xy3bPyK4N2L4OvWwjHhTa1ekPIEhh+IzWcT8kO1Ua1Kvgqy/WZqtI/DIfzn3iSVHwNvkq2wOWBPlXqD86cxz7ibZW+XB9qAbFqVagwv4AuCfhP0BtOuUTKurucqjznfhqIpoFGthqep5mIPzkv+K4A5jh8fh7cWWlWy/iUW9ZnNj/K9iqfdqtTrgcRUFm+IsfjPu4ni2hsbC4kWxGGoVwf6tKnU/5CFaZsn5WMDVsKyvQPXR19NfSb1g8VTrU1q0mD06ih0deDA8DNK2/8k+zcRTbsKfzOsQcj0SxQHlmpE5SPKx8ZsO5OBr4bZ9ChiVVatFWpWRgwKqxCMD4rY/nrCM2JRFogWJLxeB4tpYYsA6aVU1XxHNZ3YPEiqgYceBHQ8xO6Y6uOwqdoP5bm1QDkfrfv+8oyUSKbi41B1BlkCSWIEkliBJYiBRKJJRAssglkCIiAiIgSJZIEiWIHGJYgSSWSUIMXmP2xXIUU0/mVTlHgOZ/fjA68F/GrNWPsJdKXnzb99TMmBOrC0BTRUHBRb9TO3NA5ROOaLwOUSRAsSRAREQFpwqUwwIPAixnOWB04TDimgQFmtzY3M7oiAiIgSJZICUSSwKJZBOUgREQEREBERASSxAkksQJERASSyQIRPI2DHa9rma+XLbQgeI6T2RaUdeXxJltOVpLQJLJECxeSWAvLJLAREsCSxEBERARLECRLaLQJLFpYCWIkCIiAiIgIiICIiAkiICSIgIiICIiAi0kShaLREBaLSRAtotESC2i0RAWliIC0WiIC0REBLEQEREBERAREQP/Z">
            <a:extLst>
              <a:ext uri="{FF2B5EF4-FFF2-40B4-BE49-F238E27FC236}">
                <a16:creationId xmlns:a16="http://schemas.microsoft.com/office/drawing/2014/main" id="{94660662-B69D-485B-8BD7-DE34EE8F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67" y="1828799"/>
            <a:ext cx="5238749" cy="29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CF0EA-B5DA-4303-9D80-778383D01390}"/>
              </a:ext>
            </a:extLst>
          </p:cNvPr>
          <p:cNvSpPr txBox="1"/>
          <p:nvPr/>
        </p:nvSpPr>
        <p:spPr>
          <a:xfrm>
            <a:off x="808383" y="6169709"/>
            <a:ext cx="8176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https://www.npr.org/2021/06/01/1002196245/a-u-n-report-suggests-libya-saw-the-first-battlefield-killing-by-an-autonomous-d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4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351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Bad Actors</vt:lpstr>
      <vt:lpstr>Bad Actors</vt:lpstr>
      <vt:lpstr>Misrepresentation</vt:lpstr>
      <vt:lpstr>Conspiracy Theorists</vt:lpstr>
      <vt:lpstr>Stalkers</vt:lpstr>
      <vt:lpstr>Collusion</vt:lpstr>
      <vt:lpstr>AI-Enabled Cheating</vt:lpstr>
      <vt:lpstr>Audio/Video Impersonation</vt:lpstr>
      <vt:lpstr>Driverless vehicles as weapons</vt:lpstr>
      <vt:lpstr>Tailored Phishing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Actors</dc:title>
  <dc:creator>Stephen Downes</dc:creator>
  <cp:lastModifiedBy>Stephen Downes</cp:lastModifiedBy>
  <cp:revision>5</cp:revision>
  <dcterms:created xsi:type="dcterms:W3CDTF">2021-10-29T14:45:38Z</dcterms:created>
  <dcterms:modified xsi:type="dcterms:W3CDTF">2021-11-01T20:21:20Z</dcterms:modified>
</cp:coreProperties>
</file>