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9" autoAdjust="0"/>
    <p:restoredTop sz="94660"/>
  </p:normalViewPr>
  <p:slideViewPr>
    <p:cSldViewPr snapToGrid="0">
      <p:cViewPr varScale="1">
        <p:scale>
          <a:sx n="71" d="100"/>
          <a:sy n="71" d="100"/>
        </p:scale>
        <p:origin x="8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589A-0CD5-474E-A035-FD12D7BA0E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E3BCE9-41AE-4129-BD45-A11544D8E5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7AED67-BDFE-4F65-BE00-847723B3E297}"/>
              </a:ext>
            </a:extLst>
          </p:cNvPr>
          <p:cNvSpPr>
            <a:spLocks noGrp="1"/>
          </p:cNvSpPr>
          <p:nvPr>
            <p:ph type="dt" sz="half" idx="10"/>
          </p:nvPr>
        </p:nvSpPr>
        <p:spPr/>
        <p:txBody>
          <a:bodyPr/>
          <a:lstStyle/>
          <a:p>
            <a:fld id="{3B78FF8A-5852-48E1-BA19-F9C43BBAB726}" type="datetimeFigureOut">
              <a:rPr lang="en-US" smtClean="0"/>
              <a:t>11/2/2021</a:t>
            </a:fld>
            <a:endParaRPr lang="en-US"/>
          </a:p>
        </p:txBody>
      </p:sp>
      <p:sp>
        <p:nvSpPr>
          <p:cNvPr id="5" name="Footer Placeholder 4">
            <a:extLst>
              <a:ext uri="{FF2B5EF4-FFF2-40B4-BE49-F238E27FC236}">
                <a16:creationId xmlns:a16="http://schemas.microsoft.com/office/drawing/2014/main" id="{C3C4DEA5-2E12-4B8D-8E6C-807D352C9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1DB813-5E8A-419D-B1B5-BCFB886543D1}"/>
              </a:ext>
            </a:extLst>
          </p:cNvPr>
          <p:cNvSpPr>
            <a:spLocks noGrp="1"/>
          </p:cNvSpPr>
          <p:nvPr>
            <p:ph type="sldNum" sz="quarter" idx="12"/>
          </p:nvPr>
        </p:nvSpPr>
        <p:spPr/>
        <p:txBody>
          <a:bodyPr/>
          <a:lstStyle/>
          <a:p>
            <a:fld id="{E8DA21C3-F8E7-4659-A99D-A999F65CD918}" type="slidenum">
              <a:rPr lang="en-US" smtClean="0"/>
              <a:t>‹#›</a:t>
            </a:fld>
            <a:endParaRPr lang="en-US"/>
          </a:p>
        </p:txBody>
      </p:sp>
    </p:spTree>
    <p:extLst>
      <p:ext uri="{BB962C8B-B14F-4D97-AF65-F5344CB8AC3E}">
        <p14:creationId xmlns:p14="http://schemas.microsoft.com/office/powerpoint/2010/main" val="1941190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957BD-0C28-49CC-9A9A-98ADA9E301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415E4D-BA08-4D38-8156-6EE87D207D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367474-84D6-4FF0-B029-2C6AE4BC2375}"/>
              </a:ext>
            </a:extLst>
          </p:cNvPr>
          <p:cNvSpPr>
            <a:spLocks noGrp="1"/>
          </p:cNvSpPr>
          <p:nvPr>
            <p:ph type="dt" sz="half" idx="10"/>
          </p:nvPr>
        </p:nvSpPr>
        <p:spPr/>
        <p:txBody>
          <a:bodyPr/>
          <a:lstStyle/>
          <a:p>
            <a:fld id="{3B78FF8A-5852-48E1-BA19-F9C43BBAB726}" type="datetimeFigureOut">
              <a:rPr lang="en-US" smtClean="0"/>
              <a:t>11/2/2021</a:t>
            </a:fld>
            <a:endParaRPr lang="en-US"/>
          </a:p>
        </p:txBody>
      </p:sp>
      <p:sp>
        <p:nvSpPr>
          <p:cNvPr id="5" name="Footer Placeholder 4">
            <a:extLst>
              <a:ext uri="{FF2B5EF4-FFF2-40B4-BE49-F238E27FC236}">
                <a16:creationId xmlns:a16="http://schemas.microsoft.com/office/drawing/2014/main" id="{3BA51607-DB5A-4686-B5A5-F4F9197289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8F7460-88D5-4FB0-A92F-4E5103DA87E8}"/>
              </a:ext>
            </a:extLst>
          </p:cNvPr>
          <p:cNvSpPr>
            <a:spLocks noGrp="1"/>
          </p:cNvSpPr>
          <p:nvPr>
            <p:ph type="sldNum" sz="quarter" idx="12"/>
          </p:nvPr>
        </p:nvSpPr>
        <p:spPr/>
        <p:txBody>
          <a:bodyPr/>
          <a:lstStyle/>
          <a:p>
            <a:fld id="{E8DA21C3-F8E7-4659-A99D-A999F65CD918}" type="slidenum">
              <a:rPr lang="en-US" smtClean="0"/>
              <a:t>‹#›</a:t>
            </a:fld>
            <a:endParaRPr lang="en-US"/>
          </a:p>
        </p:txBody>
      </p:sp>
    </p:spTree>
    <p:extLst>
      <p:ext uri="{BB962C8B-B14F-4D97-AF65-F5344CB8AC3E}">
        <p14:creationId xmlns:p14="http://schemas.microsoft.com/office/powerpoint/2010/main" val="1170297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D6704E-64AE-46AA-872E-7A08999B66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FE4E2A-2345-40DA-A5B5-8208F79223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7B3A6E-4BB4-4B75-B38B-1CE7FF3FB054}"/>
              </a:ext>
            </a:extLst>
          </p:cNvPr>
          <p:cNvSpPr>
            <a:spLocks noGrp="1"/>
          </p:cNvSpPr>
          <p:nvPr>
            <p:ph type="dt" sz="half" idx="10"/>
          </p:nvPr>
        </p:nvSpPr>
        <p:spPr/>
        <p:txBody>
          <a:bodyPr/>
          <a:lstStyle/>
          <a:p>
            <a:fld id="{3B78FF8A-5852-48E1-BA19-F9C43BBAB726}" type="datetimeFigureOut">
              <a:rPr lang="en-US" smtClean="0"/>
              <a:t>11/2/2021</a:t>
            </a:fld>
            <a:endParaRPr lang="en-US"/>
          </a:p>
        </p:txBody>
      </p:sp>
      <p:sp>
        <p:nvSpPr>
          <p:cNvPr id="5" name="Footer Placeholder 4">
            <a:extLst>
              <a:ext uri="{FF2B5EF4-FFF2-40B4-BE49-F238E27FC236}">
                <a16:creationId xmlns:a16="http://schemas.microsoft.com/office/drawing/2014/main" id="{684D4D87-BE58-4EE4-A717-9CD850CAA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CD9DA4-30CD-403A-81EF-6BEAC18275E3}"/>
              </a:ext>
            </a:extLst>
          </p:cNvPr>
          <p:cNvSpPr>
            <a:spLocks noGrp="1"/>
          </p:cNvSpPr>
          <p:nvPr>
            <p:ph type="sldNum" sz="quarter" idx="12"/>
          </p:nvPr>
        </p:nvSpPr>
        <p:spPr/>
        <p:txBody>
          <a:bodyPr/>
          <a:lstStyle/>
          <a:p>
            <a:fld id="{E8DA21C3-F8E7-4659-A99D-A999F65CD918}" type="slidenum">
              <a:rPr lang="en-US" smtClean="0"/>
              <a:t>‹#›</a:t>
            </a:fld>
            <a:endParaRPr lang="en-US"/>
          </a:p>
        </p:txBody>
      </p:sp>
    </p:spTree>
    <p:extLst>
      <p:ext uri="{BB962C8B-B14F-4D97-AF65-F5344CB8AC3E}">
        <p14:creationId xmlns:p14="http://schemas.microsoft.com/office/powerpoint/2010/main" val="2517287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7DB7E-F484-4B1E-8458-97BFD24414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038522-F148-4864-B9D4-BE3D17F31C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11005D-A26B-47E5-AB1D-9EF7CF0763C0}"/>
              </a:ext>
            </a:extLst>
          </p:cNvPr>
          <p:cNvSpPr>
            <a:spLocks noGrp="1"/>
          </p:cNvSpPr>
          <p:nvPr>
            <p:ph type="dt" sz="half" idx="10"/>
          </p:nvPr>
        </p:nvSpPr>
        <p:spPr/>
        <p:txBody>
          <a:bodyPr/>
          <a:lstStyle/>
          <a:p>
            <a:fld id="{3B78FF8A-5852-48E1-BA19-F9C43BBAB726}" type="datetimeFigureOut">
              <a:rPr lang="en-US" smtClean="0"/>
              <a:t>11/2/2021</a:t>
            </a:fld>
            <a:endParaRPr lang="en-US"/>
          </a:p>
        </p:txBody>
      </p:sp>
      <p:sp>
        <p:nvSpPr>
          <p:cNvPr id="5" name="Footer Placeholder 4">
            <a:extLst>
              <a:ext uri="{FF2B5EF4-FFF2-40B4-BE49-F238E27FC236}">
                <a16:creationId xmlns:a16="http://schemas.microsoft.com/office/drawing/2014/main" id="{ACD31FC8-33C3-4A10-AD5B-E26BE2AEE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9D4BE6-D318-421F-8A54-850D44043C15}"/>
              </a:ext>
            </a:extLst>
          </p:cNvPr>
          <p:cNvSpPr>
            <a:spLocks noGrp="1"/>
          </p:cNvSpPr>
          <p:nvPr>
            <p:ph type="sldNum" sz="quarter" idx="12"/>
          </p:nvPr>
        </p:nvSpPr>
        <p:spPr/>
        <p:txBody>
          <a:bodyPr/>
          <a:lstStyle/>
          <a:p>
            <a:fld id="{E8DA21C3-F8E7-4659-A99D-A999F65CD918}" type="slidenum">
              <a:rPr lang="en-US" smtClean="0"/>
              <a:t>‹#›</a:t>
            </a:fld>
            <a:endParaRPr lang="en-US"/>
          </a:p>
        </p:txBody>
      </p:sp>
    </p:spTree>
    <p:extLst>
      <p:ext uri="{BB962C8B-B14F-4D97-AF65-F5344CB8AC3E}">
        <p14:creationId xmlns:p14="http://schemas.microsoft.com/office/powerpoint/2010/main" val="2371737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C4F8B-B36D-43C5-91C3-5F533B2F4E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47BEAC-8344-46E5-A242-8FADFDA6DC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0CD8EE-C1A0-44C5-A516-758246131081}"/>
              </a:ext>
            </a:extLst>
          </p:cNvPr>
          <p:cNvSpPr>
            <a:spLocks noGrp="1"/>
          </p:cNvSpPr>
          <p:nvPr>
            <p:ph type="dt" sz="half" idx="10"/>
          </p:nvPr>
        </p:nvSpPr>
        <p:spPr/>
        <p:txBody>
          <a:bodyPr/>
          <a:lstStyle/>
          <a:p>
            <a:fld id="{3B78FF8A-5852-48E1-BA19-F9C43BBAB726}" type="datetimeFigureOut">
              <a:rPr lang="en-US" smtClean="0"/>
              <a:t>11/2/2021</a:t>
            </a:fld>
            <a:endParaRPr lang="en-US"/>
          </a:p>
        </p:txBody>
      </p:sp>
      <p:sp>
        <p:nvSpPr>
          <p:cNvPr id="5" name="Footer Placeholder 4">
            <a:extLst>
              <a:ext uri="{FF2B5EF4-FFF2-40B4-BE49-F238E27FC236}">
                <a16:creationId xmlns:a16="http://schemas.microsoft.com/office/drawing/2014/main" id="{3237F646-D106-4102-B3EA-2A79C60E4E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DCF549-C333-4375-AEA1-4E196F349694}"/>
              </a:ext>
            </a:extLst>
          </p:cNvPr>
          <p:cNvSpPr>
            <a:spLocks noGrp="1"/>
          </p:cNvSpPr>
          <p:nvPr>
            <p:ph type="sldNum" sz="quarter" idx="12"/>
          </p:nvPr>
        </p:nvSpPr>
        <p:spPr/>
        <p:txBody>
          <a:bodyPr/>
          <a:lstStyle/>
          <a:p>
            <a:fld id="{E8DA21C3-F8E7-4659-A99D-A999F65CD918}" type="slidenum">
              <a:rPr lang="en-US" smtClean="0"/>
              <a:t>‹#›</a:t>
            </a:fld>
            <a:endParaRPr lang="en-US"/>
          </a:p>
        </p:txBody>
      </p:sp>
    </p:spTree>
    <p:extLst>
      <p:ext uri="{BB962C8B-B14F-4D97-AF65-F5344CB8AC3E}">
        <p14:creationId xmlns:p14="http://schemas.microsoft.com/office/powerpoint/2010/main" val="768330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C8DC8-4684-496F-8D1D-6E0216F9A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EB988B-7D87-4CBC-AB85-7071B0DC57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FFB8B4-FBC2-4D9B-9F06-2467972DB7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5F1F34-312B-41E8-9CB4-4A2F33F6E238}"/>
              </a:ext>
            </a:extLst>
          </p:cNvPr>
          <p:cNvSpPr>
            <a:spLocks noGrp="1"/>
          </p:cNvSpPr>
          <p:nvPr>
            <p:ph type="dt" sz="half" idx="10"/>
          </p:nvPr>
        </p:nvSpPr>
        <p:spPr/>
        <p:txBody>
          <a:bodyPr/>
          <a:lstStyle/>
          <a:p>
            <a:fld id="{3B78FF8A-5852-48E1-BA19-F9C43BBAB726}" type="datetimeFigureOut">
              <a:rPr lang="en-US" smtClean="0"/>
              <a:t>11/2/2021</a:t>
            </a:fld>
            <a:endParaRPr lang="en-US"/>
          </a:p>
        </p:txBody>
      </p:sp>
      <p:sp>
        <p:nvSpPr>
          <p:cNvPr id="6" name="Footer Placeholder 5">
            <a:extLst>
              <a:ext uri="{FF2B5EF4-FFF2-40B4-BE49-F238E27FC236}">
                <a16:creationId xmlns:a16="http://schemas.microsoft.com/office/drawing/2014/main" id="{0B38DA94-3B35-40BA-B284-856CEE97EB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06F43-54A4-439C-B152-BB856DA0DE95}"/>
              </a:ext>
            </a:extLst>
          </p:cNvPr>
          <p:cNvSpPr>
            <a:spLocks noGrp="1"/>
          </p:cNvSpPr>
          <p:nvPr>
            <p:ph type="sldNum" sz="quarter" idx="12"/>
          </p:nvPr>
        </p:nvSpPr>
        <p:spPr/>
        <p:txBody>
          <a:bodyPr/>
          <a:lstStyle/>
          <a:p>
            <a:fld id="{E8DA21C3-F8E7-4659-A99D-A999F65CD918}" type="slidenum">
              <a:rPr lang="en-US" smtClean="0"/>
              <a:t>‹#›</a:t>
            </a:fld>
            <a:endParaRPr lang="en-US"/>
          </a:p>
        </p:txBody>
      </p:sp>
    </p:spTree>
    <p:extLst>
      <p:ext uri="{BB962C8B-B14F-4D97-AF65-F5344CB8AC3E}">
        <p14:creationId xmlns:p14="http://schemas.microsoft.com/office/powerpoint/2010/main" val="1474179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44E8-C8C9-46D8-B3F1-30E121B54C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AA5B96-A080-4722-BD12-8198B73127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F2077E-183A-4A20-8C03-5CF014874A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1A16FF-7A67-46BC-91EB-BE4BF27A8D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E48BD2-F497-4F54-922B-8BD95F6983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3DCE6F-3C43-42D4-B4F2-C02FD0A20CF4}"/>
              </a:ext>
            </a:extLst>
          </p:cNvPr>
          <p:cNvSpPr>
            <a:spLocks noGrp="1"/>
          </p:cNvSpPr>
          <p:nvPr>
            <p:ph type="dt" sz="half" idx="10"/>
          </p:nvPr>
        </p:nvSpPr>
        <p:spPr/>
        <p:txBody>
          <a:bodyPr/>
          <a:lstStyle/>
          <a:p>
            <a:fld id="{3B78FF8A-5852-48E1-BA19-F9C43BBAB726}" type="datetimeFigureOut">
              <a:rPr lang="en-US" smtClean="0"/>
              <a:t>11/2/2021</a:t>
            </a:fld>
            <a:endParaRPr lang="en-US"/>
          </a:p>
        </p:txBody>
      </p:sp>
      <p:sp>
        <p:nvSpPr>
          <p:cNvPr id="8" name="Footer Placeholder 7">
            <a:extLst>
              <a:ext uri="{FF2B5EF4-FFF2-40B4-BE49-F238E27FC236}">
                <a16:creationId xmlns:a16="http://schemas.microsoft.com/office/drawing/2014/main" id="{5EA0B003-168A-497C-BF3A-4F90E2567E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C6D11F-8ED1-4935-95F2-3B3849451EF1}"/>
              </a:ext>
            </a:extLst>
          </p:cNvPr>
          <p:cNvSpPr>
            <a:spLocks noGrp="1"/>
          </p:cNvSpPr>
          <p:nvPr>
            <p:ph type="sldNum" sz="quarter" idx="12"/>
          </p:nvPr>
        </p:nvSpPr>
        <p:spPr/>
        <p:txBody>
          <a:bodyPr/>
          <a:lstStyle/>
          <a:p>
            <a:fld id="{E8DA21C3-F8E7-4659-A99D-A999F65CD918}" type="slidenum">
              <a:rPr lang="en-US" smtClean="0"/>
              <a:t>‹#›</a:t>
            </a:fld>
            <a:endParaRPr lang="en-US"/>
          </a:p>
        </p:txBody>
      </p:sp>
    </p:spTree>
    <p:extLst>
      <p:ext uri="{BB962C8B-B14F-4D97-AF65-F5344CB8AC3E}">
        <p14:creationId xmlns:p14="http://schemas.microsoft.com/office/powerpoint/2010/main" val="3894352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96AA4-0DEB-4717-A8D6-A12653EB7F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71C845-B4DC-4A86-B0C6-FF2AF198FDBC}"/>
              </a:ext>
            </a:extLst>
          </p:cNvPr>
          <p:cNvSpPr>
            <a:spLocks noGrp="1"/>
          </p:cNvSpPr>
          <p:nvPr>
            <p:ph type="dt" sz="half" idx="10"/>
          </p:nvPr>
        </p:nvSpPr>
        <p:spPr/>
        <p:txBody>
          <a:bodyPr/>
          <a:lstStyle/>
          <a:p>
            <a:fld id="{3B78FF8A-5852-48E1-BA19-F9C43BBAB726}" type="datetimeFigureOut">
              <a:rPr lang="en-US" smtClean="0"/>
              <a:t>11/2/2021</a:t>
            </a:fld>
            <a:endParaRPr lang="en-US"/>
          </a:p>
        </p:txBody>
      </p:sp>
      <p:sp>
        <p:nvSpPr>
          <p:cNvPr id="4" name="Footer Placeholder 3">
            <a:extLst>
              <a:ext uri="{FF2B5EF4-FFF2-40B4-BE49-F238E27FC236}">
                <a16:creationId xmlns:a16="http://schemas.microsoft.com/office/drawing/2014/main" id="{3970A225-8731-4A17-82C1-1837C790BB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890618-26AA-4FBA-A487-DDE6F24EE530}"/>
              </a:ext>
            </a:extLst>
          </p:cNvPr>
          <p:cNvSpPr>
            <a:spLocks noGrp="1"/>
          </p:cNvSpPr>
          <p:nvPr>
            <p:ph type="sldNum" sz="quarter" idx="12"/>
          </p:nvPr>
        </p:nvSpPr>
        <p:spPr/>
        <p:txBody>
          <a:bodyPr/>
          <a:lstStyle/>
          <a:p>
            <a:fld id="{E8DA21C3-F8E7-4659-A99D-A999F65CD918}" type="slidenum">
              <a:rPr lang="en-US" smtClean="0"/>
              <a:t>‹#›</a:t>
            </a:fld>
            <a:endParaRPr lang="en-US"/>
          </a:p>
        </p:txBody>
      </p:sp>
    </p:spTree>
    <p:extLst>
      <p:ext uri="{BB962C8B-B14F-4D97-AF65-F5344CB8AC3E}">
        <p14:creationId xmlns:p14="http://schemas.microsoft.com/office/powerpoint/2010/main" val="2308545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402494-C89B-4038-BC08-4377127D896B}"/>
              </a:ext>
            </a:extLst>
          </p:cNvPr>
          <p:cNvSpPr>
            <a:spLocks noGrp="1"/>
          </p:cNvSpPr>
          <p:nvPr>
            <p:ph type="dt" sz="half" idx="10"/>
          </p:nvPr>
        </p:nvSpPr>
        <p:spPr/>
        <p:txBody>
          <a:bodyPr/>
          <a:lstStyle/>
          <a:p>
            <a:fld id="{3B78FF8A-5852-48E1-BA19-F9C43BBAB726}" type="datetimeFigureOut">
              <a:rPr lang="en-US" smtClean="0"/>
              <a:t>11/2/2021</a:t>
            </a:fld>
            <a:endParaRPr lang="en-US"/>
          </a:p>
        </p:txBody>
      </p:sp>
      <p:sp>
        <p:nvSpPr>
          <p:cNvPr id="3" name="Footer Placeholder 2">
            <a:extLst>
              <a:ext uri="{FF2B5EF4-FFF2-40B4-BE49-F238E27FC236}">
                <a16:creationId xmlns:a16="http://schemas.microsoft.com/office/drawing/2014/main" id="{B523C873-BA78-4DC2-9C7F-ACD0C57656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A6602F-5A83-4886-8D36-08E646524DF5}"/>
              </a:ext>
            </a:extLst>
          </p:cNvPr>
          <p:cNvSpPr>
            <a:spLocks noGrp="1"/>
          </p:cNvSpPr>
          <p:nvPr>
            <p:ph type="sldNum" sz="quarter" idx="12"/>
          </p:nvPr>
        </p:nvSpPr>
        <p:spPr/>
        <p:txBody>
          <a:bodyPr/>
          <a:lstStyle/>
          <a:p>
            <a:fld id="{E8DA21C3-F8E7-4659-A99D-A999F65CD918}" type="slidenum">
              <a:rPr lang="en-US" smtClean="0"/>
              <a:t>‹#›</a:t>
            </a:fld>
            <a:endParaRPr lang="en-US"/>
          </a:p>
        </p:txBody>
      </p:sp>
    </p:spTree>
    <p:extLst>
      <p:ext uri="{BB962C8B-B14F-4D97-AF65-F5344CB8AC3E}">
        <p14:creationId xmlns:p14="http://schemas.microsoft.com/office/powerpoint/2010/main" val="112477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7D4D1-BA8B-43F1-8249-C41B2E48A8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319D6E-A069-40A0-9F85-B0A7326E74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FFABCB-182F-464D-9250-22FC2C455C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EFD630-BC63-485E-876B-45AB2FBCB140}"/>
              </a:ext>
            </a:extLst>
          </p:cNvPr>
          <p:cNvSpPr>
            <a:spLocks noGrp="1"/>
          </p:cNvSpPr>
          <p:nvPr>
            <p:ph type="dt" sz="half" idx="10"/>
          </p:nvPr>
        </p:nvSpPr>
        <p:spPr/>
        <p:txBody>
          <a:bodyPr/>
          <a:lstStyle/>
          <a:p>
            <a:fld id="{3B78FF8A-5852-48E1-BA19-F9C43BBAB726}" type="datetimeFigureOut">
              <a:rPr lang="en-US" smtClean="0"/>
              <a:t>11/2/2021</a:t>
            </a:fld>
            <a:endParaRPr lang="en-US"/>
          </a:p>
        </p:txBody>
      </p:sp>
      <p:sp>
        <p:nvSpPr>
          <p:cNvPr id="6" name="Footer Placeholder 5">
            <a:extLst>
              <a:ext uri="{FF2B5EF4-FFF2-40B4-BE49-F238E27FC236}">
                <a16:creationId xmlns:a16="http://schemas.microsoft.com/office/drawing/2014/main" id="{08E4DBC5-63B2-4CC3-A4F2-D6C786BBFB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D91872-56F1-458F-B0FB-D098073BF0D9}"/>
              </a:ext>
            </a:extLst>
          </p:cNvPr>
          <p:cNvSpPr>
            <a:spLocks noGrp="1"/>
          </p:cNvSpPr>
          <p:nvPr>
            <p:ph type="sldNum" sz="quarter" idx="12"/>
          </p:nvPr>
        </p:nvSpPr>
        <p:spPr/>
        <p:txBody>
          <a:bodyPr/>
          <a:lstStyle/>
          <a:p>
            <a:fld id="{E8DA21C3-F8E7-4659-A99D-A999F65CD918}" type="slidenum">
              <a:rPr lang="en-US" smtClean="0"/>
              <a:t>‹#›</a:t>
            </a:fld>
            <a:endParaRPr lang="en-US"/>
          </a:p>
        </p:txBody>
      </p:sp>
    </p:spTree>
    <p:extLst>
      <p:ext uri="{BB962C8B-B14F-4D97-AF65-F5344CB8AC3E}">
        <p14:creationId xmlns:p14="http://schemas.microsoft.com/office/powerpoint/2010/main" val="3205739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26668-9C62-4875-97D9-E4376C1FB5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49AB60-A6A2-4BD2-B131-69C51D11EB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5D5E97-6348-47E9-B54A-74A9D9D703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139ED4-3AFF-4246-8549-64242A60E70A}"/>
              </a:ext>
            </a:extLst>
          </p:cNvPr>
          <p:cNvSpPr>
            <a:spLocks noGrp="1"/>
          </p:cNvSpPr>
          <p:nvPr>
            <p:ph type="dt" sz="half" idx="10"/>
          </p:nvPr>
        </p:nvSpPr>
        <p:spPr/>
        <p:txBody>
          <a:bodyPr/>
          <a:lstStyle/>
          <a:p>
            <a:fld id="{3B78FF8A-5852-48E1-BA19-F9C43BBAB726}" type="datetimeFigureOut">
              <a:rPr lang="en-US" smtClean="0"/>
              <a:t>11/2/2021</a:t>
            </a:fld>
            <a:endParaRPr lang="en-US"/>
          </a:p>
        </p:txBody>
      </p:sp>
      <p:sp>
        <p:nvSpPr>
          <p:cNvPr id="6" name="Footer Placeholder 5">
            <a:extLst>
              <a:ext uri="{FF2B5EF4-FFF2-40B4-BE49-F238E27FC236}">
                <a16:creationId xmlns:a16="http://schemas.microsoft.com/office/drawing/2014/main" id="{7C1AFD4C-E11C-4557-A9DA-14580B97D1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10EBC3-5A4F-453E-B6F4-141F7574AF59}"/>
              </a:ext>
            </a:extLst>
          </p:cNvPr>
          <p:cNvSpPr>
            <a:spLocks noGrp="1"/>
          </p:cNvSpPr>
          <p:nvPr>
            <p:ph type="sldNum" sz="quarter" idx="12"/>
          </p:nvPr>
        </p:nvSpPr>
        <p:spPr/>
        <p:txBody>
          <a:bodyPr/>
          <a:lstStyle/>
          <a:p>
            <a:fld id="{E8DA21C3-F8E7-4659-A99D-A999F65CD918}" type="slidenum">
              <a:rPr lang="en-US" smtClean="0"/>
              <a:t>‹#›</a:t>
            </a:fld>
            <a:endParaRPr lang="en-US"/>
          </a:p>
        </p:txBody>
      </p:sp>
    </p:spTree>
    <p:extLst>
      <p:ext uri="{BB962C8B-B14F-4D97-AF65-F5344CB8AC3E}">
        <p14:creationId xmlns:p14="http://schemas.microsoft.com/office/powerpoint/2010/main" val="2335071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1B790F-14E1-44C1-ABD9-040390A87A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4EC178-AE79-422D-920C-D600561AB5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4ADB35-D096-44C2-946C-BD676ED28B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78FF8A-5852-48E1-BA19-F9C43BBAB726}" type="datetimeFigureOut">
              <a:rPr lang="en-US" smtClean="0"/>
              <a:t>11/2/2021</a:t>
            </a:fld>
            <a:endParaRPr lang="en-US"/>
          </a:p>
        </p:txBody>
      </p:sp>
      <p:sp>
        <p:nvSpPr>
          <p:cNvPr id="5" name="Footer Placeholder 4">
            <a:extLst>
              <a:ext uri="{FF2B5EF4-FFF2-40B4-BE49-F238E27FC236}">
                <a16:creationId xmlns:a16="http://schemas.microsoft.com/office/drawing/2014/main" id="{E1DC3A11-0EB3-4347-832C-D49EAE4E59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9627F1-D265-4856-81D1-00BAA729B5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DA21C3-F8E7-4659-A99D-A999F65CD918}" type="slidenum">
              <a:rPr lang="en-US" smtClean="0"/>
              <a:t>‹#›</a:t>
            </a:fld>
            <a:endParaRPr lang="en-US"/>
          </a:p>
        </p:txBody>
      </p:sp>
    </p:spTree>
    <p:extLst>
      <p:ext uri="{BB962C8B-B14F-4D97-AF65-F5344CB8AC3E}">
        <p14:creationId xmlns:p14="http://schemas.microsoft.com/office/powerpoint/2010/main" val="653949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ink.springer.com/article/10.1007/s00146-021-01262-5"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ipsr.ku.edu/SSRC/" TargetMode="External"/><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hyperlink" Target="https://www.theguardian.com/books/2019/feb/02/age-of-surveillance-capitalism-shoshana-zuboff-review"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s://www.scientificamerican.com/article/will-democracy-survive-big-data-and-artificial-intelligence/"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twitter.com/turalt/status/1224777355878653952"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er.educause.edu/articles/2020/7/dx-and-it-commodification-beyond-paas-fai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moralmachine.mit.edu/" TargetMode="External"/><Relationship Id="rId1" Type="http://schemas.openxmlformats.org/officeDocument/2006/relationships/slideLayout" Target="../slideLayouts/slideLayout2.xml"/><Relationship Id="rId5" Type="http://schemas.openxmlformats.org/officeDocument/2006/relationships/hyperlink" Target="https://www.scs.org.sg/articles/ethics-and-ai-teaching-our-machines-to-tell-right-from-wrong" TargetMode="Externa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s://www.sciencedirect.com/science/article/pii/S2589004220307070"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datasciencecentral.com/profiles/blogs/ai-responsibility-taming-the-algorithm"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hyperlink" Target="https://blogs.darden.virginia.edu/brunerblog/2014/03/when-winners-take-all/" TargetMode="Externa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hyperlink" Target="https://blogs.darden.virginia.edu/brunerblog/2014/03/when-winners-take-all/" TargetMode="Externa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forbes.com/sites/glenngow/2020/08/21/environmental-sustainability-and-ai/" TargetMode="External"/><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researchgate.net/publication/329841462_Interaction_Design_for_Explainable_AI_Workshop_Proceedings"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owardsdatascience.com/a-i-and-humanitys-self-alienation-69a2fddf9b9c"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bm.com/blogs/research/2019/08/ai-explainability-360/"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wired.com/2016/10/understanding-artificial-intelligence-decisions/"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pectrum.ieee.org/finally-a-means-for-bursting-social-media-bubbles"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rossdawson.com/self-perpetuating-feedback-loops-ai-predictive-policing/"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towardsdatascience.com/dangerous-feedback-loops-in-ml-e9394f2e8f43"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newsroom.cisco.com/feature-content?type=webcontent&amp;articleId=2046211"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ne in a crowd">
            <a:extLst>
              <a:ext uri="{FF2B5EF4-FFF2-40B4-BE49-F238E27FC236}">
                <a16:creationId xmlns:a16="http://schemas.microsoft.com/office/drawing/2014/main" id="{A28F6CF7-88D5-4237-AEAF-906F30E264C4}"/>
              </a:ext>
            </a:extLst>
          </p:cNvPr>
          <p:cNvPicPr>
            <a:picLocks noChangeAspect="1"/>
          </p:cNvPicPr>
          <p:nvPr/>
        </p:nvPicPr>
        <p:blipFill rotWithShape="1">
          <a:blip r:embed="rId2">
            <a:alphaModFix amt="50000"/>
          </a:blip>
          <a:srcRect t="7734" b="17266"/>
          <a:stretch/>
        </p:blipFill>
        <p:spPr>
          <a:xfrm>
            <a:off x="20" y="1"/>
            <a:ext cx="12191980" cy="6857999"/>
          </a:xfrm>
          <a:prstGeom prst="rect">
            <a:avLst/>
          </a:prstGeom>
        </p:spPr>
      </p:pic>
      <p:sp>
        <p:nvSpPr>
          <p:cNvPr id="2" name="Title 1">
            <a:extLst>
              <a:ext uri="{FF2B5EF4-FFF2-40B4-BE49-F238E27FC236}">
                <a16:creationId xmlns:a16="http://schemas.microsoft.com/office/drawing/2014/main" id="{787177F8-C87F-4DF2-A0CD-5613DAF742FE}"/>
              </a:ext>
            </a:extLst>
          </p:cNvPr>
          <p:cNvSpPr>
            <a:spLocks noGrp="1"/>
          </p:cNvSpPr>
          <p:nvPr>
            <p:ph type="ctrTitle"/>
          </p:nvPr>
        </p:nvSpPr>
        <p:spPr>
          <a:xfrm>
            <a:off x="1524000" y="1122362"/>
            <a:ext cx="9144000" cy="2900518"/>
          </a:xfrm>
        </p:spPr>
        <p:txBody>
          <a:bodyPr>
            <a:normAutofit/>
          </a:bodyPr>
          <a:lstStyle/>
          <a:p>
            <a:r>
              <a:rPr lang="en-CA">
                <a:solidFill>
                  <a:srgbClr val="FFFFFF"/>
                </a:solidFill>
              </a:rPr>
              <a:t>Social and Cultural Issues</a:t>
            </a:r>
            <a:endParaRPr lang="en-US">
              <a:solidFill>
                <a:srgbClr val="FFFFFF"/>
              </a:solidFill>
            </a:endParaRPr>
          </a:p>
        </p:txBody>
      </p:sp>
      <p:sp>
        <p:nvSpPr>
          <p:cNvPr id="3" name="Subtitle 2">
            <a:extLst>
              <a:ext uri="{FF2B5EF4-FFF2-40B4-BE49-F238E27FC236}">
                <a16:creationId xmlns:a16="http://schemas.microsoft.com/office/drawing/2014/main" id="{7456FB6F-15AD-4EA8-8451-0CB781F8676A}"/>
              </a:ext>
            </a:extLst>
          </p:cNvPr>
          <p:cNvSpPr>
            <a:spLocks noGrp="1"/>
          </p:cNvSpPr>
          <p:nvPr>
            <p:ph type="subTitle" idx="1"/>
          </p:nvPr>
        </p:nvSpPr>
        <p:spPr>
          <a:xfrm>
            <a:off x="1524000" y="4159404"/>
            <a:ext cx="9144000" cy="1098395"/>
          </a:xfrm>
        </p:spPr>
        <p:txBody>
          <a:bodyPr>
            <a:normAutofit/>
          </a:bodyPr>
          <a:lstStyle/>
          <a:p>
            <a:r>
              <a:rPr lang="en-CA">
                <a:solidFill>
                  <a:srgbClr val="FFFFFF"/>
                </a:solidFill>
              </a:rPr>
              <a:t>Stephen Downes</a:t>
            </a:r>
          </a:p>
          <a:p>
            <a:r>
              <a:rPr lang="en-CA">
                <a:solidFill>
                  <a:srgbClr val="FFFFFF"/>
                </a:solidFill>
              </a:rPr>
              <a:t>November 2, 2021</a:t>
            </a:r>
            <a:endParaRPr lang="en-US">
              <a:solidFill>
                <a:srgbClr val="FFFFFF"/>
              </a:solidFill>
            </a:endParaRPr>
          </a:p>
        </p:txBody>
      </p:sp>
    </p:spTree>
    <p:extLst>
      <p:ext uri="{BB962C8B-B14F-4D97-AF65-F5344CB8AC3E}">
        <p14:creationId xmlns:p14="http://schemas.microsoft.com/office/powerpoint/2010/main" val="417503777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83C63-8725-4C16-84BB-9DD5D9331E0C}"/>
              </a:ext>
            </a:extLst>
          </p:cNvPr>
          <p:cNvSpPr>
            <a:spLocks noGrp="1"/>
          </p:cNvSpPr>
          <p:nvPr>
            <p:ph type="title"/>
          </p:nvPr>
        </p:nvSpPr>
        <p:spPr/>
        <p:txBody>
          <a:bodyPr/>
          <a:lstStyle/>
          <a:p>
            <a:r>
              <a:rPr lang="en-CA" dirty="0"/>
              <a:t>Consent</a:t>
            </a:r>
            <a:endParaRPr lang="en-US" dirty="0"/>
          </a:p>
        </p:txBody>
      </p:sp>
      <p:sp>
        <p:nvSpPr>
          <p:cNvPr id="3" name="Content Placeholder 2">
            <a:extLst>
              <a:ext uri="{FF2B5EF4-FFF2-40B4-BE49-F238E27FC236}">
                <a16:creationId xmlns:a16="http://schemas.microsoft.com/office/drawing/2014/main" id="{049DD9B3-2653-4CA5-9D80-5E344CEE8BB5}"/>
              </a:ext>
            </a:extLst>
          </p:cNvPr>
          <p:cNvSpPr>
            <a:spLocks noGrp="1"/>
          </p:cNvSpPr>
          <p:nvPr>
            <p:ph idx="1"/>
          </p:nvPr>
        </p:nvSpPr>
        <p:spPr>
          <a:xfrm>
            <a:off x="838200" y="1825625"/>
            <a:ext cx="6949440" cy="4351338"/>
          </a:xfrm>
        </p:spPr>
        <p:txBody>
          <a:bodyPr/>
          <a:lstStyle/>
          <a:p>
            <a:r>
              <a:rPr lang="en-CA" dirty="0"/>
              <a:t>Consent:</a:t>
            </a:r>
          </a:p>
          <a:p>
            <a:pPr lvl="1"/>
            <a:r>
              <a:rPr lang="en-CA" dirty="0"/>
              <a:t>Requires both knowledge and permission</a:t>
            </a:r>
          </a:p>
          <a:p>
            <a:pPr lvl="1"/>
            <a:r>
              <a:rPr lang="en-CA" dirty="0"/>
              <a:t>Applies to both provider and recipient of services</a:t>
            </a:r>
          </a:p>
          <a:p>
            <a:pPr lvl="1"/>
            <a:r>
              <a:rPr lang="en-CA" dirty="0"/>
              <a:t>Includes rights over access, use, and erasure of data, repurposed data</a:t>
            </a:r>
          </a:p>
          <a:p>
            <a:r>
              <a:rPr lang="en-CA" dirty="0"/>
              <a:t>Refusal of Consent</a:t>
            </a:r>
          </a:p>
          <a:p>
            <a:pPr lvl="1"/>
            <a:r>
              <a:rPr lang="en-CA" dirty="0"/>
              <a:t>May be unethical?</a:t>
            </a:r>
          </a:p>
          <a:p>
            <a:r>
              <a:rPr lang="en-CA" dirty="0"/>
              <a:t>Remedies</a:t>
            </a:r>
          </a:p>
          <a:p>
            <a:pPr lvl="1"/>
            <a:r>
              <a:rPr lang="en-CA" dirty="0"/>
              <a:t>How are harms identified and remedied?</a:t>
            </a:r>
          </a:p>
          <a:p>
            <a:pPr lvl="1"/>
            <a:r>
              <a:rPr lang="en-CA" dirty="0"/>
              <a:t>What meaningful alternatives are provided?</a:t>
            </a:r>
            <a:endParaRPr lang="en-US" dirty="0"/>
          </a:p>
        </p:txBody>
      </p:sp>
      <p:pic>
        <p:nvPicPr>
          <p:cNvPr id="5" name="Picture 4" descr="A picture containing text, monitor, cellphone, screenshot&#10;&#10;Description automatically generated">
            <a:extLst>
              <a:ext uri="{FF2B5EF4-FFF2-40B4-BE49-F238E27FC236}">
                <a16:creationId xmlns:a16="http://schemas.microsoft.com/office/drawing/2014/main" id="{57B7A4C2-02AB-460E-BCF7-E99EDC8CD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8474" y="1371124"/>
            <a:ext cx="3115326" cy="5486876"/>
          </a:xfrm>
          <a:prstGeom prst="rect">
            <a:avLst/>
          </a:prstGeom>
        </p:spPr>
      </p:pic>
      <p:sp>
        <p:nvSpPr>
          <p:cNvPr id="7" name="TextBox 6">
            <a:extLst>
              <a:ext uri="{FF2B5EF4-FFF2-40B4-BE49-F238E27FC236}">
                <a16:creationId xmlns:a16="http://schemas.microsoft.com/office/drawing/2014/main" id="{BFAFD951-B026-485B-92A2-42CC5CDB4216}"/>
              </a:ext>
            </a:extLst>
          </p:cNvPr>
          <p:cNvSpPr txBox="1"/>
          <p:nvPr/>
        </p:nvSpPr>
        <p:spPr>
          <a:xfrm>
            <a:off x="838200" y="6176963"/>
            <a:ext cx="6093822" cy="369332"/>
          </a:xfrm>
          <a:prstGeom prst="rect">
            <a:avLst/>
          </a:prstGeom>
          <a:noFill/>
        </p:spPr>
        <p:txBody>
          <a:bodyPr wrap="square">
            <a:spAutoFit/>
          </a:bodyPr>
          <a:lstStyle/>
          <a:p>
            <a:r>
              <a:rPr lang="en-US" dirty="0">
                <a:hlinkClick r:id="rId3"/>
              </a:rPr>
              <a:t>https://link.springer.com/article/10.1007/s00146-021-01262-5</a:t>
            </a:r>
            <a:r>
              <a:rPr lang="en-US" dirty="0"/>
              <a:t> </a:t>
            </a:r>
          </a:p>
        </p:txBody>
      </p:sp>
    </p:spTree>
    <p:extLst>
      <p:ext uri="{BB962C8B-B14F-4D97-AF65-F5344CB8AC3E}">
        <p14:creationId xmlns:p14="http://schemas.microsoft.com/office/powerpoint/2010/main" val="862895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48FF-6D41-46EC-ADC4-1D30BDE12032}"/>
              </a:ext>
            </a:extLst>
          </p:cNvPr>
          <p:cNvSpPr>
            <a:spLocks noGrp="1"/>
          </p:cNvSpPr>
          <p:nvPr>
            <p:ph type="title"/>
          </p:nvPr>
        </p:nvSpPr>
        <p:spPr/>
        <p:txBody>
          <a:bodyPr/>
          <a:lstStyle/>
          <a:p>
            <a:r>
              <a:rPr lang="en-US" dirty="0"/>
              <a:t>Surveillance Culture</a:t>
            </a:r>
          </a:p>
        </p:txBody>
      </p:sp>
      <p:sp>
        <p:nvSpPr>
          <p:cNvPr id="3" name="Content Placeholder 2">
            <a:extLst>
              <a:ext uri="{FF2B5EF4-FFF2-40B4-BE49-F238E27FC236}">
                <a16:creationId xmlns:a16="http://schemas.microsoft.com/office/drawing/2014/main" id="{9439E266-5E80-4ABB-8037-1E0874E0F8C2}"/>
              </a:ext>
            </a:extLst>
          </p:cNvPr>
          <p:cNvSpPr>
            <a:spLocks noGrp="1"/>
          </p:cNvSpPr>
          <p:nvPr>
            <p:ph idx="1"/>
          </p:nvPr>
        </p:nvSpPr>
        <p:spPr>
          <a:xfrm>
            <a:off x="745147" y="4698123"/>
            <a:ext cx="4648200" cy="1986456"/>
          </a:xfrm>
        </p:spPr>
        <p:txBody>
          <a:bodyPr>
            <a:normAutofit lnSpcReduction="10000"/>
          </a:bodyPr>
          <a:lstStyle/>
          <a:p>
            <a:pPr marL="0" indent="0">
              <a:buNone/>
            </a:pPr>
            <a:r>
              <a:rPr lang="en-US" dirty="0"/>
              <a:t>Surveillance Studies… is producing new and important theoretical and empirical understandings of human behavior. </a:t>
            </a:r>
          </a:p>
        </p:txBody>
      </p:sp>
      <p:pic>
        <p:nvPicPr>
          <p:cNvPr id="5" name="Picture 4" descr="A screenshot of a video game&#10;&#10;Description automatically generated with medium confidence">
            <a:extLst>
              <a:ext uri="{FF2B5EF4-FFF2-40B4-BE49-F238E27FC236}">
                <a16:creationId xmlns:a16="http://schemas.microsoft.com/office/drawing/2014/main" id="{2FE8873E-317E-41CB-960D-E0456855B9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1631905"/>
            <a:ext cx="4425019" cy="2313078"/>
          </a:xfrm>
          <a:prstGeom prst="rect">
            <a:avLst/>
          </a:prstGeom>
        </p:spPr>
      </p:pic>
      <p:sp>
        <p:nvSpPr>
          <p:cNvPr id="7" name="TextBox 6">
            <a:extLst>
              <a:ext uri="{FF2B5EF4-FFF2-40B4-BE49-F238E27FC236}">
                <a16:creationId xmlns:a16="http://schemas.microsoft.com/office/drawing/2014/main" id="{090EA790-DA04-4D31-A0AE-A6A8E3F0891D}"/>
              </a:ext>
            </a:extLst>
          </p:cNvPr>
          <p:cNvSpPr txBox="1"/>
          <p:nvPr/>
        </p:nvSpPr>
        <p:spPr>
          <a:xfrm>
            <a:off x="745147" y="4136887"/>
            <a:ext cx="3049088" cy="369332"/>
          </a:xfrm>
          <a:prstGeom prst="rect">
            <a:avLst/>
          </a:prstGeom>
          <a:noFill/>
        </p:spPr>
        <p:txBody>
          <a:bodyPr wrap="square">
            <a:spAutoFit/>
          </a:bodyPr>
          <a:lstStyle/>
          <a:p>
            <a:r>
              <a:rPr lang="en-US" dirty="0">
                <a:hlinkClick r:id="rId3"/>
              </a:rPr>
              <a:t>http://ipsr.ku.edu/SSRC/</a:t>
            </a:r>
            <a:r>
              <a:rPr lang="en-US" dirty="0"/>
              <a:t> </a:t>
            </a:r>
          </a:p>
        </p:txBody>
      </p:sp>
      <p:pic>
        <p:nvPicPr>
          <p:cNvPr id="9" name="Picture 8" descr="A picture containing person, crowd, group, outdoor&#10;&#10;Description automatically generated">
            <a:extLst>
              <a:ext uri="{FF2B5EF4-FFF2-40B4-BE49-F238E27FC236}">
                <a16:creationId xmlns:a16="http://schemas.microsoft.com/office/drawing/2014/main" id="{9A239D35-ADF8-4AF4-B42E-5EA1E2C9B1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1101" y="4321553"/>
            <a:ext cx="3626071" cy="2175642"/>
          </a:xfrm>
          <a:prstGeom prst="rect">
            <a:avLst/>
          </a:prstGeom>
        </p:spPr>
      </p:pic>
      <p:sp>
        <p:nvSpPr>
          <p:cNvPr id="13" name="TextBox 12">
            <a:extLst>
              <a:ext uri="{FF2B5EF4-FFF2-40B4-BE49-F238E27FC236}">
                <a16:creationId xmlns:a16="http://schemas.microsoft.com/office/drawing/2014/main" id="{F8DA7E04-3C3D-4097-AD4F-99ED00BEFB66}"/>
              </a:ext>
            </a:extLst>
          </p:cNvPr>
          <p:cNvSpPr txBox="1"/>
          <p:nvPr/>
        </p:nvSpPr>
        <p:spPr>
          <a:xfrm>
            <a:off x="6096000" y="1468849"/>
            <a:ext cx="5076415" cy="1815882"/>
          </a:xfrm>
          <a:prstGeom prst="rect">
            <a:avLst/>
          </a:prstGeom>
          <a:noFill/>
        </p:spPr>
        <p:txBody>
          <a:bodyPr wrap="square">
            <a:spAutoFit/>
          </a:bodyPr>
          <a:lstStyle/>
          <a:p>
            <a:r>
              <a:rPr lang="en-US" sz="2800" dirty="0"/>
              <a:t>“The substitution of algorithmic certainty for any semblance of participatory, democratic society.”</a:t>
            </a:r>
          </a:p>
        </p:txBody>
      </p:sp>
      <p:sp>
        <p:nvSpPr>
          <p:cNvPr id="15" name="TextBox 14">
            <a:extLst>
              <a:ext uri="{FF2B5EF4-FFF2-40B4-BE49-F238E27FC236}">
                <a16:creationId xmlns:a16="http://schemas.microsoft.com/office/drawing/2014/main" id="{62A33E87-79C0-452A-BCCE-A92F618E3736}"/>
              </a:ext>
            </a:extLst>
          </p:cNvPr>
          <p:cNvSpPr txBox="1"/>
          <p:nvPr/>
        </p:nvSpPr>
        <p:spPr>
          <a:xfrm>
            <a:off x="6091993" y="3284731"/>
            <a:ext cx="4152908" cy="923330"/>
          </a:xfrm>
          <a:prstGeom prst="rect">
            <a:avLst/>
          </a:prstGeom>
          <a:noFill/>
        </p:spPr>
        <p:txBody>
          <a:bodyPr wrap="square">
            <a:spAutoFit/>
          </a:bodyPr>
          <a:lstStyle/>
          <a:p>
            <a:r>
              <a:rPr lang="en-US" dirty="0">
                <a:hlinkClick r:id="rId5"/>
              </a:rPr>
              <a:t>https://www.theguardian.com/books/2019/feb/02/age-of-surveillance-capitalism-shoshana-zuboff-review</a:t>
            </a:r>
            <a:r>
              <a:rPr lang="en-US" dirty="0"/>
              <a:t> </a:t>
            </a:r>
          </a:p>
        </p:txBody>
      </p:sp>
    </p:spTree>
    <p:extLst>
      <p:ext uri="{BB962C8B-B14F-4D97-AF65-F5344CB8AC3E}">
        <p14:creationId xmlns:p14="http://schemas.microsoft.com/office/powerpoint/2010/main" val="2755899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09C1769C-B696-4178-9944-6FE81A94C9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034" y="365125"/>
            <a:ext cx="10018987" cy="6492875"/>
          </a:xfrm>
          <a:prstGeom prst="rect">
            <a:avLst/>
          </a:prstGeom>
        </p:spPr>
      </p:pic>
      <p:sp>
        <p:nvSpPr>
          <p:cNvPr id="2" name="Title 1">
            <a:extLst>
              <a:ext uri="{FF2B5EF4-FFF2-40B4-BE49-F238E27FC236}">
                <a16:creationId xmlns:a16="http://schemas.microsoft.com/office/drawing/2014/main" id="{32A41633-B0C5-46DD-8DAB-8861F66C31CA}"/>
              </a:ext>
            </a:extLst>
          </p:cNvPr>
          <p:cNvSpPr>
            <a:spLocks noGrp="1"/>
          </p:cNvSpPr>
          <p:nvPr>
            <p:ph type="title"/>
          </p:nvPr>
        </p:nvSpPr>
        <p:spPr>
          <a:xfrm>
            <a:off x="838200" y="365125"/>
            <a:ext cx="6529552" cy="1325563"/>
          </a:xfrm>
          <a:solidFill>
            <a:schemeClr val="bg1"/>
          </a:solidFill>
        </p:spPr>
        <p:txBody>
          <a:bodyPr/>
          <a:lstStyle/>
          <a:p>
            <a:r>
              <a:rPr lang="en-CA" dirty="0"/>
              <a:t>Power and Control</a:t>
            </a:r>
            <a:endParaRPr lang="en-US" dirty="0"/>
          </a:p>
        </p:txBody>
      </p:sp>
      <p:sp>
        <p:nvSpPr>
          <p:cNvPr id="3" name="Content Placeholder 2">
            <a:extLst>
              <a:ext uri="{FF2B5EF4-FFF2-40B4-BE49-F238E27FC236}">
                <a16:creationId xmlns:a16="http://schemas.microsoft.com/office/drawing/2014/main" id="{4D4C5BF5-1BED-4540-8D14-A4B1860517C2}"/>
              </a:ext>
            </a:extLst>
          </p:cNvPr>
          <p:cNvSpPr>
            <a:spLocks noGrp="1"/>
          </p:cNvSpPr>
          <p:nvPr>
            <p:ph idx="1"/>
          </p:nvPr>
        </p:nvSpPr>
        <p:spPr>
          <a:xfrm>
            <a:off x="838200" y="1825625"/>
            <a:ext cx="5352393" cy="2988113"/>
          </a:xfrm>
          <a:solidFill>
            <a:schemeClr val="bg1"/>
          </a:solidFill>
        </p:spPr>
        <p:txBody>
          <a:bodyPr/>
          <a:lstStyle/>
          <a:p>
            <a:r>
              <a:rPr lang="en-CA" dirty="0"/>
              <a:t>AI has the potential to alter social structures of power and control</a:t>
            </a:r>
          </a:p>
          <a:p>
            <a:r>
              <a:rPr lang="en-CA" dirty="0"/>
              <a:t>Take surveillance, for example, “</a:t>
            </a:r>
            <a:r>
              <a:rPr lang="en-US" dirty="0"/>
              <a:t>Surveillance is not about safety, it’s about power. It’s about control.”</a:t>
            </a:r>
            <a:r>
              <a:rPr lang="en-CA" dirty="0"/>
              <a:t> (Snowden)</a:t>
            </a:r>
            <a:endParaRPr lang="en-US" dirty="0"/>
          </a:p>
        </p:txBody>
      </p:sp>
      <p:sp>
        <p:nvSpPr>
          <p:cNvPr id="6" name="Rectangle 5">
            <a:extLst>
              <a:ext uri="{FF2B5EF4-FFF2-40B4-BE49-F238E27FC236}">
                <a16:creationId xmlns:a16="http://schemas.microsoft.com/office/drawing/2014/main" id="{5F918121-51C9-4F63-9216-6570C19A59A8}"/>
              </a:ext>
            </a:extLst>
          </p:cNvPr>
          <p:cNvSpPr/>
          <p:nvPr/>
        </p:nvSpPr>
        <p:spPr>
          <a:xfrm>
            <a:off x="6632028" y="136634"/>
            <a:ext cx="3016469" cy="37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DB5670-A6C9-46BD-A35D-AD23CA54CBBD}"/>
              </a:ext>
            </a:extLst>
          </p:cNvPr>
          <p:cNvSpPr/>
          <p:nvPr/>
        </p:nvSpPr>
        <p:spPr>
          <a:xfrm>
            <a:off x="838201" y="1501501"/>
            <a:ext cx="3718034" cy="37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1E67868-CCDE-40FC-AEB4-1C2F54465C82}"/>
              </a:ext>
            </a:extLst>
          </p:cNvPr>
          <p:cNvSpPr txBox="1"/>
          <p:nvPr/>
        </p:nvSpPr>
        <p:spPr>
          <a:xfrm>
            <a:off x="9795642" y="4201537"/>
            <a:ext cx="1938906" cy="2031325"/>
          </a:xfrm>
          <a:prstGeom prst="rect">
            <a:avLst/>
          </a:prstGeom>
          <a:noFill/>
        </p:spPr>
        <p:txBody>
          <a:bodyPr wrap="square">
            <a:spAutoFit/>
          </a:bodyPr>
          <a:lstStyle/>
          <a:p>
            <a:r>
              <a:rPr lang="en-US" dirty="0">
                <a:hlinkClick r:id="rId3"/>
              </a:rPr>
              <a:t>https://www.scientificamerican.com/article/will-democracy-survive-big-data-and-artificial-intelligence/</a:t>
            </a:r>
            <a:r>
              <a:rPr lang="en-US" dirty="0"/>
              <a:t> </a:t>
            </a:r>
          </a:p>
        </p:txBody>
      </p:sp>
    </p:spTree>
    <p:extLst>
      <p:ext uri="{BB962C8B-B14F-4D97-AF65-F5344CB8AC3E}">
        <p14:creationId xmlns:p14="http://schemas.microsoft.com/office/powerpoint/2010/main" val="1556214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2899F-ABAB-4713-B684-326D7632A09C}"/>
              </a:ext>
            </a:extLst>
          </p:cNvPr>
          <p:cNvSpPr>
            <a:spLocks noGrp="1"/>
          </p:cNvSpPr>
          <p:nvPr>
            <p:ph type="title"/>
          </p:nvPr>
        </p:nvSpPr>
        <p:spPr/>
        <p:txBody>
          <a:bodyPr/>
          <a:lstStyle/>
          <a:p>
            <a:r>
              <a:rPr lang="en-CA" dirty="0"/>
              <a:t>Who Does What?</a:t>
            </a:r>
            <a:endParaRPr lang="en-US" dirty="0"/>
          </a:p>
        </p:txBody>
      </p:sp>
      <p:pic>
        <p:nvPicPr>
          <p:cNvPr id="5" name="Content Placeholder 4" descr="A picture containing text&#10;&#10;Description automatically generated">
            <a:extLst>
              <a:ext uri="{FF2B5EF4-FFF2-40B4-BE49-F238E27FC236}">
                <a16:creationId xmlns:a16="http://schemas.microsoft.com/office/drawing/2014/main" id="{25E5F3EF-ECB9-4AEB-A3B4-5CF5F414B8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70171" y="728345"/>
            <a:ext cx="4257267" cy="5129238"/>
          </a:xfrm>
        </p:spPr>
      </p:pic>
      <p:sp>
        <p:nvSpPr>
          <p:cNvPr id="6" name="TextBox 5">
            <a:extLst>
              <a:ext uri="{FF2B5EF4-FFF2-40B4-BE49-F238E27FC236}">
                <a16:creationId xmlns:a16="http://schemas.microsoft.com/office/drawing/2014/main" id="{63367AD5-49D0-4253-831B-D8957EEF1805}"/>
              </a:ext>
            </a:extLst>
          </p:cNvPr>
          <p:cNvSpPr txBox="1"/>
          <p:nvPr/>
        </p:nvSpPr>
        <p:spPr>
          <a:xfrm>
            <a:off x="838200" y="1789611"/>
            <a:ext cx="5083630" cy="3970318"/>
          </a:xfrm>
          <a:prstGeom prst="rect">
            <a:avLst/>
          </a:prstGeom>
          <a:noFill/>
        </p:spPr>
        <p:txBody>
          <a:bodyPr wrap="square" rtlCol="0">
            <a:spAutoFit/>
          </a:bodyPr>
          <a:lstStyle/>
          <a:p>
            <a:r>
              <a:rPr lang="en-CA" sz="2800" dirty="0"/>
              <a:t>We are being sold a picture of a future with AI where it provides the calculations, and we provide the creativity and empathy.</a:t>
            </a:r>
          </a:p>
          <a:p>
            <a:endParaRPr lang="en-CA" sz="2800" dirty="0"/>
          </a:p>
          <a:p>
            <a:r>
              <a:rPr lang="en-CA" sz="2800" dirty="0"/>
              <a:t>But there’s no reason to believe that in the future AI will not be about to outperform humans in </a:t>
            </a:r>
            <a:r>
              <a:rPr lang="en-CA" sz="2800" i="1" dirty="0"/>
              <a:t>both.</a:t>
            </a:r>
            <a:endParaRPr lang="en-US" sz="2800" dirty="0"/>
          </a:p>
        </p:txBody>
      </p:sp>
      <p:sp>
        <p:nvSpPr>
          <p:cNvPr id="8" name="TextBox 7">
            <a:extLst>
              <a:ext uri="{FF2B5EF4-FFF2-40B4-BE49-F238E27FC236}">
                <a16:creationId xmlns:a16="http://schemas.microsoft.com/office/drawing/2014/main" id="{C2126C59-133A-46F5-AEDC-2F9B2AA8A136}"/>
              </a:ext>
            </a:extLst>
          </p:cNvPr>
          <p:cNvSpPr txBox="1"/>
          <p:nvPr/>
        </p:nvSpPr>
        <p:spPr>
          <a:xfrm>
            <a:off x="5170002" y="6123543"/>
            <a:ext cx="6093822" cy="369332"/>
          </a:xfrm>
          <a:prstGeom prst="rect">
            <a:avLst/>
          </a:prstGeom>
          <a:noFill/>
        </p:spPr>
        <p:txBody>
          <a:bodyPr wrap="square">
            <a:spAutoFit/>
          </a:bodyPr>
          <a:lstStyle/>
          <a:p>
            <a:r>
              <a:rPr lang="en-US" dirty="0">
                <a:hlinkClick r:id="rId3"/>
              </a:rPr>
              <a:t>https://twitter.com/turalt/status/1224777355878653952</a:t>
            </a:r>
            <a:r>
              <a:rPr lang="en-US" dirty="0"/>
              <a:t> </a:t>
            </a:r>
          </a:p>
        </p:txBody>
      </p:sp>
    </p:spTree>
    <p:extLst>
      <p:ext uri="{BB962C8B-B14F-4D97-AF65-F5344CB8AC3E}">
        <p14:creationId xmlns:p14="http://schemas.microsoft.com/office/powerpoint/2010/main" val="4260379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11213E7F-3886-4BBC-8E71-92D443A72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3616" y="1042144"/>
            <a:ext cx="7756399" cy="4328642"/>
          </a:xfrm>
          <a:prstGeom prst="rect">
            <a:avLst/>
          </a:prstGeom>
        </p:spPr>
      </p:pic>
      <p:sp>
        <p:nvSpPr>
          <p:cNvPr id="2" name="Title 1">
            <a:extLst>
              <a:ext uri="{FF2B5EF4-FFF2-40B4-BE49-F238E27FC236}">
                <a16:creationId xmlns:a16="http://schemas.microsoft.com/office/drawing/2014/main" id="{169BF653-C148-42AE-BEC8-B47C22F9376A}"/>
              </a:ext>
            </a:extLst>
          </p:cNvPr>
          <p:cNvSpPr>
            <a:spLocks noGrp="1"/>
          </p:cNvSpPr>
          <p:nvPr>
            <p:ph type="title"/>
          </p:nvPr>
        </p:nvSpPr>
        <p:spPr/>
        <p:txBody>
          <a:bodyPr/>
          <a:lstStyle/>
          <a:p>
            <a:r>
              <a:rPr lang="en-CA" dirty="0"/>
              <a:t>An Oppressive Economy</a:t>
            </a:r>
            <a:endParaRPr lang="en-US" dirty="0"/>
          </a:p>
        </p:txBody>
      </p:sp>
      <p:sp>
        <p:nvSpPr>
          <p:cNvPr id="3" name="Content Placeholder 2">
            <a:extLst>
              <a:ext uri="{FF2B5EF4-FFF2-40B4-BE49-F238E27FC236}">
                <a16:creationId xmlns:a16="http://schemas.microsoft.com/office/drawing/2014/main" id="{FE786DC0-6D97-4D0A-A24C-D822B747C076}"/>
              </a:ext>
            </a:extLst>
          </p:cNvPr>
          <p:cNvSpPr>
            <a:spLocks noGrp="1"/>
          </p:cNvSpPr>
          <p:nvPr>
            <p:ph idx="1"/>
          </p:nvPr>
        </p:nvSpPr>
        <p:spPr>
          <a:xfrm>
            <a:off x="838200" y="4851399"/>
            <a:ext cx="10515600" cy="1325564"/>
          </a:xfrm>
        </p:spPr>
        <p:txBody>
          <a:bodyPr/>
          <a:lstStyle/>
          <a:p>
            <a:pPr marL="0" indent="0">
              <a:buNone/>
            </a:pPr>
            <a:r>
              <a:rPr lang="en-US" dirty="0"/>
              <a:t>“Scholarship — both the content and the structure — is reduced to data, to a raw material used to produce a product sold back to the very institutions where scholars teach and learn.” (Watters, 2019)</a:t>
            </a:r>
          </a:p>
        </p:txBody>
      </p:sp>
      <p:pic>
        <p:nvPicPr>
          <p:cNvPr id="7" name="Picture 6">
            <a:extLst>
              <a:ext uri="{FF2B5EF4-FFF2-40B4-BE49-F238E27FC236}">
                <a16:creationId xmlns:a16="http://schemas.microsoft.com/office/drawing/2014/main" id="{B29DAA85-92C7-4F35-90A9-E92574347A84}"/>
              </a:ext>
            </a:extLst>
          </p:cNvPr>
          <p:cNvPicPr>
            <a:picLocks noChangeAspect="1"/>
          </p:cNvPicPr>
          <p:nvPr/>
        </p:nvPicPr>
        <p:blipFill>
          <a:blip r:embed="rId3"/>
          <a:stretch>
            <a:fillRect/>
          </a:stretch>
        </p:blipFill>
        <p:spPr>
          <a:xfrm>
            <a:off x="2174702" y="3195146"/>
            <a:ext cx="7509096" cy="1656254"/>
          </a:xfrm>
          <a:prstGeom prst="rect">
            <a:avLst/>
          </a:prstGeom>
        </p:spPr>
      </p:pic>
      <p:sp>
        <p:nvSpPr>
          <p:cNvPr id="9" name="TextBox 8">
            <a:extLst>
              <a:ext uri="{FF2B5EF4-FFF2-40B4-BE49-F238E27FC236}">
                <a16:creationId xmlns:a16="http://schemas.microsoft.com/office/drawing/2014/main" id="{88094DA8-3778-439A-A44B-DE5D0FCABB69}"/>
              </a:ext>
            </a:extLst>
          </p:cNvPr>
          <p:cNvSpPr txBox="1"/>
          <p:nvPr/>
        </p:nvSpPr>
        <p:spPr>
          <a:xfrm>
            <a:off x="838200" y="6211669"/>
            <a:ext cx="9335814" cy="369332"/>
          </a:xfrm>
          <a:prstGeom prst="rect">
            <a:avLst/>
          </a:prstGeom>
          <a:noFill/>
        </p:spPr>
        <p:txBody>
          <a:bodyPr wrap="square">
            <a:spAutoFit/>
          </a:bodyPr>
          <a:lstStyle/>
          <a:p>
            <a:r>
              <a:rPr lang="en-US" dirty="0">
                <a:hlinkClick r:id="rId4"/>
              </a:rPr>
              <a:t>https://er.educause.edu/articles/2020/7/dx-and-it-commodification-beyond-paas-fail</a:t>
            </a:r>
            <a:r>
              <a:rPr lang="en-US" dirty="0"/>
              <a:t> </a:t>
            </a:r>
          </a:p>
        </p:txBody>
      </p:sp>
    </p:spTree>
    <p:extLst>
      <p:ext uri="{BB962C8B-B14F-4D97-AF65-F5344CB8AC3E}">
        <p14:creationId xmlns:p14="http://schemas.microsoft.com/office/powerpoint/2010/main" val="543241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A6384-D44C-479B-800E-74B89A69850E}"/>
              </a:ext>
            </a:extLst>
          </p:cNvPr>
          <p:cNvSpPr>
            <a:spLocks noGrp="1"/>
          </p:cNvSpPr>
          <p:nvPr>
            <p:ph type="title"/>
          </p:nvPr>
        </p:nvSpPr>
        <p:spPr/>
        <p:txBody>
          <a:bodyPr/>
          <a:lstStyle/>
          <a:p>
            <a:r>
              <a:rPr lang="en-CA" dirty="0"/>
              <a:t>Loss of Sense of Right and Wrong</a:t>
            </a:r>
            <a:endParaRPr lang="en-US" dirty="0"/>
          </a:p>
        </p:txBody>
      </p:sp>
      <p:sp>
        <p:nvSpPr>
          <p:cNvPr id="3" name="Content Placeholder 2">
            <a:extLst>
              <a:ext uri="{FF2B5EF4-FFF2-40B4-BE49-F238E27FC236}">
                <a16:creationId xmlns:a16="http://schemas.microsoft.com/office/drawing/2014/main" id="{3F6209DA-E555-4767-8982-C9923CD28A54}"/>
              </a:ext>
            </a:extLst>
          </p:cNvPr>
          <p:cNvSpPr>
            <a:spLocks noGrp="1"/>
          </p:cNvSpPr>
          <p:nvPr>
            <p:ph idx="1"/>
          </p:nvPr>
        </p:nvSpPr>
        <p:spPr/>
        <p:txBody>
          <a:bodyPr/>
          <a:lstStyle/>
          <a:p>
            <a:r>
              <a:rPr lang="en-US" dirty="0"/>
              <a:t>There is the sense that analytics and AI can not reason, cannot understand, and therefore cannot know the weight of their decisions. What would AI with a conscience look like?</a:t>
            </a:r>
          </a:p>
          <a:p>
            <a:r>
              <a:rPr lang="en-US" dirty="0"/>
              <a:t>Do right and wrong become what the machine allows it to be? This is perhaps the intuition being captured by people who are concerned that AI results in a loss of humanity. </a:t>
            </a:r>
          </a:p>
        </p:txBody>
      </p:sp>
      <p:sp>
        <p:nvSpPr>
          <p:cNvPr id="5" name="TextBox 4">
            <a:extLst>
              <a:ext uri="{FF2B5EF4-FFF2-40B4-BE49-F238E27FC236}">
                <a16:creationId xmlns:a16="http://schemas.microsoft.com/office/drawing/2014/main" id="{294F8B5F-E974-464E-9DD3-5310B48833A7}"/>
              </a:ext>
            </a:extLst>
          </p:cNvPr>
          <p:cNvSpPr txBox="1"/>
          <p:nvPr/>
        </p:nvSpPr>
        <p:spPr>
          <a:xfrm>
            <a:off x="7083973" y="6091829"/>
            <a:ext cx="6096000" cy="369332"/>
          </a:xfrm>
          <a:prstGeom prst="rect">
            <a:avLst/>
          </a:prstGeom>
          <a:noFill/>
        </p:spPr>
        <p:txBody>
          <a:bodyPr wrap="square">
            <a:spAutoFit/>
          </a:bodyPr>
          <a:lstStyle/>
          <a:p>
            <a:r>
              <a:rPr lang="en-US" dirty="0">
                <a:hlinkClick r:id="rId2"/>
              </a:rPr>
              <a:t>http://moralmachine.mit.edu/</a:t>
            </a:r>
            <a:r>
              <a:rPr lang="en-US" dirty="0"/>
              <a:t> </a:t>
            </a:r>
          </a:p>
        </p:txBody>
      </p:sp>
      <p:pic>
        <p:nvPicPr>
          <p:cNvPr id="7" name="Picture 6">
            <a:extLst>
              <a:ext uri="{FF2B5EF4-FFF2-40B4-BE49-F238E27FC236}">
                <a16:creationId xmlns:a16="http://schemas.microsoft.com/office/drawing/2014/main" id="{3EB4431D-9E32-4F9D-B05D-B5E375DF030C}"/>
              </a:ext>
            </a:extLst>
          </p:cNvPr>
          <p:cNvPicPr>
            <a:picLocks noChangeAspect="1"/>
          </p:cNvPicPr>
          <p:nvPr/>
        </p:nvPicPr>
        <p:blipFill>
          <a:blip r:embed="rId3"/>
          <a:stretch>
            <a:fillRect/>
          </a:stretch>
        </p:blipFill>
        <p:spPr>
          <a:xfrm>
            <a:off x="7241628" y="4116977"/>
            <a:ext cx="3074680" cy="1825591"/>
          </a:xfrm>
          <a:prstGeom prst="rect">
            <a:avLst/>
          </a:prstGeom>
        </p:spPr>
      </p:pic>
      <p:pic>
        <p:nvPicPr>
          <p:cNvPr id="11" name="Picture 10">
            <a:extLst>
              <a:ext uri="{FF2B5EF4-FFF2-40B4-BE49-F238E27FC236}">
                <a16:creationId xmlns:a16="http://schemas.microsoft.com/office/drawing/2014/main" id="{52427618-647C-475E-8BA6-D90F626C57BA}"/>
              </a:ext>
            </a:extLst>
          </p:cNvPr>
          <p:cNvPicPr>
            <a:picLocks noChangeAspect="1"/>
          </p:cNvPicPr>
          <p:nvPr/>
        </p:nvPicPr>
        <p:blipFill>
          <a:blip r:embed="rId4"/>
          <a:stretch>
            <a:fillRect/>
          </a:stretch>
        </p:blipFill>
        <p:spPr>
          <a:xfrm>
            <a:off x="4035973" y="4366698"/>
            <a:ext cx="2257288" cy="2218098"/>
          </a:xfrm>
          <a:prstGeom prst="rect">
            <a:avLst/>
          </a:prstGeom>
        </p:spPr>
      </p:pic>
      <p:sp>
        <p:nvSpPr>
          <p:cNvPr id="13" name="TextBox 12">
            <a:extLst>
              <a:ext uri="{FF2B5EF4-FFF2-40B4-BE49-F238E27FC236}">
                <a16:creationId xmlns:a16="http://schemas.microsoft.com/office/drawing/2014/main" id="{C3818E7C-026C-44D0-A2CF-642A45DF8221}"/>
              </a:ext>
            </a:extLst>
          </p:cNvPr>
          <p:cNvSpPr txBox="1"/>
          <p:nvPr/>
        </p:nvSpPr>
        <p:spPr>
          <a:xfrm>
            <a:off x="1464976" y="4465240"/>
            <a:ext cx="2096814" cy="1477328"/>
          </a:xfrm>
          <a:prstGeom prst="rect">
            <a:avLst/>
          </a:prstGeom>
          <a:noFill/>
        </p:spPr>
        <p:txBody>
          <a:bodyPr wrap="square">
            <a:spAutoFit/>
          </a:bodyPr>
          <a:lstStyle/>
          <a:p>
            <a:r>
              <a:rPr lang="en-US" dirty="0">
                <a:hlinkClick r:id="rId5"/>
              </a:rPr>
              <a:t>https://www.scs.org.sg/articles/ethics-and-ai-teaching-our-machines-to-tell-right-from-wrong</a:t>
            </a:r>
            <a:r>
              <a:rPr lang="en-US" dirty="0"/>
              <a:t> </a:t>
            </a:r>
          </a:p>
        </p:txBody>
      </p:sp>
    </p:spTree>
    <p:extLst>
      <p:ext uri="{BB962C8B-B14F-4D97-AF65-F5344CB8AC3E}">
        <p14:creationId xmlns:p14="http://schemas.microsoft.com/office/powerpoint/2010/main" val="958904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C39E5-6E5E-47E5-8F7A-362A7BFE4285}"/>
              </a:ext>
            </a:extLst>
          </p:cNvPr>
          <p:cNvSpPr>
            <a:spLocks noGrp="1"/>
          </p:cNvSpPr>
          <p:nvPr>
            <p:ph type="title"/>
          </p:nvPr>
        </p:nvSpPr>
        <p:spPr/>
        <p:txBody>
          <a:bodyPr/>
          <a:lstStyle/>
          <a:p>
            <a:r>
              <a:rPr lang="en-CA" dirty="0"/>
              <a:t>Ownership</a:t>
            </a:r>
            <a:endParaRPr lang="en-US" dirty="0"/>
          </a:p>
        </p:txBody>
      </p:sp>
      <p:sp>
        <p:nvSpPr>
          <p:cNvPr id="3" name="Content Placeholder 2">
            <a:extLst>
              <a:ext uri="{FF2B5EF4-FFF2-40B4-BE49-F238E27FC236}">
                <a16:creationId xmlns:a16="http://schemas.microsoft.com/office/drawing/2014/main" id="{3CBE2CBB-82D5-48F6-8E5D-79B4335C7A12}"/>
              </a:ext>
            </a:extLst>
          </p:cNvPr>
          <p:cNvSpPr>
            <a:spLocks noGrp="1"/>
          </p:cNvSpPr>
          <p:nvPr>
            <p:ph idx="1"/>
          </p:nvPr>
        </p:nvSpPr>
        <p:spPr>
          <a:xfrm>
            <a:off x="838200" y="1825625"/>
            <a:ext cx="6540062" cy="4351338"/>
          </a:xfrm>
        </p:spPr>
        <p:txBody>
          <a:bodyPr/>
          <a:lstStyle/>
          <a:p>
            <a:r>
              <a:rPr lang="en-US" dirty="0"/>
              <a:t>Should AI algorithms be patented?</a:t>
            </a:r>
          </a:p>
          <a:p>
            <a:r>
              <a:rPr lang="en-US" dirty="0"/>
              <a:t>Can IPR restrict uses of data?</a:t>
            </a:r>
          </a:p>
          <a:p>
            <a:r>
              <a:rPr lang="en-US" dirty="0"/>
              <a:t>Who are the creators of AI-generated art?</a:t>
            </a:r>
          </a:p>
          <a:p>
            <a:r>
              <a:rPr lang="en-US" dirty="0"/>
              <a:t>What if it’s </a:t>
            </a:r>
            <a:r>
              <a:rPr lang="en-US" i="1" dirty="0"/>
              <a:t>all possible</a:t>
            </a:r>
            <a:r>
              <a:rPr lang="en-US" dirty="0"/>
              <a:t> art?</a:t>
            </a:r>
          </a:p>
          <a:p>
            <a:r>
              <a:rPr lang="en-US" dirty="0"/>
              <a:t>Could humans be blocked out of content creation?</a:t>
            </a:r>
          </a:p>
          <a:p>
            <a:r>
              <a:rPr lang="en-US" dirty="0"/>
              <a:t>What impact might regulation have?</a:t>
            </a:r>
          </a:p>
        </p:txBody>
      </p:sp>
      <p:pic>
        <p:nvPicPr>
          <p:cNvPr id="5" name="Picture 4" descr="Timeline&#10;&#10;Description automatically generated">
            <a:extLst>
              <a:ext uri="{FF2B5EF4-FFF2-40B4-BE49-F238E27FC236}">
                <a16:creationId xmlns:a16="http://schemas.microsoft.com/office/drawing/2014/main" id="{013835E0-630D-4B4E-8ACD-9940E2BD1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074" y="1825625"/>
            <a:ext cx="4078786" cy="4078786"/>
          </a:xfrm>
          <a:prstGeom prst="rect">
            <a:avLst/>
          </a:prstGeom>
        </p:spPr>
      </p:pic>
      <p:sp>
        <p:nvSpPr>
          <p:cNvPr id="7" name="TextBox 6">
            <a:extLst>
              <a:ext uri="{FF2B5EF4-FFF2-40B4-BE49-F238E27FC236}">
                <a16:creationId xmlns:a16="http://schemas.microsoft.com/office/drawing/2014/main" id="{C53C1318-E762-4B50-958C-3061D65EC3BE}"/>
              </a:ext>
            </a:extLst>
          </p:cNvPr>
          <p:cNvSpPr txBox="1"/>
          <p:nvPr/>
        </p:nvSpPr>
        <p:spPr>
          <a:xfrm>
            <a:off x="838200" y="5581245"/>
            <a:ext cx="5005552" cy="646331"/>
          </a:xfrm>
          <a:prstGeom prst="rect">
            <a:avLst/>
          </a:prstGeom>
          <a:noFill/>
        </p:spPr>
        <p:txBody>
          <a:bodyPr wrap="square">
            <a:spAutoFit/>
          </a:bodyPr>
          <a:lstStyle/>
          <a:p>
            <a:r>
              <a:rPr lang="en-US" dirty="0">
                <a:hlinkClick r:id="rId3"/>
              </a:rPr>
              <a:t>https://www.sciencedirect.com/science/article/pii/S2589004220307070</a:t>
            </a:r>
            <a:r>
              <a:rPr lang="en-US" dirty="0"/>
              <a:t> </a:t>
            </a:r>
          </a:p>
        </p:txBody>
      </p:sp>
    </p:spTree>
    <p:extLst>
      <p:ext uri="{BB962C8B-B14F-4D97-AF65-F5344CB8AC3E}">
        <p14:creationId xmlns:p14="http://schemas.microsoft.com/office/powerpoint/2010/main" val="3984479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5DD3-B4D0-4F31-A46C-D04A3874EDD5}"/>
              </a:ext>
            </a:extLst>
          </p:cNvPr>
          <p:cNvSpPr>
            <a:spLocks noGrp="1"/>
          </p:cNvSpPr>
          <p:nvPr>
            <p:ph type="title"/>
          </p:nvPr>
        </p:nvSpPr>
        <p:spPr/>
        <p:txBody>
          <a:bodyPr/>
          <a:lstStyle/>
          <a:p>
            <a:r>
              <a:rPr lang="en-CA" dirty="0"/>
              <a:t>Responsibility</a:t>
            </a:r>
            <a:endParaRPr lang="en-US" dirty="0"/>
          </a:p>
        </p:txBody>
      </p:sp>
      <p:sp>
        <p:nvSpPr>
          <p:cNvPr id="3" name="Content Placeholder 2">
            <a:extLst>
              <a:ext uri="{FF2B5EF4-FFF2-40B4-BE49-F238E27FC236}">
                <a16:creationId xmlns:a16="http://schemas.microsoft.com/office/drawing/2014/main" id="{BABAE776-FD0D-49D1-9882-E082E98D30CE}"/>
              </a:ext>
            </a:extLst>
          </p:cNvPr>
          <p:cNvSpPr>
            <a:spLocks noGrp="1"/>
          </p:cNvSpPr>
          <p:nvPr>
            <p:ph idx="1"/>
          </p:nvPr>
        </p:nvSpPr>
        <p:spPr>
          <a:xfrm>
            <a:off x="838200" y="4585371"/>
            <a:ext cx="10515600" cy="1657214"/>
          </a:xfrm>
        </p:spPr>
        <p:txBody>
          <a:bodyPr/>
          <a:lstStyle/>
          <a:p>
            <a:pPr marL="0" indent="0">
              <a:buNone/>
            </a:pPr>
            <a:r>
              <a:rPr lang="en-CA" dirty="0"/>
              <a:t>“</a:t>
            </a:r>
            <a:r>
              <a:rPr lang="en-US" dirty="0"/>
              <a:t>AI technologies can place further distance between the result of an action and the actor who caused it, raising questions about who should be held liable and under what circumstances. These principles call for reliable resolutions to those questions.” (</a:t>
            </a:r>
            <a:r>
              <a:rPr lang="en-US" dirty="0" err="1"/>
              <a:t>Fjeld</a:t>
            </a:r>
            <a:r>
              <a:rPr lang="en-US" dirty="0"/>
              <a:t>, et.al., 2020:34)</a:t>
            </a:r>
          </a:p>
        </p:txBody>
      </p:sp>
      <p:pic>
        <p:nvPicPr>
          <p:cNvPr id="5" name="Picture 4">
            <a:extLst>
              <a:ext uri="{FF2B5EF4-FFF2-40B4-BE49-F238E27FC236}">
                <a16:creationId xmlns:a16="http://schemas.microsoft.com/office/drawing/2014/main" id="{E4C6BB0E-737B-4299-BBF2-4BF7F8AABB17}"/>
              </a:ext>
            </a:extLst>
          </p:cNvPr>
          <p:cNvPicPr>
            <a:picLocks noChangeAspect="1"/>
          </p:cNvPicPr>
          <p:nvPr/>
        </p:nvPicPr>
        <p:blipFill>
          <a:blip r:embed="rId2"/>
          <a:stretch>
            <a:fillRect/>
          </a:stretch>
        </p:blipFill>
        <p:spPr>
          <a:xfrm>
            <a:off x="838200" y="1319877"/>
            <a:ext cx="9866270" cy="3199871"/>
          </a:xfrm>
          <a:prstGeom prst="rect">
            <a:avLst/>
          </a:prstGeom>
        </p:spPr>
      </p:pic>
      <p:sp>
        <p:nvSpPr>
          <p:cNvPr id="7" name="TextBox 6">
            <a:extLst>
              <a:ext uri="{FF2B5EF4-FFF2-40B4-BE49-F238E27FC236}">
                <a16:creationId xmlns:a16="http://schemas.microsoft.com/office/drawing/2014/main" id="{8E9911FA-AECF-4809-8BF9-DF706A64A796}"/>
              </a:ext>
            </a:extLst>
          </p:cNvPr>
          <p:cNvSpPr txBox="1"/>
          <p:nvPr/>
        </p:nvSpPr>
        <p:spPr>
          <a:xfrm>
            <a:off x="838200" y="6308209"/>
            <a:ext cx="8652641" cy="369332"/>
          </a:xfrm>
          <a:prstGeom prst="rect">
            <a:avLst/>
          </a:prstGeom>
          <a:noFill/>
        </p:spPr>
        <p:txBody>
          <a:bodyPr wrap="square">
            <a:spAutoFit/>
          </a:bodyPr>
          <a:lstStyle/>
          <a:p>
            <a:r>
              <a:rPr lang="en-US" dirty="0">
                <a:hlinkClick r:id="rId3"/>
              </a:rPr>
              <a:t>https://www.datasciencecentral.com/profiles/blogs/ai-responsibility-taming-the-algorithm</a:t>
            </a:r>
            <a:r>
              <a:rPr lang="en-US" dirty="0"/>
              <a:t> </a:t>
            </a:r>
          </a:p>
        </p:txBody>
      </p:sp>
    </p:spTree>
    <p:extLst>
      <p:ext uri="{BB962C8B-B14F-4D97-AF65-F5344CB8AC3E}">
        <p14:creationId xmlns:p14="http://schemas.microsoft.com/office/powerpoint/2010/main" val="3857320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a:extLst>
              <a:ext uri="{FF2B5EF4-FFF2-40B4-BE49-F238E27FC236}">
                <a16:creationId xmlns:a16="http://schemas.microsoft.com/office/drawing/2014/main" id="{FE757826-80C1-4B84-87EF-FF51273A24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5990" y="3743855"/>
            <a:ext cx="3981450" cy="2433108"/>
          </a:xfrm>
          <a:prstGeom prst="rect">
            <a:avLst/>
          </a:prstGeom>
        </p:spPr>
      </p:pic>
      <p:sp>
        <p:nvSpPr>
          <p:cNvPr id="2" name="Title 1">
            <a:extLst>
              <a:ext uri="{FF2B5EF4-FFF2-40B4-BE49-F238E27FC236}">
                <a16:creationId xmlns:a16="http://schemas.microsoft.com/office/drawing/2014/main" id="{C99E3502-00B8-4049-AE28-7AC4A2A8F25E}"/>
              </a:ext>
            </a:extLst>
          </p:cNvPr>
          <p:cNvSpPr>
            <a:spLocks noGrp="1"/>
          </p:cNvSpPr>
          <p:nvPr>
            <p:ph type="title"/>
          </p:nvPr>
        </p:nvSpPr>
        <p:spPr/>
        <p:txBody>
          <a:bodyPr/>
          <a:lstStyle/>
          <a:p>
            <a:r>
              <a:rPr lang="en-CA" dirty="0"/>
              <a:t>Winner Takes All</a:t>
            </a:r>
            <a:endParaRPr lang="en-US" dirty="0"/>
          </a:p>
        </p:txBody>
      </p:sp>
      <p:sp>
        <p:nvSpPr>
          <p:cNvPr id="3" name="Content Placeholder 2">
            <a:extLst>
              <a:ext uri="{FF2B5EF4-FFF2-40B4-BE49-F238E27FC236}">
                <a16:creationId xmlns:a16="http://schemas.microsoft.com/office/drawing/2014/main" id="{F3018630-EAF3-428C-9B54-34E5097923EA}"/>
              </a:ext>
            </a:extLst>
          </p:cNvPr>
          <p:cNvSpPr>
            <a:spLocks noGrp="1"/>
          </p:cNvSpPr>
          <p:nvPr>
            <p:ph idx="1"/>
          </p:nvPr>
        </p:nvSpPr>
        <p:spPr>
          <a:xfrm>
            <a:off x="5885792" y="1825625"/>
            <a:ext cx="5468007" cy="4351338"/>
          </a:xfrm>
        </p:spPr>
        <p:txBody>
          <a:bodyPr/>
          <a:lstStyle/>
          <a:p>
            <a:pPr marL="0" indent="0">
              <a:buNone/>
            </a:pPr>
            <a:r>
              <a:rPr lang="en-US" dirty="0"/>
              <a:t>“How can the data-based monopolies of some large corporations, and the ‘winner-takes-all’ economies associated with them, be addressed? How can data be managed and safeguarded to ensure it contributes to the public good and a well-functioning economy?” (Eckersley, et.al., 2017)</a:t>
            </a:r>
          </a:p>
        </p:txBody>
      </p:sp>
      <p:pic>
        <p:nvPicPr>
          <p:cNvPr id="5" name="Picture 4" descr="Diagram&#10;&#10;Description automatically generated">
            <a:extLst>
              <a:ext uri="{FF2B5EF4-FFF2-40B4-BE49-F238E27FC236}">
                <a16:creationId xmlns:a16="http://schemas.microsoft.com/office/drawing/2014/main" id="{96D075E6-3DC1-4234-BBA9-6607CBDE6C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195" y="1940407"/>
            <a:ext cx="2608406" cy="2584836"/>
          </a:xfrm>
          <a:prstGeom prst="rect">
            <a:avLst/>
          </a:prstGeom>
        </p:spPr>
      </p:pic>
      <p:pic>
        <p:nvPicPr>
          <p:cNvPr id="9" name="Picture 8" descr="Chart&#10;&#10;Description automatically generated">
            <a:extLst>
              <a:ext uri="{FF2B5EF4-FFF2-40B4-BE49-F238E27FC236}">
                <a16:creationId xmlns:a16="http://schemas.microsoft.com/office/drawing/2014/main" id="{3A164BC6-B350-4027-B019-5D3E964C20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052" y="4952136"/>
            <a:ext cx="2291082" cy="1376555"/>
          </a:xfrm>
          <a:prstGeom prst="rect">
            <a:avLst/>
          </a:prstGeom>
        </p:spPr>
      </p:pic>
      <p:sp>
        <p:nvSpPr>
          <p:cNvPr id="11" name="TextBox 10">
            <a:extLst>
              <a:ext uri="{FF2B5EF4-FFF2-40B4-BE49-F238E27FC236}">
                <a16:creationId xmlns:a16="http://schemas.microsoft.com/office/drawing/2014/main" id="{2385517D-4CAC-4A55-A412-A5E7859C3D05}"/>
              </a:ext>
            </a:extLst>
          </p:cNvPr>
          <p:cNvSpPr txBox="1"/>
          <p:nvPr/>
        </p:nvSpPr>
        <p:spPr>
          <a:xfrm>
            <a:off x="5896545" y="5706464"/>
            <a:ext cx="4158831" cy="646331"/>
          </a:xfrm>
          <a:prstGeom prst="rect">
            <a:avLst/>
          </a:prstGeom>
          <a:noFill/>
        </p:spPr>
        <p:txBody>
          <a:bodyPr wrap="square">
            <a:spAutoFit/>
          </a:bodyPr>
          <a:lstStyle/>
          <a:p>
            <a:r>
              <a:rPr lang="en-US" dirty="0">
                <a:hlinkClick r:id="rId5"/>
              </a:rPr>
              <a:t>https://blogs.darden.virginia.edu/brunerblog/2014/03/when-winners-take-all/</a:t>
            </a:r>
            <a:r>
              <a:rPr lang="en-US" dirty="0"/>
              <a:t> </a:t>
            </a:r>
          </a:p>
        </p:txBody>
      </p:sp>
    </p:spTree>
    <p:extLst>
      <p:ext uri="{BB962C8B-B14F-4D97-AF65-F5344CB8AC3E}">
        <p14:creationId xmlns:p14="http://schemas.microsoft.com/office/powerpoint/2010/main" val="2724774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a:extLst>
              <a:ext uri="{FF2B5EF4-FFF2-40B4-BE49-F238E27FC236}">
                <a16:creationId xmlns:a16="http://schemas.microsoft.com/office/drawing/2014/main" id="{FE757826-80C1-4B84-87EF-FF51273A24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5990" y="3743855"/>
            <a:ext cx="3981450" cy="2433108"/>
          </a:xfrm>
          <a:prstGeom prst="rect">
            <a:avLst/>
          </a:prstGeom>
        </p:spPr>
      </p:pic>
      <p:sp>
        <p:nvSpPr>
          <p:cNvPr id="2" name="Title 1">
            <a:extLst>
              <a:ext uri="{FF2B5EF4-FFF2-40B4-BE49-F238E27FC236}">
                <a16:creationId xmlns:a16="http://schemas.microsoft.com/office/drawing/2014/main" id="{C99E3502-00B8-4049-AE28-7AC4A2A8F25E}"/>
              </a:ext>
            </a:extLst>
          </p:cNvPr>
          <p:cNvSpPr>
            <a:spLocks noGrp="1"/>
          </p:cNvSpPr>
          <p:nvPr>
            <p:ph type="title"/>
          </p:nvPr>
        </p:nvSpPr>
        <p:spPr/>
        <p:txBody>
          <a:bodyPr/>
          <a:lstStyle/>
          <a:p>
            <a:r>
              <a:rPr lang="en-CA" dirty="0"/>
              <a:t>Winner Takes All</a:t>
            </a:r>
            <a:endParaRPr lang="en-US" dirty="0"/>
          </a:p>
        </p:txBody>
      </p:sp>
      <p:sp>
        <p:nvSpPr>
          <p:cNvPr id="3" name="Content Placeholder 2">
            <a:extLst>
              <a:ext uri="{FF2B5EF4-FFF2-40B4-BE49-F238E27FC236}">
                <a16:creationId xmlns:a16="http://schemas.microsoft.com/office/drawing/2014/main" id="{F3018630-EAF3-428C-9B54-34E5097923EA}"/>
              </a:ext>
            </a:extLst>
          </p:cNvPr>
          <p:cNvSpPr>
            <a:spLocks noGrp="1"/>
          </p:cNvSpPr>
          <p:nvPr>
            <p:ph idx="1"/>
          </p:nvPr>
        </p:nvSpPr>
        <p:spPr>
          <a:xfrm>
            <a:off x="5885792" y="1825625"/>
            <a:ext cx="5468007" cy="4351338"/>
          </a:xfrm>
        </p:spPr>
        <p:txBody>
          <a:bodyPr/>
          <a:lstStyle/>
          <a:p>
            <a:r>
              <a:rPr lang="en-US" dirty="0"/>
              <a:t>Focus on relative performance</a:t>
            </a:r>
          </a:p>
          <a:p>
            <a:r>
              <a:rPr lang="en-US" dirty="0"/>
              <a:t>Concentration of rewards</a:t>
            </a:r>
          </a:p>
          <a:p>
            <a:r>
              <a:rPr lang="en-US" dirty="0"/>
              <a:t>Overcrowding (aka wannabees)</a:t>
            </a:r>
          </a:p>
          <a:p>
            <a:r>
              <a:rPr lang="en-US" dirty="0"/>
              <a:t>Mass markets</a:t>
            </a:r>
          </a:p>
          <a:p>
            <a:r>
              <a:rPr lang="en-US" dirty="0"/>
              <a:t>Network effects</a:t>
            </a:r>
          </a:p>
          <a:p>
            <a:r>
              <a:rPr lang="en-US" dirty="0"/>
              <a:t>Lock-in and barriers to exit</a:t>
            </a:r>
          </a:p>
          <a:p>
            <a:r>
              <a:rPr lang="en-US" dirty="0"/>
              <a:t>Feedback loops</a:t>
            </a:r>
          </a:p>
          <a:p>
            <a:pPr marL="0" indent="0">
              <a:buNone/>
            </a:pPr>
            <a:endParaRPr lang="en-US" dirty="0"/>
          </a:p>
          <a:p>
            <a:pPr marL="0" indent="0">
              <a:buNone/>
            </a:pPr>
            <a:endParaRPr lang="en-US" dirty="0"/>
          </a:p>
        </p:txBody>
      </p:sp>
      <p:pic>
        <p:nvPicPr>
          <p:cNvPr id="5" name="Picture 4" descr="Diagram&#10;&#10;Description automatically generated">
            <a:extLst>
              <a:ext uri="{FF2B5EF4-FFF2-40B4-BE49-F238E27FC236}">
                <a16:creationId xmlns:a16="http://schemas.microsoft.com/office/drawing/2014/main" id="{96D075E6-3DC1-4234-BBA9-6607CBDE6C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195" y="1940407"/>
            <a:ext cx="2608406" cy="2584836"/>
          </a:xfrm>
          <a:prstGeom prst="rect">
            <a:avLst/>
          </a:prstGeom>
        </p:spPr>
      </p:pic>
      <p:pic>
        <p:nvPicPr>
          <p:cNvPr id="9" name="Picture 8" descr="Chart&#10;&#10;Description automatically generated">
            <a:extLst>
              <a:ext uri="{FF2B5EF4-FFF2-40B4-BE49-F238E27FC236}">
                <a16:creationId xmlns:a16="http://schemas.microsoft.com/office/drawing/2014/main" id="{3A164BC6-B350-4027-B019-5D3E964C20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052" y="4952136"/>
            <a:ext cx="2291082" cy="1376555"/>
          </a:xfrm>
          <a:prstGeom prst="rect">
            <a:avLst/>
          </a:prstGeom>
        </p:spPr>
      </p:pic>
      <p:sp>
        <p:nvSpPr>
          <p:cNvPr id="11" name="TextBox 10">
            <a:extLst>
              <a:ext uri="{FF2B5EF4-FFF2-40B4-BE49-F238E27FC236}">
                <a16:creationId xmlns:a16="http://schemas.microsoft.com/office/drawing/2014/main" id="{2385517D-4CAC-4A55-A412-A5E7859C3D05}"/>
              </a:ext>
            </a:extLst>
          </p:cNvPr>
          <p:cNvSpPr txBox="1"/>
          <p:nvPr/>
        </p:nvSpPr>
        <p:spPr>
          <a:xfrm>
            <a:off x="5896545" y="5706464"/>
            <a:ext cx="4158831" cy="646331"/>
          </a:xfrm>
          <a:prstGeom prst="rect">
            <a:avLst/>
          </a:prstGeom>
          <a:noFill/>
        </p:spPr>
        <p:txBody>
          <a:bodyPr wrap="square">
            <a:spAutoFit/>
          </a:bodyPr>
          <a:lstStyle/>
          <a:p>
            <a:r>
              <a:rPr lang="en-US" dirty="0">
                <a:hlinkClick r:id="rId5"/>
              </a:rPr>
              <a:t>https://blogs.darden.virginia.edu/brunerblog/2014/03/when-winners-take-all/</a:t>
            </a:r>
            <a:r>
              <a:rPr lang="en-US" dirty="0"/>
              <a:t> </a:t>
            </a:r>
          </a:p>
        </p:txBody>
      </p:sp>
    </p:spTree>
    <p:extLst>
      <p:ext uri="{BB962C8B-B14F-4D97-AF65-F5344CB8AC3E}">
        <p14:creationId xmlns:p14="http://schemas.microsoft.com/office/powerpoint/2010/main" val="1222378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0CFCC91B-6C7F-4DCD-B42A-1F7182D8AD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0377" y="3190466"/>
            <a:ext cx="6308816" cy="3469849"/>
          </a:xfrm>
          <a:prstGeom prst="rect">
            <a:avLst/>
          </a:prstGeom>
        </p:spPr>
      </p:pic>
      <p:sp>
        <p:nvSpPr>
          <p:cNvPr id="2" name="Title 1">
            <a:extLst>
              <a:ext uri="{FF2B5EF4-FFF2-40B4-BE49-F238E27FC236}">
                <a16:creationId xmlns:a16="http://schemas.microsoft.com/office/drawing/2014/main" id="{9C48774B-BB89-4B3A-8EE8-790AF3915AA8}"/>
              </a:ext>
            </a:extLst>
          </p:cNvPr>
          <p:cNvSpPr>
            <a:spLocks noGrp="1"/>
          </p:cNvSpPr>
          <p:nvPr>
            <p:ph type="title"/>
          </p:nvPr>
        </p:nvSpPr>
        <p:spPr/>
        <p:txBody>
          <a:bodyPr/>
          <a:lstStyle/>
          <a:p>
            <a:r>
              <a:rPr lang="en-US" dirty="0"/>
              <a:t>Social and Cultural Issues</a:t>
            </a:r>
          </a:p>
        </p:txBody>
      </p:sp>
      <p:sp>
        <p:nvSpPr>
          <p:cNvPr id="3" name="Content Placeholder 2">
            <a:extLst>
              <a:ext uri="{FF2B5EF4-FFF2-40B4-BE49-F238E27FC236}">
                <a16:creationId xmlns:a16="http://schemas.microsoft.com/office/drawing/2014/main" id="{0501EBD2-DF52-46E0-981D-823641199DDF}"/>
              </a:ext>
            </a:extLst>
          </p:cNvPr>
          <p:cNvSpPr>
            <a:spLocks noGrp="1"/>
          </p:cNvSpPr>
          <p:nvPr>
            <p:ph idx="1"/>
          </p:nvPr>
        </p:nvSpPr>
        <p:spPr/>
        <p:txBody>
          <a:bodyPr/>
          <a:lstStyle/>
          <a:p>
            <a:pPr marL="0" indent="0">
              <a:buNone/>
            </a:pPr>
            <a:r>
              <a:rPr lang="en-US" dirty="0"/>
              <a:t>This is a class of issues that addresses the social and cultural infrastructure that builds up around analytics. These are not issues with analytics itself, but with the way analytics changes our society, our culture, and the way we learn.</a:t>
            </a:r>
          </a:p>
        </p:txBody>
      </p:sp>
    </p:spTree>
    <p:extLst>
      <p:ext uri="{BB962C8B-B14F-4D97-AF65-F5344CB8AC3E}">
        <p14:creationId xmlns:p14="http://schemas.microsoft.com/office/powerpoint/2010/main" val="679250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607F5-7573-4007-8321-F2443B977484}"/>
              </a:ext>
            </a:extLst>
          </p:cNvPr>
          <p:cNvSpPr>
            <a:spLocks noGrp="1"/>
          </p:cNvSpPr>
          <p:nvPr>
            <p:ph type="title"/>
          </p:nvPr>
        </p:nvSpPr>
        <p:spPr/>
        <p:txBody>
          <a:bodyPr/>
          <a:lstStyle/>
          <a:p>
            <a:r>
              <a:rPr lang="en-CA" dirty="0"/>
              <a:t>Environmental Impact</a:t>
            </a:r>
            <a:endParaRPr lang="en-US" dirty="0"/>
          </a:p>
        </p:txBody>
      </p:sp>
      <p:sp>
        <p:nvSpPr>
          <p:cNvPr id="3" name="Content Placeholder 2">
            <a:extLst>
              <a:ext uri="{FF2B5EF4-FFF2-40B4-BE49-F238E27FC236}">
                <a16:creationId xmlns:a16="http://schemas.microsoft.com/office/drawing/2014/main" id="{74C04E38-4A70-4294-8257-4C266751520D}"/>
              </a:ext>
            </a:extLst>
          </p:cNvPr>
          <p:cNvSpPr>
            <a:spLocks noGrp="1"/>
          </p:cNvSpPr>
          <p:nvPr>
            <p:ph idx="1"/>
          </p:nvPr>
        </p:nvSpPr>
        <p:spPr>
          <a:xfrm>
            <a:off x="838200" y="1825625"/>
            <a:ext cx="4122683" cy="4351338"/>
          </a:xfrm>
        </p:spPr>
        <p:txBody>
          <a:bodyPr>
            <a:normAutofit/>
          </a:bodyPr>
          <a:lstStyle/>
          <a:p>
            <a:pPr marL="0" indent="0">
              <a:buNone/>
            </a:pPr>
            <a:r>
              <a:rPr lang="en-CA" dirty="0"/>
              <a:t>“</a:t>
            </a:r>
            <a:r>
              <a:rPr lang="en-US" dirty="0"/>
              <a:t>AI-based systems are highly compute-intensive. They must process a great deal of data, expanding the need for servers and dependence on energy to cool data centers.”</a:t>
            </a:r>
          </a:p>
        </p:txBody>
      </p:sp>
      <p:pic>
        <p:nvPicPr>
          <p:cNvPr id="5" name="Picture 4" descr="Chart, bar chart&#10;&#10;Description automatically generated">
            <a:extLst>
              <a:ext uri="{FF2B5EF4-FFF2-40B4-BE49-F238E27FC236}">
                <a16:creationId xmlns:a16="http://schemas.microsoft.com/office/drawing/2014/main" id="{F6E65222-88EF-491A-A0D0-B4B76FBF2C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7289" y="1690688"/>
            <a:ext cx="5806587" cy="5032375"/>
          </a:xfrm>
          <a:prstGeom prst="rect">
            <a:avLst/>
          </a:prstGeom>
        </p:spPr>
      </p:pic>
      <p:sp>
        <p:nvSpPr>
          <p:cNvPr id="7" name="TextBox 6">
            <a:extLst>
              <a:ext uri="{FF2B5EF4-FFF2-40B4-BE49-F238E27FC236}">
                <a16:creationId xmlns:a16="http://schemas.microsoft.com/office/drawing/2014/main" id="{EE5CE6A7-2C20-486F-988F-F29AE01709AB}"/>
              </a:ext>
            </a:extLst>
          </p:cNvPr>
          <p:cNvSpPr txBox="1"/>
          <p:nvPr/>
        </p:nvSpPr>
        <p:spPr>
          <a:xfrm>
            <a:off x="838200" y="4748076"/>
            <a:ext cx="3689131" cy="923330"/>
          </a:xfrm>
          <a:prstGeom prst="rect">
            <a:avLst/>
          </a:prstGeom>
          <a:noFill/>
        </p:spPr>
        <p:txBody>
          <a:bodyPr wrap="square">
            <a:spAutoFit/>
          </a:bodyPr>
          <a:lstStyle/>
          <a:p>
            <a:r>
              <a:rPr lang="en-US" dirty="0">
                <a:hlinkClick r:id="rId3"/>
              </a:rPr>
              <a:t>https://www.forbes.com/sites/glenngow/2020/08/21/environmental-sustainability-and-ai/</a:t>
            </a:r>
            <a:r>
              <a:rPr lang="en-US" dirty="0"/>
              <a:t> </a:t>
            </a:r>
          </a:p>
        </p:txBody>
      </p:sp>
    </p:spTree>
    <p:extLst>
      <p:ext uri="{BB962C8B-B14F-4D97-AF65-F5344CB8AC3E}">
        <p14:creationId xmlns:p14="http://schemas.microsoft.com/office/powerpoint/2010/main" val="908750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D4C9D-A989-4444-812A-C5CE41F4456D}"/>
              </a:ext>
            </a:extLst>
          </p:cNvPr>
          <p:cNvSpPr>
            <a:spLocks noGrp="1"/>
          </p:cNvSpPr>
          <p:nvPr>
            <p:ph type="title"/>
          </p:nvPr>
        </p:nvSpPr>
        <p:spPr/>
        <p:txBody>
          <a:bodyPr/>
          <a:lstStyle/>
          <a:p>
            <a:r>
              <a:rPr lang="en-CA" dirty="0"/>
              <a:t>Safety</a:t>
            </a:r>
            <a:endParaRPr lang="en-US" dirty="0"/>
          </a:p>
        </p:txBody>
      </p:sp>
      <p:sp>
        <p:nvSpPr>
          <p:cNvPr id="3" name="Content Placeholder 2">
            <a:extLst>
              <a:ext uri="{FF2B5EF4-FFF2-40B4-BE49-F238E27FC236}">
                <a16:creationId xmlns:a16="http://schemas.microsoft.com/office/drawing/2014/main" id="{7C2BDDC2-A80B-4A7C-B456-51BFED0AE694}"/>
              </a:ext>
            </a:extLst>
          </p:cNvPr>
          <p:cNvSpPr>
            <a:spLocks noGrp="1"/>
          </p:cNvSpPr>
          <p:nvPr>
            <p:ph idx="1"/>
          </p:nvPr>
        </p:nvSpPr>
        <p:spPr/>
        <p:txBody>
          <a:bodyPr/>
          <a:lstStyle/>
          <a:p>
            <a:pPr marL="0" indent="0">
              <a:buNone/>
            </a:pPr>
            <a:r>
              <a:rPr lang="en-US" dirty="0"/>
              <a:t>The impact on safety could be direct, as in the Uber case, or indirect, as in the case of misleading content.</a:t>
            </a:r>
          </a:p>
          <a:p>
            <a:r>
              <a:rPr lang="en-US" dirty="0"/>
              <a:t>Inadequate safety culture</a:t>
            </a:r>
          </a:p>
          <a:p>
            <a:r>
              <a:rPr lang="en-US" dirty="0"/>
              <a:t>Misdiagnosis and Errors</a:t>
            </a:r>
          </a:p>
          <a:p>
            <a:r>
              <a:rPr lang="en-US" dirty="0"/>
              <a:t>Blind spots</a:t>
            </a:r>
          </a:p>
          <a:p>
            <a:r>
              <a:rPr lang="en-US" dirty="0"/>
              <a:t>Patterns of behaviour</a:t>
            </a:r>
          </a:p>
          <a:p>
            <a:r>
              <a:rPr lang="en-US" dirty="0"/>
              <a:t>Vulnerability to attacks</a:t>
            </a:r>
          </a:p>
          <a:p>
            <a:r>
              <a:rPr lang="en-US" dirty="0"/>
              <a:t>Compliance and Regulation</a:t>
            </a:r>
          </a:p>
          <a:p>
            <a:endParaRPr lang="en-US" dirty="0"/>
          </a:p>
        </p:txBody>
      </p:sp>
      <p:pic>
        <p:nvPicPr>
          <p:cNvPr id="5" name="Picture 4" descr="Icon&#10;&#10;Description automatically generated">
            <a:extLst>
              <a:ext uri="{FF2B5EF4-FFF2-40B4-BE49-F238E27FC236}">
                <a16:creationId xmlns:a16="http://schemas.microsoft.com/office/drawing/2014/main" id="{EB0F6186-C2B5-4B56-9F4F-1096673DC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1011" y="2432504"/>
            <a:ext cx="4060371" cy="4060371"/>
          </a:xfrm>
          <a:prstGeom prst="rect">
            <a:avLst/>
          </a:prstGeom>
        </p:spPr>
      </p:pic>
    </p:spTree>
    <p:extLst>
      <p:ext uri="{BB962C8B-B14F-4D97-AF65-F5344CB8AC3E}">
        <p14:creationId xmlns:p14="http://schemas.microsoft.com/office/powerpoint/2010/main" val="3721899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DCD78-A322-4EB7-8862-31A2EF73CB09}"/>
              </a:ext>
            </a:extLst>
          </p:cNvPr>
          <p:cNvSpPr>
            <a:spLocks noGrp="1"/>
          </p:cNvSpPr>
          <p:nvPr>
            <p:ph type="title"/>
          </p:nvPr>
        </p:nvSpPr>
        <p:spPr/>
        <p:txBody>
          <a:bodyPr/>
          <a:lstStyle/>
          <a:p>
            <a:r>
              <a:rPr lang="en-US" dirty="0"/>
              <a:t>Opacity and Transparency</a:t>
            </a:r>
          </a:p>
        </p:txBody>
      </p:sp>
      <p:sp>
        <p:nvSpPr>
          <p:cNvPr id="3" name="Content Placeholder 2">
            <a:extLst>
              <a:ext uri="{FF2B5EF4-FFF2-40B4-BE49-F238E27FC236}">
                <a16:creationId xmlns:a16="http://schemas.microsoft.com/office/drawing/2014/main" id="{C24F6011-BFFE-4FA6-9EBA-1460C0D59487}"/>
              </a:ext>
            </a:extLst>
          </p:cNvPr>
          <p:cNvSpPr>
            <a:spLocks noGrp="1"/>
          </p:cNvSpPr>
          <p:nvPr>
            <p:ph idx="1"/>
          </p:nvPr>
        </p:nvSpPr>
        <p:spPr>
          <a:xfrm>
            <a:off x="838200" y="4778549"/>
            <a:ext cx="10515600" cy="680053"/>
          </a:xfrm>
        </p:spPr>
        <p:txBody>
          <a:bodyPr>
            <a:normAutofit fontScale="77500" lnSpcReduction="20000"/>
          </a:bodyPr>
          <a:lstStyle/>
          <a:p>
            <a:pPr marL="0" indent="0">
              <a:buNone/>
            </a:pPr>
            <a:r>
              <a:rPr lang="en-US" dirty="0"/>
              <a:t>“Decisions will need to be justified due to ethical concerns as well as trust, but achieving this has become difficult due to the `black-box' nature many AI models have adopted.”</a:t>
            </a:r>
          </a:p>
        </p:txBody>
      </p:sp>
      <p:pic>
        <p:nvPicPr>
          <p:cNvPr id="7" name="Picture 6" descr="Graphical user interface&#10;&#10;Description automatically generated with low confidence">
            <a:extLst>
              <a:ext uri="{FF2B5EF4-FFF2-40B4-BE49-F238E27FC236}">
                <a16:creationId xmlns:a16="http://schemas.microsoft.com/office/drawing/2014/main" id="{185A7034-26D3-414E-9A28-8809CA9DE8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3851" y="1444450"/>
            <a:ext cx="7172461" cy="3046588"/>
          </a:xfrm>
          <a:prstGeom prst="rect">
            <a:avLst/>
          </a:prstGeom>
        </p:spPr>
      </p:pic>
      <p:sp>
        <p:nvSpPr>
          <p:cNvPr id="9" name="TextBox 8">
            <a:extLst>
              <a:ext uri="{FF2B5EF4-FFF2-40B4-BE49-F238E27FC236}">
                <a16:creationId xmlns:a16="http://schemas.microsoft.com/office/drawing/2014/main" id="{7FCEC7F4-5BAA-44C2-BFCA-3E7DA70B249E}"/>
              </a:ext>
            </a:extLst>
          </p:cNvPr>
          <p:cNvSpPr txBox="1"/>
          <p:nvPr/>
        </p:nvSpPr>
        <p:spPr>
          <a:xfrm>
            <a:off x="838200" y="5570363"/>
            <a:ext cx="6096000" cy="646331"/>
          </a:xfrm>
          <a:prstGeom prst="rect">
            <a:avLst/>
          </a:prstGeom>
          <a:noFill/>
        </p:spPr>
        <p:txBody>
          <a:bodyPr wrap="square">
            <a:spAutoFit/>
          </a:bodyPr>
          <a:lstStyle/>
          <a:p>
            <a:r>
              <a:rPr lang="en-US" dirty="0">
                <a:hlinkClick r:id="rId3"/>
              </a:rPr>
              <a:t>https://www.researchgate.net/publication/329841462_Interaction_Design_for_Explainable_AI_Workshop_Proceedings</a:t>
            </a:r>
            <a:r>
              <a:rPr lang="en-US" dirty="0"/>
              <a:t> </a:t>
            </a:r>
          </a:p>
        </p:txBody>
      </p:sp>
      <p:sp>
        <p:nvSpPr>
          <p:cNvPr id="11" name="TextBox 10">
            <a:extLst>
              <a:ext uri="{FF2B5EF4-FFF2-40B4-BE49-F238E27FC236}">
                <a16:creationId xmlns:a16="http://schemas.microsoft.com/office/drawing/2014/main" id="{88C382CC-2239-4C9C-A4A1-28C1AB16F131}"/>
              </a:ext>
            </a:extLst>
          </p:cNvPr>
          <p:cNvSpPr txBox="1"/>
          <p:nvPr/>
        </p:nvSpPr>
        <p:spPr>
          <a:xfrm>
            <a:off x="8841828" y="1444450"/>
            <a:ext cx="2511972" cy="2031325"/>
          </a:xfrm>
          <a:prstGeom prst="rect">
            <a:avLst/>
          </a:prstGeom>
          <a:noFill/>
        </p:spPr>
        <p:txBody>
          <a:bodyPr wrap="square">
            <a:spAutoFit/>
          </a:bodyPr>
          <a:lstStyle/>
          <a:p>
            <a:pPr marL="0" indent="0">
              <a:buNone/>
            </a:pPr>
            <a:r>
              <a:rPr lang="en-US" dirty="0"/>
              <a:t>Opacity levels of AI algorithms at different stages (light blocks are transparent, grey blocks are semi-transparent/opaque, dark blocks are opaque)</a:t>
            </a:r>
          </a:p>
        </p:txBody>
      </p:sp>
    </p:spTree>
    <p:extLst>
      <p:ext uri="{BB962C8B-B14F-4D97-AF65-F5344CB8AC3E}">
        <p14:creationId xmlns:p14="http://schemas.microsoft.com/office/powerpoint/2010/main" val="135073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C165F-CD48-4A73-82AF-E47B37F2E7B1}"/>
              </a:ext>
            </a:extLst>
          </p:cNvPr>
          <p:cNvSpPr>
            <a:spLocks noGrp="1"/>
          </p:cNvSpPr>
          <p:nvPr>
            <p:ph type="title"/>
          </p:nvPr>
        </p:nvSpPr>
        <p:spPr/>
        <p:txBody>
          <a:bodyPr/>
          <a:lstStyle/>
          <a:p>
            <a:r>
              <a:rPr lang="en-CA" dirty="0"/>
              <a:t>Alienation</a:t>
            </a:r>
            <a:endParaRPr lang="en-US" dirty="0"/>
          </a:p>
        </p:txBody>
      </p:sp>
      <p:sp>
        <p:nvSpPr>
          <p:cNvPr id="3" name="Content Placeholder 2">
            <a:extLst>
              <a:ext uri="{FF2B5EF4-FFF2-40B4-BE49-F238E27FC236}">
                <a16:creationId xmlns:a16="http://schemas.microsoft.com/office/drawing/2014/main" id="{E8C25BB9-054E-44A0-9142-3D92424C8793}"/>
              </a:ext>
            </a:extLst>
          </p:cNvPr>
          <p:cNvSpPr>
            <a:spLocks noGrp="1"/>
          </p:cNvSpPr>
          <p:nvPr>
            <p:ph idx="1"/>
          </p:nvPr>
        </p:nvSpPr>
        <p:spPr>
          <a:xfrm>
            <a:off x="5980386" y="1825625"/>
            <a:ext cx="5373414" cy="4351338"/>
          </a:xfrm>
        </p:spPr>
        <p:txBody>
          <a:bodyPr/>
          <a:lstStyle/>
          <a:p>
            <a:pPr marL="0" indent="0">
              <a:buNone/>
            </a:pPr>
            <a:r>
              <a:rPr lang="en-US" dirty="0"/>
              <a:t>Artificial intelligence and analytics impose themselves as a barrier between one person and another, or between one person and necessary access to jobs, services, and other social, economic and cultural needs. The process can be depersonalizing and demeaning. </a:t>
            </a:r>
          </a:p>
        </p:txBody>
      </p:sp>
      <p:pic>
        <p:nvPicPr>
          <p:cNvPr id="5" name="Picture 4" descr="A picture containing vector graphics&#10;&#10;Description automatically generated">
            <a:extLst>
              <a:ext uri="{FF2B5EF4-FFF2-40B4-BE49-F238E27FC236}">
                <a16:creationId xmlns:a16="http://schemas.microsoft.com/office/drawing/2014/main" id="{E5CC75F6-6B94-451A-9030-6A30E439C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 y="1383357"/>
            <a:ext cx="5924357" cy="4091285"/>
          </a:xfrm>
          <a:prstGeom prst="rect">
            <a:avLst/>
          </a:prstGeom>
        </p:spPr>
      </p:pic>
      <p:sp>
        <p:nvSpPr>
          <p:cNvPr id="6" name="Rectangle 5">
            <a:extLst>
              <a:ext uri="{FF2B5EF4-FFF2-40B4-BE49-F238E27FC236}">
                <a16:creationId xmlns:a16="http://schemas.microsoft.com/office/drawing/2014/main" id="{FB5C7389-48F0-47D5-BCD7-FA0FC7B334B0}"/>
              </a:ext>
            </a:extLst>
          </p:cNvPr>
          <p:cNvSpPr/>
          <p:nvPr/>
        </p:nvSpPr>
        <p:spPr>
          <a:xfrm>
            <a:off x="222069" y="1267097"/>
            <a:ext cx="5373414" cy="558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A0110A9-7B74-497D-9FEA-5CEF8318E66E}"/>
              </a:ext>
            </a:extLst>
          </p:cNvPr>
          <p:cNvSpPr txBox="1"/>
          <p:nvPr/>
        </p:nvSpPr>
        <p:spPr>
          <a:xfrm>
            <a:off x="838200" y="5992297"/>
            <a:ext cx="11592910" cy="369332"/>
          </a:xfrm>
          <a:prstGeom prst="rect">
            <a:avLst/>
          </a:prstGeom>
          <a:noFill/>
        </p:spPr>
        <p:txBody>
          <a:bodyPr wrap="square">
            <a:spAutoFit/>
          </a:bodyPr>
          <a:lstStyle/>
          <a:p>
            <a:r>
              <a:rPr lang="en-US" dirty="0">
                <a:hlinkClick r:id="rId3"/>
              </a:rPr>
              <a:t>https://towardsdatascience.com/a-i-and-humanitys-self-alienation-69a2fddf9b9c</a:t>
            </a:r>
            <a:r>
              <a:rPr lang="en-US" dirty="0"/>
              <a:t> </a:t>
            </a:r>
          </a:p>
        </p:txBody>
      </p:sp>
    </p:spTree>
    <p:extLst>
      <p:ext uri="{BB962C8B-B14F-4D97-AF65-F5344CB8AC3E}">
        <p14:creationId xmlns:p14="http://schemas.microsoft.com/office/powerpoint/2010/main" val="919855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BCE44786-DCE0-4708-8F57-E9BFA19B47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411" y="0"/>
            <a:ext cx="10515923" cy="5915207"/>
          </a:xfrm>
          <a:prstGeom prst="rect">
            <a:avLst/>
          </a:prstGeom>
        </p:spPr>
      </p:pic>
      <p:sp>
        <p:nvSpPr>
          <p:cNvPr id="2" name="Title 1">
            <a:extLst>
              <a:ext uri="{FF2B5EF4-FFF2-40B4-BE49-F238E27FC236}">
                <a16:creationId xmlns:a16="http://schemas.microsoft.com/office/drawing/2014/main" id="{CDA5AE98-7BE1-45CC-87A5-FAF2A1247C31}"/>
              </a:ext>
            </a:extLst>
          </p:cNvPr>
          <p:cNvSpPr>
            <a:spLocks noGrp="1"/>
          </p:cNvSpPr>
          <p:nvPr>
            <p:ph type="title"/>
          </p:nvPr>
        </p:nvSpPr>
        <p:spPr/>
        <p:txBody>
          <a:bodyPr/>
          <a:lstStyle/>
          <a:p>
            <a:r>
              <a:rPr lang="en-CA" dirty="0"/>
              <a:t>Explainability</a:t>
            </a:r>
            <a:endParaRPr lang="en-US" dirty="0"/>
          </a:p>
        </p:txBody>
      </p:sp>
      <p:sp>
        <p:nvSpPr>
          <p:cNvPr id="3" name="Content Placeholder 2">
            <a:extLst>
              <a:ext uri="{FF2B5EF4-FFF2-40B4-BE49-F238E27FC236}">
                <a16:creationId xmlns:a16="http://schemas.microsoft.com/office/drawing/2014/main" id="{03FCA684-364A-4E9E-BCCA-32915B439C54}"/>
              </a:ext>
            </a:extLst>
          </p:cNvPr>
          <p:cNvSpPr>
            <a:spLocks noGrp="1"/>
          </p:cNvSpPr>
          <p:nvPr>
            <p:ph idx="1"/>
          </p:nvPr>
        </p:nvSpPr>
        <p:spPr>
          <a:xfrm>
            <a:off x="838200" y="5440756"/>
            <a:ext cx="10918371" cy="1226140"/>
          </a:xfrm>
        </p:spPr>
        <p:txBody>
          <a:bodyPr>
            <a:normAutofit lnSpcReduction="10000"/>
          </a:bodyPr>
          <a:lstStyle/>
          <a:p>
            <a:pPr marL="0" indent="0">
              <a:buNone/>
            </a:pPr>
            <a:r>
              <a:rPr lang="en-US" dirty="0"/>
              <a:t>“If an AI system has a ‘substantial impact on an individual’s life’ and cannot provide ‘full and satisfactory explanation’ for its decisions, then the system should not be deployed.” (</a:t>
            </a:r>
            <a:r>
              <a:rPr lang="en-US" dirty="0" err="1"/>
              <a:t>Fjeld</a:t>
            </a:r>
            <a:r>
              <a:rPr lang="en-US" dirty="0"/>
              <a:t>, et.al., 2020:43)</a:t>
            </a:r>
          </a:p>
        </p:txBody>
      </p:sp>
      <p:sp>
        <p:nvSpPr>
          <p:cNvPr id="7" name="TextBox 6">
            <a:extLst>
              <a:ext uri="{FF2B5EF4-FFF2-40B4-BE49-F238E27FC236}">
                <a16:creationId xmlns:a16="http://schemas.microsoft.com/office/drawing/2014/main" id="{69E888F6-BB55-473F-A39E-A93E25CDD5B8}"/>
              </a:ext>
            </a:extLst>
          </p:cNvPr>
          <p:cNvSpPr txBox="1"/>
          <p:nvPr/>
        </p:nvSpPr>
        <p:spPr>
          <a:xfrm>
            <a:off x="838200" y="4970675"/>
            <a:ext cx="9083602" cy="369332"/>
          </a:xfrm>
          <a:prstGeom prst="rect">
            <a:avLst/>
          </a:prstGeom>
          <a:noFill/>
        </p:spPr>
        <p:txBody>
          <a:bodyPr wrap="square">
            <a:spAutoFit/>
          </a:bodyPr>
          <a:lstStyle/>
          <a:p>
            <a:r>
              <a:rPr lang="en-US" dirty="0">
                <a:hlinkClick r:id="rId3"/>
              </a:rPr>
              <a:t>https://www.ibm.com/blogs/research/2019/08/ai-explainability-360/</a:t>
            </a:r>
            <a:r>
              <a:rPr lang="en-US" dirty="0"/>
              <a:t> </a:t>
            </a:r>
          </a:p>
        </p:txBody>
      </p:sp>
    </p:spTree>
    <p:extLst>
      <p:ext uri="{BB962C8B-B14F-4D97-AF65-F5344CB8AC3E}">
        <p14:creationId xmlns:p14="http://schemas.microsoft.com/office/powerpoint/2010/main" val="581889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CBD99-9826-4F5B-A1C0-729B94F21F27}"/>
              </a:ext>
            </a:extLst>
          </p:cNvPr>
          <p:cNvSpPr>
            <a:spLocks noGrp="1"/>
          </p:cNvSpPr>
          <p:nvPr>
            <p:ph type="title"/>
          </p:nvPr>
        </p:nvSpPr>
        <p:spPr/>
        <p:txBody>
          <a:bodyPr/>
          <a:lstStyle/>
          <a:p>
            <a:r>
              <a:rPr lang="en-CA" dirty="0"/>
              <a:t>Accountability</a:t>
            </a:r>
            <a:endParaRPr lang="en-US" dirty="0"/>
          </a:p>
        </p:txBody>
      </p:sp>
      <p:sp>
        <p:nvSpPr>
          <p:cNvPr id="3" name="Content Placeholder 2">
            <a:extLst>
              <a:ext uri="{FF2B5EF4-FFF2-40B4-BE49-F238E27FC236}">
                <a16:creationId xmlns:a16="http://schemas.microsoft.com/office/drawing/2014/main" id="{DAA8FD7C-67F7-4E0F-B347-2DA6421694CE}"/>
              </a:ext>
            </a:extLst>
          </p:cNvPr>
          <p:cNvSpPr>
            <a:spLocks noGrp="1"/>
          </p:cNvSpPr>
          <p:nvPr>
            <p:ph idx="1"/>
          </p:nvPr>
        </p:nvSpPr>
        <p:spPr>
          <a:xfrm>
            <a:off x="838200" y="1825625"/>
            <a:ext cx="4931979" cy="4351338"/>
          </a:xfrm>
        </p:spPr>
        <p:txBody>
          <a:bodyPr/>
          <a:lstStyle/>
          <a:p>
            <a:pPr marL="0" indent="0">
              <a:buNone/>
            </a:pPr>
            <a:r>
              <a:rPr lang="en-CA" dirty="0"/>
              <a:t>Who is accountable for the actions of an AI? Is it:</a:t>
            </a:r>
          </a:p>
          <a:p>
            <a:r>
              <a:rPr lang="en-CA" dirty="0"/>
              <a:t>The programmers</a:t>
            </a:r>
          </a:p>
          <a:p>
            <a:r>
              <a:rPr lang="en-CA" dirty="0"/>
              <a:t>The data providers</a:t>
            </a:r>
          </a:p>
          <a:p>
            <a:r>
              <a:rPr lang="en-CA" dirty="0"/>
              <a:t>The owners</a:t>
            </a:r>
          </a:p>
          <a:p>
            <a:r>
              <a:rPr lang="en-CA" dirty="0"/>
              <a:t>The end users?</a:t>
            </a:r>
          </a:p>
          <a:p>
            <a:pPr marL="0" indent="0">
              <a:buNone/>
            </a:pPr>
            <a:endParaRPr lang="en-US" dirty="0"/>
          </a:p>
        </p:txBody>
      </p:sp>
      <p:pic>
        <p:nvPicPr>
          <p:cNvPr id="7" name="Picture 6" descr="A picture containing text&#10;&#10;Description automatically generated">
            <a:extLst>
              <a:ext uri="{FF2B5EF4-FFF2-40B4-BE49-F238E27FC236}">
                <a16:creationId xmlns:a16="http://schemas.microsoft.com/office/drawing/2014/main" id="{847B793B-DA9B-48FB-B717-52A4FBAAC3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3153" y="790600"/>
            <a:ext cx="6184800" cy="4983182"/>
          </a:xfrm>
          <a:prstGeom prst="rect">
            <a:avLst/>
          </a:prstGeom>
        </p:spPr>
      </p:pic>
      <p:sp>
        <p:nvSpPr>
          <p:cNvPr id="9" name="TextBox 8">
            <a:extLst>
              <a:ext uri="{FF2B5EF4-FFF2-40B4-BE49-F238E27FC236}">
                <a16:creationId xmlns:a16="http://schemas.microsoft.com/office/drawing/2014/main" id="{A7A028CB-E7E3-42A7-8E2D-F0856ABA6A0C}"/>
              </a:ext>
            </a:extLst>
          </p:cNvPr>
          <p:cNvSpPr txBox="1"/>
          <p:nvPr/>
        </p:nvSpPr>
        <p:spPr>
          <a:xfrm>
            <a:off x="838200" y="6149636"/>
            <a:ext cx="8499603" cy="369332"/>
          </a:xfrm>
          <a:prstGeom prst="rect">
            <a:avLst/>
          </a:prstGeom>
          <a:noFill/>
        </p:spPr>
        <p:txBody>
          <a:bodyPr wrap="square">
            <a:spAutoFit/>
          </a:bodyPr>
          <a:lstStyle/>
          <a:p>
            <a:r>
              <a:rPr lang="en-US" dirty="0">
                <a:hlinkClick r:id="rId3"/>
              </a:rPr>
              <a:t>https://www.wired.com/2016/10/understanding-artificial-intelligence-decisions/</a:t>
            </a:r>
            <a:r>
              <a:rPr lang="en-US" dirty="0"/>
              <a:t> </a:t>
            </a:r>
          </a:p>
        </p:txBody>
      </p:sp>
    </p:spTree>
    <p:extLst>
      <p:ext uri="{BB962C8B-B14F-4D97-AF65-F5344CB8AC3E}">
        <p14:creationId xmlns:p14="http://schemas.microsoft.com/office/powerpoint/2010/main" val="2371537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 scatter chart&#10;&#10;Description automatically generated">
            <a:extLst>
              <a:ext uri="{FF2B5EF4-FFF2-40B4-BE49-F238E27FC236}">
                <a16:creationId xmlns:a16="http://schemas.microsoft.com/office/drawing/2014/main" id="{059ED1EE-D65B-4772-AE37-F105EF1515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7572" y="-526799"/>
            <a:ext cx="9564758" cy="7175873"/>
          </a:xfrm>
          <a:prstGeom prst="rect">
            <a:avLst/>
          </a:prstGeom>
        </p:spPr>
      </p:pic>
      <p:sp>
        <p:nvSpPr>
          <p:cNvPr id="2" name="Title 1">
            <a:extLst>
              <a:ext uri="{FF2B5EF4-FFF2-40B4-BE49-F238E27FC236}">
                <a16:creationId xmlns:a16="http://schemas.microsoft.com/office/drawing/2014/main" id="{C2D60A4A-47E1-46F8-9242-DE5BBBA326F5}"/>
              </a:ext>
            </a:extLst>
          </p:cNvPr>
          <p:cNvSpPr>
            <a:spLocks noGrp="1"/>
          </p:cNvSpPr>
          <p:nvPr>
            <p:ph type="title"/>
          </p:nvPr>
        </p:nvSpPr>
        <p:spPr/>
        <p:txBody>
          <a:bodyPr/>
          <a:lstStyle/>
          <a:p>
            <a:r>
              <a:rPr lang="en-US" dirty="0"/>
              <a:t>Social Cohesion and Filter Bubbles</a:t>
            </a:r>
          </a:p>
        </p:txBody>
      </p:sp>
      <p:sp>
        <p:nvSpPr>
          <p:cNvPr id="3" name="Content Placeholder 2">
            <a:extLst>
              <a:ext uri="{FF2B5EF4-FFF2-40B4-BE49-F238E27FC236}">
                <a16:creationId xmlns:a16="http://schemas.microsoft.com/office/drawing/2014/main" id="{E522DFF0-3EC8-4605-BA6E-0DB73CA1152B}"/>
              </a:ext>
            </a:extLst>
          </p:cNvPr>
          <p:cNvSpPr>
            <a:spLocks noGrp="1"/>
          </p:cNvSpPr>
          <p:nvPr>
            <p:ph idx="1"/>
          </p:nvPr>
        </p:nvSpPr>
        <p:spPr>
          <a:xfrm>
            <a:off x="838200" y="4976949"/>
            <a:ext cx="10515600" cy="1200014"/>
          </a:xfrm>
        </p:spPr>
        <p:txBody>
          <a:bodyPr>
            <a:normAutofit fontScale="92500"/>
          </a:bodyPr>
          <a:lstStyle/>
          <a:p>
            <a:pPr marL="0" indent="0">
              <a:buNone/>
            </a:pPr>
            <a:r>
              <a:rPr lang="en-US" dirty="0"/>
              <a:t>“Eventually, people tend to forget that points of view, systems of values, ways of life, other than their own exist… Such a situation corrodes the functioning of society, and leads to polarization and conflict.” </a:t>
            </a:r>
          </a:p>
        </p:txBody>
      </p:sp>
      <p:sp>
        <p:nvSpPr>
          <p:cNvPr id="9" name="TextBox 8">
            <a:extLst>
              <a:ext uri="{FF2B5EF4-FFF2-40B4-BE49-F238E27FC236}">
                <a16:creationId xmlns:a16="http://schemas.microsoft.com/office/drawing/2014/main" id="{B417FD80-F7E3-4DA0-BF34-37DEBCC785AC}"/>
              </a:ext>
            </a:extLst>
          </p:cNvPr>
          <p:cNvSpPr txBox="1"/>
          <p:nvPr/>
        </p:nvSpPr>
        <p:spPr>
          <a:xfrm>
            <a:off x="838200" y="6169709"/>
            <a:ext cx="8116614" cy="369332"/>
          </a:xfrm>
          <a:prstGeom prst="rect">
            <a:avLst/>
          </a:prstGeom>
          <a:noFill/>
        </p:spPr>
        <p:txBody>
          <a:bodyPr wrap="square">
            <a:spAutoFit/>
          </a:bodyPr>
          <a:lstStyle/>
          <a:p>
            <a:r>
              <a:rPr lang="en-US" dirty="0">
                <a:hlinkClick r:id="rId3"/>
              </a:rPr>
              <a:t>https://spectrum.ieee.org/finally-a-means-for-bursting-social-media-bubbles</a:t>
            </a:r>
            <a:r>
              <a:rPr lang="en-US" dirty="0"/>
              <a:t> </a:t>
            </a:r>
          </a:p>
        </p:txBody>
      </p:sp>
    </p:spTree>
    <p:extLst>
      <p:ext uri="{BB962C8B-B14F-4D97-AF65-F5344CB8AC3E}">
        <p14:creationId xmlns:p14="http://schemas.microsoft.com/office/powerpoint/2010/main" val="2323275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62E663D6-6486-4C50-8302-F30D4DB1E4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461" y="1586185"/>
            <a:ext cx="8003645" cy="4802187"/>
          </a:xfrm>
          <a:prstGeom prst="rect">
            <a:avLst/>
          </a:prstGeom>
        </p:spPr>
      </p:pic>
      <p:sp>
        <p:nvSpPr>
          <p:cNvPr id="2" name="Title 1">
            <a:extLst>
              <a:ext uri="{FF2B5EF4-FFF2-40B4-BE49-F238E27FC236}">
                <a16:creationId xmlns:a16="http://schemas.microsoft.com/office/drawing/2014/main" id="{583BB033-9D5C-4566-9585-7FEBF06EB71C}"/>
              </a:ext>
            </a:extLst>
          </p:cNvPr>
          <p:cNvSpPr>
            <a:spLocks noGrp="1"/>
          </p:cNvSpPr>
          <p:nvPr>
            <p:ph type="title"/>
          </p:nvPr>
        </p:nvSpPr>
        <p:spPr/>
        <p:txBody>
          <a:bodyPr/>
          <a:lstStyle/>
          <a:p>
            <a:r>
              <a:rPr lang="en-CA" dirty="0"/>
              <a:t>Feedback Effects</a:t>
            </a:r>
            <a:endParaRPr lang="en-US" dirty="0"/>
          </a:p>
        </p:txBody>
      </p:sp>
      <p:sp>
        <p:nvSpPr>
          <p:cNvPr id="3" name="Content Placeholder 2">
            <a:extLst>
              <a:ext uri="{FF2B5EF4-FFF2-40B4-BE49-F238E27FC236}">
                <a16:creationId xmlns:a16="http://schemas.microsoft.com/office/drawing/2014/main" id="{622FAED9-2A0D-4947-A5B7-46FD0CFE7B72}"/>
              </a:ext>
            </a:extLst>
          </p:cNvPr>
          <p:cNvSpPr>
            <a:spLocks noGrp="1"/>
          </p:cNvSpPr>
          <p:nvPr>
            <p:ph idx="1"/>
          </p:nvPr>
        </p:nvSpPr>
        <p:spPr>
          <a:xfrm>
            <a:off x="5297214" y="1825625"/>
            <a:ext cx="6056586" cy="4351338"/>
          </a:xfrm>
        </p:spPr>
        <p:txBody>
          <a:bodyPr/>
          <a:lstStyle/>
          <a:p>
            <a:pPr marL="0" indent="0">
              <a:buNone/>
            </a:pPr>
            <a:r>
              <a:rPr lang="en-US" dirty="0"/>
              <a:t>“Careful consideration of the social dynamics of predictive information will be essential to their ethical use.”</a:t>
            </a:r>
          </a:p>
        </p:txBody>
      </p:sp>
      <p:sp>
        <p:nvSpPr>
          <p:cNvPr id="7" name="TextBox 6">
            <a:extLst>
              <a:ext uri="{FF2B5EF4-FFF2-40B4-BE49-F238E27FC236}">
                <a16:creationId xmlns:a16="http://schemas.microsoft.com/office/drawing/2014/main" id="{00BBECA4-BD6F-4AC5-93B6-63047097C7AD}"/>
              </a:ext>
            </a:extLst>
          </p:cNvPr>
          <p:cNvSpPr txBox="1"/>
          <p:nvPr/>
        </p:nvSpPr>
        <p:spPr>
          <a:xfrm>
            <a:off x="5822731" y="3578801"/>
            <a:ext cx="4232778" cy="1477328"/>
          </a:xfrm>
          <a:prstGeom prst="rect">
            <a:avLst/>
          </a:prstGeom>
          <a:noFill/>
        </p:spPr>
        <p:txBody>
          <a:bodyPr wrap="square">
            <a:spAutoFit/>
          </a:bodyPr>
          <a:lstStyle/>
          <a:p>
            <a:r>
              <a:rPr lang="en-US" dirty="0">
                <a:hlinkClick r:id="rId3"/>
              </a:rPr>
              <a:t>https://rossdawson.com/self-perpetuating-feedback-loops-ai-predictive-policing/</a:t>
            </a:r>
            <a:r>
              <a:rPr lang="en-US" dirty="0"/>
              <a:t> </a:t>
            </a:r>
          </a:p>
          <a:p>
            <a:endParaRPr lang="en-US" dirty="0"/>
          </a:p>
          <a:p>
            <a:r>
              <a:rPr lang="en-US" dirty="0">
                <a:hlinkClick r:id="rId4"/>
              </a:rPr>
              <a:t>https://towardsdatascience.com/dangerous-feedback-loops-in-ml-e9394f2e8f43</a:t>
            </a:r>
            <a:r>
              <a:rPr lang="en-US" dirty="0"/>
              <a:t> </a:t>
            </a:r>
          </a:p>
        </p:txBody>
      </p:sp>
    </p:spTree>
    <p:extLst>
      <p:ext uri="{BB962C8B-B14F-4D97-AF65-F5344CB8AC3E}">
        <p14:creationId xmlns:p14="http://schemas.microsoft.com/office/powerpoint/2010/main" val="3247299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osing for a photo&#10;&#10;Description automatically generated">
            <a:extLst>
              <a:ext uri="{FF2B5EF4-FFF2-40B4-BE49-F238E27FC236}">
                <a16:creationId xmlns:a16="http://schemas.microsoft.com/office/drawing/2014/main" id="{5CAC94BF-3A55-451A-8216-78E4ADB0E4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5425" y="3094801"/>
            <a:ext cx="7409310" cy="2963724"/>
          </a:xfrm>
          <a:prstGeom prst="rect">
            <a:avLst/>
          </a:prstGeom>
        </p:spPr>
      </p:pic>
      <p:sp>
        <p:nvSpPr>
          <p:cNvPr id="2" name="Title 1">
            <a:extLst>
              <a:ext uri="{FF2B5EF4-FFF2-40B4-BE49-F238E27FC236}">
                <a16:creationId xmlns:a16="http://schemas.microsoft.com/office/drawing/2014/main" id="{E7174E35-C21F-4637-BB7A-9C19AC7220E4}"/>
              </a:ext>
            </a:extLst>
          </p:cNvPr>
          <p:cNvSpPr>
            <a:spLocks noGrp="1"/>
          </p:cNvSpPr>
          <p:nvPr>
            <p:ph type="title"/>
          </p:nvPr>
        </p:nvSpPr>
        <p:spPr/>
        <p:txBody>
          <a:bodyPr/>
          <a:lstStyle/>
          <a:p>
            <a:r>
              <a:rPr lang="en-CA" dirty="0"/>
              <a:t>Inclusion</a:t>
            </a:r>
            <a:endParaRPr lang="en-US" dirty="0"/>
          </a:p>
        </p:txBody>
      </p:sp>
      <p:sp>
        <p:nvSpPr>
          <p:cNvPr id="3" name="Content Placeholder 2">
            <a:extLst>
              <a:ext uri="{FF2B5EF4-FFF2-40B4-BE49-F238E27FC236}">
                <a16:creationId xmlns:a16="http://schemas.microsoft.com/office/drawing/2014/main" id="{888007A4-9CBC-45EA-9858-47CF7F3AFDDB}"/>
              </a:ext>
            </a:extLst>
          </p:cNvPr>
          <p:cNvSpPr>
            <a:spLocks noGrp="1"/>
          </p:cNvSpPr>
          <p:nvPr>
            <p:ph idx="1"/>
          </p:nvPr>
        </p:nvSpPr>
        <p:spPr/>
        <p:txBody>
          <a:bodyPr/>
          <a:lstStyle/>
          <a:p>
            <a:pPr marL="0" indent="0">
              <a:buNone/>
            </a:pPr>
            <a:r>
              <a:rPr lang="en-US" dirty="0"/>
              <a:t>New types of artificial intelligence lead to new types of interaction. In such cases, it is of particular importance to look at the impact on traditionally disadvantaged groups.</a:t>
            </a:r>
          </a:p>
        </p:txBody>
      </p:sp>
      <p:sp>
        <p:nvSpPr>
          <p:cNvPr id="7" name="TextBox 6">
            <a:extLst>
              <a:ext uri="{FF2B5EF4-FFF2-40B4-BE49-F238E27FC236}">
                <a16:creationId xmlns:a16="http://schemas.microsoft.com/office/drawing/2014/main" id="{BA14E537-2D0D-4FE4-8669-E968D49DE791}"/>
              </a:ext>
            </a:extLst>
          </p:cNvPr>
          <p:cNvSpPr txBox="1"/>
          <p:nvPr/>
        </p:nvSpPr>
        <p:spPr>
          <a:xfrm>
            <a:off x="838199" y="6302998"/>
            <a:ext cx="11816255" cy="369332"/>
          </a:xfrm>
          <a:prstGeom prst="rect">
            <a:avLst/>
          </a:prstGeom>
          <a:noFill/>
        </p:spPr>
        <p:txBody>
          <a:bodyPr wrap="square">
            <a:spAutoFit/>
          </a:bodyPr>
          <a:lstStyle/>
          <a:p>
            <a:r>
              <a:rPr lang="en-US" dirty="0">
                <a:hlinkClick r:id="rId3"/>
              </a:rPr>
              <a:t>https://newsroom.cisco.com/feature-content?type=webcontent&amp;articleId=2046211</a:t>
            </a:r>
            <a:r>
              <a:rPr lang="en-US" dirty="0"/>
              <a:t> </a:t>
            </a:r>
          </a:p>
        </p:txBody>
      </p:sp>
    </p:spTree>
    <p:extLst>
      <p:ext uri="{BB962C8B-B14F-4D97-AF65-F5344CB8AC3E}">
        <p14:creationId xmlns:p14="http://schemas.microsoft.com/office/powerpoint/2010/main" val="2625641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TotalTime>
  <Words>1158</Words>
  <Application>Microsoft Office PowerPoint</Application>
  <PresentationFormat>Widescreen</PresentationFormat>
  <Paragraphs>100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Social and Cultural Issues</vt:lpstr>
      <vt:lpstr>Social and Cultural Issues</vt:lpstr>
      <vt:lpstr>Opacity and Transparency</vt:lpstr>
      <vt:lpstr>Alienation</vt:lpstr>
      <vt:lpstr>Explainability</vt:lpstr>
      <vt:lpstr>Accountability</vt:lpstr>
      <vt:lpstr>Social Cohesion and Filter Bubbles</vt:lpstr>
      <vt:lpstr>Feedback Effects</vt:lpstr>
      <vt:lpstr>Inclusion</vt:lpstr>
      <vt:lpstr>Consent</vt:lpstr>
      <vt:lpstr>Surveillance Culture</vt:lpstr>
      <vt:lpstr>Power and Control</vt:lpstr>
      <vt:lpstr>Who Does What?</vt:lpstr>
      <vt:lpstr>An Oppressive Economy</vt:lpstr>
      <vt:lpstr>Loss of Sense of Right and Wrong</vt:lpstr>
      <vt:lpstr>Ownership</vt:lpstr>
      <vt:lpstr>Responsibility</vt:lpstr>
      <vt:lpstr>Winner Takes All</vt:lpstr>
      <vt:lpstr>Winner Takes All</vt:lpstr>
      <vt:lpstr>Environmental Impact</vt:lpstr>
      <vt:lpstr>Safety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and Cultural Issues</dc:title>
  <dc:creator>Stephen Downes</dc:creator>
  <cp:lastModifiedBy>Stephen Downes</cp:lastModifiedBy>
  <cp:revision>2</cp:revision>
  <dcterms:created xsi:type="dcterms:W3CDTF">2021-11-02T15:32:59Z</dcterms:created>
  <dcterms:modified xsi:type="dcterms:W3CDTF">2021-11-02T20:31:16Z</dcterms:modified>
</cp:coreProperties>
</file>