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93" d="100"/>
          <a:sy n="93" d="100"/>
        </p:scale>
        <p:origin x="10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F7559-7778-4C67-8031-82D2B55DD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6CC310-F660-4544-8ED5-E5481F7185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A73AE-433F-469D-A0A9-AFB4BBF20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25F8-DE64-4C26-BAB4-1C1107F4883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02F38-AFA8-4CD1-ABC2-5851240D3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652C3-96DF-4A5C-A755-4C0A8CD3C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08A1-B450-49A5-B4B3-39A63D54D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2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D4D19-BBD4-4F87-9A93-D2DD816B6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952D08-4735-4073-87DC-D5CB26773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F35F3-3463-4813-A9F1-A90781339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25F8-DE64-4C26-BAB4-1C1107F4883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7DAA9-27D6-4764-8C8D-773B7663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496EE-9A79-41A6-A8E4-D740C385B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08A1-B450-49A5-B4B3-39A63D54D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6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57B43F-4C7A-419C-BE20-CA4D915E33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90FEF9-F96B-40FB-9ECC-DF4976E22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D7084-E66F-4984-9013-C4FC4580E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25F8-DE64-4C26-BAB4-1C1107F4883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86EEA-BC95-49BE-A790-59984AD32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5CE28-3ED0-4881-88D4-904B830E7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08A1-B450-49A5-B4B3-39A63D54D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61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8C55A-EA3C-4931-82CD-970A55AB1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D43D1-7B82-4552-9D90-8E3682635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22D62-540C-4252-B425-9BC995C99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25F8-DE64-4C26-BAB4-1C1107F4883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43345-EF6A-44E8-9F06-E4A8BC9B5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9F416-23E1-40BE-9CB4-88E5315F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08A1-B450-49A5-B4B3-39A63D54D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8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FB50-7B7F-42C8-BE8F-E793E1345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5D846-6A04-43B2-9BF4-4FC56CE46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0F982-6310-47E2-9664-33B44B70A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25F8-DE64-4C26-BAB4-1C1107F4883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55E1B-BF7F-4A32-B2BF-10644DF4F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47611-3056-4B18-8B14-9DCEF6914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08A1-B450-49A5-B4B3-39A63D54D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0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DBF32-AAE6-4AEC-8548-4E8CB7FD6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F538F-5626-4685-85A9-61E49487F3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70F1CC-D38A-4DCE-AFAC-353768D57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BA65B5-D898-4DAD-BF73-FB772F214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25F8-DE64-4C26-BAB4-1C1107F4883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D48EA8-2D44-490F-B1DC-D9ECAA047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648CA-A9C3-429A-9224-28438F24C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08A1-B450-49A5-B4B3-39A63D54D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16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C12DD-8205-4962-A68A-5F174F45B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1316B-B248-4417-AA96-4855421FA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38DBD4-1C33-44D2-970C-B2EE2F5A2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F0F47A-E22D-4FD9-B652-95615650AE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27DA28-14CA-42CC-9445-05B52179E2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0CB080-50FA-4B55-8FED-06AC27E88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25F8-DE64-4C26-BAB4-1C1107F4883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C66467-1DE6-41CB-82AA-45A09952D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97B77F-DD49-44D7-9DF1-4081274F1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08A1-B450-49A5-B4B3-39A63D54D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0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8187F-CA48-44E0-9BF2-FFCCFF73C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246748-A3FD-4240-8CDC-AE5E907F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25F8-DE64-4C26-BAB4-1C1107F4883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B3420F-6447-425F-90A2-886D42F1E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8503FE-64F7-4496-A46C-EAC112C39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08A1-B450-49A5-B4B3-39A63D54D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00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3AA04E-E169-4E7C-9162-AC577BE51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25F8-DE64-4C26-BAB4-1C1107F4883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DB4D7C-8A42-4617-8F9E-77636023C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B750F-86FE-4CAF-BC30-A3385B571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08A1-B450-49A5-B4B3-39A63D54D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3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B94F8-F529-4A67-8E7A-1B28FFE67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C5891-67CC-40CE-9B08-36F9F62D3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315D7A-ADD5-4F3F-9C01-4A23C39BA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E24964-A082-4D5E-952F-A10483ECB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25F8-DE64-4C26-BAB4-1C1107F4883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C14F2-B56A-4521-802B-7B12E5057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9B760D-6F6B-437A-B514-39CDEF66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08A1-B450-49A5-B4B3-39A63D54D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72BE3-6825-4E28-9EF9-BAF97E50B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87A86A-A716-415A-AD24-E2C56E7837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3F0EF-80AF-4599-893E-AB4B1D684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A67DA3-BD3B-48FA-B4BF-E92A4D5F6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25F8-DE64-4C26-BAB4-1C1107F4883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9E799-6B06-4DC9-A2C0-7D9DE97EB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2CA6A-FF15-458E-90F3-FCCBD74B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08A1-B450-49A5-B4B3-39A63D54D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4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863C6-C1C6-4F7A-8467-845579E10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EE0EE-3207-4137-9249-5CEC8A7CA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F4630-BE4B-47EE-8A81-DD48AE991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225F8-DE64-4C26-BAB4-1C1107F4883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A540F-2728-48B2-A919-DC4306195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DF34C-157C-4D4E-975E-25564374F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208A1-B450-49A5-B4B3-39A63D54D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1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princeton.edu/~arvindn/talks/MIT-STS-AI-snakeoil.pdf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ithsonianmag.com/innovation/artificial-intelligence-is-now-used-predict-crime-is-it-biased-180968337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1706.0984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spectrum.ieee.org/do-you-have-the-right-complexion-for-facial-recognition#toggle-gdp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-axle.com/resources/blog/solving-the-identity-graph-gap-through-robust-identity-resolution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defensepost.com/2021/10/13/robot-dog-assault-rifle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opularmechanics.com/military/weapons/a36559508/drones-autonomously-attacked-humans-libya-united-nations-repor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mcmedresmethodol.biomedcentral.com/articles/10.1186/s12874-020-01200-x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map&#10;&#10;Description automatically generated">
            <a:extLst>
              <a:ext uri="{FF2B5EF4-FFF2-40B4-BE49-F238E27FC236}">
                <a16:creationId xmlns:a16="http://schemas.microsoft.com/office/drawing/2014/main" id="{37EE1DC5-B39F-4051-B7FD-842C69BDAF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78FDF8-EA49-4659-B6D1-C17861F65A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When It Is Fundamentally Dubious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7B204A-A8A6-4BA4-A1F6-503F71FA9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Stephen Downes</a:t>
            </a:r>
          </a:p>
          <a:p>
            <a:r>
              <a:rPr lang="en-CA">
                <a:solidFill>
                  <a:srgbClr val="FFFFFF"/>
                </a:solidFill>
              </a:rPr>
              <a:t>November 2, 2021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792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9712D-55DB-4875-B5A2-D0DA46DDA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It Is Fundamentally Dubious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03346-37A8-4A9F-8055-CB659491D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333108" cy="4351338"/>
          </a:xfrm>
        </p:spPr>
        <p:txBody>
          <a:bodyPr/>
          <a:lstStyle/>
          <a:p>
            <a:r>
              <a:rPr lang="en-CA" dirty="0"/>
              <a:t>Some uses of AI and analytics are fundamentally dubious</a:t>
            </a:r>
          </a:p>
          <a:p>
            <a:r>
              <a:rPr lang="en-CA" dirty="0"/>
              <a:t>In such cases, the ethical question of such use </a:t>
            </a:r>
            <a:r>
              <a:rPr lang="en-CA" i="1" dirty="0"/>
              <a:t>at all</a:t>
            </a:r>
            <a:r>
              <a:rPr lang="en-CA" dirty="0"/>
              <a:t> arises</a:t>
            </a:r>
            <a:endParaRPr lang="en-US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3B81681B-6924-451F-B594-435FB372F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411" y="1754188"/>
            <a:ext cx="7606565" cy="44942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E7B1E2-42C4-4479-B4BC-DA37B69DEFB3}"/>
              </a:ext>
            </a:extLst>
          </p:cNvPr>
          <p:cNvSpPr txBox="1"/>
          <p:nvPr/>
        </p:nvSpPr>
        <p:spPr>
          <a:xfrm>
            <a:off x="4345708" y="6229564"/>
            <a:ext cx="7606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https://www.cs.princeton.edu/~arvindn/talks/MIT-STS-AI-snakeoil.pdf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548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AFEDA-DAC8-4F75-B2B0-E885297BE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Criminals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F9D85-D9AB-4D99-BBD9-419D2460C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“…puts students and families at risk of being unfairly targeted before they've done anything wrong”</a:t>
            </a:r>
          </a:p>
        </p:txBody>
      </p:sp>
      <p:pic>
        <p:nvPicPr>
          <p:cNvPr id="5" name="Picture 4" descr="Map&#10;&#10;Description automatically generated with low confidence">
            <a:extLst>
              <a:ext uri="{FF2B5EF4-FFF2-40B4-BE49-F238E27FC236}">
                <a16:creationId xmlns:a16="http://schemas.microsoft.com/office/drawing/2014/main" id="{770F99FF-E49E-4ACB-9C99-A394EE460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53" y="2784935"/>
            <a:ext cx="7202825" cy="33920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994244-C700-4119-940E-C174E54D6DA9}"/>
              </a:ext>
            </a:extLst>
          </p:cNvPr>
          <p:cNvSpPr txBox="1"/>
          <p:nvPr/>
        </p:nvSpPr>
        <p:spPr>
          <a:xfrm>
            <a:off x="8440005" y="2690336"/>
            <a:ext cx="314924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https://www.smithsonianmag.com/innovation/artificial-intelligence-is-now-used-predict-crime-is-it-biased-180968337/</a:t>
            </a:r>
            <a:r>
              <a:rPr lang="en-US" dirty="0"/>
              <a:t>  “Historical data from police practices, critics contend, can create a </a:t>
            </a:r>
            <a:r>
              <a:rPr lang="en-US" dirty="0">
                <a:hlinkClick r:id="rId4"/>
              </a:rPr>
              <a:t>feedback loop</a:t>
            </a:r>
            <a:r>
              <a:rPr lang="en-US" dirty="0"/>
              <a:t> through which algorithms make decisions that both reflect and reinforce attitudes about which neighborhoods are ‘bad’ and which are ‘good.’”</a:t>
            </a:r>
          </a:p>
        </p:txBody>
      </p:sp>
    </p:spTree>
    <p:extLst>
      <p:ext uri="{BB962C8B-B14F-4D97-AF65-F5344CB8AC3E}">
        <p14:creationId xmlns:p14="http://schemas.microsoft.com/office/powerpoint/2010/main" val="1825813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4345D-56F1-4825-98A5-597E2FD02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Racial Profiling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D7007-22EC-4EE6-8781-26B8B2AD4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1258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It is arguable that there is no ethical application of analytics to identify specific races for special treatment.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https://spectrum.ieee.org/do-you-have-the-right-complexion-for-facial-recognition#toggle-gdpr</a:t>
            </a:r>
            <a:r>
              <a:rPr lang="en-US" sz="1800" dirty="0"/>
              <a:t> Biased facial recognition system disproportionately labels minority UCLA students and faculty as criminals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3E2A774-194C-4295-B777-E8A21871F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867" y="1899444"/>
            <a:ext cx="5604933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75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2AE77-A180-49B2-831C-F1B800092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Identity Graphs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BB3EFF-29D1-469B-83F4-E315336AA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977" y="1501470"/>
            <a:ext cx="9278645" cy="43630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DD465C-0DFA-4F84-B93E-AC17C5107382}"/>
              </a:ext>
            </a:extLst>
          </p:cNvPr>
          <p:cNvSpPr txBox="1"/>
          <p:nvPr/>
        </p:nvSpPr>
        <p:spPr>
          <a:xfrm>
            <a:off x="838200" y="5864529"/>
            <a:ext cx="77501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https://www.data-axle.com/resources/blog/solving-the-identity-graph-gap-through-robust-identity-resolution/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6282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9AD543-80D3-49D8-98B1-9092D4428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72" y="1506537"/>
            <a:ext cx="8467628" cy="46704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98DD29-27B6-4D57-B858-70357B4A4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Autonomous Weapons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37E2A-8F4C-479F-8398-A439C2BA5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55733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Examples: </a:t>
            </a:r>
          </a:p>
          <a:p>
            <a:r>
              <a:rPr lang="en-CA" dirty="0"/>
              <a:t>Armed robot ‘dogs’ being used as security guards</a:t>
            </a:r>
          </a:p>
          <a:p>
            <a:r>
              <a:rPr lang="en-CA" dirty="0"/>
              <a:t>Autonomous drones being used in armed conflict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6CF8F0-5A13-425E-A0F3-2C0D3CDD06F5}"/>
              </a:ext>
            </a:extLst>
          </p:cNvPr>
          <p:cNvSpPr txBox="1"/>
          <p:nvPr/>
        </p:nvSpPr>
        <p:spPr>
          <a:xfrm>
            <a:off x="838200" y="5145053"/>
            <a:ext cx="4382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https://www.thedefensepost.com/2021/10/13/robot-dog-assault-rifle/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437A6C-2DBE-4DA7-AF81-B51E474A1BA6}"/>
              </a:ext>
            </a:extLst>
          </p:cNvPr>
          <p:cNvSpPr txBox="1"/>
          <p:nvPr/>
        </p:nvSpPr>
        <p:spPr>
          <a:xfrm>
            <a:off x="812076" y="5895648"/>
            <a:ext cx="6688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https://www.popularmechanics.com/military/weapons/a36559508/drones-autonomously-attacked-humans-libya-united-nations-report/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0403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4BF8F-64BD-4399-9603-E36BD267B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We Don’t Know What the Consequences Will 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1CAF8-A264-4C87-B331-F5AE2D26A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8900" y="1825625"/>
            <a:ext cx="3644899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For example, the suggestion that colleges should put smart speakers in student dormitories – “we simply have no idea what long-term effect having conversations recorded and kept by Amazon might have on their futures.”</a:t>
            </a:r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AE8DEAC-A4F8-4F97-91D9-58202D6ED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62150"/>
            <a:ext cx="6524625" cy="3543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CC0073-0709-4F91-B750-688AD2DC1B2C}"/>
              </a:ext>
            </a:extLst>
          </p:cNvPr>
          <p:cNvSpPr txBox="1"/>
          <p:nvPr/>
        </p:nvSpPr>
        <p:spPr>
          <a:xfrm>
            <a:off x="838200" y="5846544"/>
            <a:ext cx="48416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https://bmcmedresmethodol.biomedcentral.com/articles/10.1186/s12874-020-01200-x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4702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294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When It Is Fundamentally Dubious</vt:lpstr>
      <vt:lpstr>When It Is Fundamentally Dubious</vt:lpstr>
      <vt:lpstr>Predicting Criminals</vt:lpstr>
      <vt:lpstr>Racial Profiling</vt:lpstr>
      <vt:lpstr>Identity Graphs</vt:lpstr>
      <vt:lpstr>Autonomous Weapons</vt:lpstr>
      <vt:lpstr>When We Don’t Know What the Consequences Will Be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It Is Fundamentally Dubious</dc:title>
  <dc:creator>Stephen Downes</dc:creator>
  <cp:lastModifiedBy>Stephen Downes</cp:lastModifiedBy>
  <cp:revision>2</cp:revision>
  <dcterms:created xsi:type="dcterms:W3CDTF">2021-11-01T21:11:02Z</dcterms:created>
  <dcterms:modified xsi:type="dcterms:W3CDTF">2021-11-02T17:42:51Z</dcterms:modified>
</cp:coreProperties>
</file>