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74" r:id="rId9"/>
    <p:sldId id="262" r:id="rId10"/>
    <p:sldId id="264" r:id="rId11"/>
    <p:sldId id="265" r:id="rId12"/>
    <p:sldId id="275" r:id="rId13"/>
    <p:sldId id="266" r:id="rId14"/>
    <p:sldId id="267" r:id="rId15"/>
    <p:sldId id="268" r:id="rId16"/>
    <p:sldId id="269" r:id="rId17"/>
    <p:sldId id="273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>
        <p:scale>
          <a:sx n="60" d="100"/>
          <a:sy n="60" d="100"/>
        </p:scale>
        <p:origin x="5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AC10-F196-45AA-A111-EECE8A3B8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E8408-A6F8-4FA7-8299-2DC0F3B71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F71FA-9E11-434D-9B4E-7D3E40B3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04A1-0B7E-4C6A-BEB5-0030DE6CA19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8E2CE-B4F1-4944-93A2-B99DEE6C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E85A7-7FD5-4E9D-9D6E-6F75917B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70D3-B3AE-4865-89D4-91DEEE38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9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6DC7-9F96-4D4F-9DDE-E2BE30D5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2C054-4B89-4950-972A-E576A2075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FEBAB-01CC-4539-A087-ACEB822F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04A1-0B7E-4C6A-BEB5-0030DE6CA19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3E158-0CA1-4458-B83E-8DAB5B82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DA906-6F1C-483D-8A2F-28FBA815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70D3-B3AE-4865-89D4-91DEEE38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3D957-72A8-4011-BF7E-6ED3B94EA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7E4D8-E41E-49F0-88AF-A285D09D8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1828A-55C5-494C-B4B4-7B56182B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04A1-0B7E-4C6A-BEB5-0030DE6CA19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6AEF-54FB-4E42-BB6E-60B22674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C8635-3B04-47C2-87EE-9DB321A0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70D3-B3AE-4865-89D4-91DEEE38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1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6208-1CFD-4327-AC7A-D809AB67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66532-5B2A-4084-8251-1A8FAC9B9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37D07-171C-4632-885A-C0A39246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04A1-0B7E-4C6A-BEB5-0030DE6CA19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517ED-FD75-49D8-A94A-6375BB10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01838-F20A-4F1A-A226-AF496000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70D3-B3AE-4865-89D4-91DEEE38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4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0ACB-CACD-45D6-82BD-3C8A80AE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65BBA-7EE9-406B-9902-A997CDF0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3D2ED-5992-4AAF-93C7-B80C33F9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04A1-0B7E-4C6A-BEB5-0030DE6CA19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E95B0-34AB-4067-B14E-579DB4E3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C0589-F922-443B-B51D-96143E83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70D3-B3AE-4865-89D4-91DEEE38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8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51F0-6172-4EF4-B948-6C993701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BCF6-11FA-4C36-8730-B3AD37A77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DDD05-8488-4F29-8238-0CBD4FD21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D61A6-C082-4E9F-AD1F-CF9DCAD6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04A1-0B7E-4C6A-BEB5-0030DE6CA19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C1569-6015-4217-BF3B-533F2379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FC446-8ED7-45F5-9870-37567F8F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70D3-B3AE-4865-89D4-91DEEE38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F7EB-F09E-42BF-9FBF-ADBB3427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E4E92-8342-417B-AEF6-06B1B0F5A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FC646-63EA-47F0-AB61-1919E73FD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7977C-C2D4-47AE-A879-5C8A8891B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E1A1B-DCA2-49B0-8000-0ADA90C9F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621280-3BD2-4BF9-8B5D-F606E095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04A1-0B7E-4C6A-BEB5-0030DE6CA19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CF435-C3D4-4757-925D-89400E89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150221-AE72-49A3-BB1E-8CDD35BB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70D3-B3AE-4865-89D4-91DEEE38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5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42C2-4530-4C7D-B8EC-8458BB34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240C0-DD9D-44F8-8EE6-C28DA56B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04A1-0B7E-4C6A-BEB5-0030DE6CA19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35620-43D9-41F3-A5C6-00DAAD04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FCA1A-49CF-47AC-83DE-A098B15E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70D3-B3AE-4865-89D4-91DEEE38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0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95DF4-5E2E-4A69-AB15-88209587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04A1-0B7E-4C6A-BEB5-0030DE6CA19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8043-FCE9-474D-9876-E0391D9E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8EFB1-C1B7-4D73-BC95-55B6A74C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70D3-B3AE-4865-89D4-91DEEE38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2039-38DB-417E-AAC8-96518120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490F-2553-460F-9AB1-A43C20F2F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133A7-0128-4E56-9B2E-F03974D52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C571C-6B51-41EC-A01F-F47301D2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04A1-0B7E-4C6A-BEB5-0030DE6CA19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CA1A1-357C-426D-84FA-A452951B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4861E-4AE8-44DC-BEB1-A9276B8E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70D3-B3AE-4865-89D4-91DEEE38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9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3139-0304-4432-B2A6-F66F27EB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96D24-BEA7-4D3A-B309-BEB598410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59D34-EAC0-4BBE-8607-8CF424624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5DB48-87E9-496B-9EC2-407B165A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04A1-0B7E-4C6A-BEB5-0030DE6CA19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BAB00-E5A4-4438-91FB-23E8BD78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2966B-0F4A-45AC-940A-36F2AC89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70D3-B3AE-4865-89D4-91DEEE38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6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9238D-B1F6-4C93-A8BE-1CEDFCAA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838FC-A437-4BD0-AEA4-DF7647645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D87F6-E7F6-4FD1-A62D-57B0D04B6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C04A1-0B7E-4C6A-BEB5-0030DE6CA19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475ED-F111-437B-A2CA-A33E8B409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E5D9E-03F3-45FD-BF7E-5D0B255E8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D70D3-B3AE-4865-89D4-91DEEE38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greenwaldllp.com/law-clips/employees-duty-loyalt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DYObcKfK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whisperer.org/2020/08/18/alternative-fundin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er.edu/ppm/Policies/9-6_FacultyResponsibilitiesColle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ohatala.com/types-of-stakeholders-and-their-roles%20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keholder_theor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spective-collective.com/side-hustlers-perspective/stop-plagiarism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alsurvival.org/publications/cultural-survival-quarterly/free-prior-and-informed-consent-protecting-indigenous" TargetMode="External"/><Relationship Id="rId2" Type="http://schemas.openxmlformats.org/officeDocument/2006/relationships/hyperlink" Target="https://www.fraserinstitute.org/studies/assessing-the-duty-to-consul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quityhealthj.biomedcentral.com/articles/10.1186/s12939-019-1094-z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sonline.com/about/corporate-social-responsibility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fraserinstitute.org/studies/assessing-the-duty-to-consul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ewminate.com/obligation-to-society-loyalty-to-community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ryachapman.wordpress.com/2018/11/16/why-aret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od.lib.umich.edu/e/eebo/A65294.0001.001?view=t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ddit.com/r/wholesomememes/comments/fr6o1b/it_is_the_duty_of_those_more_fortunate_and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studentaffairs/student-rights-and-responsibiliti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elcas.org/diversity-equity-and-inclusion/events-listing/event/2021/03/09/peel-cas-events/a-community%27s-duty-to-repor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idenews.ca/2020/01/24/family-success-duty-responsibility-member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ablog.com/index.php/recap-duties-to-clients-and-customer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74918E4-C8C6-41D7-8732-A4082944F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FF97C-0239-4DCA-A6D3-0747ECE11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Obligations and Duties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E93EE-6FB4-42DE-9F39-85C78FCBD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November 5,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9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mammal, rodent, white&#10;&#10;Description automatically generated">
            <a:extLst>
              <a:ext uri="{FF2B5EF4-FFF2-40B4-BE49-F238E27FC236}">
                <a16:creationId xmlns:a16="http://schemas.microsoft.com/office/drawing/2014/main" id="{7E2B3575-7323-4C8E-830F-59CBF23D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41926"/>
            <a:ext cx="5054600" cy="284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AAE11-1D98-49C9-AEBB-2B093D15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Subject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90377-DA71-431C-8337-ED8BC9BF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ethics codes commonly describe a duty of the researcher to the research subject</a:t>
            </a:r>
          </a:p>
          <a:p>
            <a:r>
              <a:rPr lang="en-US" dirty="0"/>
              <a:t>In the field of data research and analytics this principle is often retained. Also in marketing, journalism. </a:t>
            </a:r>
          </a:p>
          <a:p>
            <a:r>
              <a:rPr lang="en-US" dirty="0"/>
              <a:t>The Open University code asserts that “students should be engaged as active agents in the implementation of learning analytics (OU, 2014:4.3.2).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2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0BAE-165E-47F9-969D-38DCB543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Employer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1663C-48EB-4BD8-AC7F-BB120BC5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494" y="1825625"/>
            <a:ext cx="6974305" cy="4351338"/>
          </a:xfrm>
        </p:spPr>
        <p:txBody>
          <a:bodyPr/>
          <a:lstStyle/>
          <a:p>
            <a:r>
              <a:rPr lang="en-US" dirty="0"/>
              <a:t>Public service employees are not surprisingly obligated to their employer. </a:t>
            </a:r>
          </a:p>
          <a:p>
            <a:r>
              <a:rPr lang="en-US" dirty="0"/>
              <a:t>The same sometimes holds true in the case of ethical codes for teachers.</a:t>
            </a:r>
          </a:p>
          <a:p>
            <a:r>
              <a:rPr lang="en-US" dirty="0"/>
              <a:t>The same may apply for employees in the private sector, especially in IT, journalism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C45B7-1610-4014-9D22-31B059D02627}"/>
              </a:ext>
            </a:extLst>
          </p:cNvPr>
          <p:cNvSpPr txBox="1"/>
          <p:nvPr/>
        </p:nvSpPr>
        <p:spPr>
          <a:xfrm>
            <a:off x="838200" y="5992297"/>
            <a:ext cx="7844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https://www.greenwaldllp.com/law-clips/employees-duty-loyalty/</a:t>
            </a:r>
            <a:r>
              <a:rPr lang="en-US" dirty="0"/>
              <a:t> </a:t>
            </a:r>
          </a:p>
        </p:txBody>
      </p:sp>
      <p:pic>
        <p:nvPicPr>
          <p:cNvPr id="7" name="Picture 6" descr="A person in a suit with the hands on the face&#10;&#10;Description automatically generated with low confidence">
            <a:extLst>
              <a:ext uri="{FF2B5EF4-FFF2-40B4-BE49-F238E27FC236}">
                <a16:creationId xmlns:a16="http://schemas.microsoft.com/office/drawing/2014/main" id="{24C95FE7-622A-49C5-8F58-189FB6C33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0" y="1899903"/>
            <a:ext cx="3185951" cy="24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4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0BAE-165E-47F9-969D-38DCB543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Employee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1663C-48EB-4BD8-AC7F-BB120BC57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corresponding duty to employee appears in the ethical codes</a:t>
            </a:r>
          </a:p>
          <a:p>
            <a:r>
              <a:rPr lang="en-US" dirty="0"/>
              <a:t>Duties to employees are specified in labour codes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56A60-9CAF-4A35-BA07-2A9829045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252" y="2859301"/>
            <a:ext cx="6433833" cy="34525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8D8013-B4EF-4FB5-914C-0B5B9DF92295}"/>
              </a:ext>
            </a:extLst>
          </p:cNvPr>
          <p:cNvSpPr/>
          <p:nvPr/>
        </p:nvSpPr>
        <p:spPr>
          <a:xfrm>
            <a:off x="4138863" y="4892842"/>
            <a:ext cx="1411705" cy="141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AE8AB-0961-4139-9505-103610C72272}"/>
              </a:ext>
            </a:extLst>
          </p:cNvPr>
          <p:cNvSpPr txBox="1"/>
          <p:nvPr/>
        </p:nvSpPr>
        <p:spPr>
          <a:xfrm>
            <a:off x="838200" y="5109228"/>
            <a:ext cx="4904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 is the employer’s duty to manage all risk in the workplace </a:t>
            </a:r>
          </a:p>
          <a:p>
            <a:r>
              <a:rPr lang="en-US" dirty="0">
                <a:hlinkClick r:id="rId3"/>
              </a:rPr>
              <a:t>https://www.youtube.com/watch?v=djDYObcKfKE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25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6C0D-F2BD-458E-A8D8-B07BB30E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A59C-518B-4FF6-BFC0-7D73F755D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funders may make a claim on the duties of the researcher (</a:t>
            </a:r>
            <a:r>
              <a:rPr lang="en-US" dirty="0" err="1"/>
              <a:t>Dingwell</a:t>
            </a:r>
            <a:r>
              <a:rPr lang="en-US" dirty="0"/>
              <a:t>, et.al., 2017).</a:t>
            </a:r>
          </a:p>
          <a:p>
            <a:endParaRPr lang="en-US" dirty="0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500AB7A-D750-46B8-9EFC-CC4E396A8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1" y="2982179"/>
            <a:ext cx="6849979" cy="3039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6E87B7-221F-4D45-B5EE-9B05DFEC769B}"/>
              </a:ext>
            </a:extLst>
          </p:cNvPr>
          <p:cNvSpPr txBox="1"/>
          <p:nvPr/>
        </p:nvSpPr>
        <p:spPr>
          <a:xfrm>
            <a:off x="1026694" y="6176963"/>
            <a:ext cx="7988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https://researchwhisperer.org/2020/08/18/alternative-funding/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11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220A-70AE-4424-B729-5A918B5D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Colleagues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EC178-74E8-451E-B2F1-20759B365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71737" cy="4351338"/>
          </a:xfrm>
        </p:spPr>
        <p:txBody>
          <a:bodyPr>
            <a:normAutofit/>
          </a:bodyPr>
          <a:lstStyle/>
          <a:p>
            <a:r>
              <a:rPr lang="en-US" dirty="0"/>
              <a:t>The same may apply for employees in the private sector.</a:t>
            </a:r>
          </a:p>
          <a:p>
            <a:r>
              <a:rPr lang="en-US" dirty="0"/>
              <a:t> “If the majority of members of a profession follow the standards, the profession will have a good reputation and members will generally benefit.” (Weil, 2008).</a:t>
            </a:r>
          </a:p>
          <a:p>
            <a:endParaRPr lang="en-US" dirty="0"/>
          </a:p>
        </p:txBody>
      </p:sp>
      <p:pic>
        <p:nvPicPr>
          <p:cNvPr id="5" name="Picture 4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030E4EEB-58F5-4993-AA80-46967BB7D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17" y="1825624"/>
            <a:ext cx="6505412" cy="3708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3B5C0-7985-4532-AD43-984692EBA69A}"/>
              </a:ext>
            </a:extLst>
          </p:cNvPr>
          <p:cNvSpPr txBox="1"/>
          <p:nvPr/>
        </p:nvSpPr>
        <p:spPr>
          <a:xfrm>
            <a:off x="838200" y="6176963"/>
            <a:ext cx="11229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E.g. </a:t>
            </a:r>
            <a:r>
              <a:rPr lang="en-US" dirty="0">
                <a:hlinkClick r:id="rId3"/>
              </a:rPr>
              <a:t>https://www.weber.edu/ppm/Policies/9-6_FacultyResponsibilitiesColle.html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41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1708-3CC2-4129-8ACC-1DB2AFF9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Stakeholders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CDC47-AB34-40AC-A2C4-040213A9B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825625"/>
            <a:ext cx="6444916" cy="4351338"/>
          </a:xfrm>
        </p:spPr>
        <p:txBody>
          <a:bodyPr/>
          <a:lstStyle/>
          <a:p>
            <a:r>
              <a:rPr lang="en-US" dirty="0"/>
              <a:t>The term ‘stakeholders’ is sometimes used without elaboration to indicate the presence of a general duty or obligation</a:t>
            </a:r>
          </a:p>
          <a:p>
            <a:r>
              <a:rPr lang="en-US" dirty="0"/>
              <a:t>‘Stakeholder’ expands on the concept of ‘stockholder’ and is intended to represent a wider body of interests to which a company’s management ought to be obligated (SRI, 1963). </a:t>
            </a:r>
          </a:p>
        </p:txBody>
      </p:sp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923DCC2F-EECA-4794-9D97-37E12A49E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4569999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C54FD4-4310-4D4B-8958-83262C9C3EE3}"/>
              </a:ext>
            </a:extLst>
          </p:cNvPr>
          <p:cNvSpPr txBox="1"/>
          <p:nvPr/>
        </p:nvSpPr>
        <p:spPr>
          <a:xfrm>
            <a:off x="128337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https://bohatala.com/types-of-stakeholders-and-their-roles /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ED3F5-C6D9-40CE-B623-4A7F5A25C402}"/>
              </a:ext>
            </a:extLst>
          </p:cNvPr>
          <p:cNvSpPr txBox="1"/>
          <p:nvPr/>
        </p:nvSpPr>
        <p:spPr>
          <a:xfrm>
            <a:off x="4924926" y="52054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https://en.wikipedia.org/wiki/Stakeholder_theory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987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4752-8489-4CE2-B808-6C22A508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Publishers and Content Producers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6F40A-88EA-4D6A-BAD6-E5BE17298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6579" cy="4351338"/>
          </a:xfrm>
        </p:spPr>
        <p:txBody>
          <a:bodyPr/>
          <a:lstStyle/>
          <a:p>
            <a:r>
              <a:rPr lang="en-US" dirty="0"/>
              <a:t>Librarians are subject to special obligations to publishers, according to some codes.</a:t>
            </a:r>
          </a:p>
          <a:p>
            <a:r>
              <a:rPr lang="en-US" dirty="0"/>
              <a:t>This responsibility is extended in other fields as a prohibition against plagiarism (EUI, 2019; BACB, 2014; SPJ, 2014; NUJ, 2011; NYT, 2017; etc.) and taking credit for the work of others (AITP, 2017; IEEE, 2020; BACB, 2014; etc.).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100FB94-34E9-48D1-B4FB-129C1A06D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79" y="1732380"/>
            <a:ext cx="4760495" cy="4760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30F6D-8930-4F66-81EB-6338C8156BAD}"/>
              </a:ext>
            </a:extLst>
          </p:cNvPr>
          <p:cNvSpPr txBox="1"/>
          <p:nvPr/>
        </p:nvSpPr>
        <p:spPr>
          <a:xfrm>
            <a:off x="948489" y="5853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https://www.perspective-collective.com/side-hustlers-perspective/stop-plagiarism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065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4340-55C1-41E7-BF54-DEA38CD1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Specific Cultural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61843-6292-4799-827D-006E2BD75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appears nowhere in any of the codes of ethics</a:t>
            </a:r>
          </a:p>
          <a:p>
            <a:r>
              <a:rPr lang="en-CA" dirty="0"/>
              <a:t>However, it can be identified in specific contexts</a:t>
            </a:r>
          </a:p>
          <a:p>
            <a:pPr lvl="1"/>
            <a:r>
              <a:rPr lang="en-CA" dirty="0"/>
              <a:t>E.g. The duty to consult with indigenous peoples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48914-15E2-431E-99E2-3C4A7BF1801A}"/>
              </a:ext>
            </a:extLst>
          </p:cNvPr>
          <p:cNvSpPr txBox="1"/>
          <p:nvPr/>
        </p:nvSpPr>
        <p:spPr>
          <a:xfrm>
            <a:off x="838200" y="6308209"/>
            <a:ext cx="7120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https://www.fraserinstitute.org/studies/assessing-the-duty-to-consult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1AF6A-855A-4DB8-8407-8C2968F587BC}"/>
              </a:ext>
            </a:extLst>
          </p:cNvPr>
          <p:cNvSpPr txBox="1"/>
          <p:nvPr/>
        </p:nvSpPr>
        <p:spPr>
          <a:xfrm>
            <a:off x="838200" y="5596255"/>
            <a:ext cx="9701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https://www.culturalsurvival.org/publications/cultural-survival-quarterly/free-prior-and-informed-consent-protecting-indigenous</a:t>
            </a:r>
            <a:r>
              <a:rPr lang="en-US" dirty="0"/>
              <a:t> </a:t>
            </a:r>
          </a:p>
        </p:txBody>
      </p:sp>
      <p:pic>
        <p:nvPicPr>
          <p:cNvPr id="9" name="Picture 8" descr="Diagram, shape, polygon&#10;&#10;Description automatically generated">
            <a:extLst>
              <a:ext uri="{FF2B5EF4-FFF2-40B4-BE49-F238E27FC236}">
                <a16:creationId xmlns:a16="http://schemas.microsoft.com/office/drawing/2014/main" id="{04D7ACAD-7927-4159-B70F-2D033D000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40" y="3260432"/>
            <a:ext cx="3759618" cy="2200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960F44-7091-4998-9E3A-5F73AB0CFB2C}"/>
              </a:ext>
            </a:extLst>
          </p:cNvPr>
          <p:cNvSpPr txBox="1"/>
          <p:nvPr/>
        </p:nvSpPr>
        <p:spPr>
          <a:xfrm>
            <a:off x="5358063" y="4801268"/>
            <a:ext cx="4475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https://equityhealthj.biomedcentral.com/articles/10.1186/s12939-019-1094-z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68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BF9A-3448-4C2C-8B36-528D8D5F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F005E-CAD8-48D6-9A8D-CBBBD65E1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References to a responsibility to society are scarce, but they do exist. </a:t>
            </a:r>
          </a:p>
          <a:p>
            <a:pPr lvl="1"/>
            <a:r>
              <a:rPr lang="en-US" dirty="0"/>
              <a:t>BERA (2018) argues for a responsibility to serve the public interest</a:t>
            </a:r>
          </a:p>
          <a:p>
            <a:pPr lvl="1"/>
            <a:r>
              <a:rPr lang="en-US" dirty="0"/>
              <a:t>The ‘Nolan principles’, (CSPL, 1995) state “Holders of public office are accountable to the public</a:t>
            </a:r>
          </a:p>
          <a:p>
            <a:pPr lvl="1"/>
            <a:r>
              <a:rPr lang="en-US" dirty="0"/>
              <a:t>the last two of the Computer Ethics Institute’ Ten Commandments’ recommend computer professionals “think about the social consequences” and to “ensure consideration and respect for other humans”  (CEI, 1992).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17705-8B29-462A-B0D8-07E0E633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5" y="4658932"/>
            <a:ext cx="5775158" cy="1833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071141-0CBB-4561-84A5-DEAE0B9FBEEE}"/>
              </a:ext>
            </a:extLst>
          </p:cNvPr>
          <p:cNvSpPr txBox="1"/>
          <p:nvPr/>
        </p:nvSpPr>
        <p:spPr>
          <a:xfrm>
            <a:off x="1491916" y="6114854"/>
            <a:ext cx="62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CSR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3AC93-AA19-4EA3-81C7-47EA22903B28}"/>
              </a:ext>
            </a:extLst>
          </p:cNvPr>
          <p:cNvSpPr txBox="1"/>
          <p:nvPr/>
        </p:nvSpPr>
        <p:spPr>
          <a:xfrm>
            <a:off x="7908757" y="4658932"/>
            <a:ext cx="3240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https://www.gesonline.com/about/corporate-social-responsibility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738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44A1-6FDD-457D-A67B-36AB15A9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God, Law, King and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E5028-7063-48C8-B599-4E28D9265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not an ethical duty to obey an unethical law, but…</a:t>
            </a:r>
          </a:p>
          <a:p>
            <a:r>
              <a:rPr lang="en-US" dirty="0"/>
              <a:t>Some codes nonetheless include respect for the law</a:t>
            </a:r>
          </a:p>
          <a:p>
            <a:r>
              <a:rPr lang="en-US" dirty="0"/>
              <a:t>IATP used to say “I shall uphold my nation and shall honor the chosen way of life of my fellow citizens”</a:t>
            </a:r>
          </a:p>
          <a:p>
            <a:pPr lvl="1"/>
            <a:r>
              <a:rPr lang="en-US" dirty="0"/>
              <a:t>cited (in EDUCAUSE Review) as recently as 2017 (Woo, 2017).</a:t>
            </a:r>
          </a:p>
          <a:p>
            <a:pPr lvl="1"/>
            <a:endParaRPr lang="en-US" dirty="0"/>
          </a:p>
        </p:txBody>
      </p:sp>
      <p:pic>
        <p:nvPicPr>
          <p:cNvPr id="5" name="Picture 4" descr="A group of children in uniform&#10;&#10;Description automatically generated with low confidence">
            <a:extLst>
              <a:ext uri="{FF2B5EF4-FFF2-40B4-BE49-F238E27FC236}">
                <a16:creationId xmlns:a16="http://schemas.microsoft.com/office/drawing/2014/main" id="{4ED749EA-4FBE-4E28-B5A4-5218C40C1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39670"/>
            <a:ext cx="6237586" cy="20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0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53E7-9A99-44BB-A218-6065FA22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Obligations and Duties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48EFE-5277-42D9-BB81-22A8C592D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373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whom do we owe obligations and duties?</a:t>
            </a:r>
          </a:p>
          <a:p>
            <a:pPr marL="0" indent="0">
              <a:buNone/>
            </a:pPr>
            <a:r>
              <a:rPr lang="en-US" dirty="0"/>
              <a:t>In this presentation we look briefly at the different entities to which different codes argue that we owe allegiance, loyalty, or some other sort of obligation or duty.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275AD-1CAF-4862-B009-C2E404675737}"/>
              </a:ext>
            </a:extLst>
          </p:cNvPr>
          <p:cNvSpPr txBox="1"/>
          <p:nvPr/>
        </p:nvSpPr>
        <p:spPr>
          <a:xfrm>
            <a:off x="838200" y="6176963"/>
            <a:ext cx="8744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Title image: </a:t>
            </a:r>
            <a:r>
              <a:rPr lang="en-US" dirty="0">
                <a:hlinkClick r:id="rId2"/>
              </a:rPr>
              <a:t>https://www.fraserinstitute.org/studies/assessing-the-duty-to-consult</a:t>
            </a:r>
            <a:r>
              <a:rPr lang="en-US" dirty="0"/>
              <a:t> </a:t>
            </a:r>
          </a:p>
        </p:txBody>
      </p:sp>
      <p:pic>
        <p:nvPicPr>
          <p:cNvPr id="7" name="Picture 6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95B019F7-3B5A-4349-8D93-8A55F73FC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12" y="1825625"/>
            <a:ext cx="5936776" cy="3867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5A2162-E724-41EA-8C4F-3A9995007421}"/>
              </a:ext>
            </a:extLst>
          </p:cNvPr>
          <p:cNvSpPr txBox="1"/>
          <p:nvPr/>
        </p:nvSpPr>
        <p:spPr>
          <a:xfrm>
            <a:off x="838200" y="5827583"/>
            <a:ext cx="8414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https://brewminate.com/obligation-to-society-loyalty-to-community/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42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BC85B-8FE6-488F-A041-E500071BB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0947"/>
            <a:ext cx="12192000" cy="2725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1ACF8-0D1E-4402-ACA9-24AA162A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Environment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37AA0-A645-4CEB-994A-DEA9BF38D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environment is rarely mentioned in ethical codes</a:t>
            </a:r>
          </a:p>
          <a:p>
            <a:pPr lvl="1"/>
            <a:r>
              <a:rPr lang="en-US" dirty="0"/>
              <a:t>obligations to “society, its members, and the environment surrounding them” (ACM, 2018) </a:t>
            </a:r>
          </a:p>
          <a:p>
            <a:pPr lvl="1"/>
            <a:r>
              <a:rPr lang="en-US" dirty="0"/>
              <a:t>“societal and environmental wellbeing -  including sustainability and environmental friendliness, social impact, society and democracy” (AI HLEG, 2019).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1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23B7-65D8-4DC8-B369-9B96291F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C874C-AC77-4E6B-A1FA-BBA3D487B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145" y="1825625"/>
            <a:ext cx="7751929" cy="4351338"/>
          </a:xfrm>
        </p:spPr>
        <p:txBody>
          <a:bodyPr/>
          <a:lstStyle/>
          <a:p>
            <a:r>
              <a:rPr lang="en-US" dirty="0"/>
              <a:t>Most ethical codes abnegate serving or benefitting oneself, and where the self is concerned</a:t>
            </a:r>
          </a:p>
          <a:p>
            <a:r>
              <a:rPr lang="en-US" dirty="0"/>
              <a:t>And yet, many of the ethical principles described in the code could be construed as the cultivation of a better self</a:t>
            </a:r>
          </a:p>
          <a:p>
            <a:r>
              <a:rPr lang="en-US" dirty="0"/>
              <a:t>And some principles might be thought of as promoting some desirable attributes of self</a:t>
            </a:r>
          </a:p>
          <a:p>
            <a:r>
              <a:rPr lang="en-US" dirty="0"/>
              <a:t>Processes include self-care, self-denial, self-respect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F95462D-D06C-4F47-9928-486635E57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8" y="1872783"/>
            <a:ext cx="3165662" cy="3165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5708B-7B44-41D0-9E8B-18B07DC539A4}"/>
              </a:ext>
            </a:extLst>
          </p:cNvPr>
          <p:cNvSpPr txBox="1"/>
          <p:nvPr/>
        </p:nvSpPr>
        <p:spPr>
          <a:xfrm>
            <a:off x="586068" y="5989726"/>
            <a:ext cx="6974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https://garyachapman.wordpress.com/2018/11/16/why-arete/</a:t>
            </a:r>
            <a:r>
              <a:rPr lang="en-US" dirty="0"/>
              <a:t>  </a:t>
            </a:r>
          </a:p>
          <a:p>
            <a:r>
              <a:rPr lang="en-US" dirty="0">
                <a:hlinkClick r:id="rId4"/>
              </a:rPr>
              <a:t>https://quod.lib.umich.edu/e/eebo/A65294.0001.001?view=toc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959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5FAAF-0B39-4CF1-8D49-0C4254E8A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055" y="1616077"/>
            <a:ext cx="6491327" cy="5201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1C2A3-E3C9-4A0B-816E-EA0783FE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Less Fortunate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D1845-C70B-4EDE-AB9B-4AEC19C1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0081" cy="4351338"/>
          </a:xfrm>
        </p:spPr>
        <p:txBody>
          <a:bodyPr/>
          <a:lstStyle/>
          <a:p>
            <a:r>
              <a:rPr lang="en-US" dirty="0"/>
              <a:t>Not very frequently referenced in codes of ethics, but:</a:t>
            </a:r>
          </a:p>
          <a:p>
            <a:pPr lvl="1"/>
            <a:r>
              <a:rPr lang="en-US" dirty="0"/>
              <a:t>Hammurabi’s Code is the edict, “the strong may not oppress the weak" (Gilman, 2005:4n3). </a:t>
            </a:r>
          </a:p>
          <a:p>
            <a:pPr lvl="1"/>
            <a:r>
              <a:rPr lang="en-US" dirty="0"/>
              <a:t>Peter Singer’s (2009) </a:t>
            </a:r>
            <a:r>
              <a:rPr lang="en-US" i="1" dirty="0"/>
              <a:t>The Life You Can Save</a:t>
            </a:r>
          </a:p>
          <a:p>
            <a:r>
              <a:rPr lang="en-US" dirty="0"/>
              <a:t>The resistance to considering such matters is telling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DC87C7-0CB6-4F19-8737-86F9BD6B6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09" y="5902580"/>
            <a:ext cx="5031635" cy="901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4C92AE-398F-442B-ACC4-E29F97D0A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819" y="6289293"/>
            <a:ext cx="1371791" cy="1619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33276F-E1C6-43A0-B0C6-91116BED28F7}"/>
              </a:ext>
            </a:extLst>
          </p:cNvPr>
          <p:cNvSpPr txBox="1"/>
          <p:nvPr/>
        </p:nvSpPr>
        <p:spPr>
          <a:xfrm>
            <a:off x="862809" y="4759387"/>
            <a:ext cx="560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https://www.reddit.com/r/wholesomememes/comments/fr6o1b/it_is_the_duty_of_those_more_fortunate_and/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18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CA5A-061A-4ACD-AB2B-19E596D6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3A02-AEE7-4E88-9020-2BF450E9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6736"/>
          </a:xfrm>
        </p:spPr>
        <p:txBody>
          <a:bodyPr/>
          <a:lstStyle/>
          <a:p>
            <a:r>
              <a:rPr lang="en-US" dirty="0"/>
              <a:t>Codes for teachers or academics often specify obligations or duties to students, though in different ways: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5A4E5B1-D63C-4C7E-B562-2C81FF9DA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2" y="2622148"/>
            <a:ext cx="6529137" cy="3788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2E5D57-25BB-429F-8F0E-812CF279A174}"/>
              </a:ext>
            </a:extLst>
          </p:cNvPr>
          <p:cNvSpPr txBox="1"/>
          <p:nvPr/>
        </p:nvSpPr>
        <p:spPr>
          <a:xfrm>
            <a:off x="838200" y="2768779"/>
            <a:ext cx="402656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 code Soleil assigns a three-fold responsibility to teachers: to train the individual, the worker, and the citizen.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National Education Association code urges teachers to “strive to help each student realize his or her potential as a worthy and effective member of society” (NEA, 1975)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Student rights are often depicted as conditional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5626A-80AE-4A40-B922-D36DA454916D}"/>
              </a:ext>
            </a:extLst>
          </p:cNvPr>
          <p:cNvSpPr txBox="1"/>
          <p:nvPr/>
        </p:nvSpPr>
        <p:spPr>
          <a:xfrm>
            <a:off x="5037221" y="6387884"/>
            <a:ext cx="7972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https://carleton.ca/studentaffairs/student-rights-and-responsibilities/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6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hildren smiling&#10;&#10;Description automatically generated with medium confidence">
            <a:extLst>
              <a:ext uri="{FF2B5EF4-FFF2-40B4-BE49-F238E27FC236}">
                <a16:creationId xmlns:a16="http://schemas.microsoft.com/office/drawing/2014/main" id="{0A15B621-524C-4F85-9083-400D28A85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1" y="3684517"/>
            <a:ext cx="6721642" cy="3089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079FA3-B292-405F-9069-28B5F946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Children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EF840-0CFE-4737-B995-42AD30588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FTC: widespread “collection of personal information from even very young children without any parental involvement or awareness”</a:t>
            </a:r>
          </a:p>
          <a:p>
            <a:r>
              <a:rPr lang="en-US" dirty="0"/>
              <a:t>IEEE: provisions on safety and security, confidentiality, and whistle-blowing, noting specifically that “Adults have a responsibility to ensure that this unequal balance of power is not used for their personal advantage” (IEEE, 2017).</a:t>
            </a:r>
          </a:p>
          <a:p>
            <a:r>
              <a:rPr lang="en-US" dirty="0"/>
              <a:t>Duty to report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7847B-9810-44C3-9714-A5CDCB432325}"/>
              </a:ext>
            </a:extLst>
          </p:cNvPr>
          <p:cNvSpPr txBox="1"/>
          <p:nvPr/>
        </p:nvSpPr>
        <p:spPr>
          <a:xfrm>
            <a:off x="1042738" y="4997960"/>
            <a:ext cx="30159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https://peelcas.org/diversity-equity-and-inclusion/events-listing/event/2021/03/09/peel-cas-events/a-community%27s-duty-to-report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82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2D87-D110-45D0-A6BC-72BA7565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Parent or Guardian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38E61-620B-4BD3-BFDD-96025BDF8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Parents stand in two roles in codes of ethics.</a:t>
            </a:r>
          </a:p>
          <a:p>
            <a:r>
              <a:rPr lang="en-US" dirty="0"/>
              <a:t>to act as a proxy for children with respect to matters of consent (Kay et al. 2012). </a:t>
            </a:r>
          </a:p>
          <a:p>
            <a:r>
              <a:rPr lang="en-US" dirty="0"/>
              <a:t>as special interests that need to be protected</a:t>
            </a:r>
          </a:p>
          <a:p>
            <a:pPr lvl="1"/>
            <a:r>
              <a:rPr lang="en-US" dirty="0"/>
              <a:t>for example, an Indian code of ethics advises teachers to “refrain from doing any thing which may undermine students’ confidence in their parents or guardians” </a:t>
            </a:r>
          </a:p>
          <a:p>
            <a:r>
              <a:rPr lang="en-US" dirty="0"/>
              <a:t>Duties to one’s own parents not mentioned in codes of ethics cited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60A10-4BBB-4317-B3B6-0593B29A5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55068"/>
            <a:ext cx="3817670" cy="1301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B927D-712A-496F-A64E-5D28695FF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73" y="5355067"/>
            <a:ext cx="3615829" cy="13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A0D1-5DFC-48AD-908C-40242A06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Family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61B2A-42C1-484B-A9F0-DEE7B580C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379" y="1825625"/>
            <a:ext cx="5113420" cy="4351338"/>
          </a:xfrm>
        </p:spPr>
        <p:txBody>
          <a:bodyPr/>
          <a:lstStyle/>
          <a:p>
            <a:r>
              <a:rPr lang="en-CA" dirty="0"/>
              <a:t>None of the ethical codes cited reference a duty to family (either one’s own or to families in general) </a:t>
            </a:r>
          </a:p>
          <a:p>
            <a:r>
              <a:rPr lang="en-CA" dirty="0"/>
              <a:t>Yet there is a sense that there </a:t>
            </a:r>
            <a:r>
              <a:rPr lang="en-CA" i="1" dirty="0"/>
              <a:t>is</a:t>
            </a:r>
            <a:r>
              <a:rPr lang="en-CA" dirty="0"/>
              <a:t> an ethical value along the lines of ‘family first’</a:t>
            </a:r>
            <a:endParaRPr lang="en-US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EE9A9DF-A462-42EC-AFAF-3F54D2DB1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4" y="1825625"/>
            <a:ext cx="5344026" cy="3562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3630DC-5288-4DD4-9314-BAE2D13D89E3}"/>
              </a:ext>
            </a:extLst>
          </p:cNvPr>
          <p:cNvSpPr txBox="1"/>
          <p:nvPr/>
        </p:nvSpPr>
        <p:spPr>
          <a:xfrm>
            <a:off x="751974" y="5992297"/>
            <a:ext cx="7764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http://pridenews.ca/2020/01/24/family-success-duty-responsibility-member/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240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B9EC-04E8-48A5-85DA-76295CAF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4B411-9DA2-42FE-95D6-0DC651DDD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30389" cy="4351338"/>
          </a:xfrm>
        </p:spPr>
        <p:txBody>
          <a:bodyPr/>
          <a:lstStyle/>
          <a:p>
            <a:r>
              <a:rPr lang="en-US" dirty="0"/>
              <a:t>In many ethical codes the first and often only duty is to the client</a:t>
            </a:r>
          </a:p>
          <a:p>
            <a:pPr lvl="1"/>
            <a:r>
              <a:rPr lang="en-US" dirty="0"/>
              <a:t>“special obligations between one party, often with power or the ability to exercise discretion that impacts on the other party, who may be vulnerable” (Wagner </a:t>
            </a:r>
            <a:r>
              <a:rPr lang="en-US" dirty="0" err="1"/>
              <a:t>Sidlofsky</a:t>
            </a:r>
            <a:r>
              <a:rPr lang="en-US" dirty="0"/>
              <a:t>, 2020).</a:t>
            </a:r>
          </a:p>
          <a:p>
            <a:r>
              <a:rPr lang="en-US" dirty="0"/>
              <a:t>In health care the needs of the client are often paramount. </a:t>
            </a:r>
          </a:p>
          <a:p>
            <a:r>
              <a:rPr lang="en-US" dirty="0"/>
              <a:t>There is ambiguity in the concept of client</a:t>
            </a:r>
          </a:p>
          <a:p>
            <a:pPr lvl="1"/>
            <a:r>
              <a:rPr lang="en-US" dirty="0"/>
              <a:t>E.g. is the duty to the client because the client is the one paying the bills?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1F52D-D273-457C-9F13-2FF27D93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161" y="713996"/>
            <a:ext cx="2867425" cy="54300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C74FD8-7EE0-4F5C-8982-A89613A3A4E2}"/>
              </a:ext>
            </a:extLst>
          </p:cNvPr>
          <p:cNvSpPr/>
          <p:nvPr/>
        </p:nvSpPr>
        <p:spPr>
          <a:xfrm>
            <a:off x="8133347" y="513347"/>
            <a:ext cx="1828800" cy="1026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7F29A-6254-43D5-82D1-DE9F2932B1A5}"/>
              </a:ext>
            </a:extLst>
          </p:cNvPr>
          <p:cNvSpPr txBox="1"/>
          <p:nvPr/>
        </p:nvSpPr>
        <p:spPr>
          <a:xfrm>
            <a:off x="838199" y="5988734"/>
            <a:ext cx="8347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https://www.oreablog.com/index.php/recap-duties-to-clients-and-customers/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5123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1371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Obligations and Duties</vt:lpstr>
      <vt:lpstr>Obligations and Duties</vt:lpstr>
      <vt:lpstr>Self</vt:lpstr>
      <vt:lpstr>Less Fortunate</vt:lpstr>
      <vt:lpstr>Students</vt:lpstr>
      <vt:lpstr>Children</vt:lpstr>
      <vt:lpstr>Parent or Guardian</vt:lpstr>
      <vt:lpstr>Family</vt:lpstr>
      <vt:lpstr>Client</vt:lpstr>
      <vt:lpstr>Research Subject</vt:lpstr>
      <vt:lpstr>Employer</vt:lpstr>
      <vt:lpstr>Employee</vt:lpstr>
      <vt:lpstr>Funder</vt:lpstr>
      <vt:lpstr>Colleagues</vt:lpstr>
      <vt:lpstr>Stakeholders</vt:lpstr>
      <vt:lpstr>Publishers and Content Producers</vt:lpstr>
      <vt:lpstr>Specific Cultural Groups</vt:lpstr>
      <vt:lpstr>Society</vt:lpstr>
      <vt:lpstr>God, Law, King and Country</vt:lpstr>
      <vt:lpstr>Environment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Obligations and Duties</dc:title>
  <dc:creator>Stephen Downes</dc:creator>
  <cp:lastModifiedBy>Stephen Downes</cp:lastModifiedBy>
  <cp:revision>2</cp:revision>
  <dcterms:created xsi:type="dcterms:W3CDTF">2021-11-05T15:26:49Z</dcterms:created>
  <dcterms:modified xsi:type="dcterms:W3CDTF">2021-11-05T20:36:35Z</dcterms:modified>
</cp:coreProperties>
</file>