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2" autoAdjust="0"/>
    <p:restoredTop sz="94660"/>
  </p:normalViewPr>
  <p:slideViewPr>
    <p:cSldViewPr snapToGrid="0">
      <p:cViewPr varScale="1">
        <p:scale>
          <a:sx n="69" d="100"/>
          <a:sy n="69" d="100"/>
        </p:scale>
        <p:origin x="2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9F8A-F347-435D-B797-D9F6CCA509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8472EC-A96D-4BFC-B732-F0C300063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F581C-4695-449D-ABAC-098B6A6CAB53}"/>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556DFBB1-3D65-4E51-9686-865D1AB4F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AB945-3166-40A6-993E-015D0D2E4621}"/>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310011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DEDB-FBC1-454F-87EC-27E9803A3E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6A3349-AC73-46AE-9EBD-43C13F0CF2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3C57F-2042-48B9-8C72-270EB211325B}"/>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6A5B70E4-345B-4F47-9A7F-6DE483628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6E402-39F6-4F91-B091-EC18B264F066}"/>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353800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ABE8C-8FC1-4F8D-8053-FE717AD67E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9118AD-8B9C-42C1-B1F1-273762F35C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FD6CF-86E0-4F7B-9AC7-2A99D2C42DE4}"/>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047B2901-6E30-4864-BDF5-A198B4EE6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A239E-00CF-45D6-BF1A-9AEFAE42A57F}"/>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247654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10BF-DACD-4B30-ACEA-0D6538C27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BF96E8-4FA1-421E-9267-53A07933F7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FABD5-B834-4221-997F-5D91A3D3DFFA}"/>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C2306B13-E9E0-4406-A947-1C48A1E42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20FD6-D795-4211-B1C1-7509C14076F8}"/>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253343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3B6E-B59A-48DA-B498-9AF0AACB5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096E92-26BD-4B05-B0FE-F0B867505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777E0D-9F90-4DA6-B010-B1EB61287D64}"/>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465045DB-EB99-4139-BBF4-BC2E81D5E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40BE2-E646-418C-968D-43F9CC11BD4F}"/>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10349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F09D-074C-489E-9DE2-66736A315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FF8B5-0727-4914-ACA8-CBE6AEE1F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A8DCB-B467-45C2-8D7A-F65BBFEFFC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6FFFF-3744-43FF-9D8C-2F07EDACB879}"/>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6" name="Footer Placeholder 5">
            <a:extLst>
              <a:ext uri="{FF2B5EF4-FFF2-40B4-BE49-F238E27FC236}">
                <a16:creationId xmlns:a16="http://schemas.microsoft.com/office/drawing/2014/main" id="{94FBEF14-5092-4FF1-A7E1-0DAE95A04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D79DAA-CC3C-40C0-8896-4FB4B56879BB}"/>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56732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DC01-73B6-4592-B82E-4892FF9E0A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1DB965-727D-480B-BA2F-937E209A4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55D81A-8161-42E3-B750-F3446254C5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FB89A-C71C-4D41-9DA8-4EED536D1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5774A5-FEFD-475B-94F9-6F01607E3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4317E0-5D1E-4CA5-870A-FFF0DD2E3C63}"/>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8" name="Footer Placeholder 7">
            <a:extLst>
              <a:ext uri="{FF2B5EF4-FFF2-40B4-BE49-F238E27FC236}">
                <a16:creationId xmlns:a16="http://schemas.microsoft.com/office/drawing/2014/main" id="{A798429A-06AF-450C-9A6C-581632576A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0FD99-1D96-473A-99AA-16D77B3436B6}"/>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31928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3485-077B-455F-95F9-159C6F98A7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F2A453-748C-45C8-896D-B797F8046F6A}"/>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4" name="Footer Placeholder 3">
            <a:extLst>
              <a:ext uri="{FF2B5EF4-FFF2-40B4-BE49-F238E27FC236}">
                <a16:creationId xmlns:a16="http://schemas.microsoft.com/office/drawing/2014/main" id="{96954595-CC84-4DB9-8D23-CDAC514940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FF0714-A7DB-479D-A0DE-0EFD99C788A4}"/>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218113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69DEF1-F7CA-446F-A000-9D686DFEFC87}"/>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3" name="Footer Placeholder 2">
            <a:extLst>
              <a:ext uri="{FF2B5EF4-FFF2-40B4-BE49-F238E27FC236}">
                <a16:creationId xmlns:a16="http://schemas.microsoft.com/office/drawing/2014/main" id="{9E6EB38E-808E-4F71-90E0-40225E48A4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F65A4F-1624-42A1-BA1E-2243232B42CD}"/>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201728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D47A-00A3-4B55-8F24-2BC7B3D86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9F84D-7A91-49AD-95EA-049C9C351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70C8D-C80A-40B3-813A-40F970FA6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CCA6C-3852-4A5C-B28D-81460CFEA167}"/>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6" name="Footer Placeholder 5">
            <a:extLst>
              <a:ext uri="{FF2B5EF4-FFF2-40B4-BE49-F238E27FC236}">
                <a16:creationId xmlns:a16="http://schemas.microsoft.com/office/drawing/2014/main" id="{3F1E0D09-0E2B-4A98-910B-8C5CAA28E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80609-CA47-4CAF-BD22-6350CE3D4FF5}"/>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53378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86C7-0D93-4F9B-8420-CCE96B2E7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6819CE-B9EB-4149-907D-D4264F40C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FE136E-26B5-4D46-86BC-5308BDF12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93538-3A6B-47E2-A05B-9FBE4A515D50}"/>
              </a:ext>
            </a:extLst>
          </p:cNvPr>
          <p:cNvSpPr>
            <a:spLocks noGrp="1"/>
          </p:cNvSpPr>
          <p:nvPr>
            <p:ph type="dt" sz="half" idx="10"/>
          </p:nvPr>
        </p:nvSpPr>
        <p:spPr/>
        <p:txBody>
          <a:bodyPr/>
          <a:lstStyle/>
          <a:p>
            <a:fld id="{5E6BE3B6-1241-43A6-972B-5D18B72C6B34}" type="datetimeFigureOut">
              <a:rPr lang="en-US" smtClean="0"/>
              <a:t>11/5/2021</a:t>
            </a:fld>
            <a:endParaRPr lang="en-US"/>
          </a:p>
        </p:txBody>
      </p:sp>
      <p:sp>
        <p:nvSpPr>
          <p:cNvPr id="6" name="Footer Placeholder 5">
            <a:extLst>
              <a:ext uri="{FF2B5EF4-FFF2-40B4-BE49-F238E27FC236}">
                <a16:creationId xmlns:a16="http://schemas.microsoft.com/office/drawing/2014/main" id="{E8FCD3E6-D857-40EC-BA5F-D79AA99F9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D9B82-A3AB-4A4A-ABC1-1540F0750E44}"/>
              </a:ext>
            </a:extLst>
          </p:cNvPr>
          <p:cNvSpPr>
            <a:spLocks noGrp="1"/>
          </p:cNvSpPr>
          <p:nvPr>
            <p:ph type="sldNum" sz="quarter" idx="12"/>
          </p:nvPr>
        </p:nvSpPr>
        <p:spPr/>
        <p:txBody>
          <a:bodyPr/>
          <a:lstStyle/>
          <a:p>
            <a:fld id="{8980269E-8D15-45BB-AAAE-4EAA3DA6EBB8}" type="slidenum">
              <a:rPr lang="en-US" smtClean="0"/>
              <a:t>‹#›</a:t>
            </a:fld>
            <a:endParaRPr lang="en-US"/>
          </a:p>
        </p:txBody>
      </p:sp>
    </p:spTree>
    <p:extLst>
      <p:ext uri="{BB962C8B-B14F-4D97-AF65-F5344CB8AC3E}">
        <p14:creationId xmlns:p14="http://schemas.microsoft.com/office/powerpoint/2010/main" val="371428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CCE9F-0D48-4B79-B590-752C460A21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CF9D59-F4BF-4374-A80F-28D32434FE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2E709-29EF-46D8-B0E4-07A346B28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BE3B6-1241-43A6-972B-5D18B72C6B34}" type="datetimeFigureOut">
              <a:rPr lang="en-US" smtClean="0"/>
              <a:t>11/5/2021</a:t>
            </a:fld>
            <a:endParaRPr lang="en-US"/>
          </a:p>
        </p:txBody>
      </p:sp>
      <p:sp>
        <p:nvSpPr>
          <p:cNvPr id="5" name="Footer Placeholder 4">
            <a:extLst>
              <a:ext uri="{FF2B5EF4-FFF2-40B4-BE49-F238E27FC236}">
                <a16:creationId xmlns:a16="http://schemas.microsoft.com/office/drawing/2014/main" id="{B0FC3646-EB4E-49F5-B3E5-B510E2AE4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0C2CBE-5C1B-43B2-8D36-4279FDABA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0269E-8D15-45BB-AAAE-4EAA3DA6EBB8}" type="slidenum">
              <a:rPr lang="en-US" smtClean="0"/>
              <a:t>‹#›</a:t>
            </a:fld>
            <a:endParaRPr lang="en-US"/>
          </a:p>
        </p:txBody>
      </p:sp>
    </p:spTree>
    <p:extLst>
      <p:ext uri="{BB962C8B-B14F-4D97-AF65-F5344CB8AC3E}">
        <p14:creationId xmlns:p14="http://schemas.microsoft.com/office/powerpoint/2010/main" val="874274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mplitude.com/blog/increasing-fairness-machine-learning" TargetMode="External"/><Relationship Id="rId1" Type="http://schemas.openxmlformats.org/officeDocument/2006/relationships/slideLayout" Target="../slideLayouts/slideLayout2.xml"/><Relationship Id="rId4" Type="http://schemas.openxmlformats.org/officeDocument/2006/relationships/hyperlink" Target="https://sdtimes.com/ai/the-linkedin-fairness-toolkit-launched-to-measure-fairness-in-large-scale-ai-app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lato.stanford.edu/entries/skepticism-mora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reatplacetowork.ca/en/about-us/trust-mode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3668083.app.netsuite.com/core/media/media.nl?id=1968060&amp;c=3668083&amp;h=f9a29297360581078d7c&amp;_xt=.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ksa.statisticsauthority.gov.uk/the-authority-board/committees/national-statisticians-advisory-committees-and-panels/national-statisticians-data-ethics-advisory-committee/ethics-self-assessment-too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350128493/chapter-5-code-of-ethics-flash-card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tsagroup.com/en/about-us/code-of-conduct/Pages/default.asp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iversality.io/?lang=en"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en.wikipedia.org/wiki/Moral_universalis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urses.lumenlearning.com/suny-hccc-worldhistory2/chapter/natural-rights/" TargetMode="External"/><Relationship Id="rId1" Type="http://schemas.openxmlformats.org/officeDocument/2006/relationships/slideLayout" Target="../slideLayouts/slideLayout2.xml"/><Relationship Id="rId4" Type="http://schemas.openxmlformats.org/officeDocument/2006/relationships/hyperlink" Target="https://hughmccarthylawscienceasc.wordpress.com/2015/01/03/a-summary-of-john-finniss-theory-of-natural-la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nas.org/content/118/6/e2008389118"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fordhaminstitute.org/national/commentary/moral-facts-and-common-co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utsourcedpharma.com/doc/using-system-risk-structures-to-understand-and-balance-risk-benefit-trade-offs-000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mputer.org/volunteering/boards-and-committees/professional-educational-activities/model-of-a-profession"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hiig.de/en/social-order-in-the-digital-society/"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10;&#10;Description automatically generated">
            <a:extLst>
              <a:ext uri="{FF2B5EF4-FFF2-40B4-BE49-F238E27FC236}">
                <a16:creationId xmlns:a16="http://schemas.microsoft.com/office/drawing/2014/main" id="{9E34E845-32D0-4878-8B65-DE956B9A395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0030FCF-9FE4-47AB-A6C0-A600E27AF465}"/>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Bases for Values and Principles</a:t>
            </a:r>
          </a:p>
        </p:txBody>
      </p:sp>
      <p:sp>
        <p:nvSpPr>
          <p:cNvPr id="3" name="Subtitle 2">
            <a:extLst>
              <a:ext uri="{FF2B5EF4-FFF2-40B4-BE49-F238E27FC236}">
                <a16:creationId xmlns:a16="http://schemas.microsoft.com/office/drawing/2014/main" id="{46C14B18-C441-433E-BBFA-17C494B6F91A}"/>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rPr>
              <a:t>Stephen Downes</a:t>
            </a:r>
          </a:p>
          <a:p>
            <a:r>
              <a:rPr lang="en-CA" dirty="0">
                <a:solidFill>
                  <a:srgbClr val="FFFFFF"/>
                </a:solidFill>
              </a:rPr>
              <a:t>November 6, 2021</a:t>
            </a:r>
            <a:endParaRPr lang="en-US" dirty="0">
              <a:solidFill>
                <a:srgbClr val="FFFFFF"/>
              </a:solidFill>
            </a:endParaRPr>
          </a:p>
        </p:txBody>
      </p:sp>
    </p:spTree>
    <p:extLst>
      <p:ext uri="{BB962C8B-B14F-4D97-AF65-F5344CB8AC3E}">
        <p14:creationId xmlns:p14="http://schemas.microsoft.com/office/powerpoint/2010/main" val="7555729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355F-0558-4B6C-8678-492555739360}"/>
              </a:ext>
            </a:extLst>
          </p:cNvPr>
          <p:cNvSpPr>
            <a:spLocks noGrp="1"/>
          </p:cNvSpPr>
          <p:nvPr>
            <p:ph type="title"/>
          </p:nvPr>
        </p:nvSpPr>
        <p:spPr/>
        <p:txBody>
          <a:bodyPr/>
          <a:lstStyle/>
          <a:p>
            <a:r>
              <a:rPr lang="en-CA" dirty="0"/>
              <a:t>Fairness</a:t>
            </a:r>
            <a:endParaRPr lang="en-US" dirty="0"/>
          </a:p>
        </p:txBody>
      </p:sp>
      <p:sp>
        <p:nvSpPr>
          <p:cNvPr id="3" name="Content Placeholder 2">
            <a:extLst>
              <a:ext uri="{FF2B5EF4-FFF2-40B4-BE49-F238E27FC236}">
                <a16:creationId xmlns:a16="http://schemas.microsoft.com/office/drawing/2014/main" id="{79AA9C62-4532-4E8B-A36C-BB84E06293EF}"/>
              </a:ext>
            </a:extLst>
          </p:cNvPr>
          <p:cNvSpPr>
            <a:spLocks noGrp="1"/>
          </p:cNvSpPr>
          <p:nvPr>
            <p:ph idx="1"/>
          </p:nvPr>
        </p:nvSpPr>
        <p:spPr/>
        <p:txBody>
          <a:bodyPr/>
          <a:lstStyle/>
          <a:p>
            <a:r>
              <a:rPr lang="en-US" dirty="0"/>
              <a:t>A principle of ‘fairness’ is frequently cited with no additional support or justification. But what is fairness?</a:t>
            </a:r>
          </a:p>
          <a:p>
            <a:pPr lvl="1"/>
            <a:r>
              <a:rPr lang="en-US" dirty="0"/>
              <a:t>Objectivity – e.g. “it is essential that we preserve a professional detachment, free of any whiff of bias” (NYT, 2018).</a:t>
            </a:r>
          </a:p>
          <a:p>
            <a:pPr lvl="1"/>
            <a:r>
              <a:rPr lang="en-US" dirty="0"/>
              <a:t>Non-arbitrary – the same principle (or law, or rule) is applied to all</a:t>
            </a:r>
          </a:p>
          <a:p>
            <a:pPr lvl="1"/>
            <a:r>
              <a:rPr lang="en-US" dirty="0"/>
              <a:t>Free from abuse or infringement of right</a:t>
            </a:r>
          </a:p>
          <a:p>
            <a:pPr lvl="1"/>
            <a:r>
              <a:rPr lang="en-US" dirty="0"/>
              <a:t>Equitable and non-</a:t>
            </a:r>
            <a:r>
              <a:rPr lang="en-US" dirty="0" err="1"/>
              <a:t>discrimiatory</a:t>
            </a:r>
            <a:endParaRPr lang="en-US" dirty="0"/>
          </a:p>
        </p:txBody>
      </p:sp>
      <p:sp>
        <p:nvSpPr>
          <p:cNvPr id="7" name="TextBox 6">
            <a:extLst>
              <a:ext uri="{FF2B5EF4-FFF2-40B4-BE49-F238E27FC236}">
                <a16:creationId xmlns:a16="http://schemas.microsoft.com/office/drawing/2014/main" id="{3B143049-6A11-42B0-A3FE-6CE72B09597E}"/>
              </a:ext>
            </a:extLst>
          </p:cNvPr>
          <p:cNvSpPr txBox="1"/>
          <p:nvPr/>
        </p:nvSpPr>
        <p:spPr>
          <a:xfrm>
            <a:off x="838200" y="4828096"/>
            <a:ext cx="4760396" cy="646331"/>
          </a:xfrm>
          <a:prstGeom prst="rect">
            <a:avLst/>
          </a:prstGeom>
          <a:noFill/>
        </p:spPr>
        <p:txBody>
          <a:bodyPr wrap="square">
            <a:spAutoFit/>
          </a:bodyPr>
          <a:lstStyle/>
          <a:p>
            <a:r>
              <a:rPr lang="en-US" dirty="0">
                <a:hlinkClick r:id="rId2"/>
              </a:rPr>
              <a:t>https://amplitude.com/blog/increasing-fairness-machine-learning</a:t>
            </a:r>
            <a:r>
              <a:rPr lang="en-US" dirty="0"/>
              <a:t> </a:t>
            </a:r>
          </a:p>
        </p:txBody>
      </p:sp>
      <p:pic>
        <p:nvPicPr>
          <p:cNvPr id="9" name="Picture 8" descr="Diagram&#10;&#10;Description automatically generated">
            <a:extLst>
              <a:ext uri="{FF2B5EF4-FFF2-40B4-BE49-F238E27FC236}">
                <a16:creationId xmlns:a16="http://schemas.microsoft.com/office/drawing/2014/main" id="{C217A452-7E52-4D90-B0DF-F8C807B39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96" y="3929381"/>
            <a:ext cx="6250475" cy="2741279"/>
          </a:xfrm>
          <a:prstGeom prst="rect">
            <a:avLst/>
          </a:prstGeom>
        </p:spPr>
      </p:pic>
      <p:sp>
        <p:nvSpPr>
          <p:cNvPr id="11" name="TextBox 10">
            <a:extLst>
              <a:ext uri="{FF2B5EF4-FFF2-40B4-BE49-F238E27FC236}">
                <a16:creationId xmlns:a16="http://schemas.microsoft.com/office/drawing/2014/main" id="{A7E82001-2803-48E5-AE32-5D2CB861DE4F}"/>
              </a:ext>
            </a:extLst>
          </p:cNvPr>
          <p:cNvSpPr txBox="1"/>
          <p:nvPr/>
        </p:nvSpPr>
        <p:spPr>
          <a:xfrm>
            <a:off x="838200" y="5604901"/>
            <a:ext cx="4585855" cy="923330"/>
          </a:xfrm>
          <a:prstGeom prst="rect">
            <a:avLst/>
          </a:prstGeom>
          <a:noFill/>
        </p:spPr>
        <p:txBody>
          <a:bodyPr wrap="square">
            <a:spAutoFit/>
          </a:bodyPr>
          <a:lstStyle/>
          <a:p>
            <a:r>
              <a:rPr lang="en-US" dirty="0">
                <a:hlinkClick r:id="rId4"/>
              </a:rPr>
              <a:t>https://sdtimes.com/ai/the-linkedin-fairness-toolkit-launched-to-measure-fairness-in-large-scale-ai-apps/</a:t>
            </a:r>
            <a:r>
              <a:rPr lang="en-US" dirty="0"/>
              <a:t> </a:t>
            </a:r>
          </a:p>
        </p:txBody>
      </p:sp>
    </p:spTree>
    <p:extLst>
      <p:ext uri="{BB962C8B-B14F-4D97-AF65-F5344CB8AC3E}">
        <p14:creationId xmlns:p14="http://schemas.microsoft.com/office/powerpoint/2010/main" val="9114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892D180-274D-482C-8CB4-394F5BB39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275" y="4869423"/>
            <a:ext cx="5237416" cy="1704134"/>
          </a:xfrm>
          <a:prstGeom prst="rect">
            <a:avLst/>
          </a:prstGeom>
        </p:spPr>
      </p:pic>
      <p:sp>
        <p:nvSpPr>
          <p:cNvPr id="2" name="Title 1">
            <a:extLst>
              <a:ext uri="{FF2B5EF4-FFF2-40B4-BE49-F238E27FC236}">
                <a16:creationId xmlns:a16="http://schemas.microsoft.com/office/drawing/2014/main" id="{2821E9AD-3351-4F62-8D0D-DCF14DC2D715}"/>
              </a:ext>
            </a:extLst>
          </p:cNvPr>
          <p:cNvSpPr>
            <a:spLocks noGrp="1"/>
          </p:cNvSpPr>
          <p:nvPr>
            <p:ph type="title"/>
          </p:nvPr>
        </p:nvSpPr>
        <p:spPr/>
        <p:txBody>
          <a:bodyPr/>
          <a:lstStyle/>
          <a:p>
            <a:r>
              <a:rPr lang="en-US" dirty="0"/>
              <a:t>Epistemology</a:t>
            </a:r>
          </a:p>
        </p:txBody>
      </p:sp>
      <p:sp>
        <p:nvSpPr>
          <p:cNvPr id="3" name="Content Placeholder 2">
            <a:extLst>
              <a:ext uri="{FF2B5EF4-FFF2-40B4-BE49-F238E27FC236}">
                <a16:creationId xmlns:a16="http://schemas.microsoft.com/office/drawing/2014/main" id="{F025B38A-D3AB-4EBF-8D8D-DA23C7E1C34A}"/>
              </a:ext>
            </a:extLst>
          </p:cNvPr>
          <p:cNvSpPr>
            <a:spLocks noGrp="1"/>
          </p:cNvSpPr>
          <p:nvPr>
            <p:ph idx="1"/>
          </p:nvPr>
        </p:nvSpPr>
        <p:spPr/>
        <p:txBody>
          <a:bodyPr>
            <a:normAutofit/>
          </a:bodyPr>
          <a:lstStyle/>
          <a:p>
            <a:r>
              <a:rPr lang="en-US" dirty="0"/>
              <a:t>The advancement of knowledge and learning is often considered to be in and of itself a moral good.</a:t>
            </a:r>
          </a:p>
          <a:p>
            <a:pPr lvl="1"/>
            <a:r>
              <a:rPr lang="en-US" dirty="0"/>
              <a:t>A value is therefore adduced if it supports knowledge and truth-seeking</a:t>
            </a:r>
          </a:p>
          <a:p>
            <a:pPr lvl="1"/>
            <a:r>
              <a:rPr lang="en-US" dirty="0"/>
              <a:t>Or a decision is (more) ethical if it is informed by knowledge and evidence</a:t>
            </a:r>
          </a:p>
          <a:p>
            <a:r>
              <a:rPr lang="en-US" dirty="0"/>
              <a:t>Alternatively, one may simply deny that knowledge and learning are moral goods</a:t>
            </a:r>
          </a:p>
          <a:p>
            <a:pPr lvl="1"/>
            <a:r>
              <a:rPr lang="en-US" dirty="0"/>
              <a:t>Seneca, for example, argued “This desire to know more than is sufficient is a sort of intemperance” (Letter 88:36).</a:t>
            </a:r>
          </a:p>
          <a:p>
            <a:pPr lvl="1"/>
            <a:r>
              <a:rPr lang="en-US" dirty="0"/>
              <a:t>“curiosity killed the cat”</a:t>
            </a:r>
          </a:p>
          <a:p>
            <a:pPr lvl="1"/>
            <a:r>
              <a:rPr lang="en-US" dirty="0"/>
              <a:t>“some things are not meant to be known”</a:t>
            </a:r>
          </a:p>
        </p:txBody>
      </p:sp>
      <p:sp>
        <p:nvSpPr>
          <p:cNvPr id="7" name="TextBox 6">
            <a:extLst>
              <a:ext uri="{FF2B5EF4-FFF2-40B4-BE49-F238E27FC236}">
                <a16:creationId xmlns:a16="http://schemas.microsoft.com/office/drawing/2014/main" id="{E62CB92E-2F41-4BD4-A278-18220620549A}"/>
              </a:ext>
            </a:extLst>
          </p:cNvPr>
          <p:cNvSpPr txBox="1"/>
          <p:nvPr/>
        </p:nvSpPr>
        <p:spPr>
          <a:xfrm>
            <a:off x="1371600" y="6190594"/>
            <a:ext cx="6096000" cy="369332"/>
          </a:xfrm>
          <a:prstGeom prst="rect">
            <a:avLst/>
          </a:prstGeom>
          <a:noFill/>
        </p:spPr>
        <p:txBody>
          <a:bodyPr wrap="square">
            <a:spAutoFit/>
          </a:bodyPr>
          <a:lstStyle/>
          <a:p>
            <a:r>
              <a:rPr lang="en-US" dirty="0">
                <a:hlinkClick r:id="rId3"/>
              </a:rPr>
              <a:t>https://plato.stanford.edu/entries/skepticism-moral/</a:t>
            </a:r>
            <a:r>
              <a:rPr lang="en-US" dirty="0"/>
              <a:t> </a:t>
            </a:r>
          </a:p>
        </p:txBody>
      </p:sp>
    </p:spTree>
    <p:extLst>
      <p:ext uri="{BB962C8B-B14F-4D97-AF65-F5344CB8AC3E}">
        <p14:creationId xmlns:p14="http://schemas.microsoft.com/office/powerpoint/2010/main" val="74959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EE2DB47-7419-450F-8BDB-204966319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06" y="1307400"/>
            <a:ext cx="5387788" cy="5387788"/>
          </a:xfrm>
          <a:prstGeom prst="rect">
            <a:avLst/>
          </a:prstGeom>
        </p:spPr>
      </p:pic>
      <p:sp>
        <p:nvSpPr>
          <p:cNvPr id="2" name="Title 1">
            <a:extLst>
              <a:ext uri="{FF2B5EF4-FFF2-40B4-BE49-F238E27FC236}">
                <a16:creationId xmlns:a16="http://schemas.microsoft.com/office/drawing/2014/main" id="{C4BD0666-8BA7-4697-8B49-45197BCFF810}"/>
              </a:ext>
            </a:extLst>
          </p:cNvPr>
          <p:cNvSpPr>
            <a:spLocks noGrp="1"/>
          </p:cNvSpPr>
          <p:nvPr>
            <p:ph type="title"/>
          </p:nvPr>
        </p:nvSpPr>
        <p:spPr/>
        <p:txBody>
          <a:bodyPr/>
          <a:lstStyle/>
          <a:p>
            <a:r>
              <a:rPr lang="en-CA" dirty="0"/>
              <a:t>Trust</a:t>
            </a:r>
            <a:endParaRPr lang="en-US" dirty="0"/>
          </a:p>
        </p:txBody>
      </p:sp>
      <p:sp>
        <p:nvSpPr>
          <p:cNvPr id="3" name="Content Placeholder 2">
            <a:extLst>
              <a:ext uri="{FF2B5EF4-FFF2-40B4-BE49-F238E27FC236}">
                <a16:creationId xmlns:a16="http://schemas.microsoft.com/office/drawing/2014/main" id="{6A8B864A-AC64-4C38-91BD-3A261B9F283D}"/>
              </a:ext>
            </a:extLst>
          </p:cNvPr>
          <p:cNvSpPr>
            <a:spLocks noGrp="1"/>
          </p:cNvSpPr>
          <p:nvPr>
            <p:ph idx="1"/>
          </p:nvPr>
        </p:nvSpPr>
        <p:spPr>
          <a:xfrm>
            <a:off x="5741895" y="1825625"/>
            <a:ext cx="6096000" cy="4351338"/>
          </a:xfrm>
        </p:spPr>
        <p:txBody>
          <a:bodyPr/>
          <a:lstStyle/>
          <a:p>
            <a:pPr marL="0" indent="0">
              <a:buNone/>
            </a:pPr>
            <a:r>
              <a:rPr lang="en-US" dirty="0"/>
              <a:t>In order to do any number of things, you need trust, or some of the components of trust. As a result, the elements of trust in themselves can be cited as justification for moral principles.</a:t>
            </a:r>
          </a:p>
          <a:p>
            <a:pPr marL="0" indent="0">
              <a:buNone/>
            </a:pPr>
            <a:r>
              <a:rPr lang="en-US" dirty="0"/>
              <a:t>But:</a:t>
            </a:r>
          </a:p>
          <a:p>
            <a:pPr lvl="1"/>
            <a:r>
              <a:rPr lang="en-US" dirty="0"/>
              <a:t>it could be argued that trust is too fragile a foundation for moral principles</a:t>
            </a:r>
          </a:p>
          <a:p>
            <a:pPr lvl="1"/>
            <a:r>
              <a:rPr lang="en-US" dirty="0"/>
              <a:t>it may be argued that trustless systems are in fact morally superior</a:t>
            </a:r>
          </a:p>
          <a:p>
            <a:pPr lvl="1"/>
            <a:endParaRPr lang="en-US" dirty="0"/>
          </a:p>
        </p:txBody>
      </p:sp>
      <p:sp>
        <p:nvSpPr>
          <p:cNvPr id="7" name="TextBox 6">
            <a:extLst>
              <a:ext uri="{FF2B5EF4-FFF2-40B4-BE49-F238E27FC236}">
                <a16:creationId xmlns:a16="http://schemas.microsoft.com/office/drawing/2014/main" id="{C18D3EF3-8065-4F4D-A7AB-6F8DEF60B78F}"/>
              </a:ext>
            </a:extLst>
          </p:cNvPr>
          <p:cNvSpPr txBox="1"/>
          <p:nvPr/>
        </p:nvSpPr>
        <p:spPr>
          <a:xfrm>
            <a:off x="5741895" y="6123543"/>
            <a:ext cx="6096000" cy="369332"/>
          </a:xfrm>
          <a:prstGeom prst="rect">
            <a:avLst/>
          </a:prstGeom>
          <a:noFill/>
        </p:spPr>
        <p:txBody>
          <a:bodyPr wrap="square">
            <a:spAutoFit/>
          </a:bodyPr>
          <a:lstStyle/>
          <a:p>
            <a:r>
              <a:rPr lang="en-US" dirty="0">
                <a:hlinkClick r:id="rId3"/>
              </a:rPr>
              <a:t>https://www.greatplacetowork.ca/en/about-us/trust-model</a:t>
            </a:r>
            <a:r>
              <a:rPr lang="en-US" dirty="0"/>
              <a:t> </a:t>
            </a:r>
          </a:p>
        </p:txBody>
      </p:sp>
    </p:spTree>
    <p:extLst>
      <p:ext uri="{BB962C8B-B14F-4D97-AF65-F5344CB8AC3E}">
        <p14:creationId xmlns:p14="http://schemas.microsoft.com/office/powerpoint/2010/main" val="114674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C6E8-546B-4E47-8263-A345436DC060}"/>
              </a:ext>
            </a:extLst>
          </p:cNvPr>
          <p:cNvSpPr>
            <a:spLocks noGrp="1"/>
          </p:cNvSpPr>
          <p:nvPr>
            <p:ph type="title"/>
          </p:nvPr>
        </p:nvSpPr>
        <p:spPr/>
        <p:txBody>
          <a:bodyPr/>
          <a:lstStyle/>
          <a:p>
            <a:r>
              <a:rPr lang="en-US" dirty="0"/>
              <a:t>Defensibility</a:t>
            </a:r>
          </a:p>
        </p:txBody>
      </p:sp>
      <p:sp>
        <p:nvSpPr>
          <p:cNvPr id="3" name="Content Placeholder 2">
            <a:extLst>
              <a:ext uri="{FF2B5EF4-FFF2-40B4-BE49-F238E27FC236}">
                <a16:creationId xmlns:a16="http://schemas.microsoft.com/office/drawing/2014/main" id="{BF8B6FE4-FD45-4382-B5A3-36308676BA2B}"/>
              </a:ext>
            </a:extLst>
          </p:cNvPr>
          <p:cNvSpPr>
            <a:spLocks noGrp="1"/>
          </p:cNvSpPr>
          <p:nvPr>
            <p:ph idx="1"/>
          </p:nvPr>
        </p:nvSpPr>
        <p:spPr/>
        <p:txBody>
          <a:bodyPr/>
          <a:lstStyle/>
          <a:p>
            <a:pPr marL="0" indent="0">
              <a:buNone/>
            </a:pPr>
            <a:r>
              <a:rPr lang="en-US" dirty="0"/>
              <a:t>Another way to define an ethical principle’ is to say that it is descriptive of ‘conduct that you (or your organization) would be willing to defend’. </a:t>
            </a:r>
          </a:p>
          <a:p>
            <a:pPr lvl="1"/>
            <a:r>
              <a:rPr lang="en-US" dirty="0"/>
              <a:t>May involve reference to the work of predecessors</a:t>
            </a:r>
          </a:p>
          <a:p>
            <a:pPr lvl="1"/>
            <a:r>
              <a:rPr lang="en-US" dirty="0"/>
              <a:t>May involve reference to a cost, burden or onus</a:t>
            </a:r>
          </a:p>
        </p:txBody>
      </p:sp>
      <p:sp>
        <p:nvSpPr>
          <p:cNvPr id="5" name="TextBox 4">
            <a:extLst>
              <a:ext uri="{FF2B5EF4-FFF2-40B4-BE49-F238E27FC236}">
                <a16:creationId xmlns:a16="http://schemas.microsoft.com/office/drawing/2014/main" id="{FE260551-8792-4CCC-ABAF-70D0432CB666}"/>
              </a:ext>
            </a:extLst>
          </p:cNvPr>
          <p:cNvSpPr txBox="1"/>
          <p:nvPr/>
        </p:nvSpPr>
        <p:spPr>
          <a:xfrm>
            <a:off x="838200" y="5973346"/>
            <a:ext cx="11921836" cy="338554"/>
          </a:xfrm>
          <a:prstGeom prst="rect">
            <a:avLst/>
          </a:prstGeom>
          <a:noFill/>
        </p:spPr>
        <p:txBody>
          <a:bodyPr wrap="square">
            <a:spAutoFit/>
          </a:bodyPr>
          <a:lstStyle/>
          <a:p>
            <a:r>
              <a:rPr lang="en-US" sz="1600" dirty="0">
                <a:hlinkClick r:id="rId2"/>
              </a:rPr>
              <a:t>https://3668083.app.netsuite.com/core/media/media.nl?id=1968060&amp;c=3668083&amp;h=f9a29297360581078d7c&amp;_xt=.pdf</a:t>
            </a:r>
            <a:r>
              <a:rPr lang="en-US" sz="1600" dirty="0"/>
              <a:t> </a:t>
            </a:r>
          </a:p>
        </p:txBody>
      </p:sp>
      <p:pic>
        <p:nvPicPr>
          <p:cNvPr id="7" name="Picture 6">
            <a:extLst>
              <a:ext uri="{FF2B5EF4-FFF2-40B4-BE49-F238E27FC236}">
                <a16:creationId xmlns:a16="http://schemas.microsoft.com/office/drawing/2014/main" id="{B21C0FB4-C6E4-4352-B549-3E663A6DB1B5}"/>
              </a:ext>
            </a:extLst>
          </p:cNvPr>
          <p:cNvPicPr>
            <a:picLocks noChangeAspect="1"/>
          </p:cNvPicPr>
          <p:nvPr/>
        </p:nvPicPr>
        <p:blipFill>
          <a:blip r:embed="rId3"/>
          <a:stretch>
            <a:fillRect/>
          </a:stretch>
        </p:blipFill>
        <p:spPr>
          <a:xfrm>
            <a:off x="3879273" y="3510808"/>
            <a:ext cx="5972705" cy="2395070"/>
          </a:xfrm>
          <a:prstGeom prst="rect">
            <a:avLst/>
          </a:prstGeom>
        </p:spPr>
      </p:pic>
    </p:spTree>
    <p:extLst>
      <p:ext uri="{BB962C8B-B14F-4D97-AF65-F5344CB8AC3E}">
        <p14:creationId xmlns:p14="http://schemas.microsoft.com/office/powerpoint/2010/main" val="184419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A764-46AD-421F-A468-618C5DB7D8B3}"/>
              </a:ext>
            </a:extLst>
          </p:cNvPr>
          <p:cNvSpPr>
            <a:spLocks noGrp="1"/>
          </p:cNvSpPr>
          <p:nvPr>
            <p:ph type="title"/>
          </p:nvPr>
        </p:nvSpPr>
        <p:spPr/>
        <p:txBody>
          <a:bodyPr/>
          <a:lstStyle/>
          <a:p>
            <a:r>
              <a:rPr lang="en-CA" dirty="0"/>
              <a:t>Moral Reasoning Generally</a:t>
            </a:r>
            <a:endParaRPr lang="en-US" dirty="0"/>
          </a:p>
        </p:txBody>
      </p:sp>
      <p:sp>
        <p:nvSpPr>
          <p:cNvPr id="3" name="Content Placeholder 2">
            <a:extLst>
              <a:ext uri="{FF2B5EF4-FFF2-40B4-BE49-F238E27FC236}">
                <a16:creationId xmlns:a16="http://schemas.microsoft.com/office/drawing/2014/main" id="{7461DE16-897D-4BC2-96C8-FCB95796003A}"/>
              </a:ext>
            </a:extLst>
          </p:cNvPr>
          <p:cNvSpPr>
            <a:spLocks noGrp="1"/>
          </p:cNvSpPr>
          <p:nvPr>
            <p:ph idx="1"/>
          </p:nvPr>
        </p:nvSpPr>
        <p:spPr>
          <a:xfrm>
            <a:off x="5846618" y="1825625"/>
            <a:ext cx="5507182" cy="4351338"/>
          </a:xfrm>
        </p:spPr>
        <p:txBody>
          <a:bodyPr>
            <a:normAutofit/>
          </a:bodyPr>
          <a:lstStyle/>
          <a:p>
            <a:r>
              <a:rPr lang="en-CA" dirty="0"/>
              <a:t>The distinction between checklists and process</a:t>
            </a:r>
          </a:p>
          <a:p>
            <a:r>
              <a:rPr lang="en-CA" dirty="0"/>
              <a:t>And between conforming to a standard and creating one</a:t>
            </a:r>
          </a:p>
          <a:p>
            <a:r>
              <a:rPr lang="en-CA" dirty="0"/>
              <a:t>The distinction between consideration and rationalization</a:t>
            </a:r>
          </a:p>
          <a:p>
            <a:r>
              <a:rPr lang="en-CA" dirty="0"/>
              <a:t>The question of standards of evidence and forms of argument</a:t>
            </a:r>
            <a:endParaRPr lang="en-US" dirty="0"/>
          </a:p>
        </p:txBody>
      </p:sp>
      <p:pic>
        <p:nvPicPr>
          <p:cNvPr id="5" name="Picture 4" descr="Diagram&#10;&#10;Description automatically generated">
            <a:extLst>
              <a:ext uri="{FF2B5EF4-FFF2-40B4-BE49-F238E27FC236}">
                <a16:creationId xmlns:a16="http://schemas.microsoft.com/office/drawing/2014/main" id="{3AC8E74A-0542-4F18-BF35-21F46BBA1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4828309" cy="4187049"/>
          </a:xfrm>
          <a:prstGeom prst="rect">
            <a:avLst/>
          </a:prstGeom>
        </p:spPr>
      </p:pic>
      <p:sp>
        <p:nvSpPr>
          <p:cNvPr id="7" name="TextBox 6">
            <a:extLst>
              <a:ext uri="{FF2B5EF4-FFF2-40B4-BE49-F238E27FC236}">
                <a16:creationId xmlns:a16="http://schemas.microsoft.com/office/drawing/2014/main" id="{E5997849-16D2-4E5A-ABBF-CBFACCC65B45}"/>
              </a:ext>
            </a:extLst>
          </p:cNvPr>
          <p:cNvSpPr txBox="1"/>
          <p:nvPr/>
        </p:nvSpPr>
        <p:spPr>
          <a:xfrm>
            <a:off x="581891" y="5988734"/>
            <a:ext cx="11402291" cy="646331"/>
          </a:xfrm>
          <a:prstGeom prst="rect">
            <a:avLst/>
          </a:prstGeom>
          <a:noFill/>
        </p:spPr>
        <p:txBody>
          <a:bodyPr wrap="square">
            <a:spAutoFit/>
          </a:bodyPr>
          <a:lstStyle/>
          <a:p>
            <a:r>
              <a:rPr lang="en-US" dirty="0">
                <a:hlinkClick r:id="rId3"/>
              </a:rPr>
              <a:t>https://uksa.statisticsauthority.gov.uk/the-authority-board/committees/national-statisticians-advisory-committees-and-panels/national-statisticians-data-ethics-advisory-committee/ethics-self-assessment-tool/</a:t>
            </a:r>
            <a:r>
              <a:rPr lang="en-US" dirty="0"/>
              <a:t> </a:t>
            </a:r>
          </a:p>
        </p:txBody>
      </p:sp>
    </p:spTree>
    <p:extLst>
      <p:ext uri="{BB962C8B-B14F-4D97-AF65-F5344CB8AC3E}">
        <p14:creationId xmlns:p14="http://schemas.microsoft.com/office/powerpoint/2010/main" val="14495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510F-9B08-4319-B622-7BD7CAF49736}"/>
              </a:ext>
            </a:extLst>
          </p:cNvPr>
          <p:cNvSpPr>
            <a:spLocks noGrp="1"/>
          </p:cNvSpPr>
          <p:nvPr>
            <p:ph type="title"/>
          </p:nvPr>
        </p:nvSpPr>
        <p:spPr/>
        <p:txBody>
          <a:bodyPr/>
          <a:lstStyle/>
          <a:p>
            <a:r>
              <a:rPr lang="en-US" dirty="0"/>
              <a:t>Bases for Values and Principles</a:t>
            </a:r>
          </a:p>
        </p:txBody>
      </p:sp>
      <p:sp>
        <p:nvSpPr>
          <p:cNvPr id="3" name="Content Placeholder 2">
            <a:extLst>
              <a:ext uri="{FF2B5EF4-FFF2-40B4-BE49-F238E27FC236}">
                <a16:creationId xmlns:a16="http://schemas.microsoft.com/office/drawing/2014/main" id="{C9C9228B-0843-42B5-BB55-4AAC86678DC7}"/>
              </a:ext>
            </a:extLst>
          </p:cNvPr>
          <p:cNvSpPr>
            <a:spLocks noGrp="1"/>
          </p:cNvSpPr>
          <p:nvPr>
            <p:ph idx="1"/>
          </p:nvPr>
        </p:nvSpPr>
        <p:spPr>
          <a:xfrm>
            <a:off x="838200" y="1825625"/>
            <a:ext cx="4925291" cy="4351338"/>
          </a:xfrm>
        </p:spPr>
        <p:txBody>
          <a:bodyPr/>
          <a:lstStyle/>
          <a:p>
            <a:pPr marL="0" indent="0">
              <a:buNone/>
            </a:pPr>
            <a:r>
              <a:rPr lang="en-US" dirty="0"/>
              <a:t>What grounds these codes of ethics? </a:t>
            </a:r>
          </a:p>
          <a:p>
            <a:pPr marL="0" indent="0">
              <a:buNone/>
            </a:pPr>
            <a:r>
              <a:rPr lang="en-US" dirty="0"/>
              <a:t>On what basis do their authors assert that this code of ethics, as opposed to some hypothetical alternative, is the code of ethics to follow? </a:t>
            </a:r>
          </a:p>
          <a:p>
            <a:endParaRPr lang="en-US" dirty="0"/>
          </a:p>
        </p:txBody>
      </p:sp>
      <p:pic>
        <p:nvPicPr>
          <p:cNvPr id="5" name="Picture 4" descr="A close-up of a green signpost&#10;&#10;Description automatically generated with low confidence">
            <a:extLst>
              <a:ext uri="{FF2B5EF4-FFF2-40B4-BE49-F238E27FC236}">
                <a16:creationId xmlns:a16="http://schemas.microsoft.com/office/drawing/2014/main" id="{F0C7762B-D8C9-47CD-BDF6-8F379D0D6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365" y="1686180"/>
            <a:ext cx="5194232" cy="5194232"/>
          </a:xfrm>
          <a:prstGeom prst="rect">
            <a:avLst/>
          </a:prstGeom>
        </p:spPr>
      </p:pic>
      <p:sp>
        <p:nvSpPr>
          <p:cNvPr id="7" name="TextBox 6">
            <a:extLst>
              <a:ext uri="{FF2B5EF4-FFF2-40B4-BE49-F238E27FC236}">
                <a16:creationId xmlns:a16="http://schemas.microsoft.com/office/drawing/2014/main" id="{71497EA7-FBC5-4251-908C-638D698F0750}"/>
              </a:ext>
            </a:extLst>
          </p:cNvPr>
          <p:cNvSpPr txBox="1"/>
          <p:nvPr/>
        </p:nvSpPr>
        <p:spPr>
          <a:xfrm>
            <a:off x="838200" y="6202508"/>
            <a:ext cx="6907306" cy="369332"/>
          </a:xfrm>
          <a:prstGeom prst="rect">
            <a:avLst/>
          </a:prstGeom>
          <a:noFill/>
        </p:spPr>
        <p:txBody>
          <a:bodyPr wrap="square">
            <a:spAutoFit/>
          </a:bodyPr>
          <a:lstStyle/>
          <a:p>
            <a:r>
              <a:rPr lang="en-US" dirty="0">
                <a:hlinkClick r:id="rId3"/>
              </a:rPr>
              <a:t>https://quizlet.com/350128493/chapter-5-code-of-ethics-flash-cards/</a:t>
            </a:r>
            <a:r>
              <a:rPr lang="en-US" dirty="0"/>
              <a:t> </a:t>
            </a:r>
          </a:p>
        </p:txBody>
      </p:sp>
    </p:spTree>
    <p:extLst>
      <p:ext uri="{BB962C8B-B14F-4D97-AF65-F5344CB8AC3E}">
        <p14:creationId xmlns:p14="http://schemas.microsoft.com/office/powerpoint/2010/main" val="269523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510F-9B08-4319-B622-7BD7CAF49736}"/>
              </a:ext>
            </a:extLst>
          </p:cNvPr>
          <p:cNvSpPr>
            <a:spLocks noGrp="1"/>
          </p:cNvSpPr>
          <p:nvPr>
            <p:ph type="title"/>
          </p:nvPr>
        </p:nvSpPr>
        <p:spPr/>
        <p:txBody>
          <a:bodyPr/>
          <a:lstStyle/>
          <a:p>
            <a:r>
              <a:rPr lang="en-US" dirty="0"/>
              <a:t>Bases for Values and Principles</a:t>
            </a:r>
          </a:p>
        </p:txBody>
      </p:sp>
      <p:sp>
        <p:nvSpPr>
          <p:cNvPr id="3" name="Content Placeholder 2">
            <a:extLst>
              <a:ext uri="{FF2B5EF4-FFF2-40B4-BE49-F238E27FC236}">
                <a16:creationId xmlns:a16="http://schemas.microsoft.com/office/drawing/2014/main" id="{C9C9228B-0843-42B5-BB55-4AAC86678DC7}"/>
              </a:ext>
            </a:extLst>
          </p:cNvPr>
          <p:cNvSpPr>
            <a:spLocks noGrp="1"/>
          </p:cNvSpPr>
          <p:nvPr>
            <p:ph idx="1"/>
          </p:nvPr>
        </p:nvSpPr>
        <p:spPr/>
        <p:txBody>
          <a:bodyPr/>
          <a:lstStyle/>
          <a:p>
            <a:pPr marL="0" indent="0">
              <a:buNone/>
            </a:pPr>
            <a:r>
              <a:rPr lang="en-US" dirty="0"/>
              <a:t>A typical explanation might be that “An individual’s professional obligations are derived from the profession and its code, tradition, society's expectations, contracts, laws, and rules of ordinary morality” (Weil, 2008), but a closer examination raises as many questions as it answers.</a:t>
            </a:r>
          </a:p>
          <a:p>
            <a:endParaRPr lang="en-US" dirty="0"/>
          </a:p>
        </p:txBody>
      </p:sp>
      <p:pic>
        <p:nvPicPr>
          <p:cNvPr id="7" name="Picture 6">
            <a:extLst>
              <a:ext uri="{FF2B5EF4-FFF2-40B4-BE49-F238E27FC236}">
                <a16:creationId xmlns:a16="http://schemas.microsoft.com/office/drawing/2014/main" id="{55CA3054-5C8E-445C-9820-19AF740AB5A0}"/>
              </a:ext>
            </a:extLst>
          </p:cNvPr>
          <p:cNvPicPr>
            <a:picLocks noChangeAspect="1"/>
          </p:cNvPicPr>
          <p:nvPr/>
        </p:nvPicPr>
        <p:blipFill>
          <a:blip r:embed="rId2"/>
          <a:stretch>
            <a:fillRect/>
          </a:stretch>
        </p:blipFill>
        <p:spPr>
          <a:xfrm>
            <a:off x="3258671" y="3894149"/>
            <a:ext cx="7632184" cy="2648346"/>
          </a:xfrm>
          <a:prstGeom prst="rect">
            <a:avLst/>
          </a:prstGeom>
        </p:spPr>
      </p:pic>
      <p:sp>
        <p:nvSpPr>
          <p:cNvPr id="9" name="TextBox 8">
            <a:extLst>
              <a:ext uri="{FF2B5EF4-FFF2-40B4-BE49-F238E27FC236}">
                <a16:creationId xmlns:a16="http://schemas.microsoft.com/office/drawing/2014/main" id="{20BE19E9-AE0F-476D-BA0A-310F14229479}"/>
              </a:ext>
            </a:extLst>
          </p:cNvPr>
          <p:cNvSpPr txBox="1"/>
          <p:nvPr/>
        </p:nvSpPr>
        <p:spPr>
          <a:xfrm>
            <a:off x="838200" y="4001294"/>
            <a:ext cx="1957526" cy="1477328"/>
          </a:xfrm>
          <a:prstGeom prst="rect">
            <a:avLst/>
          </a:prstGeom>
          <a:noFill/>
        </p:spPr>
        <p:txBody>
          <a:bodyPr wrap="square">
            <a:spAutoFit/>
          </a:bodyPr>
          <a:lstStyle/>
          <a:p>
            <a:r>
              <a:rPr lang="en-US" dirty="0">
                <a:hlinkClick r:id="rId3"/>
              </a:rPr>
              <a:t>https://www.metsagroup.com/en/about-us/code-of-conduct/Pages/default.aspx</a:t>
            </a:r>
            <a:r>
              <a:rPr lang="en-US" dirty="0"/>
              <a:t> </a:t>
            </a:r>
          </a:p>
        </p:txBody>
      </p:sp>
    </p:spTree>
    <p:extLst>
      <p:ext uri="{BB962C8B-B14F-4D97-AF65-F5344CB8AC3E}">
        <p14:creationId xmlns:p14="http://schemas.microsoft.com/office/powerpoint/2010/main" val="123244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10;&#10;Description automatically generated with low confidence">
            <a:extLst>
              <a:ext uri="{FF2B5EF4-FFF2-40B4-BE49-F238E27FC236}">
                <a16:creationId xmlns:a16="http://schemas.microsoft.com/office/drawing/2014/main" id="{15323FE3-1B9C-4CEC-832E-D6871E8BB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50408" y="614151"/>
            <a:ext cx="7891183" cy="3763662"/>
          </a:xfrm>
          <a:prstGeom prst="rect">
            <a:avLst/>
          </a:prstGeom>
        </p:spPr>
      </p:pic>
      <p:sp>
        <p:nvSpPr>
          <p:cNvPr id="2" name="Title 1">
            <a:extLst>
              <a:ext uri="{FF2B5EF4-FFF2-40B4-BE49-F238E27FC236}">
                <a16:creationId xmlns:a16="http://schemas.microsoft.com/office/drawing/2014/main" id="{E5AEFEA1-3E37-464F-B2FE-92000AAF1987}"/>
              </a:ext>
            </a:extLst>
          </p:cNvPr>
          <p:cNvSpPr>
            <a:spLocks noGrp="1"/>
          </p:cNvSpPr>
          <p:nvPr>
            <p:ph type="title"/>
          </p:nvPr>
        </p:nvSpPr>
        <p:spPr/>
        <p:txBody>
          <a:bodyPr/>
          <a:lstStyle/>
          <a:p>
            <a:r>
              <a:rPr lang="en-CA" dirty="0"/>
              <a:t>Universality</a:t>
            </a:r>
            <a:endParaRPr lang="en-US" dirty="0"/>
          </a:p>
        </p:txBody>
      </p:sp>
      <p:sp>
        <p:nvSpPr>
          <p:cNvPr id="3" name="Content Placeholder 2">
            <a:extLst>
              <a:ext uri="{FF2B5EF4-FFF2-40B4-BE49-F238E27FC236}">
                <a16:creationId xmlns:a16="http://schemas.microsoft.com/office/drawing/2014/main" id="{5D70B379-FC7A-4BEA-ADD9-CF8CB5760F1D}"/>
              </a:ext>
            </a:extLst>
          </p:cNvPr>
          <p:cNvSpPr>
            <a:spLocks noGrp="1"/>
          </p:cNvSpPr>
          <p:nvPr>
            <p:ph idx="1"/>
          </p:nvPr>
        </p:nvSpPr>
        <p:spPr>
          <a:xfrm>
            <a:off x="838200" y="3948545"/>
            <a:ext cx="10515600" cy="2228418"/>
          </a:xfrm>
        </p:spPr>
        <p:txBody>
          <a:bodyPr/>
          <a:lstStyle/>
          <a:p>
            <a:pPr marL="0" indent="0">
              <a:buNone/>
            </a:pPr>
            <a:r>
              <a:rPr lang="en-US" dirty="0"/>
              <a:t>Many codes simply assert that the principles embodied in the code are universal principles. </a:t>
            </a:r>
          </a:p>
          <a:p>
            <a:pPr marL="0" indent="0">
              <a:buNone/>
            </a:pPr>
            <a:r>
              <a:rPr lang="en-US" dirty="0"/>
              <a:t>Universality may be seen as a justification for moral and ethical principles; if the principle is believed by everyone, then arguably it should be believed here.</a:t>
            </a:r>
          </a:p>
          <a:p>
            <a:pPr marL="0" indent="0">
              <a:buNone/>
            </a:pPr>
            <a:endParaRPr lang="en-US" dirty="0"/>
          </a:p>
        </p:txBody>
      </p:sp>
      <p:sp>
        <p:nvSpPr>
          <p:cNvPr id="7" name="TextBox 6">
            <a:extLst>
              <a:ext uri="{FF2B5EF4-FFF2-40B4-BE49-F238E27FC236}">
                <a16:creationId xmlns:a16="http://schemas.microsoft.com/office/drawing/2014/main" id="{0516FF13-8659-4D51-AE09-9CB6B1151A2D}"/>
              </a:ext>
            </a:extLst>
          </p:cNvPr>
          <p:cNvSpPr txBox="1"/>
          <p:nvPr/>
        </p:nvSpPr>
        <p:spPr>
          <a:xfrm>
            <a:off x="7855528" y="3567470"/>
            <a:ext cx="3311236" cy="381075"/>
          </a:xfrm>
          <a:prstGeom prst="rect">
            <a:avLst/>
          </a:prstGeom>
          <a:noFill/>
        </p:spPr>
        <p:txBody>
          <a:bodyPr wrap="square">
            <a:spAutoFit/>
          </a:bodyPr>
          <a:lstStyle/>
          <a:p>
            <a:r>
              <a:rPr lang="en-US" dirty="0">
                <a:hlinkClick r:id="rId3"/>
              </a:rPr>
              <a:t>https://universality.io/?lang=en</a:t>
            </a:r>
            <a:r>
              <a:rPr lang="en-US" dirty="0"/>
              <a:t> </a:t>
            </a:r>
          </a:p>
        </p:txBody>
      </p:sp>
      <p:sp>
        <p:nvSpPr>
          <p:cNvPr id="11" name="TextBox 10">
            <a:extLst>
              <a:ext uri="{FF2B5EF4-FFF2-40B4-BE49-F238E27FC236}">
                <a16:creationId xmlns:a16="http://schemas.microsoft.com/office/drawing/2014/main" id="{C1DE39F1-E16C-40AC-A158-03AC1ED216AA}"/>
              </a:ext>
            </a:extLst>
          </p:cNvPr>
          <p:cNvSpPr txBox="1"/>
          <p:nvPr/>
        </p:nvSpPr>
        <p:spPr>
          <a:xfrm>
            <a:off x="838200" y="6243849"/>
            <a:ext cx="6096000" cy="369332"/>
          </a:xfrm>
          <a:prstGeom prst="rect">
            <a:avLst/>
          </a:prstGeom>
          <a:noFill/>
        </p:spPr>
        <p:txBody>
          <a:bodyPr wrap="square">
            <a:spAutoFit/>
          </a:bodyPr>
          <a:lstStyle/>
          <a:p>
            <a:r>
              <a:rPr lang="en-US" dirty="0">
                <a:hlinkClick r:id="rId4"/>
              </a:rPr>
              <a:t>https://en.wikipedia.org/wiki/Moral_universalism</a:t>
            </a:r>
            <a:r>
              <a:rPr lang="en-US" dirty="0"/>
              <a:t> </a:t>
            </a:r>
          </a:p>
        </p:txBody>
      </p:sp>
    </p:spTree>
    <p:extLst>
      <p:ext uri="{BB962C8B-B14F-4D97-AF65-F5344CB8AC3E}">
        <p14:creationId xmlns:p14="http://schemas.microsoft.com/office/powerpoint/2010/main" val="251197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87B4-D13F-4E62-8CCC-3854A895378D}"/>
              </a:ext>
            </a:extLst>
          </p:cNvPr>
          <p:cNvSpPr>
            <a:spLocks noGrp="1"/>
          </p:cNvSpPr>
          <p:nvPr>
            <p:ph type="title"/>
          </p:nvPr>
        </p:nvSpPr>
        <p:spPr/>
        <p:txBody>
          <a:bodyPr/>
          <a:lstStyle/>
          <a:p>
            <a:r>
              <a:rPr lang="en-US" dirty="0"/>
              <a:t>Fundamental Rights</a:t>
            </a:r>
          </a:p>
        </p:txBody>
      </p:sp>
      <p:sp>
        <p:nvSpPr>
          <p:cNvPr id="3" name="Content Placeholder 2">
            <a:extLst>
              <a:ext uri="{FF2B5EF4-FFF2-40B4-BE49-F238E27FC236}">
                <a16:creationId xmlns:a16="http://schemas.microsoft.com/office/drawing/2014/main" id="{C0EEF375-9DCC-4C51-895F-EB1BC0A134C9}"/>
              </a:ext>
            </a:extLst>
          </p:cNvPr>
          <p:cNvSpPr>
            <a:spLocks noGrp="1"/>
          </p:cNvSpPr>
          <p:nvPr>
            <p:ph idx="1"/>
          </p:nvPr>
        </p:nvSpPr>
        <p:spPr>
          <a:xfrm>
            <a:off x="838200" y="1825625"/>
            <a:ext cx="5867400" cy="4351338"/>
          </a:xfrm>
        </p:spPr>
        <p:txBody>
          <a:bodyPr/>
          <a:lstStyle/>
          <a:p>
            <a:r>
              <a:rPr lang="en-US" dirty="0"/>
              <a:t>The High-Level Expert Group on Artificial Intelligence cites four ethical principles, “rooted in fundamental rights, which must be respected in order to ensure that AI systems are developed, deployed and used in a trustworthy manner” (AI HLEG, 2019)</a:t>
            </a:r>
          </a:p>
          <a:p>
            <a:r>
              <a:rPr lang="en-US" dirty="0"/>
              <a:t>Nonetheless, it is not clear what these fundamental rights are.</a:t>
            </a:r>
          </a:p>
        </p:txBody>
      </p:sp>
      <p:sp>
        <p:nvSpPr>
          <p:cNvPr id="5" name="TextBox 4">
            <a:extLst>
              <a:ext uri="{FF2B5EF4-FFF2-40B4-BE49-F238E27FC236}">
                <a16:creationId xmlns:a16="http://schemas.microsoft.com/office/drawing/2014/main" id="{21FCBDCF-AEFA-4158-A27C-5325661C0673}"/>
              </a:ext>
            </a:extLst>
          </p:cNvPr>
          <p:cNvSpPr txBox="1"/>
          <p:nvPr/>
        </p:nvSpPr>
        <p:spPr>
          <a:xfrm>
            <a:off x="955963" y="5853797"/>
            <a:ext cx="6096000" cy="646331"/>
          </a:xfrm>
          <a:prstGeom prst="rect">
            <a:avLst/>
          </a:prstGeom>
          <a:noFill/>
        </p:spPr>
        <p:txBody>
          <a:bodyPr wrap="square">
            <a:spAutoFit/>
          </a:bodyPr>
          <a:lstStyle/>
          <a:p>
            <a:r>
              <a:rPr lang="en-US" dirty="0">
                <a:hlinkClick r:id="rId2"/>
              </a:rPr>
              <a:t>https://courses.lumenlearning.com/suny-hccc-worldhistory2/chapter/natural-rights/</a:t>
            </a:r>
            <a:r>
              <a:rPr lang="en-US" dirty="0"/>
              <a:t> </a:t>
            </a:r>
          </a:p>
        </p:txBody>
      </p:sp>
      <p:pic>
        <p:nvPicPr>
          <p:cNvPr id="7" name="Picture 6" descr="Diagram&#10;&#10;Description automatically generated">
            <a:extLst>
              <a:ext uri="{FF2B5EF4-FFF2-40B4-BE49-F238E27FC236}">
                <a16:creationId xmlns:a16="http://schemas.microsoft.com/office/drawing/2014/main" id="{7D4DF3EF-7627-42D7-BABD-9E015A658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963" y="1825625"/>
            <a:ext cx="4453213" cy="3037320"/>
          </a:xfrm>
          <a:prstGeom prst="rect">
            <a:avLst/>
          </a:prstGeom>
        </p:spPr>
      </p:pic>
      <p:sp>
        <p:nvSpPr>
          <p:cNvPr id="9" name="TextBox 8">
            <a:extLst>
              <a:ext uri="{FF2B5EF4-FFF2-40B4-BE49-F238E27FC236}">
                <a16:creationId xmlns:a16="http://schemas.microsoft.com/office/drawing/2014/main" id="{3C70B136-9A8C-42C8-8C23-8511AE5F0B33}"/>
              </a:ext>
            </a:extLst>
          </p:cNvPr>
          <p:cNvSpPr txBox="1"/>
          <p:nvPr/>
        </p:nvSpPr>
        <p:spPr>
          <a:xfrm>
            <a:off x="8298871" y="5299799"/>
            <a:ext cx="3380509" cy="1200329"/>
          </a:xfrm>
          <a:prstGeom prst="rect">
            <a:avLst/>
          </a:prstGeom>
          <a:noFill/>
        </p:spPr>
        <p:txBody>
          <a:bodyPr wrap="square">
            <a:spAutoFit/>
          </a:bodyPr>
          <a:lstStyle/>
          <a:p>
            <a:r>
              <a:rPr lang="en-US" dirty="0">
                <a:hlinkClick r:id="rId4"/>
              </a:rPr>
              <a:t>https://hughmccarthylawscienceasc.wordpress.com/2015/01/03/a-summary-of-john-finniss-theory-of-natural-law/</a:t>
            </a:r>
            <a:r>
              <a:rPr lang="en-US" dirty="0"/>
              <a:t> </a:t>
            </a:r>
          </a:p>
        </p:txBody>
      </p:sp>
    </p:spTree>
    <p:extLst>
      <p:ext uri="{BB962C8B-B14F-4D97-AF65-F5344CB8AC3E}">
        <p14:creationId xmlns:p14="http://schemas.microsoft.com/office/powerpoint/2010/main" val="231050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E472-6E0D-4BA7-819D-0A1366748505}"/>
              </a:ext>
            </a:extLst>
          </p:cNvPr>
          <p:cNvSpPr>
            <a:spLocks noGrp="1"/>
          </p:cNvSpPr>
          <p:nvPr>
            <p:ph type="title"/>
          </p:nvPr>
        </p:nvSpPr>
        <p:spPr/>
        <p:txBody>
          <a:bodyPr/>
          <a:lstStyle/>
          <a:p>
            <a:r>
              <a:rPr lang="en-CA" dirty="0"/>
              <a:t>Fact</a:t>
            </a:r>
            <a:endParaRPr lang="en-US" dirty="0"/>
          </a:p>
        </p:txBody>
      </p:sp>
      <p:sp>
        <p:nvSpPr>
          <p:cNvPr id="3" name="Content Placeholder 2">
            <a:extLst>
              <a:ext uri="{FF2B5EF4-FFF2-40B4-BE49-F238E27FC236}">
                <a16:creationId xmlns:a16="http://schemas.microsoft.com/office/drawing/2014/main" id="{553099D4-53FE-4B07-AE4F-0148DBD888D8}"/>
              </a:ext>
            </a:extLst>
          </p:cNvPr>
          <p:cNvSpPr>
            <a:spLocks noGrp="1"/>
          </p:cNvSpPr>
          <p:nvPr>
            <p:ph idx="1"/>
          </p:nvPr>
        </p:nvSpPr>
        <p:spPr/>
        <p:txBody>
          <a:bodyPr/>
          <a:lstStyle/>
          <a:p>
            <a:r>
              <a:rPr lang="en-US" dirty="0"/>
              <a:t>Arguments drawing from statements of fact about the world are sometimes used to support ethical principles.</a:t>
            </a:r>
          </a:p>
          <a:p>
            <a:r>
              <a:rPr lang="en-US" dirty="0"/>
              <a:t>Against such assertions of fact the “is-ought” problem may be raised. </a:t>
            </a:r>
          </a:p>
        </p:txBody>
      </p:sp>
      <p:pic>
        <p:nvPicPr>
          <p:cNvPr id="5" name="Picture 4" descr="Chart, pie chart&#10;&#10;Description automatically generated">
            <a:extLst>
              <a:ext uri="{FF2B5EF4-FFF2-40B4-BE49-F238E27FC236}">
                <a16:creationId xmlns:a16="http://schemas.microsoft.com/office/drawing/2014/main" id="{A9BE1DB2-FA9F-4167-BFAE-20C59F1EB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2" y="3719195"/>
            <a:ext cx="3901440" cy="2773680"/>
          </a:xfrm>
          <a:prstGeom prst="rect">
            <a:avLst/>
          </a:prstGeom>
        </p:spPr>
      </p:pic>
      <p:sp>
        <p:nvSpPr>
          <p:cNvPr id="11" name="TextBox 10">
            <a:extLst>
              <a:ext uri="{FF2B5EF4-FFF2-40B4-BE49-F238E27FC236}">
                <a16:creationId xmlns:a16="http://schemas.microsoft.com/office/drawing/2014/main" id="{2CDC549D-BEB4-4398-94D0-47CC89556A41}"/>
              </a:ext>
            </a:extLst>
          </p:cNvPr>
          <p:cNvSpPr txBox="1"/>
          <p:nvPr/>
        </p:nvSpPr>
        <p:spPr>
          <a:xfrm>
            <a:off x="5644097" y="5934670"/>
            <a:ext cx="6096000" cy="923330"/>
          </a:xfrm>
          <a:prstGeom prst="rect">
            <a:avLst/>
          </a:prstGeom>
          <a:noFill/>
        </p:spPr>
        <p:txBody>
          <a:bodyPr wrap="square">
            <a:spAutoFit/>
          </a:bodyPr>
          <a:lstStyle/>
          <a:p>
            <a:r>
              <a:rPr lang="en-US" dirty="0"/>
              <a:t>Personal experiences bridge moral and political divides better than facts </a:t>
            </a:r>
            <a:r>
              <a:rPr lang="en-US" dirty="0">
                <a:hlinkClick r:id="rId3"/>
              </a:rPr>
              <a:t>https://www.pnas.org/content/118/6/e2008389118</a:t>
            </a:r>
            <a:r>
              <a:rPr lang="en-US" dirty="0"/>
              <a:t> </a:t>
            </a:r>
          </a:p>
          <a:p>
            <a:endParaRPr lang="en-US" dirty="0"/>
          </a:p>
        </p:txBody>
      </p:sp>
      <p:sp>
        <p:nvSpPr>
          <p:cNvPr id="13" name="TextBox 12">
            <a:extLst>
              <a:ext uri="{FF2B5EF4-FFF2-40B4-BE49-F238E27FC236}">
                <a16:creationId xmlns:a16="http://schemas.microsoft.com/office/drawing/2014/main" id="{E23AFE40-8FFA-40D3-8C78-F7E649E4C829}"/>
              </a:ext>
            </a:extLst>
          </p:cNvPr>
          <p:cNvSpPr txBox="1"/>
          <p:nvPr/>
        </p:nvSpPr>
        <p:spPr>
          <a:xfrm>
            <a:off x="5607383" y="5106035"/>
            <a:ext cx="6096000" cy="646331"/>
          </a:xfrm>
          <a:prstGeom prst="rect">
            <a:avLst/>
          </a:prstGeom>
          <a:noFill/>
        </p:spPr>
        <p:txBody>
          <a:bodyPr wrap="square">
            <a:spAutoFit/>
          </a:bodyPr>
          <a:lstStyle/>
          <a:p>
            <a:r>
              <a:rPr lang="en-US" dirty="0">
                <a:hlinkClick r:id="rId4"/>
              </a:rPr>
              <a:t>https://fordhaminstitute.org/national/commentary/moral-facts-and-common-core</a:t>
            </a:r>
            <a:r>
              <a:rPr lang="en-US" dirty="0"/>
              <a:t> </a:t>
            </a:r>
          </a:p>
        </p:txBody>
      </p:sp>
    </p:spTree>
    <p:extLst>
      <p:ext uri="{BB962C8B-B14F-4D97-AF65-F5344CB8AC3E}">
        <p14:creationId xmlns:p14="http://schemas.microsoft.com/office/powerpoint/2010/main" val="259300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A985-CF9C-4D44-81CE-642062E26F80}"/>
              </a:ext>
            </a:extLst>
          </p:cNvPr>
          <p:cNvSpPr>
            <a:spLocks noGrp="1"/>
          </p:cNvSpPr>
          <p:nvPr>
            <p:ph type="title"/>
          </p:nvPr>
        </p:nvSpPr>
        <p:spPr/>
        <p:txBody>
          <a:bodyPr/>
          <a:lstStyle/>
          <a:p>
            <a:r>
              <a:rPr lang="en-US" dirty="0"/>
              <a:t>Balancing Risks and Benefits</a:t>
            </a:r>
          </a:p>
        </p:txBody>
      </p:sp>
      <p:sp>
        <p:nvSpPr>
          <p:cNvPr id="3" name="Content Placeholder 2">
            <a:extLst>
              <a:ext uri="{FF2B5EF4-FFF2-40B4-BE49-F238E27FC236}">
                <a16:creationId xmlns:a16="http://schemas.microsoft.com/office/drawing/2014/main" id="{FEF48E4E-2C06-448D-BC07-2A01C951315A}"/>
              </a:ext>
            </a:extLst>
          </p:cNvPr>
          <p:cNvSpPr>
            <a:spLocks noGrp="1"/>
          </p:cNvSpPr>
          <p:nvPr>
            <p:ph idx="1"/>
          </p:nvPr>
        </p:nvSpPr>
        <p:spPr>
          <a:xfrm>
            <a:off x="838200" y="1825625"/>
            <a:ext cx="11007436" cy="4351338"/>
          </a:xfrm>
        </p:spPr>
        <p:txBody>
          <a:bodyPr/>
          <a:lstStyle/>
          <a:p>
            <a:r>
              <a:rPr lang="en-US" dirty="0"/>
              <a:t>The AI4People declaration states “An ethical framework for AI must be designed to </a:t>
            </a:r>
            <a:r>
              <a:rPr lang="en-US" dirty="0" err="1"/>
              <a:t>maximise</a:t>
            </a:r>
            <a:r>
              <a:rPr lang="en-US" dirty="0"/>
              <a:t> these opportunities and </a:t>
            </a:r>
            <a:r>
              <a:rPr lang="en-US" dirty="0" err="1"/>
              <a:t>minimise</a:t>
            </a:r>
            <a:r>
              <a:rPr lang="en-US" dirty="0"/>
              <a:t> the related risks” (</a:t>
            </a:r>
            <a:r>
              <a:rPr lang="en-US" dirty="0" err="1"/>
              <a:t>Floridi</a:t>
            </a:r>
            <a:r>
              <a:rPr lang="en-US" dirty="0"/>
              <a:t>, et.al., 2018:7). </a:t>
            </a:r>
          </a:p>
        </p:txBody>
      </p:sp>
      <p:pic>
        <p:nvPicPr>
          <p:cNvPr id="5" name="Picture 4" descr="Chart&#10;&#10;Description automatically generated">
            <a:extLst>
              <a:ext uri="{FF2B5EF4-FFF2-40B4-BE49-F238E27FC236}">
                <a16:creationId xmlns:a16="http://schemas.microsoft.com/office/drawing/2014/main" id="{F5755F99-35DC-4120-99F6-32F91A750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551" y="2661169"/>
            <a:ext cx="6328003" cy="2886219"/>
          </a:xfrm>
          <a:prstGeom prst="rect">
            <a:avLst/>
          </a:prstGeom>
        </p:spPr>
      </p:pic>
      <p:sp>
        <p:nvSpPr>
          <p:cNvPr id="7" name="TextBox 6">
            <a:extLst>
              <a:ext uri="{FF2B5EF4-FFF2-40B4-BE49-F238E27FC236}">
                <a16:creationId xmlns:a16="http://schemas.microsoft.com/office/drawing/2014/main" id="{7207F293-F19F-4911-B548-A9BF1D59D9EF}"/>
              </a:ext>
            </a:extLst>
          </p:cNvPr>
          <p:cNvSpPr txBox="1"/>
          <p:nvPr/>
        </p:nvSpPr>
        <p:spPr>
          <a:xfrm>
            <a:off x="838200" y="3064409"/>
            <a:ext cx="5257800" cy="3539430"/>
          </a:xfrm>
          <a:prstGeom prst="rect">
            <a:avLst/>
          </a:prstGeom>
          <a:noFill/>
        </p:spPr>
        <p:txBody>
          <a:bodyPr wrap="square">
            <a:spAutoFit/>
          </a:bodyPr>
          <a:lstStyle/>
          <a:p>
            <a:pPr marL="230400" indent="-230400">
              <a:buFont typeface="Arial" panose="020B0604020202020204" pitchFamily="34" charset="0"/>
              <a:buChar char="•"/>
            </a:pPr>
            <a:r>
              <a:rPr lang="en-US" sz="2800" dirty="0"/>
              <a:t>This results in a different calculation in each application.</a:t>
            </a:r>
          </a:p>
          <a:p>
            <a:pPr marL="230400" indent="-230400">
              <a:buFont typeface="Arial" panose="020B0604020202020204" pitchFamily="34" charset="0"/>
              <a:buChar char="•"/>
            </a:pPr>
            <a:r>
              <a:rPr lang="en-US" sz="2800" dirty="0"/>
              <a:t>It also requires an understanding of what the consequences actually are.</a:t>
            </a:r>
          </a:p>
          <a:p>
            <a:pPr marL="230400" indent="-230400">
              <a:buFont typeface="Arial" panose="020B0604020202020204" pitchFamily="34" charset="0"/>
              <a:buChar char="•"/>
            </a:pPr>
            <a:r>
              <a:rPr lang="en-US" sz="2800" dirty="0"/>
              <a:t>And perhaps ethics isn’t really a case of balancing competing interests.</a:t>
            </a:r>
          </a:p>
        </p:txBody>
      </p:sp>
      <p:sp>
        <p:nvSpPr>
          <p:cNvPr id="9" name="TextBox 8">
            <a:extLst>
              <a:ext uri="{FF2B5EF4-FFF2-40B4-BE49-F238E27FC236}">
                <a16:creationId xmlns:a16="http://schemas.microsoft.com/office/drawing/2014/main" id="{84B1712D-60A7-45FC-9FBC-97A2FE62B2FC}"/>
              </a:ext>
            </a:extLst>
          </p:cNvPr>
          <p:cNvSpPr txBox="1"/>
          <p:nvPr/>
        </p:nvSpPr>
        <p:spPr>
          <a:xfrm>
            <a:off x="6871855" y="5569545"/>
            <a:ext cx="4835236" cy="923330"/>
          </a:xfrm>
          <a:prstGeom prst="rect">
            <a:avLst/>
          </a:prstGeom>
          <a:noFill/>
        </p:spPr>
        <p:txBody>
          <a:bodyPr wrap="square">
            <a:spAutoFit/>
          </a:bodyPr>
          <a:lstStyle/>
          <a:p>
            <a:pPr algn="r"/>
            <a:r>
              <a:rPr lang="en-US" dirty="0">
                <a:hlinkClick r:id="rId3"/>
              </a:rPr>
              <a:t>https://www.outsourcedpharma.com/doc/using-system-risk-structures-to-understand-and-balance-risk-benefit-trade-offs-0001</a:t>
            </a:r>
            <a:r>
              <a:rPr lang="en-US" dirty="0"/>
              <a:t> </a:t>
            </a:r>
          </a:p>
        </p:txBody>
      </p:sp>
    </p:spTree>
    <p:extLst>
      <p:ext uri="{BB962C8B-B14F-4D97-AF65-F5344CB8AC3E}">
        <p14:creationId xmlns:p14="http://schemas.microsoft.com/office/powerpoint/2010/main" val="9104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575E-B0A2-4AF7-9ABC-C7B6D34EAECA}"/>
              </a:ext>
            </a:extLst>
          </p:cNvPr>
          <p:cNvSpPr>
            <a:spLocks noGrp="1"/>
          </p:cNvSpPr>
          <p:nvPr>
            <p:ph type="title"/>
          </p:nvPr>
        </p:nvSpPr>
        <p:spPr/>
        <p:txBody>
          <a:bodyPr/>
          <a:lstStyle/>
          <a:p>
            <a:r>
              <a:rPr lang="en-US" dirty="0"/>
              <a:t>Requirements of the Profession</a:t>
            </a:r>
          </a:p>
        </p:txBody>
      </p:sp>
      <p:sp>
        <p:nvSpPr>
          <p:cNvPr id="3" name="Content Placeholder 2">
            <a:extLst>
              <a:ext uri="{FF2B5EF4-FFF2-40B4-BE49-F238E27FC236}">
                <a16:creationId xmlns:a16="http://schemas.microsoft.com/office/drawing/2014/main" id="{596BBE51-816A-495F-8188-263EDD3A560D}"/>
              </a:ext>
            </a:extLst>
          </p:cNvPr>
          <p:cNvSpPr>
            <a:spLocks noGrp="1"/>
          </p:cNvSpPr>
          <p:nvPr>
            <p:ph idx="1"/>
          </p:nvPr>
        </p:nvSpPr>
        <p:spPr>
          <a:xfrm>
            <a:off x="838200" y="1825625"/>
            <a:ext cx="5091545" cy="4351338"/>
          </a:xfrm>
        </p:spPr>
        <p:txBody>
          <a:bodyPr/>
          <a:lstStyle/>
          <a:p>
            <a:r>
              <a:rPr lang="en-US" dirty="0"/>
              <a:t>A requirement is a statement about what a person must believe, be or do in order to accomplish a certain objective or goal.</a:t>
            </a:r>
          </a:p>
          <a:p>
            <a:r>
              <a:rPr lang="en-US" dirty="0"/>
              <a:t>Such principles may be expressed in two ways:</a:t>
            </a:r>
          </a:p>
          <a:p>
            <a:pPr lvl="1"/>
            <a:r>
              <a:rPr lang="en-US" dirty="0"/>
              <a:t>Derived from some other pre-existing ethical principle</a:t>
            </a:r>
          </a:p>
          <a:p>
            <a:pPr lvl="1"/>
            <a:r>
              <a:rPr lang="en-US" dirty="0"/>
              <a:t>Conditional, based on what is entailed by joining a profession. </a:t>
            </a:r>
          </a:p>
        </p:txBody>
      </p:sp>
      <p:pic>
        <p:nvPicPr>
          <p:cNvPr id="5" name="Picture 4">
            <a:extLst>
              <a:ext uri="{FF2B5EF4-FFF2-40B4-BE49-F238E27FC236}">
                <a16:creationId xmlns:a16="http://schemas.microsoft.com/office/drawing/2014/main" id="{85CD134F-06E5-4423-B4A3-74DFD49D261A}"/>
              </a:ext>
            </a:extLst>
          </p:cNvPr>
          <p:cNvPicPr>
            <a:picLocks noChangeAspect="1"/>
          </p:cNvPicPr>
          <p:nvPr/>
        </p:nvPicPr>
        <p:blipFill>
          <a:blip r:embed="rId2"/>
          <a:stretch>
            <a:fillRect/>
          </a:stretch>
        </p:blipFill>
        <p:spPr>
          <a:xfrm>
            <a:off x="5929745" y="1825625"/>
            <a:ext cx="6125430" cy="3867690"/>
          </a:xfrm>
          <a:prstGeom prst="rect">
            <a:avLst/>
          </a:prstGeom>
        </p:spPr>
      </p:pic>
      <p:sp>
        <p:nvSpPr>
          <p:cNvPr id="7" name="TextBox 6">
            <a:extLst>
              <a:ext uri="{FF2B5EF4-FFF2-40B4-BE49-F238E27FC236}">
                <a16:creationId xmlns:a16="http://schemas.microsoft.com/office/drawing/2014/main" id="{29F0EF43-2A63-4F98-BA15-05BC7DF8A0CB}"/>
              </a:ext>
            </a:extLst>
          </p:cNvPr>
          <p:cNvSpPr txBox="1"/>
          <p:nvPr/>
        </p:nvSpPr>
        <p:spPr>
          <a:xfrm>
            <a:off x="838200" y="6234121"/>
            <a:ext cx="12579927" cy="338554"/>
          </a:xfrm>
          <a:prstGeom prst="rect">
            <a:avLst/>
          </a:prstGeom>
          <a:noFill/>
        </p:spPr>
        <p:txBody>
          <a:bodyPr wrap="square">
            <a:spAutoFit/>
          </a:bodyPr>
          <a:lstStyle/>
          <a:p>
            <a:r>
              <a:rPr lang="en-US" sz="1600" dirty="0">
                <a:hlinkClick r:id="rId3"/>
              </a:rPr>
              <a:t>https://www.computer.org/volunteering/boards-and-committees/professional-educational-activities/model-of-a-profession</a:t>
            </a:r>
            <a:r>
              <a:rPr lang="en-US" sz="1600" dirty="0"/>
              <a:t> </a:t>
            </a:r>
          </a:p>
        </p:txBody>
      </p:sp>
      <p:pic>
        <p:nvPicPr>
          <p:cNvPr id="11" name="Picture 10">
            <a:extLst>
              <a:ext uri="{FF2B5EF4-FFF2-40B4-BE49-F238E27FC236}">
                <a16:creationId xmlns:a16="http://schemas.microsoft.com/office/drawing/2014/main" id="{434AF61E-870F-4160-8F9D-7ABFB50F355D}"/>
              </a:ext>
            </a:extLst>
          </p:cNvPr>
          <p:cNvPicPr>
            <a:picLocks noChangeAspect="1"/>
          </p:cNvPicPr>
          <p:nvPr/>
        </p:nvPicPr>
        <p:blipFill>
          <a:blip r:embed="rId4"/>
          <a:stretch>
            <a:fillRect/>
          </a:stretch>
        </p:blipFill>
        <p:spPr>
          <a:xfrm>
            <a:off x="6096000" y="5378946"/>
            <a:ext cx="781159" cy="314369"/>
          </a:xfrm>
          <a:prstGeom prst="rect">
            <a:avLst/>
          </a:prstGeom>
        </p:spPr>
      </p:pic>
      <p:pic>
        <p:nvPicPr>
          <p:cNvPr id="13" name="Picture 12">
            <a:extLst>
              <a:ext uri="{FF2B5EF4-FFF2-40B4-BE49-F238E27FC236}">
                <a16:creationId xmlns:a16="http://schemas.microsoft.com/office/drawing/2014/main" id="{A0A026A0-84C4-41CC-956E-C111BC85CB02}"/>
              </a:ext>
            </a:extLst>
          </p:cNvPr>
          <p:cNvPicPr>
            <a:picLocks noChangeAspect="1"/>
          </p:cNvPicPr>
          <p:nvPr/>
        </p:nvPicPr>
        <p:blipFill>
          <a:blip r:embed="rId5"/>
          <a:stretch>
            <a:fillRect/>
          </a:stretch>
        </p:blipFill>
        <p:spPr>
          <a:xfrm>
            <a:off x="6981501" y="5445630"/>
            <a:ext cx="714475" cy="304843"/>
          </a:xfrm>
          <a:prstGeom prst="rect">
            <a:avLst/>
          </a:prstGeom>
        </p:spPr>
      </p:pic>
      <p:sp>
        <p:nvSpPr>
          <p:cNvPr id="14" name="TextBox 13">
            <a:extLst>
              <a:ext uri="{FF2B5EF4-FFF2-40B4-BE49-F238E27FC236}">
                <a16:creationId xmlns:a16="http://schemas.microsoft.com/office/drawing/2014/main" id="{9B0D8686-7B1F-479C-9104-8F36B1E9A4E8}"/>
              </a:ext>
            </a:extLst>
          </p:cNvPr>
          <p:cNvSpPr txBox="1"/>
          <p:nvPr/>
        </p:nvSpPr>
        <p:spPr>
          <a:xfrm>
            <a:off x="6096000" y="5057775"/>
            <a:ext cx="3305175" cy="369332"/>
          </a:xfrm>
          <a:prstGeom prst="rect">
            <a:avLst/>
          </a:prstGeom>
          <a:noFill/>
        </p:spPr>
        <p:txBody>
          <a:bodyPr wrap="square" rtlCol="0">
            <a:spAutoFit/>
          </a:bodyPr>
          <a:lstStyle/>
          <a:p>
            <a:r>
              <a:rPr lang="en-CA" dirty="0"/>
              <a:t>Model of an IT Profession</a:t>
            </a:r>
            <a:endParaRPr lang="en-US" dirty="0"/>
          </a:p>
        </p:txBody>
      </p:sp>
    </p:spTree>
    <p:extLst>
      <p:ext uri="{BB962C8B-B14F-4D97-AF65-F5344CB8AC3E}">
        <p14:creationId xmlns:p14="http://schemas.microsoft.com/office/powerpoint/2010/main" val="123539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88F6-F471-466C-A492-0BED62A37A3F}"/>
              </a:ext>
            </a:extLst>
          </p:cNvPr>
          <p:cNvSpPr>
            <a:spLocks noGrp="1"/>
          </p:cNvSpPr>
          <p:nvPr>
            <p:ph type="title"/>
          </p:nvPr>
        </p:nvSpPr>
        <p:spPr/>
        <p:txBody>
          <a:bodyPr/>
          <a:lstStyle/>
          <a:p>
            <a:r>
              <a:rPr lang="en-US" dirty="0"/>
              <a:t>Social Good or Social Order</a:t>
            </a:r>
          </a:p>
        </p:txBody>
      </p:sp>
      <p:sp>
        <p:nvSpPr>
          <p:cNvPr id="3" name="Content Placeholder 2">
            <a:extLst>
              <a:ext uri="{FF2B5EF4-FFF2-40B4-BE49-F238E27FC236}">
                <a16:creationId xmlns:a16="http://schemas.microsoft.com/office/drawing/2014/main" id="{AEB3C1E0-0588-418B-AC46-61538B2F196F}"/>
              </a:ext>
            </a:extLst>
          </p:cNvPr>
          <p:cNvSpPr>
            <a:spLocks noGrp="1"/>
          </p:cNvSpPr>
          <p:nvPr>
            <p:ph idx="1"/>
          </p:nvPr>
        </p:nvSpPr>
        <p:spPr>
          <a:xfrm>
            <a:off x="3796144" y="1825625"/>
            <a:ext cx="7557655" cy="4351338"/>
          </a:xfrm>
        </p:spPr>
        <p:txBody>
          <a:bodyPr/>
          <a:lstStyle/>
          <a:p>
            <a:r>
              <a:rPr lang="en-CA" dirty="0"/>
              <a:t>For example: </a:t>
            </a:r>
            <a:r>
              <a:rPr lang="en-US" dirty="0"/>
              <a:t>the primary function of journalism, according to the statements, is to inform the public and to serve the truth, because “public enlightenment is the forerunner of justice and the foundation of democracy” (SPJ, 2014).</a:t>
            </a:r>
          </a:p>
          <a:p>
            <a:r>
              <a:rPr lang="en-US" dirty="0"/>
              <a:t>A basis in social order, however, invites relativism. </a:t>
            </a:r>
          </a:p>
          <a:p>
            <a:r>
              <a:rPr lang="en-US" dirty="0"/>
              <a:t>‘Social order’ can be construed to mean national interest.</a:t>
            </a:r>
          </a:p>
        </p:txBody>
      </p:sp>
      <p:pic>
        <p:nvPicPr>
          <p:cNvPr id="5" name="Picture 4" descr="A picture containing text, book&#10;&#10;Description automatically generated">
            <a:extLst>
              <a:ext uri="{FF2B5EF4-FFF2-40B4-BE49-F238E27FC236}">
                <a16:creationId xmlns:a16="http://schemas.microsoft.com/office/drawing/2014/main" id="{0283333E-21BE-48B4-B4FA-6D8F1CB80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73" y="1825625"/>
            <a:ext cx="3271444" cy="4389437"/>
          </a:xfrm>
          <a:prstGeom prst="rect">
            <a:avLst/>
          </a:prstGeom>
        </p:spPr>
      </p:pic>
      <p:sp>
        <p:nvSpPr>
          <p:cNvPr id="7" name="TextBox 6">
            <a:extLst>
              <a:ext uri="{FF2B5EF4-FFF2-40B4-BE49-F238E27FC236}">
                <a16:creationId xmlns:a16="http://schemas.microsoft.com/office/drawing/2014/main" id="{3A185D30-B66B-4C24-8B79-775E39D8BB3E}"/>
              </a:ext>
            </a:extLst>
          </p:cNvPr>
          <p:cNvSpPr txBox="1"/>
          <p:nvPr/>
        </p:nvSpPr>
        <p:spPr>
          <a:xfrm>
            <a:off x="4045528" y="5807631"/>
            <a:ext cx="6096000" cy="369332"/>
          </a:xfrm>
          <a:prstGeom prst="rect">
            <a:avLst/>
          </a:prstGeom>
          <a:noFill/>
        </p:spPr>
        <p:txBody>
          <a:bodyPr wrap="square">
            <a:spAutoFit/>
          </a:bodyPr>
          <a:lstStyle/>
          <a:p>
            <a:r>
              <a:rPr lang="en-US" dirty="0">
                <a:hlinkClick r:id="rId3"/>
              </a:rPr>
              <a:t>https://www.hiig.de/en/social-order-in-the-digital-society/</a:t>
            </a:r>
            <a:r>
              <a:rPr lang="en-US" dirty="0"/>
              <a:t> </a:t>
            </a:r>
          </a:p>
        </p:txBody>
      </p:sp>
    </p:spTree>
    <p:extLst>
      <p:ext uri="{BB962C8B-B14F-4D97-AF65-F5344CB8AC3E}">
        <p14:creationId xmlns:p14="http://schemas.microsoft.com/office/powerpoint/2010/main" val="197977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1027</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Bases for Values and Principles</vt:lpstr>
      <vt:lpstr>Bases for Values and Principles</vt:lpstr>
      <vt:lpstr>Bases for Values and Principles</vt:lpstr>
      <vt:lpstr>Universality</vt:lpstr>
      <vt:lpstr>Fundamental Rights</vt:lpstr>
      <vt:lpstr>Fact</vt:lpstr>
      <vt:lpstr>Balancing Risks and Benefits</vt:lpstr>
      <vt:lpstr>Requirements of the Profession</vt:lpstr>
      <vt:lpstr>Social Good or Social Order</vt:lpstr>
      <vt:lpstr>Fairness</vt:lpstr>
      <vt:lpstr>Epistemology</vt:lpstr>
      <vt:lpstr>Trust</vt:lpstr>
      <vt:lpstr>Defensibility</vt:lpstr>
      <vt:lpstr>Moral Reasoning Generally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Bases for Values and Principles</dc:title>
  <dc:creator>Stephen Downes</dc:creator>
  <cp:lastModifiedBy>Stephen Downes</cp:lastModifiedBy>
  <cp:revision>4</cp:revision>
  <dcterms:created xsi:type="dcterms:W3CDTF">2021-11-05T20:57:10Z</dcterms:created>
  <dcterms:modified xsi:type="dcterms:W3CDTF">2021-11-06T17:29:47Z</dcterms:modified>
</cp:coreProperties>
</file>