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4" r:id="rId5"/>
    <p:sldId id="268" r:id="rId6"/>
    <p:sldId id="269" r:id="rId7"/>
    <p:sldId id="258" r:id="rId8"/>
    <p:sldId id="259" r:id="rId9"/>
    <p:sldId id="260" r:id="rId10"/>
    <p:sldId id="286" r:id="rId11"/>
    <p:sldId id="287" r:id="rId12"/>
    <p:sldId id="273" r:id="rId13"/>
    <p:sldId id="263" r:id="rId14"/>
    <p:sldId id="288" r:id="rId15"/>
    <p:sldId id="270" r:id="rId16"/>
    <p:sldId id="278" r:id="rId17"/>
    <p:sldId id="271" r:id="rId18"/>
    <p:sldId id="265" r:id="rId19"/>
    <p:sldId id="276" r:id="rId20"/>
    <p:sldId id="267" r:id="rId21"/>
    <p:sldId id="279" r:id="rId22"/>
    <p:sldId id="266" r:id="rId23"/>
    <p:sldId id="272" r:id="rId24"/>
    <p:sldId id="282" r:id="rId25"/>
    <p:sldId id="280" r:id="rId26"/>
    <p:sldId id="281" r:id="rId27"/>
    <p:sldId id="284"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p:scale>
          <a:sx n="69" d="100"/>
          <a:sy n="69" d="100"/>
        </p:scale>
        <p:origin x="1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1E506-1BEA-4014-A7FB-2178557764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F9D9FD-3DBD-49E8-AE98-92C3F652FB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00AB9E-AFBC-40FC-BDEF-72F05E530AF2}"/>
              </a:ext>
            </a:extLst>
          </p:cNvPr>
          <p:cNvSpPr>
            <a:spLocks noGrp="1"/>
          </p:cNvSpPr>
          <p:nvPr>
            <p:ph type="dt" sz="half" idx="10"/>
          </p:nvPr>
        </p:nvSpPr>
        <p:spPr/>
        <p:txBody>
          <a:bodyPr/>
          <a:lstStyle/>
          <a:p>
            <a:fld id="{A5FA5E99-189B-4971-A13F-F756551ACB45}" type="datetimeFigureOut">
              <a:rPr lang="en-US" smtClean="0"/>
              <a:t>11/16/2021</a:t>
            </a:fld>
            <a:endParaRPr lang="en-US"/>
          </a:p>
        </p:txBody>
      </p:sp>
      <p:sp>
        <p:nvSpPr>
          <p:cNvPr id="5" name="Footer Placeholder 4">
            <a:extLst>
              <a:ext uri="{FF2B5EF4-FFF2-40B4-BE49-F238E27FC236}">
                <a16:creationId xmlns:a16="http://schemas.microsoft.com/office/drawing/2014/main" id="{C0CDAD31-FEF3-4197-8DA6-AD7AA33F4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46781-B649-4AF3-9E6D-FCE2F9109C48}"/>
              </a:ext>
            </a:extLst>
          </p:cNvPr>
          <p:cNvSpPr>
            <a:spLocks noGrp="1"/>
          </p:cNvSpPr>
          <p:nvPr>
            <p:ph type="sldNum" sz="quarter" idx="12"/>
          </p:nvPr>
        </p:nvSpPr>
        <p:spPr/>
        <p:txBody>
          <a:bodyPr/>
          <a:lstStyle/>
          <a:p>
            <a:fld id="{80D013BD-13CA-4C31-BB5A-C4766424BE3B}" type="slidenum">
              <a:rPr lang="en-US" smtClean="0"/>
              <a:t>‹#›</a:t>
            </a:fld>
            <a:endParaRPr lang="en-US"/>
          </a:p>
        </p:txBody>
      </p:sp>
    </p:spTree>
    <p:extLst>
      <p:ext uri="{BB962C8B-B14F-4D97-AF65-F5344CB8AC3E}">
        <p14:creationId xmlns:p14="http://schemas.microsoft.com/office/powerpoint/2010/main" val="387970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9AAA-20D9-4DCE-97F4-E28CF8E229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7CF5F3-6552-4647-BEFA-1CEEEC3E14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D07C4-9195-4707-8B54-4B4F8A279024}"/>
              </a:ext>
            </a:extLst>
          </p:cNvPr>
          <p:cNvSpPr>
            <a:spLocks noGrp="1"/>
          </p:cNvSpPr>
          <p:nvPr>
            <p:ph type="dt" sz="half" idx="10"/>
          </p:nvPr>
        </p:nvSpPr>
        <p:spPr/>
        <p:txBody>
          <a:bodyPr/>
          <a:lstStyle/>
          <a:p>
            <a:fld id="{A5FA5E99-189B-4971-A13F-F756551ACB45}" type="datetimeFigureOut">
              <a:rPr lang="en-US" smtClean="0"/>
              <a:t>11/16/2021</a:t>
            </a:fld>
            <a:endParaRPr lang="en-US"/>
          </a:p>
        </p:txBody>
      </p:sp>
      <p:sp>
        <p:nvSpPr>
          <p:cNvPr id="5" name="Footer Placeholder 4">
            <a:extLst>
              <a:ext uri="{FF2B5EF4-FFF2-40B4-BE49-F238E27FC236}">
                <a16:creationId xmlns:a16="http://schemas.microsoft.com/office/drawing/2014/main" id="{9E410E1F-00A3-424D-9292-EF1A1C664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71057-AA17-4AD0-816F-A11D39E91A32}"/>
              </a:ext>
            </a:extLst>
          </p:cNvPr>
          <p:cNvSpPr>
            <a:spLocks noGrp="1"/>
          </p:cNvSpPr>
          <p:nvPr>
            <p:ph type="sldNum" sz="quarter" idx="12"/>
          </p:nvPr>
        </p:nvSpPr>
        <p:spPr/>
        <p:txBody>
          <a:bodyPr/>
          <a:lstStyle/>
          <a:p>
            <a:fld id="{80D013BD-13CA-4C31-BB5A-C4766424BE3B}" type="slidenum">
              <a:rPr lang="en-US" smtClean="0"/>
              <a:t>‹#›</a:t>
            </a:fld>
            <a:endParaRPr lang="en-US"/>
          </a:p>
        </p:txBody>
      </p:sp>
    </p:spTree>
    <p:extLst>
      <p:ext uri="{BB962C8B-B14F-4D97-AF65-F5344CB8AC3E}">
        <p14:creationId xmlns:p14="http://schemas.microsoft.com/office/powerpoint/2010/main" val="293838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BD9080-BBB7-4F62-98BD-F1E5ED9FF1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66F2FF-8EE4-4C5C-8DDC-17DA2A82DB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C00CF-06EB-4538-A573-45A250D1F2D9}"/>
              </a:ext>
            </a:extLst>
          </p:cNvPr>
          <p:cNvSpPr>
            <a:spLocks noGrp="1"/>
          </p:cNvSpPr>
          <p:nvPr>
            <p:ph type="dt" sz="half" idx="10"/>
          </p:nvPr>
        </p:nvSpPr>
        <p:spPr/>
        <p:txBody>
          <a:bodyPr/>
          <a:lstStyle/>
          <a:p>
            <a:fld id="{A5FA5E99-189B-4971-A13F-F756551ACB45}" type="datetimeFigureOut">
              <a:rPr lang="en-US" smtClean="0"/>
              <a:t>11/16/2021</a:t>
            </a:fld>
            <a:endParaRPr lang="en-US"/>
          </a:p>
        </p:txBody>
      </p:sp>
      <p:sp>
        <p:nvSpPr>
          <p:cNvPr id="5" name="Footer Placeholder 4">
            <a:extLst>
              <a:ext uri="{FF2B5EF4-FFF2-40B4-BE49-F238E27FC236}">
                <a16:creationId xmlns:a16="http://schemas.microsoft.com/office/drawing/2014/main" id="{52E78C0C-BFB5-45C0-8F3B-8AFE5E570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B6C28-56D6-4420-A899-1DD0CC287622}"/>
              </a:ext>
            </a:extLst>
          </p:cNvPr>
          <p:cNvSpPr>
            <a:spLocks noGrp="1"/>
          </p:cNvSpPr>
          <p:nvPr>
            <p:ph type="sldNum" sz="quarter" idx="12"/>
          </p:nvPr>
        </p:nvSpPr>
        <p:spPr/>
        <p:txBody>
          <a:bodyPr/>
          <a:lstStyle/>
          <a:p>
            <a:fld id="{80D013BD-13CA-4C31-BB5A-C4766424BE3B}" type="slidenum">
              <a:rPr lang="en-US" smtClean="0"/>
              <a:t>‹#›</a:t>
            </a:fld>
            <a:endParaRPr lang="en-US"/>
          </a:p>
        </p:txBody>
      </p:sp>
    </p:spTree>
    <p:extLst>
      <p:ext uri="{BB962C8B-B14F-4D97-AF65-F5344CB8AC3E}">
        <p14:creationId xmlns:p14="http://schemas.microsoft.com/office/powerpoint/2010/main" val="20688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C166-72FD-4387-BF28-AC0E63CA13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0C1432-DAD0-4E18-B543-42F04C4BE4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B3C9F-7761-4B6C-8624-D13167C8CDE2}"/>
              </a:ext>
            </a:extLst>
          </p:cNvPr>
          <p:cNvSpPr>
            <a:spLocks noGrp="1"/>
          </p:cNvSpPr>
          <p:nvPr>
            <p:ph type="dt" sz="half" idx="10"/>
          </p:nvPr>
        </p:nvSpPr>
        <p:spPr/>
        <p:txBody>
          <a:bodyPr/>
          <a:lstStyle/>
          <a:p>
            <a:fld id="{A5FA5E99-189B-4971-A13F-F756551ACB45}" type="datetimeFigureOut">
              <a:rPr lang="en-US" smtClean="0"/>
              <a:t>11/16/2021</a:t>
            </a:fld>
            <a:endParaRPr lang="en-US"/>
          </a:p>
        </p:txBody>
      </p:sp>
      <p:sp>
        <p:nvSpPr>
          <p:cNvPr id="5" name="Footer Placeholder 4">
            <a:extLst>
              <a:ext uri="{FF2B5EF4-FFF2-40B4-BE49-F238E27FC236}">
                <a16:creationId xmlns:a16="http://schemas.microsoft.com/office/drawing/2014/main" id="{76E2CCC0-DCB0-49C7-82E4-86AFC75CA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B945D-EE4A-4BB8-ACAE-2DAFD14A0BDE}"/>
              </a:ext>
            </a:extLst>
          </p:cNvPr>
          <p:cNvSpPr>
            <a:spLocks noGrp="1"/>
          </p:cNvSpPr>
          <p:nvPr>
            <p:ph type="sldNum" sz="quarter" idx="12"/>
          </p:nvPr>
        </p:nvSpPr>
        <p:spPr/>
        <p:txBody>
          <a:bodyPr/>
          <a:lstStyle/>
          <a:p>
            <a:fld id="{80D013BD-13CA-4C31-BB5A-C4766424BE3B}" type="slidenum">
              <a:rPr lang="en-US" smtClean="0"/>
              <a:t>‹#›</a:t>
            </a:fld>
            <a:endParaRPr lang="en-US"/>
          </a:p>
        </p:txBody>
      </p:sp>
    </p:spTree>
    <p:extLst>
      <p:ext uri="{BB962C8B-B14F-4D97-AF65-F5344CB8AC3E}">
        <p14:creationId xmlns:p14="http://schemas.microsoft.com/office/powerpoint/2010/main" val="1529323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7CD-BB98-4FA1-89C9-4760589F9D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26010-860E-4271-8CFD-CE44B5A37B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979697-5335-43CA-BF5F-078907052CC2}"/>
              </a:ext>
            </a:extLst>
          </p:cNvPr>
          <p:cNvSpPr>
            <a:spLocks noGrp="1"/>
          </p:cNvSpPr>
          <p:nvPr>
            <p:ph type="dt" sz="half" idx="10"/>
          </p:nvPr>
        </p:nvSpPr>
        <p:spPr/>
        <p:txBody>
          <a:bodyPr/>
          <a:lstStyle/>
          <a:p>
            <a:fld id="{A5FA5E99-189B-4971-A13F-F756551ACB45}" type="datetimeFigureOut">
              <a:rPr lang="en-US" smtClean="0"/>
              <a:t>11/16/2021</a:t>
            </a:fld>
            <a:endParaRPr lang="en-US"/>
          </a:p>
        </p:txBody>
      </p:sp>
      <p:sp>
        <p:nvSpPr>
          <p:cNvPr id="5" name="Footer Placeholder 4">
            <a:extLst>
              <a:ext uri="{FF2B5EF4-FFF2-40B4-BE49-F238E27FC236}">
                <a16:creationId xmlns:a16="http://schemas.microsoft.com/office/drawing/2014/main" id="{3B23BB14-5933-4AB6-8E3F-2D90EF0DE6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CC026-8317-4399-89C2-B20E83CA1C36}"/>
              </a:ext>
            </a:extLst>
          </p:cNvPr>
          <p:cNvSpPr>
            <a:spLocks noGrp="1"/>
          </p:cNvSpPr>
          <p:nvPr>
            <p:ph type="sldNum" sz="quarter" idx="12"/>
          </p:nvPr>
        </p:nvSpPr>
        <p:spPr/>
        <p:txBody>
          <a:bodyPr/>
          <a:lstStyle/>
          <a:p>
            <a:fld id="{80D013BD-13CA-4C31-BB5A-C4766424BE3B}" type="slidenum">
              <a:rPr lang="en-US" smtClean="0"/>
              <a:t>‹#›</a:t>
            </a:fld>
            <a:endParaRPr lang="en-US"/>
          </a:p>
        </p:txBody>
      </p:sp>
    </p:spTree>
    <p:extLst>
      <p:ext uri="{BB962C8B-B14F-4D97-AF65-F5344CB8AC3E}">
        <p14:creationId xmlns:p14="http://schemas.microsoft.com/office/powerpoint/2010/main" val="420868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4DA01-C5A2-4E3B-8049-23EA3CDD42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F86F5C-B93C-4125-8ADC-AA4D102937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5544DB-EDD5-4448-8DC7-1DE2DC1669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78929A-B17A-449E-AC38-3AD87CCDF776}"/>
              </a:ext>
            </a:extLst>
          </p:cNvPr>
          <p:cNvSpPr>
            <a:spLocks noGrp="1"/>
          </p:cNvSpPr>
          <p:nvPr>
            <p:ph type="dt" sz="half" idx="10"/>
          </p:nvPr>
        </p:nvSpPr>
        <p:spPr/>
        <p:txBody>
          <a:bodyPr/>
          <a:lstStyle/>
          <a:p>
            <a:fld id="{A5FA5E99-189B-4971-A13F-F756551ACB45}" type="datetimeFigureOut">
              <a:rPr lang="en-US" smtClean="0"/>
              <a:t>11/16/2021</a:t>
            </a:fld>
            <a:endParaRPr lang="en-US"/>
          </a:p>
        </p:txBody>
      </p:sp>
      <p:sp>
        <p:nvSpPr>
          <p:cNvPr id="6" name="Footer Placeholder 5">
            <a:extLst>
              <a:ext uri="{FF2B5EF4-FFF2-40B4-BE49-F238E27FC236}">
                <a16:creationId xmlns:a16="http://schemas.microsoft.com/office/drawing/2014/main" id="{E67AB223-BBD9-45D1-9565-14103FE0D3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37B60B-ABC1-45A6-964B-D92B5ECB1409}"/>
              </a:ext>
            </a:extLst>
          </p:cNvPr>
          <p:cNvSpPr>
            <a:spLocks noGrp="1"/>
          </p:cNvSpPr>
          <p:nvPr>
            <p:ph type="sldNum" sz="quarter" idx="12"/>
          </p:nvPr>
        </p:nvSpPr>
        <p:spPr/>
        <p:txBody>
          <a:bodyPr/>
          <a:lstStyle/>
          <a:p>
            <a:fld id="{80D013BD-13CA-4C31-BB5A-C4766424BE3B}" type="slidenum">
              <a:rPr lang="en-US" smtClean="0"/>
              <a:t>‹#›</a:t>
            </a:fld>
            <a:endParaRPr lang="en-US"/>
          </a:p>
        </p:txBody>
      </p:sp>
    </p:spTree>
    <p:extLst>
      <p:ext uri="{BB962C8B-B14F-4D97-AF65-F5344CB8AC3E}">
        <p14:creationId xmlns:p14="http://schemas.microsoft.com/office/powerpoint/2010/main" val="105769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7223A-F691-4E42-9A1C-BAB61C709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444B71-7243-4DEA-8339-27C492D71B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7EAEF8-3D92-4ABD-B826-5CB0274CEA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5E8575-3944-4F2D-B156-B5364AA33C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BCCBA6-D366-47F9-B2A6-0869BCE00C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82723F-E719-4568-9144-C7D53568DE1A}"/>
              </a:ext>
            </a:extLst>
          </p:cNvPr>
          <p:cNvSpPr>
            <a:spLocks noGrp="1"/>
          </p:cNvSpPr>
          <p:nvPr>
            <p:ph type="dt" sz="half" idx="10"/>
          </p:nvPr>
        </p:nvSpPr>
        <p:spPr/>
        <p:txBody>
          <a:bodyPr/>
          <a:lstStyle/>
          <a:p>
            <a:fld id="{A5FA5E99-189B-4971-A13F-F756551ACB45}" type="datetimeFigureOut">
              <a:rPr lang="en-US" smtClean="0"/>
              <a:t>11/16/2021</a:t>
            </a:fld>
            <a:endParaRPr lang="en-US"/>
          </a:p>
        </p:txBody>
      </p:sp>
      <p:sp>
        <p:nvSpPr>
          <p:cNvPr id="8" name="Footer Placeholder 7">
            <a:extLst>
              <a:ext uri="{FF2B5EF4-FFF2-40B4-BE49-F238E27FC236}">
                <a16:creationId xmlns:a16="http://schemas.microsoft.com/office/drawing/2014/main" id="{6F5B328F-EB52-44A1-B557-A894646904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B74C64-AF0D-462A-ABC6-9BAC08D1EC52}"/>
              </a:ext>
            </a:extLst>
          </p:cNvPr>
          <p:cNvSpPr>
            <a:spLocks noGrp="1"/>
          </p:cNvSpPr>
          <p:nvPr>
            <p:ph type="sldNum" sz="quarter" idx="12"/>
          </p:nvPr>
        </p:nvSpPr>
        <p:spPr/>
        <p:txBody>
          <a:bodyPr/>
          <a:lstStyle/>
          <a:p>
            <a:fld id="{80D013BD-13CA-4C31-BB5A-C4766424BE3B}" type="slidenum">
              <a:rPr lang="en-US" smtClean="0"/>
              <a:t>‹#›</a:t>
            </a:fld>
            <a:endParaRPr lang="en-US"/>
          </a:p>
        </p:txBody>
      </p:sp>
    </p:spTree>
    <p:extLst>
      <p:ext uri="{BB962C8B-B14F-4D97-AF65-F5344CB8AC3E}">
        <p14:creationId xmlns:p14="http://schemas.microsoft.com/office/powerpoint/2010/main" val="3802248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5EBEE-C0A5-4222-B584-2321512285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8943D0-4A3B-49A0-AF02-58EF6CD304E5}"/>
              </a:ext>
            </a:extLst>
          </p:cNvPr>
          <p:cNvSpPr>
            <a:spLocks noGrp="1"/>
          </p:cNvSpPr>
          <p:nvPr>
            <p:ph type="dt" sz="half" idx="10"/>
          </p:nvPr>
        </p:nvSpPr>
        <p:spPr/>
        <p:txBody>
          <a:bodyPr/>
          <a:lstStyle/>
          <a:p>
            <a:fld id="{A5FA5E99-189B-4971-A13F-F756551ACB45}" type="datetimeFigureOut">
              <a:rPr lang="en-US" smtClean="0"/>
              <a:t>11/16/2021</a:t>
            </a:fld>
            <a:endParaRPr lang="en-US"/>
          </a:p>
        </p:txBody>
      </p:sp>
      <p:sp>
        <p:nvSpPr>
          <p:cNvPr id="4" name="Footer Placeholder 3">
            <a:extLst>
              <a:ext uri="{FF2B5EF4-FFF2-40B4-BE49-F238E27FC236}">
                <a16:creationId xmlns:a16="http://schemas.microsoft.com/office/drawing/2014/main" id="{C1653914-BC94-422D-9381-61E514B487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57539E-EF38-49ED-9FC2-856DB75A1513}"/>
              </a:ext>
            </a:extLst>
          </p:cNvPr>
          <p:cNvSpPr>
            <a:spLocks noGrp="1"/>
          </p:cNvSpPr>
          <p:nvPr>
            <p:ph type="sldNum" sz="quarter" idx="12"/>
          </p:nvPr>
        </p:nvSpPr>
        <p:spPr/>
        <p:txBody>
          <a:bodyPr/>
          <a:lstStyle/>
          <a:p>
            <a:fld id="{80D013BD-13CA-4C31-BB5A-C4766424BE3B}" type="slidenum">
              <a:rPr lang="en-US" smtClean="0"/>
              <a:t>‹#›</a:t>
            </a:fld>
            <a:endParaRPr lang="en-US"/>
          </a:p>
        </p:txBody>
      </p:sp>
    </p:spTree>
    <p:extLst>
      <p:ext uri="{BB962C8B-B14F-4D97-AF65-F5344CB8AC3E}">
        <p14:creationId xmlns:p14="http://schemas.microsoft.com/office/powerpoint/2010/main" val="352915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BE24BA-FDFC-498B-82C8-858F6485E624}"/>
              </a:ext>
            </a:extLst>
          </p:cNvPr>
          <p:cNvSpPr>
            <a:spLocks noGrp="1"/>
          </p:cNvSpPr>
          <p:nvPr>
            <p:ph type="dt" sz="half" idx="10"/>
          </p:nvPr>
        </p:nvSpPr>
        <p:spPr/>
        <p:txBody>
          <a:bodyPr/>
          <a:lstStyle/>
          <a:p>
            <a:fld id="{A5FA5E99-189B-4971-A13F-F756551ACB45}" type="datetimeFigureOut">
              <a:rPr lang="en-US" smtClean="0"/>
              <a:t>11/16/2021</a:t>
            </a:fld>
            <a:endParaRPr lang="en-US"/>
          </a:p>
        </p:txBody>
      </p:sp>
      <p:sp>
        <p:nvSpPr>
          <p:cNvPr id="3" name="Footer Placeholder 2">
            <a:extLst>
              <a:ext uri="{FF2B5EF4-FFF2-40B4-BE49-F238E27FC236}">
                <a16:creationId xmlns:a16="http://schemas.microsoft.com/office/drawing/2014/main" id="{AFECB2A1-C786-4CA5-8E2E-3BFCA270CF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8B9B0A-AAB5-4BF5-853C-238793622AD4}"/>
              </a:ext>
            </a:extLst>
          </p:cNvPr>
          <p:cNvSpPr>
            <a:spLocks noGrp="1"/>
          </p:cNvSpPr>
          <p:nvPr>
            <p:ph type="sldNum" sz="quarter" idx="12"/>
          </p:nvPr>
        </p:nvSpPr>
        <p:spPr/>
        <p:txBody>
          <a:bodyPr/>
          <a:lstStyle/>
          <a:p>
            <a:fld id="{80D013BD-13CA-4C31-BB5A-C4766424BE3B}" type="slidenum">
              <a:rPr lang="en-US" smtClean="0"/>
              <a:t>‹#›</a:t>
            </a:fld>
            <a:endParaRPr lang="en-US"/>
          </a:p>
        </p:txBody>
      </p:sp>
    </p:spTree>
    <p:extLst>
      <p:ext uri="{BB962C8B-B14F-4D97-AF65-F5344CB8AC3E}">
        <p14:creationId xmlns:p14="http://schemas.microsoft.com/office/powerpoint/2010/main" val="5894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5D3C-1262-400B-ADCD-6A458B562E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B56EE0-DEEE-4D21-B20D-192A9C74F8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70EB76-6D85-4EE2-9689-99506A4AB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F7504-98DF-421E-887D-88EC0F000447}"/>
              </a:ext>
            </a:extLst>
          </p:cNvPr>
          <p:cNvSpPr>
            <a:spLocks noGrp="1"/>
          </p:cNvSpPr>
          <p:nvPr>
            <p:ph type="dt" sz="half" idx="10"/>
          </p:nvPr>
        </p:nvSpPr>
        <p:spPr/>
        <p:txBody>
          <a:bodyPr/>
          <a:lstStyle/>
          <a:p>
            <a:fld id="{A5FA5E99-189B-4971-A13F-F756551ACB45}" type="datetimeFigureOut">
              <a:rPr lang="en-US" smtClean="0"/>
              <a:t>11/16/2021</a:t>
            </a:fld>
            <a:endParaRPr lang="en-US"/>
          </a:p>
        </p:txBody>
      </p:sp>
      <p:sp>
        <p:nvSpPr>
          <p:cNvPr id="6" name="Footer Placeholder 5">
            <a:extLst>
              <a:ext uri="{FF2B5EF4-FFF2-40B4-BE49-F238E27FC236}">
                <a16:creationId xmlns:a16="http://schemas.microsoft.com/office/drawing/2014/main" id="{86D0CA0C-5E37-447A-A66D-F382AB7CA9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C7872-769B-46ED-9051-CE04A7A82F7F}"/>
              </a:ext>
            </a:extLst>
          </p:cNvPr>
          <p:cNvSpPr>
            <a:spLocks noGrp="1"/>
          </p:cNvSpPr>
          <p:nvPr>
            <p:ph type="sldNum" sz="quarter" idx="12"/>
          </p:nvPr>
        </p:nvSpPr>
        <p:spPr/>
        <p:txBody>
          <a:bodyPr/>
          <a:lstStyle/>
          <a:p>
            <a:fld id="{80D013BD-13CA-4C31-BB5A-C4766424BE3B}" type="slidenum">
              <a:rPr lang="en-US" smtClean="0"/>
              <a:t>‹#›</a:t>
            </a:fld>
            <a:endParaRPr lang="en-US"/>
          </a:p>
        </p:txBody>
      </p:sp>
    </p:spTree>
    <p:extLst>
      <p:ext uri="{BB962C8B-B14F-4D97-AF65-F5344CB8AC3E}">
        <p14:creationId xmlns:p14="http://schemas.microsoft.com/office/powerpoint/2010/main" val="1343183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6039-6799-49E8-B359-370EB57E00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FFD1F2-1BE5-42BC-A976-2D9916AFB7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4A04DC-3002-45ED-B299-664BAC0B7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1A8B1-1702-4B11-BE08-11C4573CBC9E}"/>
              </a:ext>
            </a:extLst>
          </p:cNvPr>
          <p:cNvSpPr>
            <a:spLocks noGrp="1"/>
          </p:cNvSpPr>
          <p:nvPr>
            <p:ph type="dt" sz="half" idx="10"/>
          </p:nvPr>
        </p:nvSpPr>
        <p:spPr/>
        <p:txBody>
          <a:bodyPr/>
          <a:lstStyle/>
          <a:p>
            <a:fld id="{A5FA5E99-189B-4971-A13F-F756551ACB45}" type="datetimeFigureOut">
              <a:rPr lang="en-US" smtClean="0"/>
              <a:t>11/16/2021</a:t>
            </a:fld>
            <a:endParaRPr lang="en-US"/>
          </a:p>
        </p:txBody>
      </p:sp>
      <p:sp>
        <p:nvSpPr>
          <p:cNvPr id="6" name="Footer Placeholder 5">
            <a:extLst>
              <a:ext uri="{FF2B5EF4-FFF2-40B4-BE49-F238E27FC236}">
                <a16:creationId xmlns:a16="http://schemas.microsoft.com/office/drawing/2014/main" id="{6BD932A4-D6F1-4D03-B7E5-43B1F4438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1E639-A001-4A9D-BAA4-EF6FC08796D0}"/>
              </a:ext>
            </a:extLst>
          </p:cNvPr>
          <p:cNvSpPr>
            <a:spLocks noGrp="1"/>
          </p:cNvSpPr>
          <p:nvPr>
            <p:ph type="sldNum" sz="quarter" idx="12"/>
          </p:nvPr>
        </p:nvSpPr>
        <p:spPr/>
        <p:txBody>
          <a:bodyPr/>
          <a:lstStyle/>
          <a:p>
            <a:fld id="{80D013BD-13CA-4C31-BB5A-C4766424BE3B}" type="slidenum">
              <a:rPr lang="en-US" smtClean="0"/>
              <a:t>‹#›</a:t>
            </a:fld>
            <a:endParaRPr lang="en-US"/>
          </a:p>
        </p:txBody>
      </p:sp>
    </p:spTree>
    <p:extLst>
      <p:ext uri="{BB962C8B-B14F-4D97-AF65-F5344CB8AC3E}">
        <p14:creationId xmlns:p14="http://schemas.microsoft.com/office/powerpoint/2010/main" val="1394437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8A4DB3-A5D0-4F47-A913-B61FF5A9FE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ACBC3C-C6B2-4053-937A-EA54A3F433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CD886-668E-4889-BB73-36C31C1A98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A5E99-189B-4971-A13F-F756551ACB45}" type="datetimeFigureOut">
              <a:rPr lang="en-US" smtClean="0"/>
              <a:t>11/16/2021</a:t>
            </a:fld>
            <a:endParaRPr lang="en-US"/>
          </a:p>
        </p:txBody>
      </p:sp>
      <p:sp>
        <p:nvSpPr>
          <p:cNvPr id="5" name="Footer Placeholder 4">
            <a:extLst>
              <a:ext uri="{FF2B5EF4-FFF2-40B4-BE49-F238E27FC236}">
                <a16:creationId xmlns:a16="http://schemas.microsoft.com/office/drawing/2014/main" id="{18396C72-9115-4D7B-85F1-E9936802D5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4541BC-2E25-42D9-BFC0-9B0CCF0395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013BD-13CA-4C31-BB5A-C4766424BE3B}" type="slidenum">
              <a:rPr lang="en-US" smtClean="0"/>
              <a:t>‹#›</a:t>
            </a:fld>
            <a:endParaRPr lang="en-US"/>
          </a:p>
        </p:txBody>
      </p:sp>
    </p:spTree>
    <p:extLst>
      <p:ext uri="{BB962C8B-B14F-4D97-AF65-F5344CB8AC3E}">
        <p14:creationId xmlns:p14="http://schemas.microsoft.com/office/powerpoint/2010/main" val="1726975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nterest.it/pin/39688040449977807/"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hilosophynow.org/issues/116/The_Social_Contract_A_License_to_Steal" TargetMode="External"/><Relationship Id="rId2" Type="http://schemas.openxmlformats.org/officeDocument/2006/relationships/hyperlink" Target="https://opentextbc.ca/ethicsinlawenforcement/chapter/social-contract-theory/"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ome.csulb.edu/~cwallis/382/readings/160/TheoryofJustice.html"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offeeandjunk.com/fairness/" TargetMode="External"/><Relationship Id="rId2" Type="http://schemas.openxmlformats.org/officeDocument/2006/relationships/hyperlink" Target="https://arxiv.org/pdf/1908.00176.pdf"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www.un.org/en/about-us/universal-declaration-of-human-rights"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bchumanrights.ca/human-rights/what-are-human-right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oll.libertyfund.org/page/hayek-on-kinds-of-order-in-society" TargetMode="External"/><Relationship Id="rId2" Type="http://schemas.openxmlformats.org/officeDocument/2006/relationships/hyperlink" Target="https://www.econstor.eu/bitstream/10419/141284/1/859159086.pdf" TargetMode="External"/><Relationship Id="rId1" Type="http://schemas.openxmlformats.org/officeDocument/2006/relationships/slideLayout" Target="../slideLayouts/slideLayout2.xml"/><Relationship Id="rId6" Type="http://schemas.openxmlformats.org/officeDocument/2006/relationships/hyperlink" Target="https://www.projectmanager.com/training/setup-self-directed-teams"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hyperlink" Target="https://www.econstor.eu/bitstream/10419/141284/1/859159086.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reasonandmeaning.com/2015/04/12/david-gauthiers-moral-contractarianism/" TargetMode="External"/><Relationship Id="rId2" Type="http://schemas.openxmlformats.org/officeDocument/2006/relationships/hyperlink" Target="https://philpapers.org/rec/GAUMBA" TargetMode="External"/><Relationship Id="rId1" Type="http://schemas.openxmlformats.org/officeDocument/2006/relationships/slideLayout" Target="../slideLayouts/slideLayout2.xml"/><Relationship Id="rId5" Type="http://schemas.openxmlformats.org/officeDocument/2006/relationships/hyperlink" Target="https://www.semanticscholar.org/paper/SELF-DEFEAT%2C-PUBLICITY%2C-AND-INCOHERENCE%3A-THREE-FOR-Eggleston/cf48750795fb333403173f0e9a0eb38f31299542"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hendrix.edu/uploadedFiles/Admission/GarrettHardinArticl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quora.com/What-is-the-social-contract-theory-2"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themillennialexec.com/why-social-contracts-matter-in-the-modern-workplac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newyorker.com/news/q-and-a/martha-nussbaum-on-metoo" TargetMode="External"/><Relationship Id="rId2" Type="http://schemas.openxmlformats.org/officeDocument/2006/relationships/hyperlink" Target="https://www.h-net.org/reviews/showpdf.php?id=30492" TargetMode="Externa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ciencedirect.com/science/article/abs/pii/S092911991630373X"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files.libertyfund.org/files/1063/Buchanan_0102-03_EBk_v6.0.pdf" TargetMode="External"/><Relationship Id="rId1" Type="http://schemas.openxmlformats.org/officeDocument/2006/relationships/slideLayout" Target="../slideLayouts/slideLayout2.xml"/><Relationship Id="rId4" Type="http://schemas.openxmlformats.org/officeDocument/2006/relationships/hyperlink" Target="https://www.researchgate.net/publication/7732826_The_Cultural_Calculus_of_Consen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researchgate.net/publication/247723185_Individualism-CollectivismA_Study_of_Cross-Cultural_Researchers"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en.wikipedia.org/wiki/Social_nor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bc.ca/radio/ideas/the-1991-cbc-massey-lectures-the-malaise-of-modernity-1.2946849" TargetMode="Externa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https://en.wikipedia.org/wiki/Charles_Taylor_(philosopher)" TargetMode="External"/><Relationship Id="rId4" Type="http://schemas.openxmlformats.org/officeDocument/2006/relationships/hyperlink" Target="https://pages.stolaf.edu/ein/themes/communitarianis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arrcenter.hks.harvard.edu/files/cchr/files/ccdp_2020-009_sabelo_b.pdf" TargetMode="External"/><Relationship Id="rId2" Type="http://schemas.openxmlformats.org/officeDocument/2006/relationships/hyperlink" Target="https://montrealethics.ai/research-summary-from-rationality-to-relationality-ubuntu-as-an-ethical-human-rights-framework-for-artificial-intelligence-governance/"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educ.cam.ac.uk/research/programmes/restorativeapproaches/seminartwo/LEPHALALA%20%20UBUNTU-RA%20-%20PAST%20PRESENT.pdf" TargetMode="External"/><Relationship Id="rId1" Type="http://schemas.openxmlformats.org/officeDocument/2006/relationships/slideLayout" Target="../slideLayouts/slideLayout2.xml"/><Relationship Id="rId4" Type="http://schemas.openxmlformats.org/officeDocument/2006/relationships/hyperlink" Target="https://www.commonsensemedia.org/movie-reviews/track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Mores" TargetMode="External"/><Relationship Id="rId2" Type="http://schemas.openxmlformats.org/officeDocument/2006/relationships/hyperlink" Target="https://www.yourarticlelibrary.com/sociology/mores-strongest-social-norms-meaning-and-characteristics/35066"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openoregon.pressbooks.pub/ccj230/chapter/1-3-folkways-mores-taboo-behavio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books.google.ca/books/about/Prisoner_s_Dilemma.html?id=JZk2x841s2AC&amp;redir_esc=y" TargetMode="External"/><Relationship Id="rId2" Type="http://schemas.openxmlformats.org/officeDocument/2006/relationships/hyperlink" Target="https://en.wikipedia.org/wiki/Prisoner%27s_dilemma"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s.ubc.ca/~kevinlb/teaching/cs430%20-%202011-12/lectures/Lect08.pdf" TargetMode="External"/><Relationship Id="rId2" Type="http://schemas.openxmlformats.org/officeDocument/2006/relationships/hyperlink" Target="https://www.investopedia.com/terms/n/nash-equilibrium.asp"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outlookafghanistan.net/topics.php?post_id=11589"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hands holding each other&#10;&#10;Description automatically generated with low confidence">
            <a:extLst>
              <a:ext uri="{FF2B5EF4-FFF2-40B4-BE49-F238E27FC236}">
                <a16:creationId xmlns:a16="http://schemas.microsoft.com/office/drawing/2014/main" id="{5E0E69D7-AC18-4CEB-BDD7-FD0EB683EE11}"/>
              </a:ext>
            </a:extLst>
          </p:cNvPr>
          <p:cNvPicPr>
            <a:picLocks noChangeAspect="1"/>
          </p:cNvPicPr>
          <p:nvPr/>
        </p:nvPicPr>
        <p:blipFill rotWithShape="1">
          <a:blip r:embed="rId2">
            <a:alphaModFix amt="50000"/>
          </a:blip>
          <a:srcRect b="5462"/>
          <a:stretch/>
        </p:blipFill>
        <p:spPr>
          <a:xfrm>
            <a:off x="20" y="1"/>
            <a:ext cx="12191980" cy="6857999"/>
          </a:xfrm>
          <a:prstGeom prst="rect">
            <a:avLst/>
          </a:prstGeom>
        </p:spPr>
      </p:pic>
      <p:sp>
        <p:nvSpPr>
          <p:cNvPr id="2" name="Title 1">
            <a:extLst>
              <a:ext uri="{FF2B5EF4-FFF2-40B4-BE49-F238E27FC236}">
                <a16:creationId xmlns:a16="http://schemas.microsoft.com/office/drawing/2014/main" id="{7855FA2F-6108-4C1F-856E-48E6BACB90C4}"/>
              </a:ext>
            </a:extLst>
          </p:cNvPr>
          <p:cNvSpPr>
            <a:spLocks noGrp="1"/>
          </p:cNvSpPr>
          <p:nvPr>
            <p:ph type="ctrTitle"/>
          </p:nvPr>
        </p:nvSpPr>
        <p:spPr>
          <a:xfrm>
            <a:off x="1524000" y="1122362"/>
            <a:ext cx="9144000" cy="2900518"/>
          </a:xfrm>
        </p:spPr>
        <p:txBody>
          <a:bodyPr>
            <a:normAutofit/>
          </a:bodyPr>
          <a:lstStyle/>
          <a:p>
            <a:r>
              <a:rPr lang="en-CA">
                <a:solidFill>
                  <a:srgbClr val="FFFFFF"/>
                </a:solidFill>
              </a:rPr>
              <a:t>Social Contracts</a:t>
            </a:r>
            <a:endParaRPr lang="en-US">
              <a:solidFill>
                <a:srgbClr val="FFFFFF"/>
              </a:solidFill>
            </a:endParaRPr>
          </a:p>
        </p:txBody>
      </p:sp>
      <p:sp>
        <p:nvSpPr>
          <p:cNvPr id="3" name="Subtitle 2">
            <a:extLst>
              <a:ext uri="{FF2B5EF4-FFF2-40B4-BE49-F238E27FC236}">
                <a16:creationId xmlns:a16="http://schemas.microsoft.com/office/drawing/2014/main" id="{EEFBAF04-7AE8-46F0-A5FC-DC791B64CBCE}"/>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November 16, 2021</a:t>
            </a:r>
            <a:endParaRPr lang="en-US">
              <a:solidFill>
                <a:srgbClr val="FFFFFF"/>
              </a:solidFill>
            </a:endParaRPr>
          </a:p>
        </p:txBody>
      </p:sp>
    </p:spTree>
    <p:extLst>
      <p:ext uri="{BB962C8B-B14F-4D97-AF65-F5344CB8AC3E}">
        <p14:creationId xmlns:p14="http://schemas.microsoft.com/office/powerpoint/2010/main" val="230691363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7637F-8D4C-4A8F-A1C7-D1CF321FFBF9}"/>
              </a:ext>
            </a:extLst>
          </p:cNvPr>
          <p:cNvSpPr>
            <a:spLocks noGrp="1"/>
          </p:cNvSpPr>
          <p:nvPr>
            <p:ph type="title"/>
          </p:nvPr>
        </p:nvSpPr>
        <p:spPr/>
        <p:txBody>
          <a:bodyPr/>
          <a:lstStyle/>
          <a:p>
            <a:r>
              <a:rPr lang="en-CA" dirty="0"/>
              <a:t>Elements of the Social Contract</a:t>
            </a:r>
            <a:endParaRPr lang="en-US" dirty="0"/>
          </a:p>
        </p:txBody>
      </p:sp>
      <p:sp>
        <p:nvSpPr>
          <p:cNvPr id="3" name="Content Placeholder 2">
            <a:extLst>
              <a:ext uri="{FF2B5EF4-FFF2-40B4-BE49-F238E27FC236}">
                <a16:creationId xmlns:a16="http://schemas.microsoft.com/office/drawing/2014/main" id="{420F8443-C960-42D7-B50C-20953063C0BC}"/>
              </a:ext>
            </a:extLst>
          </p:cNvPr>
          <p:cNvSpPr>
            <a:spLocks noGrp="1"/>
          </p:cNvSpPr>
          <p:nvPr>
            <p:ph idx="1"/>
          </p:nvPr>
        </p:nvSpPr>
        <p:spPr>
          <a:xfrm>
            <a:off x="7481455" y="1554606"/>
            <a:ext cx="2583873" cy="4351338"/>
          </a:xfrm>
        </p:spPr>
        <p:txBody>
          <a:bodyPr/>
          <a:lstStyle/>
          <a:p>
            <a:pPr marL="0" indent="0">
              <a:buNone/>
            </a:pPr>
            <a:r>
              <a:rPr lang="en-CA" dirty="0"/>
              <a:t>A combination of state and sovereign, rights, freedom and will</a:t>
            </a:r>
            <a:endParaRPr lang="en-US" dirty="0"/>
          </a:p>
        </p:txBody>
      </p:sp>
      <p:pic>
        <p:nvPicPr>
          <p:cNvPr id="7" name="Picture 6" descr="Diagram&#10;&#10;Description automatically generated">
            <a:extLst>
              <a:ext uri="{FF2B5EF4-FFF2-40B4-BE49-F238E27FC236}">
                <a16:creationId xmlns:a16="http://schemas.microsoft.com/office/drawing/2014/main" id="{1DC28D3C-0900-4BD4-A8D9-5C70340FA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022" y="1554606"/>
            <a:ext cx="6144924" cy="4622357"/>
          </a:xfrm>
          <a:prstGeom prst="rect">
            <a:avLst/>
          </a:prstGeom>
        </p:spPr>
      </p:pic>
      <p:sp>
        <p:nvSpPr>
          <p:cNvPr id="9" name="TextBox 8">
            <a:extLst>
              <a:ext uri="{FF2B5EF4-FFF2-40B4-BE49-F238E27FC236}">
                <a16:creationId xmlns:a16="http://schemas.microsoft.com/office/drawing/2014/main" id="{ECB1BD01-0C0E-4F68-A0D9-676831C47482}"/>
              </a:ext>
            </a:extLst>
          </p:cNvPr>
          <p:cNvSpPr txBox="1"/>
          <p:nvPr/>
        </p:nvSpPr>
        <p:spPr>
          <a:xfrm>
            <a:off x="7443355" y="5530632"/>
            <a:ext cx="3616036" cy="646331"/>
          </a:xfrm>
          <a:prstGeom prst="rect">
            <a:avLst/>
          </a:prstGeom>
          <a:noFill/>
        </p:spPr>
        <p:txBody>
          <a:bodyPr wrap="square">
            <a:spAutoFit/>
          </a:bodyPr>
          <a:lstStyle/>
          <a:p>
            <a:r>
              <a:rPr lang="en-US" dirty="0">
                <a:hlinkClick r:id="rId3"/>
              </a:rPr>
              <a:t>https://www.pinterest.it/pin/39688040449977807/</a:t>
            </a:r>
            <a:r>
              <a:rPr lang="en-US" dirty="0"/>
              <a:t> </a:t>
            </a:r>
          </a:p>
        </p:txBody>
      </p:sp>
    </p:spTree>
    <p:extLst>
      <p:ext uri="{BB962C8B-B14F-4D97-AF65-F5344CB8AC3E}">
        <p14:creationId xmlns:p14="http://schemas.microsoft.com/office/powerpoint/2010/main" val="395815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DDD7-E451-4671-8956-A2A9DD2CD92C}"/>
              </a:ext>
            </a:extLst>
          </p:cNvPr>
          <p:cNvSpPr>
            <a:spLocks noGrp="1"/>
          </p:cNvSpPr>
          <p:nvPr>
            <p:ph type="title"/>
          </p:nvPr>
        </p:nvSpPr>
        <p:spPr/>
        <p:txBody>
          <a:bodyPr/>
          <a:lstStyle/>
          <a:p>
            <a:r>
              <a:rPr lang="en-CA" dirty="0"/>
              <a:t>Enforcement</a:t>
            </a:r>
            <a:endParaRPr lang="en-US" dirty="0"/>
          </a:p>
        </p:txBody>
      </p:sp>
      <p:sp>
        <p:nvSpPr>
          <p:cNvPr id="3" name="Content Placeholder 2">
            <a:extLst>
              <a:ext uri="{FF2B5EF4-FFF2-40B4-BE49-F238E27FC236}">
                <a16:creationId xmlns:a16="http://schemas.microsoft.com/office/drawing/2014/main" id="{6280A179-8AB7-4804-ADEC-AF384EF997FE}"/>
              </a:ext>
            </a:extLst>
          </p:cNvPr>
          <p:cNvSpPr>
            <a:spLocks noGrp="1"/>
          </p:cNvSpPr>
          <p:nvPr>
            <p:ph idx="1"/>
          </p:nvPr>
        </p:nvSpPr>
        <p:spPr/>
        <p:txBody>
          <a:bodyPr/>
          <a:lstStyle/>
          <a:p>
            <a:r>
              <a:rPr lang="en-CA" dirty="0"/>
              <a:t>The question of police powers</a:t>
            </a:r>
          </a:p>
          <a:p>
            <a:r>
              <a:rPr lang="en-CA" dirty="0"/>
              <a:t>Forms of sanction or punishment</a:t>
            </a:r>
          </a:p>
          <a:p>
            <a:endParaRPr lang="en-US" dirty="0"/>
          </a:p>
        </p:txBody>
      </p:sp>
      <p:sp>
        <p:nvSpPr>
          <p:cNvPr id="5" name="TextBox 4">
            <a:extLst>
              <a:ext uri="{FF2B5EF4-FFF2-40B4-BE49-F238E27FC236}">
                <a16:creationId xmlns:a16="http://schemas.microsoft.com/office/drawing/2014/main" id="{62B17ECF-C4CF-421C-8878-6A9B5AE5FA5A}"/>
              </a:ext>
            </a:extLst>
          </p:cNvPr>
          <p:cNvSpPr txBox="1"/>
          <p:nvPr/>
        </p:nvSpPr>
        <p:spPr>
          <a:xfrm>
            <a:off x="838200" y="2939673"/>
            <a:ext cx="4364182" cy="1754326"/>
          </a:xfrm>
          <a:prstGeom prst="rect">
            <a:avLst/>
          </a:prstGeom>
          <a:noFill/>
        </p:spPr>
        <p:txBody>
          <a:bodyPr wrap="square">
            <a:spAutoFit/>
          </a:bodyPr>
          <a:lstStyle/>
          <a:p>
            <a:r>
              <a:rPr lang="en-US" dirty="0"/>
              <a:t>“It gives government too much power to make laws under the guise of protecting the public. Specifically, governments may use the cloak of the social contract to invoke the fear of a state of nature to warrant laws that are intrusive.”</a:t>
            </a:r>
          </a:p>
        </p:txBody>
      </p:sp>
      <p:sp>
        <p:nvSpPr>
          <p:cNvPr id="7" name="TextBox 6">
            <a:extLst>
              <a:ext uri="{FF2B5EF4-FFF2-40B4-BE49-F238E27FC236}">
                <a16:creationId xmlns:a16="http://schemas.microsoft.com/office/drawing/2014/main" id="{0A5681CF-AF31-4375-9142-692B710C858D}"/>
              </a:ext>
            </a:extLst>
          </p:cNvPr>
          <p:cNvSpPr txBox="1"/>
          <p:nvPr/>
        </p:nvSpPr>
        <p:spPr>
          <a:xfrm>
            <a:off x="838200" y="5112315"/>
            <a:ext cx="4364182" cy="1415772"/>
          </a:xfrm>
          <a:prstGeom prst="rect">
            <a:avLst/>
          </a:prstGeom>
          <a:noFill/>
        </p:spPr>
        <p:txBody>
          <a:bodyPr wrap="square">
            <a:spAutoFit/>
          </a:bodyPr>
          <a:lstStyle/>
          <a:p>
            <a:r>
              <a:rPr lang="en-US" dirty="0">
                <a:hlinkClick r:id="rId2"/>
              </a:rPr>
              <a:t>https://opentextbc.ca/ethicsinlawenforcement/chapter/social-contract-theory/</a:t>
            </a:r>
            <a:r>
              <a:rPr lang="en-US" dirty="0"/>
              <a:t> </a:t>
            </a:r>
          </a:p>
          <a:p>
            <a:endParaRPr lang="en-US" sz="1100" dirty="0"/>
          </a:p>
          <a:p>
            <a:r>
              <a:rPr lang="en-US" dirty="0">
                <a:hlinkClick r:id="rId3"/>
              </a:rPr>
              <a:t>https://philosophynow.org/issues/116/The_Social_Contract_A_License_to_Steal</a:t>
            </a:r>
            <a:r>
              <a:rPr lang="en-US" dirty="0"/>
              <a:t> </a:t>
            </a:r>
          </a:p>
        </p:txBody>
      </p:sp>
      <p:pic>
        <p:nvPicPr>
          <p:cNvPr id="11" name="Picture 10" descr="Photo of Minneapolis police officer">
            <a:extLst>
              <a:ext uri="{FF2B5EF4-FFF2-40B4-BE49-F238E27FC236}">
                <a16:creationId xmlns:a16="http://schemas.microsoft.com/office/drawing/2014/main" id="{92419387-1EBF-40E8-84DC-94005A674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5787" y="1859157"/>
            <a:ext cx="5258793" cy="3641098"/>
          </a:xfrm>
          <a:prstGeom prst="rect">
            <a:avLst/>
          </a:prstGeom>
        </p:spPr>
      </p:pic>
    </p:spTree>
    <p:extLst>
      <p:ext uri="{BB962C8B-B14F-4D97-AF65-F5344CB8AC3E}">
        <p14:creationId xmlns:p14="http://schemas.microsoft.com/office/powerpoint/2010/main" val="3322768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FB25-6D6F-4129-AFBF-3476ABBF1BAA}"/>
              </a:ext>
            </a:extLst>
          </p:cNvPr>
          <p:cNvSpPr>
            <a:spLocks noGrp="1"/>
          </p:cNvSpPr>
          <p:nvPr>
            <p:ph type="title"/>
          </p:nvPr>
        </p:nvSpPr>
        <p:spPr/>
        <p:txBody>
          <a:bodyPr/>
          <a:lstStyle/>
          <a:p>
            <a:r>
              <a:rPr lang="en-CA" dirty="0"/>
              <a:t>Consent</a:t>
            </a:r>
            <a:endParaRPr lang="en-US" dirty="0"/>
          </a:p>
        </p:txBody>
      </p:sp>
      <p:sp>
        <p:nvSpPr>
          <p:cNvPr id="3" name="Content Placeholder 2">
            <a:extLst>
              <a:ext uri="{FF2B5EF4-FFF2-40B4-BE49-F238E27FC236}">
                <a16:creationId xmlns:a16="http://schemas.microsoft.com/office/drawing/2014/main" id="{7F48265C-A354-4A04-88F5-46BE68D3F53A}"/>
              </a:ext>
            </a:extLst>
          </p:cNvPr>
          <p:cNvSpPr>
            <a:spLocks noGrp="1"/>
          </p:cNvSpPr>
          <p:nvPr>
            <p:ph idx="1"/>
          </p:nvPr>
        </p:nvSpPr>
        <p:spPr>
          <a:xfrm>
            <a:off x="838200" y="1825625"/>
            <a:ext cx="4953001" cy="4351338"/>
          </a:xfrm>
        </p:spPr>
        <p:txBody>
          <a:bodyPr>
            <a:normAutofit/>
          </a:bodyPr>
          <a:lstStyle/>
          <a:p>
            <a:pPr marL="0" indent="0">
              <a:buNone/>
            </a:pPr>
            <a:r>
              <a:rPr lang="en-US" dirty="0">
                <a:effectLst/>
              </a:rPr>
              <a:t>David Hume:</a:t>
            </a:r>
          </a:p>
          <a:p>
            <a:r>
              <a:rPr lang="en-US" dirty="0">
                <a:effectLst/>
              </a:rPr>
              <a:t>questions their adequacy as historical accounts of the origins of government</a:t>
            </a:r>
          </a:p>
          <a:p>
            <a:r>
              <a:rPr lang="en-US" dirty="0"/>
              <a:t>Questions the validity of the ‘consent’ claimed by such theories</a:t>
            </a:r>
            <a:br>
              <a:rPr lang="en-US" dirty="0"/>
            </a:br>
            <a:endParaRPr lang="en-US" dirty="0">
              <a:effectLst/>
            </a:endParaRPr>
          </a:p>
        </p:txBody>
      </p:sp>
      <p:sp>
        <p:nvSpPr>
          <p:cNvPr id="5" name="TextBox 4">
            <a:extLst>
              <a:ext uri="{FF2B5EF4-FFF2-40B4-BE49-F238E27FC236}">
                <a16:creationId xmlns:a16="http://schemas.microsoft.com/office/drawing/2014/main" id="{BCA99D8F-D401-4174-9298-2680BA048FEF}"/>
              </a:ext>
            </a:extLst>
          </p:cNvPr>
          <p:cNvSpPr txBox="1"/>
          <p:nvPr/>
        </p:nvSpPr>
        <p:spPr>
          <a:xfrm>
            <a:off x="6276107" y="1540754"/>
            <a:ext cx="5472546" cy="1477328"/>
          </a:xfrm>
          <a:prstGeom prst="rect">
            <a:avLst/>
          </a:prstGeom>
          <a:noFill/>
          <a:ln w="3175">
            <a:solidFill>
              <a:schemeClr val="tx1"/>
            </a:solidFill>
          </a:ln>
        </p:spPr>
        <p:txBody>
          <a:bodyPr wrap="square">
            <a:spAutoFit/>
          </a:bodyPr>
          <a:lstStyle/>
          <a:p>
            <a:r>
              <a:rPr lang="en-US" dirty="0">
                <a:effectLst/>
                <a:latin typeface="Arial" panose="020B0604020202020204" pitchFamily="34" charset="0"/>
              </a:rPr>
              <a:t>“Almost all the governments which exist at present or of which there remains any record in story have been founded originally, either on usurpation or conquest, or both, without any pretense of a fair consent or voluntary subjection of the people”</a:t>
            </a:r>
            <a:endParaRPr lang="en-US" dirty="0"/>
          </a:p>
        </p:txBody>
      </p:sp>
      <p:sp>
        <p:nvSpPr>
          <p:cNvPr id="7" name="TextBox 6">
            <a:extLst>
              <a:ext uri="{FF2B5EF4-FFF2-40B4-BE49-F238E27FC236}">
                <a16:creationId xmlns:a16="http://schemas.microsoft.com/office/drawing/2014/main" id="{4F17F1ED-0F33-41AF-9E7D-B4036667EB67}"/>
              </a:ext>
            </a:extLst>
          </p:cNvPr>
          <p:cNvSpPr txBox="1"/>
          <p:nvPr/>
        </p:nvSpPr>
        <p:spPr>
          <a:xfrm>
            <a:off x="5985162" y="3262630"/>
            <a:ext cx="5763491" cy="1477328"/>
          </a:xfrm>
          <a:prstGeom prst="rect">
            <a:avLst/>
          </a:prstGeom>
          <a:noFill/>
          <a:ln w="3175">
            <a:solidFill>
              <a:schemeClr val="tx1"/>
            </a:solidFill>
          </a:ln>
        </p:spPr>
        <p:txBody>
          <a:bodyPr wrap="square">
            <a:spAutoFit/>
          </a:bodyPr>
          <a:lstStyle/>
          <a:p>
            <a:r>
              <a:rPr lang="en-US" dirty="0">
                <a:effectLst/>
                <a:latin typeface="Arial" panose="020B0604020202020204" pitchFamily="34" charset="0"/>
              </a:rPr>
              <a:t>We may as well assert that a man, by remaining in a vessel, freely consents to the dominion of the master, though he was carried on board while asleep and </a:t>
            </a:r>
            <a:br>
              <a:rPr lang="en-US" dirty="0"/>
            </a:br>
            <a:r>
              <a:rPr lang="en-US" dirty="0">
                <a:effectLst/>
                <a:latin typeface="Arial" panose="020B0604020202020204" pitchFamily="34" charset="0"/>
              </a:rPr>
              <a:t>must leap into the ocean and perish the moment he leaves her.”</a:t>
            </a:r>
            <a:endParaRPr lang="en-US" dirty="0"/>
          </a:p>
        </p:txBody>
      </p:sp>
      <p:pic>
        <p:nvPicPr>
          <p:cNvPr id="9" name="Picture 8">
            <a:extLst>
              <a:ext uri="{FF2B5EF4-FFF2-40B4-BE49-F238E27FC236}">
                <a16:creationId xmlns:a16="http://schemas.microsoft.com/office/drawing/2014/main" id="{FEBACB95-9D02-4CAD-B058-60BAF0C757EB}"/>
              </a:ext>
            </a:extLst>
          </p:cNvPr>
          <p:cNvPicPr>
            <a:picLocks noChangeAspect="1"/>
          </p:cNvPicPr>
          <p:nvPr/>
        </p:nvPicPr>
        <p:blipFill>
          <a:blip r:embed="rId2"/>
          <a:stretch>
            <a:fillRect/>
          </a:stretch>
        </p:blipFill>
        <p:spPr>
          <a:xfrm>
            <a:off x="946012" y="5047961"/>
            <a:ext cx="6115904" cy="1514686"/>
          </a:xfrm>
          <a:prstGeom prst="rect">
            <a:avLst/>
          </a:prstGeom>
        </p:spPr>
      </p:pic>
    </p:spTree>
    <p:extLst>
      <p:ext uri="{BB962C8B-B14F-4D97-AF65-F5344CB8AC3E}">
        <p14:creationId xmlns:p14="http://schemas.microsoft.com/office/powerpoint/2010/main" val="18726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3A3FA-3CAE-4931-A324-4688CA18F42A}"/>
              </a:ext>
            </a:extLst>
          </p:cNvPr>
          <p:cNvSpPr>
            <a:spLocks noGrp="1"/>
          </p:cNvSpPr>
          <p:nvPr>
            <p:ph type="title"/>
          </p:nvPr>
        </p:nvSpPr>
        <p:spPr/>
        <p:txBody>
          <a:bodyPr/>
          <a:lstStyle/>
          <a:p>
            <a:r>
              <a:rPr lang="en-CA" dirty="0"/>
              <a:t>John Rawls</a:t>
            </a:r>
            <a:endParaRPr lang="en-US" dirty="0"/>
          </a:p>
        </p:txBody>
      </p:sp>
      <p:sp>
        <p:nvSpPr>
          <p:cNvPr id="3" name="Content Placeholder 2">
            <a:extLst>
              <a:ext uri="{FF2B5EF4-FFF2-40B4-BE49-F238E27FC236}">
                <a16:creationId xmlns:a16="http://schemas.microsoft.com/office/drawing/2014/main" id="{3EDA10AC-6710-4211-B940-2FB569A55599}"/>
              </a:ext>
            </a:extLst>
          </p:cNvPr>
          <p:cNvSpPr>
            <a:spLocks noGrp="1"/>
          </p:cNvSpPr>
          <p:nvPr>
            <p:ph idx="1"/>
          </p:nvPr>
        </p:nvSpPr>
        <p:spPr>
          <a:xfrm>
            <a:off x="838200" y="1825625"/>
            <a:ext cx="4523509" cy="4351338"/>
          </a:xfrm>
        </p:spPr>
        <p:txBody>
          <a:bodyPr/>
          <a:lstStyle/>
          <a:p>
            <a:r>
              <a:rPr lang="en-CA" dirty="0"/>
              <a:t>Method: veil of Ignorance</a:t>
            </a:r>
          </a:p>
          <a:p>
            <a:r>
              <a:rPr lang="en-CA" dirty="0"/>
              <a:t>What we would want:</a:t>
            </a:r>
          </a:p>
          <a:p>
            <a:pPr lvl="1"/>
            <a:r>
              <a:rPr lang="en-CA" dirty="0"/>
              <a:t>Rules that treat us as all equal</a:t>
            </a:r>
          </a:p>
          <a:p>
            <a:pPr lvl="1"/>
            <a:r>
              <a:rPr lang="en-CA" dirty="0"/>
              <a:t>A range of basic rights and freedoms for everyone</a:t>
            </a:r>
          </a:p>
          <a:p>
            <a:pPr lvl="1"/>
            <a:r>
              <a:rPr lang="en-CA" dirty="0"/>
              <a:t>Prosperity, so there’s enough for all</a:t>
            </a:r>
            <a:endParaRPr lang="en-US" dirty="0"/>
          </a:p>
        </p:txBody>
      </p:sp>
      <p:pic>
        <p:nvPicPr>
          <p:cNvPr id="5" name="Picture 4" descr="Text&#10;&#10;Description automatically generated with medium confidence">
            <a:extLst>
              <a:ext uri="{FF2B5EF4-FFF2-40B4-BE49-F238E27FC236}">
                <a16:creationId xmlns:a16="http://schemas.microsoft.com/office/drawing/2014/main" id="{AD8AF53C-302B-4EBB-8E3B-A7B5DF273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655" y="1082285"/>
            <a:ext cx="4810089" cy="4468689"/>
          </a:xfrm>
          <a:prstGeom prst="rect">
            <a:avLst/>
          </a:prstGeom>
        </p:spPr>
      </p:pic>
      <p:sp>
        <p:nvSpPr>
          <p:cNvPr id="7" name="TextBox 6">
            <a:extLst>
              <a:ext uri="{FF2B5EF4-FFF2-40B4-BE49-F238E27FC236}">
                <a16:creationId xmlns:a16="http://schemas.microsoft.com/office/drawing/2014/main" id="{B6CE0A9E-1C14-4593-9077-D6A78E6A0DE1}"/>
              </a:ext>
            </a:extLst>
          </p:cNvPr>
          <p:cNvSpPr txBox="1"/>
          <p:nvPr/>
        </p:nvSpPr>
        <p:spPr>
          <a:xfrm>
            <a:off x="838200" y="5846544"/>
            <a:ext cx="9954491" cy="646331"/>
          </a:xfrm>
          <a:prstGeom prst="rect">
            <a:avLst/>
          </a:prstGeom>
          <a:noFill/>
        </p:spPr>
        <p:txBody>
          <a:bodyPr wrap="square">
            <a:spAutoFit/>
          </a:bodyPr>
          <a:lstStyle/>
          <a:p>
            <a:r>
              <a:rPr lang="en-US" dirty="0">
                <a:hlinkClick r:id="rId3"/>
              </a:rPr>
              <a:t>https://medium.com/@linkdaniel/a-theory-of-justice-an-introduction-to-john-rawls-208594ba3b75 </a:t>
            </a:r>
          </a:p>
          <a:p>
            <a:r>
              <a:rPr lang="en-US" dirty="0">
                <a:hlinkClick r:id="rId3"/>
              </a:rPr>
              <a:t>https://home.csulb.edu/~cwallis/382/readings/160/TheoryofJustice.html</a:t>
            </a:r>
            <a:r>
              <a:rPr lang="en-US" dirty="0"/>
              <a:t> </a:t>
            </a:r>
          </a:p>
        </p:txBody>
      </p:sp>
    </p:spTree>
    <p:extLst>
      <p:ext uri="{BB962C8B-B14F-4D97-AF65-F5344CB8AC3E}">
        <p14:creationId xmlns:p14="http://schemas.microsoft.com/office/powerpoint/2010/main" val="3671595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14DA9-1E1D-4425-A24D-A8ECBF1110D2}"/>
              </a:ext>
            </a:extLst>
          </p:cNvPr>
          <p:cNvSpPr>
            <a:spLocks noGrp="1"/>
          </p:cNvSpPr>
          <p:nvPr>
            <p:ph type="title"/>
          </p:nvPr>
        </p:nvSpPr>
        <p:spPr/>
        <p:txBody>
          <a:bodyPr/>
          <a:lstStyle/>
          <a:p>
            <a:r>
              <a:rPr lang="en-CA" dirty="0"/>
              <a:t>Fairness</a:t>
            </a:r>
            <a:endParaRPr lang="en-US" dirty="0"/>
          </a:p>
        </p:txBody>
      </p:sp>
      <p:sp>
        <p:nvSpPr>
          <p:cNvPr id="3" name="Content Placeholder 2">
            <a:extLst>
              <a:ext uri="{FF2B5EF4-FFF2-40B4-BE49-F238E27FC236}">
                <a16:creationId xmlns:a16="http://schemas.microsoft.com/office/drawing/2014/main" id="{B21A0DEF-A725-4C0D-81FF-54DBF91C9E33}"/>
              </a:ext>
            </a:extLst>
          </p:cNvPr>
          <p:cNvSpPr>
            <a:spLocks noGrp="1"/>
          </p:cNvSpPr>
          <p:nvPr>
            <p:ph idx="1"/>
          </p:nvPr>
        </p:nvSpPr>
        <p:spPr/>
        <p:txBody>
          <a:bodyPr/>
          <a:lstStyle/>
          <a:p>
            <a:r>
              <a:rPr lang="en-CA" dirty="0"/>
              <a:t>“T</a:t>
            </a:r>
            <a:r>
              <a:rPr lang="en-US" dirty="0"/>
              <a:t>he “fairness” principle was defined as equitable and impartial treatment of data subjects by AI systems.”</a:t>
            </a:r>
          </a:p>
          <a:p>
            <a:r>
              <a:rPr lang="en-US" dirty="0"/>
              <a:t>“The principle of “equality” stands for the idea that people, whether similarly situated or not, deserve the same opportunities and protections.” (</a:t>
            </a:r>
            <a:r>
              <a:rPr lang="en-US" dirty="0" err="1"/>
              <a:t>Fjeld</a:t>
            </a:r>
            <a:r>
              <a:rPr lang="en-US" dirty="0"/>
              <a:t>, et.al., 2020:49)</a:t>
            </a:r>
          </a:p>
        </p:txBody>
      </p:sp>
      <p:sp>
        <p:nvSpPr>
          <p:cNvPr id="5" name="TextBox 4">
            <a:extLst>
              <a:ext uri="{FF2B5EF4-FFF2-40B4-BE49-F238E27FC236}">
                <a16:creationId xmlns:a16="http://schemas.microsoft.com/office/drawing/2014/main" id="{592C8D2F-C203-4D4F-B13F-B956E882A636}"/>
              </a:ext>
            </a:extLst>
          </p:cNvPr>
          <p:cNvSpPr txBox="1"/>
          <p:nvPr/>
        </p:nvSpPr>
        <p:spPr>
          <a:xfrm>
            <a:off x="955964" y="4242000"/>
            <a:ext cx="2777837" cy="2308324"/>
          </a:xfrm>
          <a:prstGeom prst="rect">
            <a:avLst/>
          </a:prstGeom>
          <a:noFill/>
          <a:ln w="3175">
            <a:solidFill>
              <a:schemeClr val="tx1"/>
            </a:solidFill>
          </a:ln>
        </p:spPr>
        <p:txBody>
          <a:bodyPr wrap="square">
            <a:spAutoFit/>
          </a:bodyPr>
          <a:lstStyle/>
          <a:p>
            <a:pPr rtl="0">
              <a:spcBef>
                <a:spcPts val="0"/>
              </a:spcBef>
              <a:spcAft>
                <a:spcPts val="1000"/>
              </a:spcAft>
            </a:pPr>
            <a:r>
              <a:rPr lang="en-US" sz="1800" b="0" i="0" u="none" strike="noStrike" dirty="0">
                <a:solidFill>
                  <a:srgbClr val="000000"/>
                </a:solidFill>
                <a:effectLst/>
                <a:latin typeface="Arial" panose="020B0604020202020204" pitchFamily="34" charset="0"/>
              </a:rPr>
              <a:t>Is fairness something that can be addressed algorithmically? </a:t>
            </a:r>
            <a:r>
              <a:rPr lang="en-US" sz="1800" b="0" i="0" u="none" strike="noStrike" dirty="0" err="1">
                <a:solidFill>
                  <a:srgbClr val="000000"/>
                </a:solidFill>
                <a:effectLst/>
                <a:latin typeface="Arial" panose="020B0604020202020204" pitchFamily="34" charset="0"/>
              </a:rPr>
              <a:t>Eg.</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FairSight</a:t>
            </a:r>
            <a:r>
              <a:rPr lang="en-US" sz="1800" b="0" i="0" u="none" strike="noStrike" dirty="0">
                <a:solidFill>
                  <a:srgbClr val="000000"/>
                </a:solidFill>
                <a:effectLst/>
                <a:latin typeface="Arial" panose="020B0604020202020204" pitchFamily="34" charset="0"/>
              </a:rPr>
              <a:t>: Visual Analytics for Fairness in Decision Making.   </a:t>
            </a:r>
            <a:r>
              <a:rPr lang="en-US" sz="1800" b="0" i="0" u="sng" strike="noStrike" dirty="0">
                <a:solidFill>
                  <a:srgbClr val="1155CC"/>
                </a:solidFill>
                <a:effectLst/>
                <a:latin typeface="Arial" panose="020B0604020202020204" pitchFamily="34" charset="0"/>
                <a:hlinkClick r:id="rId2"/>
              </a:rPr>
              <a:t>https://arxiv.org/pdf/1908.00176.pdf</a:t>
            </a:r>
            <a:r>
              <a:rPr lang="en-US" sz="1800" b="0" i="0" u="none" strike="noStrike" dirty="0">
                <a:solidFill>
                  <a:srgbClr val="000000"/>
                </a:solidFill>
                <a:effectLst/>
                <a:latin typeface="Arial" panose="020B0604020202020204" pitchFamily="34" charset="0"/>
              </a:rPr>
              <a:t> </a:t>
            </a:r>
            <a:endParaRPr lang="en-US" dirty="0">
              <a:effectLst/>
            </a:endParaRPr>
          </a:p>
        </p:txBody>
      </p:sp>
      <p:sp>
        <p:nvSpPr>
          <p:cNvPr id="9" name="TextBox 8">
            <a:extLst>
              <a:ext uri="{FF2B5EF4-FFF2-40B4-BE49-F238E27FC236}">
                <a16:creationId xmlns:a16="http://schemas.microsoft.com/office/drawing/2014/main" id="{F929C17A-5200-4F0B-AC3A-2339DCB137A9}"/>
              </a:ext>
            </a:extLst>
          </p:cNvPr>
          <p:cNvSpPr txBox="1"/>
          <p:nvPr/>
        </p:nvSpPr>
        <p:spPr>
          <a:xfrm>
            <a:off x="3851565" y="4242000"/>
            <a:ext cx="2396835" cy="2308324"/>
          </a:xfrm>
          <a:prstGeom prst="rect">
            <a:avLst/>
          </a:prstGeom>
          <a:noFill/>
          <a:ln w="3175">
            <a:solidFill>
              <a:schemeClr val="tx1"/>
            </a:solidFill>
          </a:ln>
        </p:spPr>
        <p:txBody>
          <a:bodyPr wrap="square">
            <a:spAutoFit/>
          </a:bodyPr>
          <a:lstStyle/>
          <a:p>
            <a:r>
              <a:rPr lang="en-US" dirty="0"/>
              <a:t>We care so much about fairness that we are willing to sacrifice economic well-being to enforce it. The Problem with Too Much Fairness </a:t>
            </a:r>
            <a:r>
              <a:rPr lang="en-US" dirty="0">
                <a:hlinkClick r:id="rId3"/>
              </a:rPr>
              <a:t>https://coffeeandjunk.com/fairness/</a:t>
            </a:r>
            <a:r>
              <a:rPr lang="en-US" dirty="0"/>
              <a:t> </a:t>
            </a:r>
          </a:p>
        </p:txBody>
      </p:sp>
      <p:pic>
        <p:nvPicPr>
          <p:cNvPr id="11" name="Picture 10" descr="Diagram&#10;&#10;Description automatically generated">
            <a:extLst>
              <a:ext uri="{FF2B5EF4-FFF2-40B4-BE49-F238E27FC236}">
                <a16:creationId xmlns:a16="http://schemas.microsoft.com/office/drawing/2014/main" id="{7F8FE525-11B6-42C5-812B-EB9414FDD8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6164" y="4242000"/>
            <a:ext cx="5422474" cy="1687745"/>
          </a:xfrm>
          <a:prstGeom prst="rect">
            <a:avLst/>
          </a:prstGeom>
        </p:spPr>
      </p:pic>
    </p:spTree>
    <p:extLst>
      <p:ext uri="{BB962C8B-B14F-4D97-AF65-F5344CB8AC3E}">
        <p14:creationId xmlns:p14="http://schemas.microsoft.com/office/powerpoint/2010/main" val="2113185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6107A119-5638-4310-B77B-35AFF0C82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84" y="1628343"/>
            <a:ext cx="8286750" cy="4648200"/>
          </a:xfrm>
          <a:prstGeom prst="rect">
            <a:avLst/>
          </a:prstGeom>
        </p:spPr>
      </p:pic>
      <p:sp>
        <p:nvSpPr>
          <p:cNvPr id="2" name="Title 1">
            <a:extLst>
              <a:ext uri="{FF2B5EF4-FFF2-40B4-BE49-F238E27FC236}">
                <a16:creationId xmlns:a16="http://schemas.microsoft.com/office/drawing/2014/main" id="{8B83652D-59F6-405B-9309-E777148164CC}"/>
              </a:ext>
            </a:extLst>
          </p:cNvPr>
          <p:cNvSpPr>
            <a:spLocks noGrp="1"/>
          </p:cNvSpPr>
          <p:nvPr>
            <p:ph type="title"/>
          </p:nvPr>
        </p:nvSpPr>
        <p:spPr/>
        <p:txBody>
          <a:bodyPr/>
          <a:lstStyle/>
          <a:p>
            <a:r>
              <a:rPr lang="en-CA" dirty="0"/>
              <a:t>Rights</a:t>
            </a:r>
            <a:endParaRPr lang="en-US" dirty="0"/>
          </a:p>
        </p:txBody>
      </p:sp>
      <p:sp>
        <p:nvSpPr>
          <p:cNvPr id="3" name="Content Placeholder 2">
            <a:extLst>
              <a:ext uri="{FF2B5EF4-FFF2-40B4-BE49-F238E27FC236}">
                <a16:creationId xmlns:a16="http://schemas.microsoft.com/office/drawing/2014/main" id="{BA5B3B49-DB51-49EC-B06C-FB9396E1AB04}"/>
              </a:ext>
            </a:extLst>
          </p:cNvPr>
          <p:cNvSpPr>
            <a:spLocks noGrp="1"/>
          </p:cNvSpPr>
          <p:nvPr>
            <p:ph idx="1"/>
          </p:nvPr>
        </p:nvSpPr>
        <p:spPr>
          <a:xfrm>
            <a:off x="7218218" y="1316182"/>
            <a:ext cx="4135582" cy="4860781"/>
          </a:xfrm>
        </p:spPr>
        <p:txBody>
          <a:bodyPr>
            <a:normAutofit lnSpcReduction="10000"/>
          </a:bodyPr>
          <a:lstStyle/>
          <a:p>
            <a:pPr marL="0" indent="0">
              <a:buNone/>
            </a:pPr>
            <a:r>
              <a:rPr lang="en-CA" dirty="0"/>
              <a:t>“</a:t>
            </a:r>
            <a:r>
              <a:rPr lang="en-US" dirty="0"/>
              <a:t>Simply by existing in the world, you are entitled to certain basic rights: your human rights.”</a:t>
            </a:r>
          </a:p>
          <a:p>
            <a:pPr marL="0" indent="0">
              <a:buNone/>
            </a:pPr>
            <a:endParaRPr lang="en-CA" dirty="0"/>
          </a:p>
          <a:p>
            <a:pPr marL="0" indent="0">
              <a:buNone/>
            </a:pPr>
            <a:endParaRPr lang="en-CA" dirty="0"/>
          </a:p>
          <a:p>
            <a:r>
              <a:rPr lang="en-CA" dirty="0"/>
              <a:t>Bill of Rights</a:t>
            </a:r>
          </a:p>
          <a:p>
            <a:r>
              <a:rPr lang="en-CA" dirty="0"/>
              <a:t>Charter of Rights and Freedoms</a:t>
            </a:r>
          </a:p>
          <a:p>
            <a:r>
              <a:rPr lang="en-CA" dirty="0"/>
              <a:t>Universal Declaration of Human Rights</a:t>
            </a:r>
            <a:endParaRPr lang="en-US" dirty="0"/>
          </a:p>
        </p:txBody>
      </p:sp>
      <p:sp>
        <p:nvSpPr>
          <p:cNvPr id="7" name="TextBox 6">
            <a:extLst>
              <a:ext uri="{FF2B5EF4-FFF2-40B4-BE49-F238E27FC236}">
                <a16:creationId xmlns:a16="http://schemas.microsoft.com/office/drawing/2014/main" id="{F36C370C-B94D-47AD-BB02-9F9B0EE7C069}"/>
              </a:ext>
            </a:extLst>
          </p:cNvPr>
          <p:cNvSpPr txBox="1"/>
          <p:nvPr/>
        </p:nvSpPr>
        <p:spPr>
          <a:xfrm>
            <a:off x="557645" y="6411480"/>
            <a:ext cx="8156863" cy="369332"/>
          </a:xfrm>
          <a:prstGeom prst="rect">
            <a:avLst/>
          </a:prstGeom>
          <a:noFill/>
        </p:spPr>
        <p:txBody>
          <a:bodyPr wrap="square">
            <a:spAutoFit/>
          </a:bodyPr>
          <a:lstStyle/>
          <a:p>
            <a:r>
              <a:rPr lang="en-US" dirty="0">
                <a:hlinkClick r:id="rId3"/>
              </a:rPr>
              <a:t>https://www.un.org/en/about-us/universal-declaration-of-human-rights</a:t>
            </a:r>
            <a:r>
              <a:rPr lang="en-US" dirty="0"/>
              <a:t> </a:t>
            </a:r>
          </a:p>
        </p:txBody>
      </p:sp>
      <p:sp>
        <p:nvSpPr>
          <p:cNvPr id="9" name="TextBox 8">
            <a:extLst>
              <a:ext uri="{FF2B5EF4-FFF2-40B4-BE49-F238E27FC236}">
                <a16:creationId xmlns:a16="http://schemas.microsoft.com/office/drawing/2014/main" id="{8A9EA0D6-2726-4C9F-B187-5F8A2DF7FDF7}"/>
              </a:ext>
            </a:extLst>
          </p:cNvPr>
          <p:cNvSpPr txBox="1"/>
          <p:nvPr/>
        </p:nvSpPr>
        <p:spPr>
          <a:xfrm>
            <a:off x="7218218" y="2782669"/>
            <a:ext cx="3266209" cy="646331"/>
          </a:xfrm>
          <a:prstGeom prst="rect">
            <a:avLst/>
          </a:prstGeom>
          <a:noFill/>
        </p:spPr>
        <p:txBody>
          <a:bodyPr wrap="square">
            <a:spAutoFit/>
          </a:bodyPr>
          <a:lstStyle/>
          <a:p>
            <a:r>
              <a:rPr lang="en-US" dirty="0">
                <a:hlinkClick r:id="rId4"/>
              </a:rPr>
              <a:t>https://bchumanrights.ca/human-rights/what-are-human-rights/</a:t>
            </a:r>
            <a:r>
              <a:rPr lang="en-US" dirty="0"/>
              <a:t> </a:t>
            </a:r>
          </a:p>
        </p:txBody>
      </p:sp>
    </p:spTree>
    <p:extLst>
      <p:ext uri="{BB962C8B-B14F-4D97-AF65-F5344CB8AC3E}">
        <p14:creationId xmlns:p14="http://schemas.microsoft.com/office/powerpoint/2010/main" val="3131064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B77D-852C-4E0B-A2A9-D16BD131D1C1}"/>
              </a:ext>
            </a:extLst>
          </p:cNvPr>
          <p:cNvSpPr>
            <a:spLocks noGrp="1"/>
          </p:cNvSpPr>
          <p:nvPr>
            <p:ph type="title"/>
          </p:nvPr>
        </p:nvSpPr>
        <p:spPr/>
        <p:txBody>
          <a:bodyPr/>
          <a:lstStyle/>
          <a:p>
            <a:r>
              <a:rPr lang="en-CA" dirty="0"/>
              <a:t>Two Kinds of Order</a:t>
            </a:r>
            <a:endParaRPr lang="en-US" dirty="0"/>
          </a:p>
        </p:txBody>
      </p:sp>
      <p:sp>
        <p:nvSpPr>
          <p:cNvPr id="3" name="Content Placeholder 2">
            <a:extLst>
              <a:ext uri="{FF2B5EF4-FFF2-40B4-BE49-F238E27FC236}">
                <a16:creationId xmlns:a16="http://schemas.microsoft.com/office/drawing/2014/main" id="{3F94F38C-38BD-4080-8911-E250056393AC}"/>
              </a:ext>
            </a:extLst>
          </p:cNvPr>
          <p:cNvSpPr>
            <a:spLocks noGrp="1"/>
          </p:cNvSpPr>
          <p:nvPr>
            <p:ph idx="1"/>
          </p:nvPr>
        </p:nvSpPr>
        <p:spPr>
          <a:xfrm>
            <a:off x="3810000" y="1825625"/>
            <a:ext cx="7543800" cy="4351338"/>
          </a:xfrm>
        </p:spPr>
        <p:txBody>
          <a:bodyPr>
            <a:normAutofit/>
          </a:bodyPr>
          <a:lstStyle/>
          <a:p>
            <a:r>
              <a:rPr lang="en-US" dirty="0">
                <a:effectLst/>
                <a:latin typeface="Arial" panose="020B0604020202020204" pitchFamily="34" charset="0"/>
              </a:rPr>
              <a:t>Michael Polanyi distinguishes between a spontaneous order as “a system of mutual adjustment” and a deliberately established corporate order</a:t>
            </a:r>
          </a:p>
          <a:p>
            <a:r>
              <a:rPr lang="en-US" dirty="0">
                <a:effectLst/>
                <a:latin typeface="Arial" panose="020B0604020202020204" pitchFamily="34" charset="0"/>
              </a:rPr>
              <a:t>Friedrich Hayek speaks of spontaneous order as a “self-generating or endogenous order” in contrast to a “directed social order” </a:t>
            </a:r>
          </a:p>
        </p:txBody>
      </p:sp>
      <p:sp>
        <p:nvSpPr>
          <p:cNvPr id="5" name="TextBox 4">
            <a:extLst>
              <a:ext uri="{FF2B5EF4-FFF2-40B4-BE49-F238E27FC236}">
                <a16:creationId xmlns:a16="http://schemas.microsoft.com/office/drawing/2014/main" id="{519F1372-91AF-43F1-B818-CD27DD5A188A}"/>
              </a:ext>
            </a:extLst>
          </p:cNvPr>
          <p:cNvSpPr txBox="1"/>
          <p:nvPr/>
        </p:nvSpPr>
        <p:spPr>
          <a:xfrm>
            <a:off x="775855" y="5992297"/>
            <a:ext cx="7543799" cy="369332"/>
          </a:xfrm>
          <a:prstGeom prst="rect">
            <a:avLst/>
          </a:prstGeom>
          <a:noFill/>
        </p:spPr>
        <p:txBody>
          <a:bodyPr wrap="square">
            <a:spAutoFit/>
          </a:bodyPr>
          <a:lstStyle/>
          <a:p>
            <a:r>
              <a:rPr lang="en-US" dirty="0"/>
              <a:t> </a:t>
            </a:r>
            <a:r>
              <a:rPr lang="en-US" dirty="0">
                <a:hlinkClick r:id="rId2"/>
              </a:rPr>
              <a:t>https://www.econstor.eu/bitstream/10419/141284/1/859159086.pdf</a:t>
            </a:r>
            <a:r>
              <a:rPr lang="en-US" dirty="0"/>
              <a:t> </a:t>
            </a:r>
          </a:p>
        </p:txBody>
      </p:sp>
      <p:sp>
        <p:nvSpPr>
          <p:cNvPr id="7" name="TextBox 6">
            <a:extLst>
              <a:ext uri="{FF2B5EF4-FFF2-40B4-BE49-F238E27FC236}">
                <a16:creationId xmlns:a16="http://schemas.microsoft.com/office/drawing/2014/main" id="{2B9D937D-ED13-496D-8D5D-8891D97CD92E}"/>
              </a:ext>
            </a:extLst>
          </p:cNvPr>
          <p:cNvSpPr txBox="1"/>
          <p:nvPr/>
        </p:nvSpPr>
        <p:spPr>
          <a:xfrm>
            <a:off x="838200" y="6308209"/>
            <a:ext cx="8198892" cy="369332"/>
          </a:xfrm>
          <a:prstGeom prst="rect">
            <a:avLst/>
          </a:prstGeom>
          <a:noFill/>
        </p:spPr>
        <p:txBody>
          <a:bodyPr wrap="square">
            <a:spAutoFit/>
          </a:bodyPr>
          <a:lstStyle/>
          <a:p>
            <a:r>
              <a:rPr lang="en-US" dirty="0">
                <a:hlinkClick r:id="rId3"/>
              </a:rPr>
              <a:t>https://oll.libertyfund.org/page/hayek-on-kinds-of-order-in-society</a:t>
            </a:r>
            <a:r>
              <a:rPr lang="en-US" dirty="0"/>
              <a:t> </a:t>
            </a:r>
          </a:p>
        </p:txBody>
      </p:sp>
      <p:pic>
        <p:nvPicPr>
          <p:cNvPr id="9" name="Picture 8">
            <a:extLst>
              <a:ext uri="{FF2B5EF4-FFF2-40B4-BE49-F238E27FC236}">
                <a16:creationId xmlns:a16="http://schemas.microsoft.com/office/drawing/2014/main" id="{690E545B-BE75-4504-A7EA-6D7C9643336D}"/>
              </a:ext>
            </a:extLst>
          </p:cNvPr>
          <p:cNvPicPr>
            <a:picLocks noChangeAspect="1"/>
          </p:cNvPicPr>
          <p:nvPr/>
        </p:nvPicPr>
        <p:blipFill>
          <a:blip r:embed="rId4"/>
          <a:stretch>
            <a:fillRect/>
          </a:stretch>
        </p:blipFill>
        <p:spPr>
          <a:xfrm>
            <a:off x="1021163" y="1821934"/>
            <a:ext cx="2543530" cy="2581635"/>
          </a:xfrm>
          <a:prstGeom prst="rect">
            <a:avLst/>
          </a:prstGeom>
        </p:spPr>
      </p:pic>
      <p:pic>
        <p:nvPicPr>
          <p:cNvPr id="11" name="Picture 10">
            <a:extLst>
              <a:ext uri="{FF2B5EF4-FFF2-40B4-BE49-F238E27FC236}">
                <a16:creationId xmlns:a16="http://schemas.microsoft.com/office/drawing/2014/main" id="{BD9D6EEA-276D-4672-BFC4-AEE102527A39}"/>
              </a:ext>
            </a:extLst>
          </p:cNvPr>
          <p:cNvPicPr>
            <a:picLocks noChangeAspect="1"/>
          </p:cNvPicPr>
          <p:nvPr/>
        </p:nvPicPr>
        <p:blipFill>
          <a:blip r:embed="rId5"/>
          <a:stretch>
            <a:fillRect/>
          </a:stretch>
        </p:blipFill>
        <p:spPr>
          <a:xfrm>
            <a:off x="961627" y="4534815"/>
            <a:ext cx="2848373" cy="933580"/>
          </a:xfrm>
          <a:prstGeom prst="rect">
            <a:avLst/>
          </a:prstGeom>
        </p:spPr>
      </p:pic>
      <p:sp>
        <p:nvSpPr>
          <p:cNvPr id="13" name="TextBox 12">
            <a:extLst>
              <a:ext uri="{FF2B5EF4-FFF2-40B4-BE49-F238E27FC236}">
                <a16:creationId xmlns:a16="http://schemas.microsoft.com/office/drawing/2014/main" id="{A7725FD8-2BB8-4400-86CD-4322A37D11D3}"/>
              </a:ext>
            </a:extLst>
          </p:cNvPr>
          <p:cNvSpPr txBox="1"/>
          <p:nvPr/>
        </p:nvSpPr>
        <p:spPr>
          <a:xfrm>
            <a:off x="838200" y="5698536"/>
            <a:ext cx="7543799" cy="369332"/>
          </a:xfrm>
          <a:prstGeom prst="rect">
            <a:avLst/>
          </a:prstGeom>
          <a:noFill/>
        </p:spPr>
        <p:txBody>
          <a:bodyPr wrap="square">
            <a:spAutoFit/>
          </a:bodyPr>
          <a:lstStyle/>
          <a:p>
            <a:r>
              <a:rPr lang="en-US" dirty="0">
                <a:hlinkClick r:id="rId6"/>
              </a:rPr>
              <a:t>https://www.projectmanager.com/training/setup-self-directed-teams</a:t>
            </a:r>
            <a:r>
              <a:rPr lang="en-US" dirty="0"/>
              <a:t> </a:t>
            </a:r>
          </a:p>
        </p:txBody>
      </p:sp>
    </p:spTree>
    <p:extLst>
      <p:ext uri="{BB962C8B-B14F-4D97-AF65-F5344CB8AC3E}">
        <p14:creationId xmlns:p14="http://schemas.microsoft.com/office/powerpoint/2010/main" val="4260624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2761F-AE92-4870-923B-FBCA35ABBEC2}"/>
              </a:ext>
            </a:extLst>
          </p:cNvPr>
          <p:cNvSpPr>
            <a:spLocks noGrp="1"/>
          </p:cNvSpPr>
          <p:nvPr>
            <p:ph type="title"/>
          </p:nvPr>
        </p:nvSpPr>
        <p:spPr/>
        <p:txBody>
          <a:bodyPr/>
          <a:lstStyle/>
          <a:p>
            <a:r>
              <a:rPr lang="en-CA" dirty="0"/>
              <a:t>Invisible Hand Theory</a:t>
            </a:r>
            <a:endParaRPr lang="en-US" dirty="0"/>
          </a:p>
        </p:txBody>
      </p:sp>
      <p:sp>
        <p:nvSpPr>
          <p:cNvPr id="3" name="Content Placeholder 2">
            <a:extLst>
              <a:ext uri="{FF2B5EF4-FFF2-40B4-BE49-F238E27FC236}">
                <a16:creationId xmlns:a16="http://schemas.microsoft.com/office/drawing/2014/main" id="{8B487786-B2B3-4EA9-B6F7-B429A5DFEC80}"/>
              </a:ext>
            </a:extLst>
          </p:cNvPr>
          <p:cNvSpPr>
            <a:spLocks noGrp="1"/>
          </p:cNvSpPr>
          <p:nvPr>
            <p:ph idx="1"/>
          </p:nvPr>
        </p:nvSpPr>
        <p:spPr/>
        <p:txBody>
          <a:bodyPr>
            <a:normAutofit/>
          </a:bodyPr>
          <a:lstStyle/>
          <a:p>
            <a:pPr marL="0" indent="0">
              <a:buNone/>
            </a:pPr>
            <a:r>
              <a:rPr lang="en-US" dirty="0"/>
              <a:t>Modern  social  scientists  have,  by  contrast,  tended  to  neglect  the  individual decision-making  that  must  be  present  in  the  formation  of  group  action  in  the  ‘public sector.’ In their rejection of the contract theory of the state as an explanation of either the  origin  or  the  basis  of  political  power,  a  rejection  that  was  in  itself  appropriate, theorists have tended to overlook those elements within the contractarian tradition that do  provide  us  with  the  ‘bridge’  between  the  individual-choice  calculus  and  group decisions” (Buchanan and </a:t>
            </a:r>
            <a:r>
              <a:rPr lang="en-US" dirty="0" err="1"/>
              <a:t>Tullock</a:t>
            </a:r>
            <a:r>
              <a:rPr lang="en-US" dirty="0"/>
              <a:t> 1999 [1962]: xvi).</a:t>
            </a:r>
          </a:p>
        </p:txBody>
      </p:sp>
      <p:sp>
        <p:nvSpPr>
          <p:cNvPr id="5" name="TextBox 4">
            <a:extLst>
              <a:ext uri="{FF2B5EF4-FFF2-40B4-BE49-F238E27FC236}">
                <a16:creationId xmlns:a16="http://schemas.microsoft.com/office/drawing/2014/main" id="{C5582482-F11F-4C5B-ABE0-44A8746B9A7C}"/>
              </a:ext>
            </a:extLst>
          </p:cNvPr>
          <p:cNvSpPr txBox="1"/>
          <p:nvPr/>
        </p:nvSpPr>
        <p:spPr>
          <a:xfrm>
            <a:off x="838200" y="6123543"/>
            <a:ext cx="7652982" cy="369332"/>
          </a:xfrm>
          <a:prstGeom prst="rect">
            <a:avLst/>
          </a:prstGeom>
          <a:noFill/>
        </p:spPr>
        <p:txBody>
          <a:bodyPr wrap="square">
            <a:spAutoFit/>
          </a:bodyPr>
          <a:lstStyle/>
          <a:p>
            <a:r>
              <a:rPr lang="en-US" dirty="0"/>
              <a:t> </a:t>
            </a:r>
            <a:r>
              <a:rPr lang="en-US" dirty="0">
                <a:hlinkClick r:id="rId2"/>
              </a:rPr>
              <a:t>https://www.econstor.eu/bitstream/10419/141284/1/859159086.pdf</a:t>
            </a:r>
            <a:r>
              <a:rPr lang="en-US" dirty="0"/>
              <a:t> </a:t>
            </a:r>
          </a:p>
        </p:txBody>
      </p:sp>
    </p:spTree>
    <p:extLst>
      <p:ext uri="{BB962C8B-B14F-4D97-AF65-F5344CB8AC3E}">
        <p14:creationId xmlns:p14="http://schemas.microsoft.com/office/powerpoint/2010/main" val="2144109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519CF-3522-4258-9B7A-D633A252A33A}"/>
              </a:ext>
            </a:extLst>
          </p:cNvPr>
          <p:cNvSpPr>
            <a:spLocks noGrp="1"/>
          </p:cNvSpPr>
          <p:nvPr>
            <p:ph type="title"/>
          </p:nvPr>
        </p:nvSpPr>
        <p:spPr/>
        <p:txBody>
          <a:bodyPr/>
          <a:lstStyle/>
          <a:p>
            <a:r>
              <a:rPr lang="en-CA" dirty="0"/>
              <a:t>Market Failure</a:t>
            </a:r>
            <a:endParaRPr lang="en-US" dirty="0"/>
          </a:p>
        </p:txBody>
      </p:sp>
      <p:sp>
        <p:nvSpPr>
          <p:cNvPr id="3" name="Content Placeholder 2">
            <a:extLst>
              <a:ext uri="{FF2B5EF4-FFF2-40B4-BE49-F238E27FC236}">
                <a16:creationId xmlns:a16="http://schemas.microsoft.com/office/drawing/2014/main" id="{FE95E739-FEED-4AC2-8F2C-ADA7B1BDBB39}"/>
              </a:ext>
            </a:extLst>
          </p:cNvPr>
          <p:cNvSpPr>
            <a:spLocks noGrp="1"/>
          </p:cNvSpPr>
          <p:nvPr>
            <p:ph idx="1"/>
          </p:nvPr>
        </p:nvSpPr>
        <p:spPr>
          <a:xfrm>
            <a:off x="3352800" y="1825625"/>
            <a:ext cx="8001000" cy="4351338"/>
          </a:xfrm>
        </p:spPr>
        <p:txBody>
          <a:bodyPr>
            <a:normAutofit/>
          </a:bodyPr>
          <a:lstStyle/>
          <a:p>
            <a:r>
              <a:rPr lang="en-CA" dirty="0"/>
              <a:t>David Gauthier: Rational justification for minimal set of rules</a:t>
            </a:r>
          </a:p>
          <a:p>
            <a:r>
              <a:rPr lang="en-CA" dirty="0"/>
              <a:t>Based on a principle of rational self-interest</a:t>
            </a:r>
          </a:p>
          <a:p>
            <a:pPr lvl="1"/>
            <a:r>
              <a:rPr lang="en-US" dirty="0">
                <a:effectLst/>
                <a:latin typeface="Arial" panose="020B0604020202020204" pitchFamily="34" charset="0"/>
              </a:rPr>
              <a:t>contractarianism as a response to cases “when everyone follows self-interest would be harmful to everyone”</a:t>
            </a:r>
          </a:p>
          <a:p>
            <a:pPr lvl="1"/>
            <a:r>
              <a:rPr lang="en-US" dirty="0">
                <a:effectLst/>
                <a:latin typeface="Arial" panose="020B0604020202020204" pitchFamily="34" charset="0"/>
              </a:rPr>
              <a:t>shows the collective rationale of moral rules as a device to secure “the ‘cooperative’ outcome”</a:t>
            </a:r>
          </a:p>
          <a:p>
            <a:pPr lvl="1"/>
            <a:r>
              <a:rPr lang="en-US" dirty="0">
                <a:latin typeface="Arial" panose="020B0604020202020204" pitchFamily="34" charset="0"/>
              </a:rPr>
              <a:t>“to be rational is to be disposed to act in a way that maximizes the satisfaction of one’s interests”</a:t>
            </a:r>
            <a:endParaRPr lang="en-CA" dirty="0"/>
          </a:p>
        </p:txBody>
      </p:sp>
      <p:sp>
        <p:nvSpPr>
          <p:cNvPr id="5" name="TextBox 4">
            <a:extLst>
              <a:ext uri="{FF2B5EF4-FFF2-40B4-BE49-F238E27FC236}">
                <a16:creationId xmlns:a16="http://schemas.microsoft.com/office/drawing/2014/main" id="{28C8C6D1-3A7A-4D8B-AD5B-A87E20E2528F}"/>
              </a:ext>
            </a:extLst>
          </p:cNvPr>
          <p:cNvSpPr txBox="1"/>
          <p:nvPr/>
        </p:nvSpPr>
        <p:spPr>
          <a:xfrm>
            <a:off x="1231917" y="5988734"/>
            <a:ext cx="9754738" cy="646331"/>
          </a:xfrm>
          <a:prstGeom prst="rect">
            <a:avLst/>
          </a:prstGeom>
          <a:noFill/>
        </p:spPr>
        <p:txBody>
          <a:bodyPr wrap="square">
            <a:spAutoFit/>
          </a:bodyPr>
          <a:lstStyle/>
          <a:p>
            <a:r>
              <a:rPr lang="en-US" dirty="0">
                <a:effectLst/>
                <a:latin typeface="Arial" panose="020B0604020202020204" pitchFamily="34" charset="0"/>
              </a:rPr>
              <a:t>David Gauthier, Morals by Agreement (1986) </a:t>
            </a:r>
            <a:r>
              <a:rPr lang="en-US" dirty="0">
                <a:effectLst/>
                <a:latin typeface="Arial" panose="020B0604020202020204" pitchFamily="34" charset="0"/>
                <a:hlinkClick r:id="rId2"/>
              </a:rPr>
              <a:t>https://philpapers.org/rec/GAUMBA</a:t>
            </a:r>
            <a:r>
              <a:rPr lang="en-US" dirty="0">
                <a:effectLst/>
                <a:latin typeface="Arial" panose="020B0604020202020204" pitchFamily="34" charset="0"/>
              </a:rPr>
              <a:t> </a:t>
            </a:r>
          </a:p>
          <a:p>
            <a:r>
              <a:rPr lang="en-US" dirty="0">
                <a:hlinkClick r:id="rId3"/>
              </a:rPr>
              <a:t>https://reasonandmeaning.com/2015/04/12/david-gauthiers-moral-contractarianism/</a:t>
            </a:r>
            <a:r>
              <a:rPr lang="en-US" dirty="0">
                <a:latin typeface="Arial" panose="020B0604020202020204" pitchFamily="34" charset="0"/>
              </a:rPr>
              <a:t> </a:t>
            </a:r>
            <a:endParaRPr lang="en-US" dirty="0"/>
          </a:p>
        </p:txBody>
      </p:sp>
      <p:pic>
        <p:nvPicPr>
          <p:cNvPr id="9" name="Picture 8" descr="Diagram&#10;&#10;Description automatically generated">
            <a:extLst>
              <a:ext uri="{FF2B5EF4-FFF2-40B4-BE49-F238E27FC236}">
                <a16:creationId xmlns:a16="http://schemas.microsoft.com/office/drawing/2014/main" id="{CCC9C9DF-160A-4971-A73C-619788288B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917" y="1984789"/>
            <a:ext cx="2008102" cy="2888421"/>
          </a:xfrm>
          <a:prstGeom prst="rect">
            <a:avLst/>
          </a:prstGeom>
        </p:spPr>
      </p:pic>
      <p:sp>
        <p:nvSpPr>
          <p:cNvPr id="11" name="TextBox 10">
            <a:extLst>
              <a:ext uri="{FF2B5EF4-FFF2-40B4-BE49-F238E27FC236}">
                <a16:creationId xmlns:a16="http://schemas.microsoft.com/office/drawing/2014/main" id="{5631236B-1D83-43DC-AFD1-90A54E79EC01}"/>
              </a:ext>
            </a:extLst>
          </p:cNvPr>
          <p:cNvSpPr txBox="1"/>
          <p:nvPr/>
        </p:nvSpPr>
        <p:spPr>
          <a:xfrm>
            <a:off x="678874" y="4882520"/>
            <a:ext cx="2826326" cy="938719"/>
          </a:xfrm>
          <a:prstGeom prst="rect">
            <a:avLst/>
          </a:prstGeom>
          <a:noFill/>
        </p:spPr>
        <p:txBody>
          <a:bodyPr wrap="square">
            <a:spAutoFit/>
          </a:bodyPr>
          <a:lstStyle/>
          <a:p>
            <a:r>
              <a:rPr lang="en-US" sz="1100" dirty="0">
                <a:hlinkClick r:id="rId5"/>
              </a:rPr>
              <a:t>https://www.semanticscholar.org/paper/SELF-DEFEAT%2C-PUBLICITY%2C-AND-INCOHERENCE%3A-THREE-FOR-Eggleston/cf48750795fb333403173f0e9a0eb38f31299542</a:t>
            </a:r>
            <a:r>
              <a:rPr lang="en-US" sz="1100" dirty="0"/>
              <a:t>  Self-effacing consequentialism</a:t>
            </a:r>
          </a:p>
        </p:txBody>
      </p:sp>
    </p:spTree>
    <p:extLst>
      <p:ext uri="{BB962C8B-B14F-4D97-AF65-F5344CB8AC3E}">
        <p14:creationId xmlns:p14="http://schemas.microsoft.com/office/powerpoint/2010/main" val="673297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4C02-273B-4106-A1D7-4E721AFA72BD}"/>
              </a:ext>
            </a:extLst>
          </p:cNvPr>
          <p:cNvSpPr>
            <a:spLocks noGrp="1"/>
          </p:cNvSpPr>
          <p:nvPr>
            <p:ph type="title"/>
          </p:nvPr>
        </p:nvSpPr>
        <p:spPr/>
        <p:txBody>
          <a:bodyPr/>
          <a:lstStyle/>
          <a:p>
            <a:r>
              <a:rPr lang="en-CA" dirty="0"/>
              <a:t>Tragedy of the Commons</a:t>
            </a:r>
            <a:endParaRPr lang="en-US" dirty="0"/>
          </a:p>
        </p:txBody>
      </p:sp>
      <p:sp>
        <p:nvSpPr>
          <p:cNvPr id="5" name="TextBox 4">
            <a:extLst>
              <a:ext uri="{FF2B5EF4-FFF2-40B4-BE49-F238E27FC236}">
                <a16:creationId xmlns:a16="http://schemas.microsoft.com/office/drawing/2014/main" id="{1A103B22-ABC8-4945-8EF5-5035BE638E0A}"/>
              </a:ext>
            </a:extLst>
          </p:cNvPr>
          <p:cNvSpPr txBox="1"/>
          <p:nvPr/>
        </p:nvSpPr>
        <p:spPr>
          <a:xfrm>
            <a:off x="838199" y="6169709"/>
            <a:ext cx="10120746" cy="369332"/>
          </a:xfrm>
          <a:prstGeom prst="rect">
            <a:avLst/>
          </a:prstGeom>
          <a:noFill/>
        </p:spPr>
        <p:txBody>
          <a:bodyPr wrap="square">
            <a:spAutoFit/>
          </a:bodyPr>
          <a:lstStyle/>
          <a:p>
            <a:r>
              <a:rPr lang="en-US" dirty="0">
                <a:effectLst/>
                <a:latin typeface="Arial" panose="020B0604020202020204" pitchFamily="34" charset="0"/>
              </a:rPr>
              <a:t>Garrett Hardin 1968 - </a:t>
            </a:r>
            <a:r>
              <a:rPr lang="en-US" dirty="0">
                <a:effectLst/>
                <a:latin typeface="Arial" panose="020B0604020202020204" pitchFamily="34" charset="0"/>
                <a:hlinkClick r:id="rId2"/>
              </a:rPr>
              <a:t>https://www.hendrix.edu/uploadedFiles/Admission/GarrettHardinArticle.pdf</a:t>
            </a:r>
            <a:r>
              <a:rPr lang="en-US" dirty="0">
                <a:effectLst/>
                <a:latin typeface="Arial" panose="020B0604020202020204" pitchFamily="34" charset="0"/>
              </a:rPr>
              <a:t>  </a:t>
            </a:r>
            <a:endParaRPr lang="en-US" dirty="0"/>
          </a:p>
        </p:txBody>
      </p:sp>
      <p:sp>
        <p:nvSpPr>
          <p:cNvPr id="7" name="Content Placeholder 6">
            <a:extLst>
              <a:ext uri="{FF2B5EF4-FFF2-40B4-BE49-F238E27FC236}">
                <a16:creationId xmlns:a16="http://schemas.microsoft.com/office/drawing/2014/main" id="{96559F7E-F8D3-4F62-AEF0-68BDEF449AC0}"/>
              </a:ext>
            </a:extLst>
          </p:cNvPr>
          <p:cNvSpPr>
            <a:spLocks noGrp="1"/>
          </p:cNvSpPr>
          <p:nvPr>
            <p:ph idx="1"/>
          </p:nvPr>
        </p:nvSpPr>
        <p:spPr>
          <a:xfrm>
            <a:off x="838199" y="5541817"/>
            <a:ext cx="10515601" cy="635145"/>
          </a:xfrm>
        </p:spPr>
        <p:txBody>
          <a:bodyPr>
            <a:normAutofit fontScale="85000" lnSpcReduction="20000"/>
          </a:bodyPr>
          <a:lstStyle/>
          <a:p>
            <a:pPr marL="0" indent="0">
              <a:buNone/>
            </a:pPr>
            <a:r>
              <a:rPr lang="en-CA" dirty="0"/>
              <a:t>The idea that rational individual decision-making will harm resources held in common </a:t>
            </a:r>
            <a:endParaRPr lang="en-US" dirty="0"/>
          </a:p>
        </p:txBody>
      </p:sp>
      <p:pic>
        <p:nvPicPr>
          <p:cNvPr id="9" name="Picture 8">
            <a:extLst>
              <a:ext uri="{FF2B5EF4-FFF2-40B4-BE49-F238E27FC236}">
                <a16:creationId xmlns:a16="http://schemas.microsoft.com/office/drawing/2014/main" id="{66041316-0998-4E77-A3A6-D95C953E904E}"/>
              </a:ext>
            </a:extLst>
          </p:cNvPr>
          <p:cNvPicPr>
            <a:picLocks noChangeAspect="1"/>
          </p:cNvPicPr>
          <p:nvPr/>
        </p:nvPicPr>
        <p:blipFill>
          <a:blip r:embed="rId3"/>
          <a:stretch>
            <a:fillRect/>
          </a:stretch>
        </p:blipFill>
        <p:spPr>
          <a:xfrm>
            <a:off x="838199" y="1690688"/>
            <a:ext cx="8772015" cy="3489050"/>
          </a:xfrm>
          <a:prstGeom prst="rect">
            <a:avLst/>
          </a:prstGeom>
        </p:spPr>
      </p:pic>
    </p:spTree>
    <p:extLst>
      <p:ext uri="{BB962C8B-B14F-4D97-AF65-F5344CB8AC3E}">
        <p14:creationId xmlns:p14="http://schemas.microsoft.com/office/powerpoint/2010/main" val="2423767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7F08-4D6F-4564-B1D5-D88B27D6995B}"/>
              </a:ext>
            </a:extLst>
          </p:cNvPr>
          <p:cNvSpPr>
            <a:spLocks noGrp="1"/>
          </p:cNvSpPr>
          <p:nvPr>
            <p:ph type="title"/>
          </p:nvPr>
        </p:nvSpPr>
        <p:spPr/>
        <p:txBody>
          <a:bodyPr/>
          <a:lstStyle/>
          <a:p>
            <a:r>
              <a:rPr lang="en-CA" dirty="0"/>
              <a:t>Social Contracts</a:t>
            </a:r>
            <a:endParaRPr lang="en-US" dirty="0"/>
          </a:p>
        </p:txBody>
      </p:sp>
      <p:sp>
        <p:nvSpPr>
          <p:cNvPr id="3" name="Content Placeholder 2">
            <a:extLst>
              <a:ext uri="{FF2B5EF4-FFF2-40B4-BE49-F238E27FC236}">
                <a16:creationId xmlns:a16="http://schemas.microsoft.com/office/drawing/2014/main" id="{5B2CE19B-474E-4871-9B59-CBC05FB4C7BF}"/>
              </a:ext>
            </a:extLst>
          </p:cNvPr>
          <p:cNvSpPr>
            <a:spLocks noGrp="1"/>
          </p:cNvSpPr>
          <p:nvPr>
            <p:ph idx="1"/>
          </p:nvPr>
        </p:nvSpPr>
        <p:spPr>
          <a:xfrm>
            <a:off x="838200" y="1825625"/>
            <a:ext cx="5257800" cy="4351338"/>
          </a:xfrm>
        </p:spPr>
        <p:txBody>
          <a:bodyPr/>
          <a:lstStyle/>
          <a:p>
            <a:r>
              <a:rPr lang="en-CA" dirty="0"/>
              <a:t>The core idea is that ethics results from </a:t>
            </a:r>
            <a:r>
              <a:rPr lang="en-CA" i="1" dirty="0"/>
              <a:t>agreement</a:t>
            </a:r>
            <a:r>
              <a:rPr lang="en-CA" dirty="0"/>
              <a:t> within a community</a:t>
            </a:r>
          </a:p>
          <a:p>
            <a:r>
              <a:rPr lang="en-CA" dirty="0"/>
              <a:t>Major components:</a:t>
            </a:r>
          </a:p>
          <a:p>
            <a:pPr lvl="1"/>
            <a:r>
              <a:rPr lang="en-CA" dirty="0"/>
              <a:t>The process or method by which agreement is reached</a:t>
            </a:r>
          </a:p>
          <a:p>
            <a:pPr lvl="1"/>
            <a:r>
              <a:rPr lang="en-CA" dirty="0"/>
              <a:t>Determining the contents of the resulting agreement</a:t>
            </a:r>
          </a:p>
          <a:p>
            <a:pPr lvl="1"/>
            <a:r>
              <a:rPr lang="en-CA" dirty="0"/>
              <a:t>Motivation to abide by the agreement</a:t>
            </a:r>
            <a:endParaRPr lang="en-US" dirty="0"/>
          </a:p>
        </p:txBody>
      </p:sp>
      <p:pic>
        <p:nvPicPr>
          <p:cNvPr id="5" name="Picture 4" descr="Diagram&#10;&#10;Description automatically generated">
            <a:extLst>
              <a:ext uri="{FF2B5EF4-FFF2-40B4-BE49-F238E27FC236}">
                <a16:creationId xmlns:a16="http://schemas.microsoft.com/office/drawing/2014/main" id="{C15DBB5E-2015-46C8-A518-17B06E4D0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65125"/>
            <a:ext cx="4793673" cy="5460303"/>
          </a:xfrm>
          <a:prstGeom prst="rect">
            <a:avLst/>
          </a:prstGeom>
        </p:spPr>
      </p:pic>
      <p:sp>
        <p:nvSpPr>
          <p:cNvPr id="7" name="TextBox 6">
            <a:extLst>
              <a:ext uri="{FF2B5EF4-FFF2-40B4-BE49-F238E27FC236}">
                <a16:creationId xmlns:a16="http://schemas.microsoft.com/office/drawing/2014/main" id="{F02FFBF0-F17E-4BE5-9ED6-AC5CB87965DA}"/>
              </a:ext>
            </a:extLst>
          </p:cNvPr>
          <p:cNvSpPr txBox="1"/>
          <p:nvPr/>
        </p:nvSpPr>
        <p:spPr>
          <a:xfrm>
            <a:off x="838200" y="6127234"/>
            <a:ext cx="10882745" cy="646331"/>
          </a:xfrm>
          <a:prstGeom prst="rect">
            <a:avLst/>
          </a:prstGeom>
          <a:noFill/>
        </p:spPr>
        <p:txBody>
          <a:bodyPr wrap="square">
            <a:spAutoFit/>
          </a:bodyPr>
          <a:lstStyle/>
          <a:p>
            <a:r>
              <a:rPr lang="en-US" dirty="0">
                <a:hlinkClick r:id="rId3"/>
              </a:rPr>
              <a:t>https://www.quora.com/What-is-the-social-contract-theory-2</a:t>
            </a:r>
            <a:endParaRPr lang="en-US" dirty="0"/>
          </a:p>
          <a:p>
            <a:r>
              <a:rPr lang="en-US" dirty="0"/>
              <a:t>Title image: </a:t>
            </a:r>
            <a:r>
              <a:rPr lang="en-US" dirty="0">
                <a:hlinkClick r:id="rId4"/>
              </a:rPr>
              <a:t>https://themillennialexec.com/why-social-contracts-matter-in-the-modern-workplace/</a:t>
            </a:r>
            <a:r>
              <a:rPr lang="en-US" dirty="0"/>
              <a:t>  </a:t>
            </a:r>
          </a:p>
        </p:txBody>
      </p:sp>
    </p:spTree>
    <p:extLst>
      <p:ext uri="{BB962C8B-B14F-4D97-AF65-F5344CB8AC3E}">
        <p14:creationId xmlns:p14="http://schemas.microsoft.com/office/powerpoint/2010/main" val="253250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0F06-18C4-407E-A07E-E3F4CEB28C7D}"/>
              </a:ext>
            </a:extLst>
          </p:cNvPr>
          <p:cNvSpPr>
            <a:spLocks noGrp="1"/>
          </p:cNvSpPr>
          <p:nvPr>
            <p:ph type="title"/>
          </p:nvPr>
        </p:nvSpPr>
        <p:spPr/>
        <p:txBody>
          <a:bodyPr/>
          <a:lstStyle/>
          <a:p>
            <a:r>
              <a:rPr lang="en-CA" dirty="0"/>
              <a:t>Marsha Nussbaum</a:t>
            </a:r>
            <a:endParaRPr lang="en-US" dirty="0"/>
          </a:p>
        </p:txBody>
      </p:sp>
      <p:sp>
        <p:nvSpPr>
          <p:cNvPr id="3" name="Content Placeholder 2">
            <a:extLst>
              <a:ext uri="{FF2B5EF4-FFF2-40B4-BE49-F238E27FC236}">
                <a16:creationId xmlns:a16="http://schemas.microsoft.com/office/drawing/2014/main" id="{6E55B7F6-07ED-466B-BC8E-DC9AD499F21C}"/>
              </a:ext>
            </a:extLst>
          </p:cNvPr>
          <p:cNvSpPr>
            <a:spLocks noGrp="1"/>
          </p:cNvSpPr>
          <p:nvPr>
            <p:ph idx="1"/>
          </p:nvPr>
        </p:nvSpPr>
        <p:spPr/>
        <p:txBody>
          <a:bodyPr>
            <a:normAutofit/>
          </a:bodyPr>
          <a:lstStyle/>
          <a:p>
            <a:r>
              <a:rPr lang="en-CA" dirty="0"/>
              <a:t>Critique of social contract theory</a:t>
            </a:r>
          </a:p>
          <a:p>
            <a:pPr lvl="1"/>
            <a:r>
              <a:rPr lang="en-CA" dirty="0"/>
              <a:t>“</a:t>
            </a:r>
            <a:r>
              <a:rPr lang="en-US" dirty="0"/>
              <a:t>the social contract tradition, especially in its Rawlsian form, cannot give justice to disabled people.” </a:t>
            </a:r>
          </a:p>
          <a:p>
            <a:pPr lvl="1"/>
            <a:r>
              <a:rPr lang="en-US" dirty="0">
                <a:effectLst/>
              </a:rPr>
              <a:t>“the social contract cannot supply global justice beyond the nation-state.” </a:t>
            </a:r>
          </a:p>
          <a:p>
            <a:pPr lvl="1"/>
            <a:r>
              <a:rPr lang="en-US" dirty="0">
                <a:effectLst/>
              </a:rPr>
              <a:t>“the social contract tradition cannot render justice to animals.” </a:t>
            </a:r>
          </a:p>
          <a:p>
            <a:r>
              <a:rPr lang="en-US" dirty="0"/>
              <a:t>Nussbaum “is interested in how a view that finds human dignity expressed in a variety of life activities translates into demands of justice.”</a:t>
            </a:r>
            <a:endParaRPr lang="en-US" dirty="0">
              <a:effectLst/>
            </a:endParaRPr>
          </a:p>
          <a:p>
            <a:endParaRPr lang="en-CA" dirty="0"/>
          </a:p>
        </p:txBody>
      </p:sp>
      <p:sp>
        <p:nvSpPr>
          <p:cNvPr id="5" name="TextBox 4">
            <a:extLst>
              <a:ext uri="{FF2B5EF4-FFF2-40B4-BE49-F238E27FC236}">
                <a16:creationId xmlns:a16="http://schemas.microsoft.com/office/drawing/2014/main" id="{2D8B70EB-D554-4C0A-9352-D776E5A94BE6}"/>
              </a:ext>
            </a:extLst>
          </p:cNvPr>
          <p:cNvSpPr txBox="1"/>
          <p:nvPr/>
        </p:nvSpPr>
        <p:spPr>
          <a:xfrm>
            <a:off x="838199" y="6176963"/>
            <a:ext cx="10216487" cy="646331"/>
          </a:xfrm>
          <a:prstGeom prst="rect">
            <a:avLst/>
          </a:prstGeom>
          <a:noFill/>
        </p:spPr>
        <p:txBody>
          <a:bodyPr wrap="square">
            <a:spAutoFit/>
          </a:bodyPr>
          <a:lstStyle/>
          <a:p>
            <a:r>
              <a:rPr lang="en-US" dirty="0">
                <a:hlinkClick r:id="rId2"/>
              </a:rPr>
              <a:t>https://www.h-net.org/reviews/showpdf.php?id=30492</a:t>
            </a:r>
            <a:endParaRPr lang="en-US" dirty="0"/>
          </a:p>
          <a:p>
            <a:r>
              <a:rPr lang="en-US" dirty="0">
                <a:hlinkClick r:id="rId3"/>
              </a:rPr>
              <a:t>https://www.newyorker.com/news/q-and-a/martha-nussbaum-on-metoo</a:t>
            </a:r>
            <a:r>
              <a:rPr lang="en-US" dirty="0"/>
              <a:t>  </a:t>
            </a:r>
          </a:p>
        </p:txBody>
      </p:sp>
      <p:pic>
        <p:nvPicPr>
          <p:cNvPr id="7" name="Picture 6" descr="Photo of Marsha Nussbaum">
            <a:extLst>
              <a:ext uri="{FF2B5EF4-FFF2-40B4-BE49-F238E27FC236}">
                <a16:creationId xmlns:a16="http://schemas.microsoft.com/office/drawing/2014/main" id="{0A25029C-2282-456E-AA26-C156BEC4C0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8727" y="616854"/>
            <a:ext cx="2095500" cy="1397000"/>
          </a:xfrm>
          <a:prstGeom prst="rect">
            <a:avLst/>
          </a:prstGeom>
        </p:spPr>
      </p:pic>
    </p:spTree>
    <p:extLst>
      <p:ext uri="{BB962C8B-B14F-4D97-AF65-F5344CB8AC3E}">
        <p14:creationId xmlns:p14="http://schemas.microsoft.com/office/powerpoint/2010/main" val="927944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8551-B674-4EE6-A108-85702C2BB05E}"/>
              </a:ext>
            </a:extLst>
          </p:cNvPr>
          <p:cNvSpPr>
            <a:spLocks noGrp="1"/>
          </p:cNvSpPr>
          <p:nvPr>
            <p:ph type="title"/>
          </p:nvPr>
        </p:nvSpPr>
        <p:spPr/>
        <p:txBody>
          <a:bodyPr/>
          <a:lstStyle/>
          <a:p>
            <a:r>
              <a:rPr lang="en-CA" dirty="0"/>
              <a:t>The Fragility of Goodness</a:t>
            </a:r>
            <a:endParaRPr lang="en-US" dirty="0"/>
          </a:p>
        </p:txBody>
      </p:sp>
      <p:sp>
        <p:nvSpPr>
          <p:cNvPr id="3" name="Content Placeholder 2">
            <a:extLst>
              <a:ext uri="{FF2B5EF4-FFF2-40B4-BE49-F238E27FC236}">
                <a16:creationId xmlns:a16="http://schemas.microsoft.com/office/drawing/2014/main" id="{5867A251-C453-497E-A4C9-2031A93E4937}"/>
              </a:ext>
            </a:extLst>
          </p:cNvPr>
          <p:cNvSpPr>
            <a:spLocks noGrp="1"/>
          </p:cNvSpPr>
          <p:nvPr>
            <p:ph idx="1"/>
          </p:nvPr>
        </p:nvSpPr>
        <p:spPr>
          <a:xfrm>
            <a:off x="838200" y="1825625"/>
            <a:ext cx="5767316" cy="4351338"/>
          </a:xfrm>
        </p:spPr>
        <p:txBody>
          <a:bodyPr/>
          <a:lstStyle/>
          <a:p>
            <a:pPr marL="0" indent="0">
              <a:buNone/>
            </a:pPr>
            <a:r>
              <a:rPr lang="en-US" dirty="0"/>
              <a:t>Martha Nussbaum: "More people and more beings deserve justice than those who make the rules. Just because you aren't self-reflective doesn't mean you don't have a dignity that demands re‐ </a:t>
            </a:r>
            <a:r>
              <a:rPr lang="en-US" dirty="0" err="1"/>
              <a:t>spect</a:t>
            </a:r>
            <a:r>
              <a:rPr lang="en-US" dirty="0"/>
              <a:t>. There is more to life than profiting off of each other; for human beings, fellowship and compassion are ends in themselves, too."</a:t>
            </a:r>
          </a:p>
        </p:txBody>
      </p:sp>
      <p:pic>
        <p:nvPicPr>
          <p:cNvPr id="5" name="Picture 4">
            <a:extLst>
              <a:ext uri="{FF2B5EF4-FFF2-40B4-BE49-F238E27FC236}">
                <a16:creationId xmlns:a16="http://schemas.microsoft.com/office/drawing/2014/main" id="{F75F22AD-0898-47DF-A6D2-CC74D48ABEF1}"/>
              </a:ext>
            </a:extLst>
          </p:cNvPr>
          <p:cNvPicPr>
            <a:picLocks noChangeAspect="1"/>
          </p:cNvPicPr>
          <p:nvPr/>
        </p:nvPicPr>
        <p:blipFill>
          <a:blip r:embed="rId2"/>
          <a:stretch>
            <a:fillRect/>
          </a:stretch>
        </p:blipFill>
        <p:spPr>
          <a:xfrm>
            <a:off x="6791138" y="1836518"/>
            <a:ext cx="4934452" cy="3531895"/>
          </a:xfrm>
          <a:prstGeom prst="rect">
            <a:avLst/>
          </a:prstGeom>
        </p:spPr>
      </p:pic>
    </p:spTree>
    <p:extLst>
      <p:ext uri="{BB962C8B-B14F-4D97-AF65-F5344CB8AC3E}">
        <p14:creationId xmlns:p14="http://schemas.microsoft.com/office/powerpoint/2010/main" val="829329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00B4-B9C4-482D-AA94-A43ACCBEF32C}"/>
              </a:ext>
            </a:extLst>
          </p:cNvPr>
          <p:cNvSpPr>
            <a:spLocks noGrp="1"/>
          </p:cNvSpPr>
          <p:nvPr>
            <p:ph type="title"/>
          </p:nvPr>
        </p:nvSpPr>
        <p:spPr/>
        <p:txBody>
          <a:bodyPr/>
          <a:lstStyle/>
          <a:p>
            <a:r>
              <a:rPr lang="en-CA" dirty="0"/>
              <a:t>Contracts and Individualism</a:t>
            </a:r>
            <a:endParaRPr lang="en-US" dirty="0"/>
          </a:p>
        </p:txBody>
      </p:sp>
      <p:sp>
        <p:nvSpPr>
          <p:cNvPr id="3" name="Content Placeholder 2">
            <a:extLst>
              <a:ext uri="{FF2B5EF4-FFF2-40B4-BE49-F238E27FC236}">
                <a16:creationId xmlns:a16="http://schemas.microsoft.com/office/drawing/2014/main" id="{74645C51-F16B-40D2-90BD-4ACA62D27CBA}"/>
              </a:ext>
            </a:extLst>
          </p:cNvPr>
          <p:cNvSpPr>
            <a:spLocks noGrp="1"/>
          </p:cNvSpPr>
          <p:nvPr>
            <p:ph idx="1"/>
          </p:nvPr>
        </p:nvSpPr>
        <p:spPr>
          <a:xfrm>
            <a:off x="838200" y="1825625"/>
            <a:ext cx="8155675" cy="4351338"/>
          </a:xfrm>
        </p:spPr>
        <p:txBody>
          <a:bodyPr>
            <a:normAutofit/>
          </a:bodyPr>
          <a:lstStyle/>
          <a:p>
            <a:r>
              <a:rPr lang="en-CA" dirty="0"/>
              <a:t>Presumption of radical individualism and self-interest</a:t>
            </a:r>
          </a:p>
          <a:p>
            <a:r>
              <a:rPr lang="en-CA" dirty="0"/>
              <a:t>But:</a:t>
            </a:r>
          </a:p>
          <a:p>
            <a:pPr lvl="1"/>
            <a:r>
              <a:rPr lang="en-CA" dirty="0"/>
              <a:t>We cannot all be self-sufficient</a:t>
            </a:r>
          </a:p>
          <a:p>
            <a:pPr lvl="1"/>
            <a:r>
              <a:rPr lang="en-CA" dirty="0"/>
              <a:t>We have preferential attachments</a:t>
            </a:r>
          </a:p>
          <a:p>
            <a:r>
              <a:rPr lang="en-CA" dirty="0"/>
              <a:t>Also:</a:t>
            </a:r>
          </a:p>
          <a:p>
            <a:pPr lvl="1"/>
            <a:r>
              <a:rPr lang="en-CA" dirty="0"/>
              <a:t>Presumption that the only obligations we have are those that are freely chosen</a:t>
            </a:r>
          </a:p>
          <a:p>
            <a:pPr lvl="1"/>
            <a:r>
              <a:rPr lang="en-CA" dirty="0"/>
              <a:t>But sometimes we </a:t>
            </a:r>
            <a:r>
              <a:rPr lang="en-CA" i="1" dirty="0"/>
              <a:t>can’t</a:t>
            </a:r>
            <a:r>
              <a:rPr lang="en-CA" dirty="0"/>
              <a:t> fulfill the contract</a:t>
            </a:r>
          </a:p>
          <a:p>
            <a:pPr lvl="1"/>
            <a:r>
              <a:rPr lang="en-CA" dirty="0"/>
              <a:t>Thus, needs to account for a way of ‘living outside the moral community’</a:t>
            </a:r>
            <a:endParaRPr lang="en-US" dirty="0"/>
          </a:p>
        </p:txBody>
      </p:sp>
      <p:pic>
        <p:nvPicPr>
          <p:cNvPr id="5" name="Picture 4" descr="Chart, scatter chart&#10;&#10;Description automatically generated">
            <a:extLst>
              <a:ext uri="{FF2B5EF4-FFF2-40B4-BE49-F238E27FC236}">
                <a16:creationId xmlns:a16="http://schemas.microsoft.com/office/drawing/2014/main" id="{4F35DB5F-3BAE-4FE9-A912-956B540B2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9172" y="2669646"/>
            <a:ext cx="3058789" cy="2225310"/>
          </a:xfrm>
          <a:prstGeom prst="rect">
            <a:avLst/>
          </a:prstGeom>
        </p:spPr>
      </p:pic>
      <p:sp>
        <p:nvSpPr>
          <p:cNvPr id="7" name="TextBox 6">
            <a:extLst>
              <a:ext uri="{FF2B5EF4-FFF2-40B4-BE49-F238E27FC236}">
                <a16:creationId xmlns:a16="http://schemas.microsoft.com/office/drawing/2014/main" id="{4B84C3E4-5410-42EA-A5D6-88D548FCD566}"/>
              </a:ext>
            </a:extLst>
          </p:cNvPr>
          <p:cNvSpPr txBox="1"/>
          <p:nvPr/>
        </p:nvSpPr>
        <p:spPr>
          <a:xfrm>
            <a:off x="1027563" y="5877537"/>
            <a:ext cx="7830403" cy="369332"/>
          </a:xfrm>
          <a:prstGeom prst="rect">
            <a:avLst/>
          </a:prstGeom>
          <a:noFill/>
        </p:spPr>
        <p:txBody>
          <a:bodyPr wrap="square">
            <a:spAutoFit/>
          </a:bodyPr>
          <a:lstStyle/>
          <a:p>
            <a:r>
              <a:rPr lang="en-US" dirty="0">
                <a:hlinkClick r:id="rId3"/>
              </a:rPr>
              <a:t>https://www.sciencedirect.com/science/article/abs/pii/S092911991630373X</a:t>
            </a:r>
            <a:r>
              <a:rPr lang="en-US" dirty="0"/>
              <a:t> </a:t>
            </a:r>
          </a:p>
        </p:txBody>
      </p:sp>
      <p:sp>
        <p:nvSpPr>
          <p:cNvPr id="11" name="TextBox 10">
            <a:extLst>
              <a:ext uri="{FF2B5EF4-FFF2-40B4-BE49-F238E27FC236}">
                <a16:creationId xmlns:a16="http://schemas.microsoft.com/office/drawing/2014/main" id="{06CA6917-27DA-45D9-B9F0-AB8D18D72BB4}"/>
              </a:ext>
            </a:extLst>
          </p:cNvPr>
          <p:cNvSpPr txBox="1"/>
          <p:nvPr/>
        </p:nvSpPr>
        <p:spPr>
          <a:xfrm>
            <a:off x="8831238" y="5067655"/>
            <a:ext cx="2930856" cy="646331"/>
          </a:xfrm>
          <a:prstGeom prst="rect">
            <a:avLst/>
          </a:prstGeom>
          <a:noFill/>
        </p:spPr>
        <p:txBody>
          <a:bodyPr wrap="square">
            <a:spAutoFit/>
          </a:bodyPr>
          <a:lstStyle/>
          <a:p>
            <a:r>
              <a:rPr lang="en-US" dirty="0"/>
              <a:t>Individualism, democracy, and contract enforcement</a:t>
            </a:r>
          </a:p>
        </p:txBody>
      </p:sp>
    </p:spTree>
    <p:extLst>
      <p:ext uri="{BB962C8B-B14F-4D97-AF65-F5344CB8AC3E}">
        <p14:creationId xmlns:p14="http://schemas.microsoft.com/office/powerpoint/2010/main" val="2736725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3C621-D4E6-493F-BE56-45FA3AF68493}"/>
              </a:ext>
            </a:extLst>
          </p:cNvPr>
          <p:cNvSpPr>
            <a:spLocks noGrp="1"/>
          </p:cNvSpPr>
          <p:nvPr>
            <p:ph type="title"/>
          </p:nvPr>
        </p:nvSpPr>
        <p:spPr/>
        <p:txBody>
          <a:bodyPr/>
          <a:lstStyle/>
          <a:p>
            <a:r>
              <a:rPr lang="en-CA" dirty="0"/>
              <a:t>Individualism</a:t>
            </a:r>
            <a:endParaRPr lang="en-US" dirty="0"/>
          </a:p>
        </p:txBody>
      </p:sp>
      <p:sp>
        <p:nvSpPr>
          <p:cNvPr id="3" name="Content Placeholder 2">
            <a:extLst>
              <a:ext uri="{FF2B5EF4-FFF2-40B4-BE49-F238E27FC236}">
                <a16:creationId xmlns:a16="http://schemas.microsoft.com/office/drawing/2014/main" id="{43CE95E4-AB69-4FDC-98DC-0B87C0E1B013}"/>
              </a:ext>
            </a:extLst>
          </p:cNvPr>
          <p:cNvSpPr>
            <a:spLocks noGrp="1"/>
          </p:cNvSpPr>
          <p:nvPr>
            <p:ph idx="1"/>
          </p:nvPr>
        </p:nvSpPr>
        <p:spPr>
          <a:xfrm>
            <a:off x="872836" y="1825625"/>
            <a:ext cx="11139055" cy="4351338"/>
          </a:xfrm>
        </p:spPr>
        <p:txBody>
          <a:bodyPr/>
          <a:lstStyle/>
          <a:p>
            <a:pPr marL="0" indent="0">
              <a:buNone/>
            </a:pPr>
            <a:r>
              <a:rPr lang="en-US" dirty="0">
                <a:effectLst/>
              </a:rPr>
              <a:t>“This analysis can perhaps be described by the term ‘methodological individualism.’ Human beings </a:t>
            </a:r>
            <a:r>
              <a:rPr lang="en-US" sz="2800" dirty="0">
                <a:effectLst/>
              </a:rPr>
              <a:t>are conceived as the only ultimate choice-</a:t>
            </a:r>
            <a:endParaRPr lang="en-US" dirty="0"/>
          </a:p>
        </p:txBody>
      </p:sp>
      <p:sp>
        <p:nvSpPr>
          <p:cNvPr id="5" name="TextBox 4">
            <a:extLst>
              <a:ext uri="{FF2B5EF4-FFF2-40B4-BE49-F238E27FC236}">
                <a16:creationId xmlns:a16="http://schemas.microsoft.com/office/drawing/2014/main" id="{90132A00-FD4E-472A-9B82-E14B89BC3E9C}"/>
              </a:ext>
            </a:extLst>
          </p:cNvPr>
          <p:cNvSpPr txBox="1"/>
          <p:nvPr/>
        </p:nvSpPr>
        <p:spPr>
          <a:xfrm>
            <a:off x="838199" y="5619402"/>
            <a:ext cx="6093724" cy="369332"/>
          </a:xfrm>
          <a:prstGeom prst="rect">
            <a:avLst/>
          </a:prstGeom>
          <a:noFill/>
        </p:spPr>
        <p:txBody>
          <a:bodyPr wrap="square">
            <a:spAutoFit/>
          </a:bodyPr>
          <a:lstStyle/>
          <a:p>
            <a:r>
              <a:rPr lang="en-US" dirty="0">
                <a:effectLst/>
                <a:latin typeface="Arial" panose="020B0604020202020204" pitchFamily="34" charset="0"/>
              </a:rPr>
              <a:t>(Buchanan and </a:t>
            </a:r>
            <a:r>
              <a:rPr lang="en-US" dirty="0" err="1">
                <a:effectLst/>
                <a:latin typeface="Arial" panose="020B0604020202020204" pitchFamily="34" charset="0"/>
              </a:rPr>
              <a:t>Tullock</a:t>
            </a:r>
            <a:r>
              <a:rPr lang="en-US" dirty="0">
                <a:effectLst/>
                <a:latin typeface="Arial" panose="020B0604020202020204" pitchFamily="34" charset="0"/>
              </a:rPr>
              <a:t> 1999 [1962]: xvi)</a:t>
            </a:r>
            <a:endParaRPr lang="en-US" dirty="0"/>
          </a:p>
        </p:txBody>
      </p:sp>
      <p:sp>
        <p:nvSpPr>
          <p:cNvPr id="9" name="TextBox 8">
            <a:extLst>
              <a:ext uri="{FF2B5EF4-FFF2-40B4-BE49-F238E27FC236}">
                <a16:creationId xmlns:a16="http://schemas.microsoft.com/office/drawing/2014/main" id="{1DE826BC-0AF6-48C3-AF4B-5C6BCC3C45C4}"/>
              </a:ext>
            </a:extLst>
          </p:cNvPr>
          <p:cNvSpPr txBox="1"/>
          <p:nvPr/>
        </p:nvSpPr>
        <p:spPr>
          <a:xfrm>
            <a:off x="838199" y="5988734"/>
            <a:ext cx="8508138" cy="646331"/>
          </a:xfrm>
          <a:prstGeom prst="rect">
            <a:avLst/>
          </a:prstGeom>
          <a:noFill/>
        </p:spPr>
        <p:txBody>
          <a:bodyPr wrap="square">
            <a:spAutoFit/>
          </a:bodyPr>
          <a:lstStyle/>
          <a:p>
            <a:r>
              <a:rPr lang="en-US" dirty="0">
                <a:effectLst/>
                <a:latin typeface="Arial" panose="020B0604020202020204" pitchFamily="34" charset="0"/>
              </a:rPr>
              <a:t>James Buchanan and Gordon </a:t>
            </a:r>
            <a:r>
              <a:rPr lang="en-US" dirty="0" err="1">
                <a:effectLst/>
                <a:latin typeface="Arial" panose="020B0604020202020204" pitchFamily="34" charset="0"/>
              </a:rPr>
              <a:t>Tullock</a:t>
            </a:r>
            <a:r>
              <a:rPr lang="en-US" dirty="0">
                <a:effectLst/>
                <a:latin typeface="Arial" panose="020B0604020202020204" pitchFamily="34" charset="0"/>
              </a:rPr>
              <a:t>, </a:t>
            </a:r>
            <a:r>
              <a:rPr lang="en-US" dirty="0"/>
              <a:t>The Calculus of Consent </a:t>
            </a:r>
            <a:r>
              <a:rPr lang="en-US" dirty="0">
                <a:hlinkClick r:id="rId2"/>
              </a:rPr>
              <a:t>http://files.libertyfund.org/files/1063/Buchanan_0102-03_EBk_v6.0.pdf</a:t>
            </a:r>
            <a:r>
              <a:rPr lang="en-US" dirty="0"/>
              <a:t>  </a:t>
            </a:r>
          </a:p>
        </p:txBody>
      </p:sp>
      <p:sp>
        <p:nvSpPr>
          <p:cNvPr id="11" name="TextBox 10">
            <a:extLst>
              <a:ext uri="{FF2B5EF4-FFF2-40B4-BE49-F238E27FC236}">
                <a16:creationId xmlns:a16="http://schemas.microsoft.com/office/drawing/2014/main" id="{3597BF0B-3787-4F0A-9A60-46E83F2ABB74}"/>
              </a:ext>
            </a:extLst>
          </p:cNvPr>
          <p:cNvSpPr txBox="1"/>
          <p:nvPr/>
        </p:nvSpPr>
        <p:spPr>
          <a:xfrm>
            <a:off x="872836" y="2568352"/>
            <a:ext cx="4973782" cy="3108543"/>
          </a:xfrm>
          <a:prstGeom prst="rect">
            <a:avLst/>
          </a:prstGeom>
          <a:noFill/>
        </p:spPr>
        <p:txBody>
          <a:bodyPr wrap="square">
            <a:spAutoFit/>
          </a:bodyPr>
          <a:lstStyle/>
          <a:p>
            <a:r>
              <a:rPr lang="en-US" sz="2800" dirty="0">
                <a:effectLst/>
              </a:rPr>
              <a:t>Makers in determining group as well as private action. Economists have explored in considerable detail the process of individual decision-making in what is somewhat erroneously called the ‘market sector.’”</a:t>
            </a:r>
            <a:endParaRPr lang="en-US" sz="2800" dirty="0"/>
          </a:p>
        </p:txBody>
      </p:sp>
      <p:pic>
        <p:nvPicPr>
          <p:cNvPr id="13" name="Picture 12" descr="Diagram&#10;&#10;Description automatically generated">
            <a:extLst>
              <a:ext uri="{FF2B5EF4-FFF2-40B4-BE49-F238E27FC236}">
                <a16:creationId xmlns:a16="http://schemas.microsoft.com/office/drawing/2014/main" id="{F160424B-F3AA-4A71-A7C0-C9600C34F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618" y="2699401"/>
            <a:ext cx="5237018" cy="3173017"/>
          </a:xfrm>
          <a:prstGeom prst="rect">
            <a:avLst/>
          </a:prstGeom>
        </p:spPr>
      </p:pic>
      <p:sp>
        <p:nvSpPr>
          <p:cNvPr id="15" name="TextBox 14">
            <a:extLst>
              <a:ext uri="{FF2B5EF4-FFF2-40B4-BE49-F238E27FC236}">
                <a16:creationId xmlns:a16="http://schemas.microsoft.com/office/drawing/2014/main" id="{EDF36B22-F3E0-4F21-911C-F51A4D60FE67}"/>
              </a:ext>
            </a:extLst>
          </p:cNvPr>
          <p:cNvSpPr txBox="1"/>
          <p:nvPr/>
        </p:nvSpPr>
        <p:spPr>
          <a:xfrm>
            <a:off x="7280564" y="5804068"/>
            <a:ext cx="4807527" cy="646331"/>
          </a:xfrm>
          <a:prstGeom prst="rect">
            <a:avLst/>
          </a:prstGeom>
          <a:noFill/>
        </p:spPr>
        <p:txBody>
          <a:bodyPr wrap="square">
            <a:spAutoFit/>
          </a:bodyPr>
          <a:lstStyle/>
          <a:p>
            <a:pPr algn="r"/>
            <a:r>
              <a:rPr lang="en-US" dirty="0">
                <a:hlinkClick r:id="rId4"/>
              </a:rPr>
              <a:t>https://www.researchgate.net/publication/7732826_The_Cultural_Calculus_of_Consent</a:t>
            </a:r>
            <a:r>
              <a:rPr lang="en-US" dirty="0"/>
              <a:t> </a:t>
            </a:r>
          </a:p>
        </p:txBody>
      </p:sp>
    </p:spTree>
    <p:extLst>
      <p:ext uri="{BB962C8B-B14F-4D97-AF65-F5344CB8AC3E}">
        <p14:creationId xmlns:p14="http://schemas.microsoft.com/office/powerpoint/2010/main" val="2640322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linedrawing&#10;&#10;Description automatically generated">
            <a:extLst>
              <a:ext uri="{FF2B5EF4-FFF2-40B4-BE49-F238E27FC236}">
                <a16:creationId xmlns:a16="http://schemas.microsoft.com/office/drawing/2014/main" id="{7386560A-094F-4209-A825-9DABC0095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696" y="1839693"/>
            <a:ext cx="3503839" cy="2943225"/>
          </a:xfrm>
          <a:prstGeom prst="rect">
            <a:avLst/>
          </a:prstGeom>
        </p:spPr>
      </p:pic>
      <p:sp>
        <p:nvSpPr>
          <p:cNvPr id="2" name="Title 1">
            <a:extLst>
              <a:ext uri="{FF2B5EF4-FFF2-40B4-BE49-F238E27FC236}">
                <a16:creationId xmlns:a16="http://schemas.microsoft.com/office/drawing/2014/main" id="{21001D03-DE45-4241-82DD-EA8310DDD5CD}"/>
              </a:ext>
            </a:extLst>
          </p:cNvPr>
          <p:cNvSpPr>
            <a:spLocks noGrp="1"/>
          </p:cNvSpPr>
          <p:nvPr>
            <p:ph type="title"/>
          </p:nvPr>
        </p:nvSpPr>
        <p:spPr/>
        <p:txBody>
          <a:bodyPr/>
          <a:lstStyle/>
          <a:p>
            <a:r>
              <a:rPr lang="en-CA" dirty="0"/>
              <a:t>Individualism and Collectivism</a:t>
            </a:r>
            <a:endParaRPr lang="en-US" dirty="0"/>
          </a:p>
        </p:txBody>
      </p:sp>
      <p:sp>
        <p:nvSpPr>
          <p:cNvPr id="3" name="Content Placeholder 2">
            <a:extLst>
              <a:ext uri="{FF2B5EF4-FFF2-40B4-BE49-F238E27FC236}">
                <a16:creationId xmlns:a16="http://schemas.microsoft.com/office/drawing/2014/main" id="{323F942C-5328-4BFA-ABBF-BD4B1800DA04}"/>
              </a:ext>
            </a:extLst>
          </p:cNvPr>
          <p:cNvSpPr>
            <a:spLocks noGrp="1"/>
          </p:cNvSpPr>
          <p:nvPr>
            <p:ph idx="1"/>
          </p:nvPr>
        </p:nvSpPr>
        <p:spPr/>
        <p:txBody>
          <a:bodyPr/>
          <a:lstStyle/>
          <a:p>
            <a:pPr marL="0" indent="0">
              <a:buNone/>
            </a:pPr>
            <a:r>
              <a:rPr lang="en-CA" dirty="0"/>
              <a:t>Collectivism incorporates </a:t>
            </a:r>
            <a:r>
              <a:rPr lang="en-CA" i="1" dirty="0"/>
              <a:t>concern</a:t>
            </a:r>
            <a:r>
              <a:rPr lang="en-CA" dirty="0"/>
              <a:t>:</a:t>
            </a:r>
          </a:p>
          <a:p>
            <a:pPr lvl="1"/>
            <a:r>
              <a:rPr lang="en-CA" dirty="0"/>
              <a:t>Concern for the impact of one’s actions on other people</a:t>
            </a:r>
          </a:p>
          <a:p>
            <a:pPr lvl="1"/>
            <a:r>
              <a:rPr lang="en-CA" dirty="0"/>
              <a:t>Sharing of material and non-material resources</a:t>
            </a:r>
          </a:p>
          <a:p>
            <a:pPr lvl="1"/>
            <a:r>
              <a:rPr lang="en-CA" dirty="0"/>
              <a:t>Susceptibility to social influence (think: peer pressure)</a:t>
            </a:r>
          </a:p>
          <a:p>
            <a:pPr lvl="1"/>
            <a:r>
              <a:rPr lang="en-CA" dirty="0"/>
              <a:t>Self-presentation and facework</a:t>
            </a:r>
          </a:p>
          <a:p>
            <a:pPr lvl="1"/>
            <a:r>
              <a:rPr lang="en-CA" dirty="0"/>
              <a:t>Sharing of outcomes (think: collective responsibility)</a:t>
            </a:r>
          </a:p>
          <a:p>
            <a:pPr lvl="1"/>
            <a:r>
              <a:rPr lang="en-CA" dirty="0"/>
              <a:t>Feeling of involvement in other people’s lives</a:t>
            </a:r>
            <a:endParaRPr lang="en-US" dirty="0"/>
          </a:p>
        </p:txBody>
      </p:sp>
      <p:sp>
        <p:nvSpPr>
          <p:cNvPr id="5" name="TextBox 4">
            <a:extLst>
              <a:ext uri="{FF2B5EF4-FFF2-40B4-BE49-F238E27FC236}">
                <a16:creationId xmlns:a16="http://schemas.microsoft.com/office/drawing/2014/main" id="{D6835CCF-90E7-4C7A-AF38-37E409A421EF}"/>
              </a:ext>
            </a:extLst>
          </p:cNvPr>
          <p:cNvSpPr txBox="1"/>
          <p:nvPr/>
        </p:nvSpPr>
        <p:spPr>
          <a:xfrm>
            <a:off x="726744" y="5715298"/>
            <a:ext cx="10382534" cy="646331"/>
          </a:xfrm>
          <a:prstGeom prst="rect">
            <a:avLst/>
          </a:prstGeom>
          <a:noFill/>
        </p:spPr>
        <p:txBody>
          <a:bodyPr wrap="square">
            <a:spAutoFit/>
          </a:bodyPr>
          <a:lstStyle/>
          <a:p>
            <a:r>
              <a:rPr lang="en-US" dirty="0"/>
              <a:t>Harry Hui and Harry </a:t>
            </a:r>
            <a:r>
              <a:rPr lang="en-US" dirty="0" err="1"/>
              <a:t>Triandis</a:t>
            </a:r>
            <a:r>
              <a:rPr lang="en-US" dirty="0"/>
              <a:t> - </a:t>
            </a:r>
            <a:r>
              <a:rPr lang="en-US" dirty="0">
                <a:hlinkClick r:id="rId3"/>
              </a:rPr>
              <a:t>https://www.researchgate.net/publication/247723185_Individualism-Collectivism - </a:t>
            </a:r>
            <a:r>
              <a:rPr lang="en-US" dirty="0" err="1">
                <a:hlinkClick r:id="rId3"/>
              </a:rPr>
              <a:t>A_Study_of_Cross-Cultural_Researchers</a:t>
            </a:r>
            <a:r>
              <a:rPr lang="en-US" dirty="0"/>
              <a:t> </a:t>
            </a:r>
          </a:p>
        </p:txBody>
      </p:sp>
    </p:spTree>
    <p:extLst>
      <p:ext uri="{BB962C8B-B14F-4D97-AF65-F5344CB8AC3E}">
        <p14:creationId xmlns:p14="http://schemas.microsoft.com/office/powerpoint/2010/main" val="622860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54A3-6FC3-48FD-B2B6-99F6FA13CDE2}"/>
              </a:ext>
            </a:extLst>
          </p:cNvPr>
          <p:cNvSpPr>
            <a:spLocks noGrp="1"/>
          </p:cNvSpPr>
          <p:nvPr>
            <p:ph type="title"/>
          </p:nvPr>
        </p:nvSpPr>
        <p:spPr/>
        <p:txBody>
          <a:bodyPr/>
          <a:lstStyle/>
          <a:p>
            <a:r>
              <a:rPr lang="en-CA" dirty="0"/>
              <a:t>Creating Ethics Collectively</a:t>
            </a:r>
            <a:endParaRPr lang="en-US" dirty="0"/>
          </a:p>
        </p:txBody>
      </p:sp>
      <p:sp>
        <p:nvSpPr>
          <p:cNvPr id="3" name="Content Placeholder 2">
            <a:extLst>
              <a:ext uri="{FF2B5EF4-FFF2-40B4-BE49-F238E27FC236}">
                <a16:creationId xmlns:a16="http://schemas.microsoft.com/office/drawing/2014/main" id="{070CFDE6-0A67-409D-926A-829DE6E69F27}"/>
              </a:ext>
            </a:extLst>
          </p:cNvPr>
          <p:cNvSpPr>
            <a:spLocks noGrp="1"/>
          </p:cNvSpPr>
          <p:nvPr>
            <p:ph idx="1"/>
          </p:nvPr>
        </p:nvSpPr>
        <p:spPr/>
        <p:txBody>
          <a:bodyPr>
            <a:normAutofit/>
          </a:bodyPr>
          <a:lstStyle/>
          <a:p>
            <a:pPr marL="0" indent="0">
              <a:buNone/>
            </a:pPr>
            <a:r>
              <a:rPr lang="en-US" dirty="0"/>
              <a:t>Martha </a:t>
            </a:r>
            <a:r>
              <a:rPr lang="en-US" dirty="0" err="1"/>
              <a:t>Finnemore</a:t>
            </a:r>
            <a:r>
              <a:rPr lang="en-US" dirty="0"/>
              <a:t> and Kathryn </a:t>
            </a:r>
            <a:r>
              <a:rPr lang="en-US" dirty="0" err="1"/>
              <a:t>Sikkink</a:t>
            </a:r>
            <a:r>
              <a:rPr lang="en-US" dirty="0"/>
              <a:t> identify three stages in the life cycle of a norm:</a:t>
            </a:r>
          </a:p>
        </p:txBody>
      </p:sp>
      <p:sp>
        <p:nvSpPr>
          <p:cNvPr id="5" name="TextBox 4">
            <a:extLst>
              <a:ext uri="{FF2B5EF4-FFF2-40B4-BE49-F238E27FC236}">
                <a16:creationId xmlns:a16="http://schemas.microsoft.com/office/drawing/2014/main" id="{8734066A-52BE-49E5-AC22-D5B82E0CA234}"/>
              </a:ext>
            </a:extLst>
          </p:cNvPr>
          <p:cNvSpPr txBox="1"/>
          <p:nvPr/>
        </p:nvSpPr>
        <p:spPr>
          <a:xfrm>
            <a:off x="838200" y="6176963"/>
            <a:ext cx="6093724" cy="369332"/>
          </a:xfrm>
          <a:prstGeom prst="rect">
            <a:avLst/>
          </a:prstGeom>
          <a:noFill/>
        </p:spPr>
        <p:txBody>
          <a:bodyPr wrap="square">
            <a:spAutoFit/>
          </a:bodyPr>
          <a:lstStyle/>
          <a:p>
            <a:r>
              <a:rPr lang="en-US" dirty="0">
                <a:hlinkClick r:id="rId2"/>
              </a:rPr>
              <a:t>https://en.wikipedia.org/wiki/Social_norm</a:t>
            </a:r>
            <a:r>
              <a:rPr lang="en-US" dirty="0"/>
              <a:t> </a:t>
            </a:r>
          </a:p>
        </p:txBody>
      </p:sp>
      <p:sp>
        <p:nvSpPr>
          <p:cNvPr id="9" name="TextBox 8">
            <a:extLst>
              <a:ext uri="{FF2B5EF4-FFF2-40B4-BE49-F238E27FC236}">
                <a16:creationId xmlns:a16="http://schemas.microsoft.com/office/drawing/2014/main" id="{116F0BC1-3757-4075-BD12-17CF32ADCFFD}"/>
              </a:ext>
            </a:extLst>
          </p:cNvPr>
          <p:cNvSpPr txBox="1"/>
          <p:nvPr/>
        </p:nvSpPr>
        <p:spPr>
          <a:xfrm>
            <a:off x="426493" y="2652476"/>
            <a:ext cx="6093724" cy="2214965"/>
          </a:xfrm>
          <a:prstGeom prst="rect">
            <a:avLst/>
          </a:prstGeom>
          <a:noFill/>
        </p:spPr>
        <p:txBody>
          <a:bodyPr wrap="square">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Norm emergence: Norm entrepreneurs seek to persuade others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Norm cascade: A norm has broad acceptance and reaches a tipping point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Norm internalization: The norm has acquired a "taken-for-granted" quality</a:t>
            </a:r>
            <a:endParaRPr lang="en-US" dirty="0"/>
          </a:p>
        </p:txBody>
      </p:sp>
      <p:pic>
        <p:nvPicPr>
          <p:cNvPr id="11" name="Picture 10" descr="A sign on a wall&#10;&#10;Description automatically generated with low confidence">
            <a:extLst>
              <a:ext uri="{FF2B5EF4-FFF2-40B4-BE49-F238E27FC236}">
                <a16:creationId xmlns:a16="http://schemas.microsoft.com/office/drawing/2014/main" id="{82819211-6873-4545-8DC8-411E6B369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580" y="2652476"/>
            <a:ext cx="4147783" cy="3110837"/>
          </a:xfrm>
          <a:prstGeom prst="rect">
            <a:avLst/>
          </a:prstGeom>
        </p:spPr>
      </p:pic>
    </p:spTree>
    <p:extLst>
      <p:ext uri="{BB962C8B-B14F-4D97-AF65-F5344CB8AC3E}">
        <p14:creationId xmlns:p14="http://schemas.microsoft.com/office/powerpoint/2010/main" val="639417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B66E79F-2569-44DD-9FA7-ACD9AE13968F}"/>
              </a:ext>
            </a:extLst>
          </p:cNvPr>
          <p:cNvPicPr>
            <a:picLocks noChangeAspect="1"/>
          </p:cNvPicPr>
          <p:nvPr/>
        </p:nvPicPr>
        <p:blipFill>
          <a:blip r:embed="rId2"/>
          <a:stretch>
            <a:fillRect/>
          </a:stretch>
        </p:blipFill>
        <p:spPr>
          <a:xfrm>
            <a:off x="7165075" y="550640"/>
            <a:ext cx="4525006" cy="6068272"/>
          </a:xfrm>
          <a:prstGeom prst="rect">
            <a:avLst/>
          </a:prstGeom>
        </p:spPr>
      </p:pic>
      <p:sp>
        <p:nvSpPr>
          <p:cNvPr id="2" name="Title 1">
            <a:extLst>
              <a:ext uri="{FF2B5EF4-FFF2-40B4-BE49-F238E27FC236}">
                <a16:creationId xmlns:a16="http://schemas.microsoft.com/office/drawing/2014/main" id="{751569B2-FBE8-4BF8-AAF9-E4D31E06B84C}"/>
              </a:ext>
            </a:extLst>
          </p:cNvPr>
          <p:cNvSpPr>
            <a:spLocks noGrp="1"/>
          </p:cNvSpPr>
          <p:nvPr>
            <p:ph type="title"/>
          </p:nvPr>
        </p:nvSpPr>
        <p:spPr/>
        <p:txBody>
          <a:bodyPr/>
          <a:lstStyle/>
          <a:p>
            <a:r>
              <a:rPr lang="en-CA" dirty="0"/>
              <a:t>Communitarian Ethics</a:t>
            </a:r>
            <a:endParaRPr lang="en-US" dirty="0"/>
          </a:p>
        </p:txBody>
      </p:sp>
      <p:sp>
        <p:nvSpPr>
          <p:cNvPr id="3" name="Content Placeholder 2">
            <a:extLst>
              <a:ext uri="{FF2B5EF4-FFF2-40B4-BE49-F238E27FC236}">
                <a16:creationId xmlns:a16="http://schemas.microsoft.com/office/drawing/2014/main" id="{B5607949-6F4B-46EC-BA56-A867D527DDB2}"/>
              </a:ext>
            </a:extLst>
          </p:cNvPr>
          <p:cNvSpPr>
            <a:spLocks noGrp="1"/>
          </p:cNvSpPr>
          <p:nvPr>
            <p:ph idx="1"/>
          </p:nvPr>
        </p:nvSpPr>
        <p:spPr>
          <a:xfrm>
            <a:off x="838200" y="1825625"/>
            <a:ext cx="6326875" cy="4351338"/>
          </a:xfrm>
        </p:spPr>
        <p:txBody>
          <a:bodyPr/>
          <a:lstStyle/>
          <a:p>
            <a:r>
              <a:rPr lang="en-US" dirty="0"/>
              <a:t>Communitarian thinkers in the 1980s such as Michael Sandel and Charles Taylor argued that Rawlsian liberalism rests on an overly individualistic conception of the self</a:t>
            </a:r>
          </a:p>
          <a:p>
            <a:r>
              <a:rPr lang="en-US" dirty="0"/>
              <a:t>Taylor argued that a more realistic understanding of the ‘self’ recognizes the social background against which life choices gain importance and meaning. </a:t>
            </a:r>
            <a:r>
              <a:rPr lang="en-US" sz="1800" dirty="0">
                <a:hlinkClick r:id="rId3"/>
              </a:rPr>
              <a:t>https://www.cbc.ca/radio/ideas/the-1991-cbc-massey-lectures-the-malaise-of-modernity-1.2946849</a:t>
            </a:r>
            <a:r>
              <a:rPr lang="en-US" sz="1800" dirty="0"/>
              <a:t> </a:t>
            </a:r>
            <a:endParaRPr lang="en-US" dirty="0"/>
          </a:p>
        </p:txBody>
      </p:sp>
      <p:sp>
        <p:nvSpPr>
          <p:cNvPr id="5" name="TextBox 4">
            <a:extLst>
              <a:ext uri="{FF2B5EF4-FFF2-40B4-BE49-F238E27FC236}">
                <a16:creationId xmlns:a16="http://schemas.microsoft.com/office/drawing/2014/main" id="{1E362092-5FA1-421C-9F99-754D3DECFAE7}"/>
              </a:ext>
            </a:extLst>
          </p:cNvPr>
          <p:cNvSpPr txBox="1"/>
          <p:nvPr/>
        </p:nvSpPr>
        <p:spPr>
          <a:xfrm>
            <a:off x="1071351" y="5972581"/>
            <a:ext cx="6093724" cy="646331"/>
          </a:xfrm>
          <a:prstGeom prst="rect">
            <a:avLst/>
          </a:prstGeom>
          <a:noFill/>
        </p:spPr>
        <p:txBody>
          <a:bodyPr wrap="square">
            <a:spAutoFit/>
          </a:bodyPr>
          <a:lstStyle/>
          <a:p>
            <a:r>
              <a:rPr lang="en-US" dirty="0">
                <a:hlinkClick r:id="rId4"/>
              </a:rPr>
              <a:t>https://pages.stolaf.edu/ein/themes/communitarianism/</a:t>
            </a:r>
            <a:r>
              <a:rPr lang="en-US" dirty="0"/>
              <a:t> </a:t>
            </a:r>
          </a:p>
          <a:p>
            <a:r>
              <a:rPr lang="en-US" dirty="0">
                <a:hlinkClick r:id="rId5"/>
              </a:rPr>
              <a:t>https://en.wikipedia.org/wiki/Charles_Taylor_(philosopher)</a:t>
            </a:r>
            <a:r>
              <a:rPr lang="en-US" dirty="0"/>
              <a:t> </a:t>
            </a:r>
          </a:p>
        </p:txBody>
      </p:sp>
      <p:sp>
        <p:nvSpPr>
          <p:cNvPr id="7" name="TextBox 6">
            <a:extLst>
              <a:ext uri="{FF2B5EF4-FFF2-40B4-BE49-F238E27FC236}">
                <a16:creationId xmlns:a16="http://schemas.microsoft.com/office/drawing/2014/main" id="{68F16B61-D688-416E-86B2-787F68F802CF}"/>
              </a:ext>
            </a:extLst>
          </p:cNvPr>
          <p:cNvSpPr txBox="1"/>
          <p:nvPr/>
        </p:nvSpPr>
        <p:spPr>
          <a:xfrm>
            <a:off x="10205887" y="5695582"/>
            <a:ext cx="1484194" cy="923330"/>
          </a:xfrm>
          <a:prstGeom prst="rect">
            <a:avLst/>
          </a:prstGeom>
          <a:noFill/>
        </p:spPr>
        <p:txBody>
          <a:bodyPr wrap="square">
            <a:spAutoFit/>
          </a:bodyPr>
          <a:lstStyle/>
          <a:p>
            <a:r>
              <a:rPr lang="en-US" dirty="0">
                <a:solidFill>
                  <a:schemeClr val="bg1"/>
                </a:solidFill>
              </a:rPr>
              <a:t>E.g. Charles Taylor, To Follow a Rule</a:t>
            </a:r>
          </a:p>
        </p:txBody>
      </p:sp>
    </p:spTree>
    <p:extLst>
      <p:ext uri="{BB962C8B-B14F-4D97-AF65-F5344CB8AC3E}">
        <p14:creationId xmlns:p14="http://schemas.microsoft.com/office/powerpoint/2010/main" val="3013893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A414-A935-4626-A692-2F93D5D35461}"/>
              </a:ext>
            </a:extLst>
          </p:cNvPr>
          <p:cNvSpPr>
            <a:spLocks noGrp="1"/>
          </p:cNvSpPr>
          <p:nvPr>
            <p:ph type="title"/>
          </p:nvPr>
        </p:nvSpPr>
        <p:spPr/>
        <p:txBody>
          <a:bodyPr/>
          <a:lstStyle/>
          <a:p>
            <a:r>
              <a:rPr lang="en-CA" dirty="0"/>
              <a:t>Ubuntu</a:t>
            </a:r>
            <a:endParaRPr lang="en-US" dirty="0"/>
          </a:p>
        </p:txBody>
      </p:sp>
      <p:sp>
        <p:nvSpPr>
          <p:cNvPr id="3" name="Content Placeholder 2">
            <a:extLst>
              <a:ext uri="{FF2B5EF4-FFF2-40B4-BE49-F238E27FC236}">
                <a16:creationId xmlns:a16="http://schemas.microsoft.com/office/drawing/2014/main" id="{F3074AEB-D3C3-455C-B580-1AB130CD9A21}"/>
              </a:ext>
            </a:extLst>
          </p:cNvPr>
          <p:cNvSpPr>
            <a:spLocks noGrp="1"/>
          </p:cNvSpPr>
          <p:nvPr>
            <p:ph idx="1"/>
          </p:nvPr>
        </p:nvSpPr>
        <p:spPr>
          <a:xfrm>
            <a:off x="6129120" y="1690687"/>
            <a:ext cx="5390728" cy="3754770"/>
          </a:xfrm>
        </p:spPr>
        <p:txBody>
          <a:bodyPr>
            <a:normAutofit/>
          </a:bodyPr>
          <a:lstStyle/>
          <a:p>
            <a:pPr marL="0" indent="0">
              <a:buNone/>
            </a:pPr>
            <a:r>
              <a:rPr lang="en-CA" dirty="0"/>
              <a:t>“</a:t>
            </a:r>
            <a:r>
              <a:rPr lang="en-US" dirty="0">
                <a:effectLst/>
              </a:rPr>
              <a:t>Ethics in </a:t>
            </a:r>
            <a:r>
              <a:rPr lang="en-US" dirty="0" err="1">
                <a:effectLst/>
              </a:rPr>
              <a:t>ubu-Ntu</a:t>
            </a:r>
            <a:r>
              <a:rPr lang="en-US" dirty="0">
                <a:effectLst/>
              </a:rPr>
              <a:t> is the measure  of one’s relationality with others, the environment, and all other interdependent parts.”</a:t>
            </a:r>
          </a:p>
          <a:p>
            <a:pPr marL="0" indent="0">
              <a:buNone/>
            </a:pPr>
            <a:r>
              <a:rPr lang="en-US" dirty="0"/>
              <a:t>“The </a:t>
            </a:r>
            <a:r>
              <a:rPr lang="en-US" dirty="0">
                <a:effectLst/>
              </a:rPr>
              <a:t>perceived infallibility and supremacy of rationality, especially as administered through machines, exacerbates marginalization.</a:t>
            </a:r>
            <a:r>
              <a:rPr lang="en-US" dirty="0"/>
              <a:t>”</a:t>
            </a:r>
          </a:p>
        </p:txBody>
      </p:sp>
      <p:sp>
        <p:nvSpPr>
          <p:cNvPr id="5" name="TextBox 4">
            <a:extLst>
              <a:ext uri="{FF2B5EF4-FFF2-40B4-BE49-F238E27FC236}">
                <a16:creationId xmlns:a16="http://schemas.microsoft.com/office/drawing/2014/main" id="{7E632C3F-AB6A-45B4-8E1B-8E4E3589ED40}"/>
              </a:ext>
            </a:extLst>
          </p:cNvPr>
          <p:cNvSpPr txBox="1"/>
          <p:nvPr/>
        </p:nvSpPr>
        <p:spPr>
          <a:xfrm>
            <a:off x="672152" y="5715298"/>
            <a:ext cx="11010332" cy="923330"/>
          </a:xfrm>
          <a:prstGeom prst="rect">
            <a:avLst/>
          </a:prstGeom>
          <a:noFill/>
        </p:spPr>
        <p:txBody>
          <a:bodyPr wrap="square">
            <a:spAutoFit/>
          </a:bodyPr>
          <a:lstStyle/>
          <a:p>
            <a:r>
              <a:rPr lang="en-US" dirty="0">
                <a:hlinkClick r:id="rId2"/>
              </a:rPr>
              <a:t>https://montrealethics.ai/research-summary-from-rationality-to-relationality-ubuntu-as-an-ethical-human-rights-framework-for-artificial-intelligence-governance/</a:t>
            </a:r>
            <a:r>
              <a:rPr lang="en-US" dirty="0"/>
              <a:t>             </a:t>
            </a:r>
            <a:r>
              <a:rPr lang="en-US" dirty="0">
                <a:hlinkClick r:id="rId3"/>
              </a:rPr>
              <a:t>https://carrcenter.hks.harvard.edu/files/cchr/files/ccdp_2020-009_sabelo_b.pdf</a:t>
            </a:r>
            <a:r>
              <a:rPr lang="en-US" dirty="0"/>
              <a:t> </a:t>
            </a:r>
          </a:p>
        </p:txBody>
      </p:sp>
      <p:pic>
        <p:nvPicPr>
          <p:cNvPr id="7" name="Picture 6">
            <a:extLst>
              <a:ext uri="{FF2B5EF4-FFF2-40B4-BE49-F238E27FC236}">
                <a16:creationId xmlns:a16="http://schemas.microsoft.com/office/drawing/2014/main" id="{F49DB639-4BB6-4EDD-9625-0D8F83FDC047}"/>
              </a:ext>
            </a:extLst>
          </p:cNvPr>
          <p:cNvPicPr>
            <a:picLocks noChangeAspect="1"/>
          </p:cNvPicPr>
          <p:nvPr/>
        </p:nvPicPr>
        <p:blipFill>
          <a:blip r:embed="rId4"/>
          <a:stretch>
            <a:fillRect/>
          </a:stretch>
        </p:blipFill>
        <p:spPr>
          <a:xfrm>
            <a:off x="672152" y="1690688"/>
            <a:ext cx="5224679" cy="3399791"/>
          </a:xfrm>
          <a:prstGeom prst="rect">
            <a:avLst/>
          </a:prstGeom>
        </p:spPr>
      </p:pic>
    </p:spTree>
    <p:extLst>
      <p:ext uri="{BB962C8B-B14F-4D97-AF65-F5344CB8AC3E}">
        <p14:creationId xmlns:p14="http://schemas.microsoft.com/office/powerpoint/2010/main" val="3531880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A28F-015B-4EC2-9DF0-749B18B50E2A}"/>
              </a:ext>
            </a:extLst>
          </p:cNvPr>
          <p:cNvSpPr>
            <a:spLocks noGrp="1"/>
          </p:cNvSpPr>
          <p:nvPr>
            <p:ph type="title"/>
          </p:nvPr>
        </p:nvSpPr>
        <p:spPr/>
        <p:txBody>
          <a:bodyPr/>
          <a:lstStyle/>
          <a:p>
            <a:r>
              <a:rPr lang="en-CA" dirty="0"/>
              <a:t>Criticisms of Ubuntu</a:t>
            </a:r>
            <a:endParaRPr lang="en-US" dirty="0"/>
          </a:p>
        </p:txBody>
      </p:sp>
      <p:sp>
        <p:nvSpPr>
          <p:cNvPr id="3" name="Content Placeholder 2">
            <a:extLst>
              <a:ext uri="{FF2B5EF4-FFF2-40B4-BE49-F238E27FC236}">
                <a16:creationId xmlns:a16="http://schemas.microsoft.com/office/drawing/2014/main" id="{41D534BA-4367-4FD4-A84E-76264E090FB3}"/>
              </a:ext>
            </a:extLst>
          </p:cNvPr>
          <p:cNvSpPr>
            <a:spLocks noGrp="1"/>
          </p:cNvSpPr>
          <p:nvPr>
            <p:ph idx="1"/>
          </p:nvPr>
        </p:nvSpPr>
        <p:spPr>
          <a:xfrm>
            <a:off x="838200" y="1825625"/>
            <a:ext cx="7063854" cy="4351338"/>
          </a:xfrm>
        </p:spPr>
        <p:txBody>
          <a:bodyPr/>
          <a:lstStyle/>
          <a:p>
            <a:r>
              <a:rPr lang="en-US" dirty="0"/>
              <a:t>It entrenches some of the existing and unchallenged discriminatory practices that are based on age, gender and social standing</a:t>
            </a:r>
          </a:p>
          <a:p>
            <a:r>
              <a:rPr lang="en-US" dirty="0"/>
              <a:t>It enforces group solidarity at the expense of individual wellbeing.</a:t>
            </a:r>
          </a:p>
          <a:p>
            <a:r>
              <a:rPr lang="en-US" dirty="0"/>
              <a:t>it tends to enforce conformity</a:t>
            </a:r>
          </a:p>
          <a:p>
            <a:r>
              <a:rPr lang="en-US" dirty="0"/>
              <a:t>It reinforces and perpetuates existing imbalances in power relations</a:t>
            </a:r>
          </a:p>
          <a:p>
            <a:pPr marL="0" indent="0">
              <a:buNone/>
            </a:pPr>
            <a:endParaRPr lang="en-US" dirty="0"/>
          </a:p>
        </p:txBody>
      </p:sp>
      <p:sp>
        <p:nvSpPr>
          <p:cNvPr id="5" name="TextBox 4">
            <a:extLst>
              <a:ext uri="{FF2B5EF4-FFF2-40B4-BE49-F238E27FC236}">
                <a16:creationId xmlns:a16="http://schemas.microsoft.com/office/drawing/2014/main" id="{D84BD250-0BEA-4E3B-9D43-1DECD94A19B2}"/>
              </a:ext>
            </a:extLst>
          </p:cNvPr>
          <p:cNvSpPr txBox="1"/>
          <p:nvPr/>
        </p:nvSpPr>
        <p:spPr>
          <a:xfrm>
            <a:off x="838199" y="5715298"/>
            <a:ext cx="10052713" cy="646331"/>
          </a:xfrm>
          <a:prstGeom prst="rect">
            <a:avLst/>
          </a:prstGeom>
          <a:noFill/>
        </p:spPr>
        <p:txBody>
          <a:bodyPr wrap="square">
            <a:spAutoFit/>
          </a:bodyPr>
          <a:lstStyle/>
          <a:p>
            <a:r>
              <a:rPr lang="en-US" dirty="0">
                <a:hlinkClick r:id="rId2"/>
              </a:rPr>
              <a:t>https://www.educ.cam.ac.uk/research/programmes/restorativeapproaches/seminartwo/LEPHALALA%20%20UBUNTU-RA%20-%20PAST%20PRESENT.pdf</a:t>
            </a:r>
            <a:r>
              <a:rPr lang="en-US" dirty="0"/>
              <a:t> </a:t>
            </a:r>
          </a:p>
        </p:txBody>
      </p:sp>
      <p:pic>
        <p:nvPicPr>
          <p:cNvPr id="7" name="Picture 6" descr="Aboriginal man talks to a woman; scene from the movie Tracks&#10;&#10;">
            <a:extLst>
              <a:ext uri="{FF2B5EF4-FFF2-40B4-BE49-F238E27FC236}">
                <a16:creationId xmlns:a16="http://schemas.microsoft.com/office/drawing/2014/main" id="{A41C0C5E-C1BD-4D5A-818F-5CF455BB3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826" y="1825624"/>
            <a:ext cx="3287974" cy="1849485"/>
          </a:xfrm>
          <a:prstGeom prst="rect">
            <a:avLst/>
          </a:prstGeom>
        </p:spPr>
      </p:pic>
      <p:sp>
        <p:nvSpPr>
          <p:cNvPr id="9" name="TextBox 8">
            <a:extLst>
              <a:ext uri="{FF2B5EF4-FFF2-40B4-BE49-F238E27FC236}">
                <a16:creationId xmlns:a16="http://schemas.microsoft.com/office/drawing/2014/main" id="{95D922DF-DA11-413E-9C0D-9794329B017C}"/>
              </a:ext>
            </a:extLst>
          </p:cNvPr>
          <p:cNvSpPr txBox="1"/>
          <p:nvPr/>
        </p:nvSpPr>
        <p:spPr>
          <a:xfrm>
            <a:off x="8065826" y="3810045"/>
            <a:ext cx="3149220" cy="646331"/>
          </a:xfrm>
          <a:prstGeom prst="rect">
            <a:avLst/>
          </a:prstGeom>
          <a:noFill/>
        </p:spPr>
        <p:txBody>
          <a:bodyPr wrap="square">
            <a:spAutoFit/>
          </a:bodyPr>
          <a:lstStyle/>
          <a:p>
            <a:r>
              <a:rPr lang="en-US" dirty="0">
                <a:hlinkClick r:id="rId4"/>
              </a:rPr>
              <a:t>https://www.commonsensemedia.org/movie-reviews/tracks</a:t>
            </a:r>
            <a:r>
              <a:rPr lang="en-US" dirty="0"/>
              <a:t> </a:t>
            </a:r>
          </a:p>
        </p:txBody>
      </p:sp>
    </p:spTree>
    <p:extLst>
      <p:ext uri="{BB962C8B-B14F-4D97-AF65-F5344CB8AC3E}">
        <p14:creationId xmlns:p14="http://schemas.microsoft.com/office/powerpoint/2010/main" val="569346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67DC-66F2-4CA9-9493-327FF71349C3}"/>
              </a:ext>
            </a:extLst>
          </p:cNvPr>
          <p:cNvSpPr>
            <a:spLocks noGrp="1"/>
          </p:cNvSpPr>
          <p:nvPr>
            <p:ph type="title"/>
          </p:nvPr>
        </p:nvSpPr>
        <p:spPr/>
        <p:txBody>
          <a:bodyPr/>
          <a:lstStyle/>
          <a:p>
            <a:r>
              <a:rPr lang="en-CA" dirty="0"/>
              <a:t>Mores</a:t>
            </a:r>
            <a:endParaRPr lang="en-US" dirty="0"/>
          </a:p>
        </p:txBody>
      </p:sp>
      <p:sp>
        <p:nvSpPr>
          <p:cNvPr id="3" name="Content Placeholder 2">
            <a:extLst>
              <a:ext uri="{FF2B5EF4-FFF2-40B4-BE49-F238E27FC236}">
                <a16:creationId xmlns:a16="http://schemas.microsoft.com/office/drawing/2014/main" id="{23FA769D-2096-4472-BB9D-DCB3F57E0A02}"/>
              </a:ext>
            </a:extLst>
          </p:cNvPr>
          <p:cNvSpPr>
            <a:spLocks noGrp="1"/>
          </p:cNvSpPr>
          <p:nvPr>
            <p:ph idx="1"/>
          </p:nvPr>
        </p:nvSpPr>
        <p:spPr/>
        <p:txBody>
          <a:bodyPr/>
          <a:lstStyle/>
          <a:p>
            <a:pPr marL="0" indent="0">
              <a:buNone/>
            </a:pPr>
            <a:r>
              <a:rPr lang="en-US" dirty="0"/>
              <a:t>“Mores are not deliberately invented or thought of or worked out by some people in the society. They emerge gradually out of the customary practices of the people, largely without conscious choice or intention.” They are similar to folkways or social norms.</a:t>
            </a:r>
          </a:p>
        </p:txBody>
      </p:sp>
      <p:sp>
        <p:nvSpPr>
          <p:cNvPr id="7" name="TextBox 6">
            <a:extLst>
              <a:ext uri="{FF2B5EF4-FFF2-40B4-BE49-F238E27FC236}">
                <a16:creationId xmlns:a16="http://schemas.microsoft.com/office/drawing/2014/main" id="{A7332197-9E8C-4FF1-9E27-45E2C022C5DF}"/>
              </a:ext>
            </a:extLst>
          </p:cNvPr>
          <p:cNvSpPr txBox="1"/>
          <p:nvPr/>
        </p:nvSpPr>
        <p:spPr>
          <a:xfrm>
            <a:off x="838200" y="5850235"/>
            <a:ext cx="10325669" cy="923330"/>
          </a:xfrm>
          <a:prstGeom prst="rect">
            <a:avLst/>
          </a:prstGeom>
          <a:noFill/>
        </p:spPr>
        <p:txBody>
          <a:bodyPr wrap="square">
            <a:spAutoFit/>
          </a:bodyPr>
          <a:lstStyle/>
          <a:p>
            <a:r>
              <a:rPr lang="en-US" dirty="0">
                <a:hlinkClick r:id="rId2"/>
              </a:rPr>
              <a:t>https://www.yourarticlelibrary.com/sociology/mores-strongest-social-norms-meaning-and-characteristics/35066</a:t>
            </a:r>
            <a:r>
              <a:rPr lang="en-US" dirty="0"/>
              <a:t>                    </a:t>
            </a:r>
            <a:r>
              <a:rPr lang="en-US" dirty="0">
                <a:hlinkClick r:id="rId3"/>
              </a:rPr>
              <a:t>https://en.wikipedia.org/wiki/Mores</a:t>
            </a:r>
            <a:r>
              <a:rPr lang="en-US" dirty="0"/>
              <a:t> </a:t>
            </a:r>
            <a:r>
              <a:rPr lang="en-US" dirty="0">
                <a:hlinkClick r:id="rId4"/>
              </a:rPr>
              <a:t>https://openoregon.pressbooks.pub/ccj230/chapter/1-3-folkways-mores-taboo-behaviors/</a:t>
            </a:r>
            <a:r>
              <a:rPr lang="en-US" dirty="0"/>
              <a:t> </a:t>
            </a:r>
          </a:p>
        </p:txBody>
      </p:sp>
      <p:pic>
        <p:nvPicPr>
          <p:cNvPr id="9" name="Picture 8">
            <a:extLst>
              <a:ext uri="{FF2B5EF4-FFF2-40B4-BE49-F238E27FC236}">
                <a16:creationId xmlns:a16="http://schemas.microsoft.com/office/drawing/2014/main" id="{3B56689E-DB95-4732-96AB-4416E98268FA}"/>
              </a:ext>
            </a:extLst>
          </p:cNvPr>
          <p:cNvPicPr>
            <a:picLocks noChangeAspect="1"/>
          </p:cNvPicPr>
          <p:nvPr/>
        </p:nvPicPr>
        <p:blipFill>
          <a:blip r:embed="rId5"/>
          <a:stretch>
            <a:fillRect/>
          </a:stretch>
        </p:blipFill>
        <p:spPr>
          <a:xfrm>
            <a:off x="1519583" y="3429000"/>
            <a:ext cx="6286937" cy="2273505"/>
          </a:xfrm>
          <a:prstGeom prst="rect">
            <a:avLst/>
          </a:prstGeom>
        </p:spPr>
      </p:pic>
    </p:spTree>
    <p:extLst>
      <p:ext uri="{BB962C8B-B14F-4D97-AF65-F5344CB8AC3E}">
        <p14:creationId xmlns:p14="http://schemas.microsoft.com/office/powerpoint/2010/main" val="1951746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DCAB9-DCD4-4267-94D3-06EDA7C0DE9C}"/>
              </a:ext>
            </a:extLst>
          </p:cNvPr>
          <p:cNvSpPr>
            <a:spLocks noGrp="1"/>
          </p:cNvSpPr>
          <p:nvPr>
            <p:ph type="title"/>
          </p:nvPr>
        </p:nvSpPr>
        <p:spPr/>
        <p:txBody>
          <a:bodyPr/>
          <a:lstStyle/>
          <a:p>
            <a:r>
              <a:rPr lang="en-CA" dirty="0"/>
              <a:t>Prisoners’ Dilemma</a:t>
            </a:r>
            <a:endParaRPr lang="en-US" dirty="0"/>
          </a:p>
        </p:txBody>
      </p:sp>
      <p:sp>
        <p:nvSpPr>
          <p:cNvPr id="3" name="Content Placeholder 2">
            <a:extLst>
              <a:ext uri="{FF2B5EF4-FFF2-40B4-BE49-F238E27FC236}">
                <a16:creationId xmlns:a16="http://schemas.microsoft.com/office/drawing/2014/main" id="{F353D27B-4172-44CC-B611-35E2EC849600}"/>
              </a:ext>
            </a:extLst>
          </p:cNvPr>
          <p:cNvSpPr>
            <a:spLocks noGrp="1"/>
          </p:cNvSpPr>
          <p:nvPr>
            <p:ph idx="1"/>
          </p:nvPr>
        </p:nvSpPr>
        <p:spPr>
          <a:xfrm>
            <a:off x="838200" y="1825625"/>
            <a:ext cx="5371531" cy="4351338"/>
          </a:xfrm>
        </p:spPr>
        <p:txBody>
          <a:bodyPr>
            <a:normAutofit/>
          </a:bodyPr>
          <a:lstStyle/>
          <a:p>
            <a:pPr marL="0" indent="0">
              <a:buNone/>
            </a:pPr>
            <a:r>
              <a:rPr lang="en-US" dirty="0"/>
              <a:t>Each prisoner is given the opportunity either to betray the other by testifying that the other committed the crime, or to cooperate with the other by remaining silent.</a:t>
            </a:r>
          </a:p>
        </p:txBody>
      </p:sp>
      <p:sp>
        <p:nvSpPr>
          <p:cNvPr id="5" name="TextBox 4">
            <a:extLst>
              <a:ext uri="{FF2B5EF4-FFF2-40B4-BE49-F238E27FC236}">
                <a16:creationId xmlns:a16="http://schemas.microsoft.com/office/drawing/2014/main" id="{FD3A1DF9-BEAE-46A1-AA51-19A6B07C88F4}"/>
              </a:ext>
            </a:extLst>
          </p:cNvPr>
          <p:cNvSpPr txBox="1"/>
          <p:nvPr/>
        </p:nvSpPr>
        <p:spPr>
          <a:xfrm>
            <a:off x="838200" y="5677048"/>
            <a:ext cx="9438564" cy="646331"/>
          </a:xfrm>
          <a:prstGeom prst="rect">
            <a:avLst/>
          </a:prstGeom>
          <a:noFill/>
        </p:spPr>
        <p:txBody>
          <a:bodyPr wrap="square">
            <a:spAutoFit/>
          </a:bodyPr>
          <a:lstStyle/>
          <a:p>
            <a:r>
              <a:rPr lang="en-US" dirty="0">
                <a:hlinkClick r:id="rId2"/>
              </a:rPr>
              <a:t>https://en.wikipedia.org/wiki/Prisoner%27s_dilemma</a:t>
            </a:r>
            <a:endParaRPr lang="en-US" dirty="0"/>
          </a:p>
          <a:p>
            <a:r>
              <a:rPr lang="en-US" dirty="0">
                <a:hlinkClick r:id="rId3"/>
              </a:rPr>
              <a:t>https://books.google.ca/books/about/Prisoner_s_Dilemma.html?id=JZk2x841s2AC&amp;redir_esc=y</a:t>
            </a:r>
            <a:r>
              <a:rPr lang="en-US" dirty="0"/>
              <a:t>  </a:t>
            </a:r>
          </a:p>
        </p:txBody>
      </p:sp>
      <p:pic>
        <p:nvPicPr>
          <p:cNvPr id="7" name="Picture 6">
            <a:extLst>
              <a:ext uri="{FF2B5EF4-FFF2-40B4-BE49-F238E27FC236}">
                <a16:creationId xmlns:a16="http://schemas.microsoft.com/office/drawing/2014/main" id="{5D262D67-5512-46D3-9EA8-231F97E554B4}"/>
              </a:ext>
            </a:extLst>
          </p:cNvPr>
          <p:cNvPicPr>
            <a:picLocks noChangeAspect="1"/>
          </p:cNvPicPr>
          <p:nvPr/>
        </p:nvPicPr>
        <p:blipFill>
          <a:blip r:embed="rId4"/>
          <a:stretch>
            <a:fillRect/>
          </a:stretch>
        </p:blipFill>
        <p:spPr>
          <a:xfrm>
            <a:off x="6399903" y="1626790"/>
            <a:ext cx="3686689" cy="3915321"/>
          </a:xfrm>
          <a:prstGeom prst="rect">
            <a:avLst/>
          </a:prstGeom>
        </p:spPr>
      </p:pic>
    </p:spTree>
    <p:extLst>
      <p:ext uri="{BB962C8B-B14F-4D97-AF65-F5344CB8AC3E}">
        <p14:creationId xmlns:p14="http://schemas.microsoft.com/office/powerpoint/2010/main" val="2698140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2372-9E1F-4ACA-BC5F-0A073744C925}"/>
              </a:ext>
            </a:extLst>
          </p:cNvPr>
          <p:cNvSpPr>
            <a:spLocks noGrp="1"/>
          </p:cNvSpPr>
          <p:nvPr>
            <p:ph type="title"/>
          </p:nvPr>
        </p:nvSpPr>
        <p:spPr/>
        <p:txBody>
          <a:bodyPr/>
          <a:lstStyle/>
          <a:p>
            <a:r>
              <a:rPr lang="en-CA" dirty="0"/>
              <a:t>Prisoners’ Dilemma (Cont.)</a:t>
            </a:r>
            <a:endParaRPr lang="en-US" dirty="0"/>
          </a:p>
        </p:txBody>
      </p:sp>
      <p:sp>
        <p:nvSpPr>
          <p:cNvPr id="3" name="Content Placeholder 2">
            <a:extLst>
              <a:ext uri="{FF2B5EF4-FFF2-40B4-BE49-F238E27FC236}">
                <a16:creationId xmlns:a16="http://schemas.microsoft.com/office/drawing/2014/main" id="{6A901033-401C-4D49-963B-710C4A06A56C}"/>
              </a:ext>
            </a:extLst>
          </p:cNvPr>
          <p:cNvSpPr>
            <a:spLocks noGrp="1"/>
          </p:cNvSpPr>
          <p:nvPr>
            <p:ph idx="1"/>
          </p:nvPr>
        </p:nvSpPr>
        <p:spPr>
          <a:xfrm>
            <a:off x="838200" y="1825625"/>
            <a:ext cx="10515600" cy="2814614"/>
          </a:xfrm>
          <a:solidFill>
            <a:schemeClr val="bg1"/>
          </a:solidFill>
        </p:spPr>
        <p:txBody>
          <a:bodyPr>
            <a:normAutofit/>
          </a:bodyPr>
          <a:lstStyle/>
          <a:p>
            <a:pPr marL="0" indent="0">
              <a:buNone/>
            </a:pPr>
            <a:r>
              <a:rPr lang="en-US" dirty="0"/>
              <a:t>Suppose you live in a society that has highly polluting cars.  You can install a device that will stop the pollution from your car, but it will cost some money.  If others use the device, then the air will be clean (your car isn’t going to make the air very dirty by itself).  Therefore, if others use the device, then it is in your interests not to, in order to save money.  On the other hand, if others aren’t using the device, then the air will be dirty even if you use it. </a:t>
            </a:r>
          </a:p>
        </p:txBody>
      </p:sp>
      <p:pic>
        <p:nvPicPr>
          <p:cNvPr id="7" name="Picture 6">
            <a:extLst>
              <a:ext uri="{FF2B5EF4-FFF2-40B4-BE49-F238E27FC236}">
                <a16:creationId xmlns:a16="http://schemas.microsoft.com/office/drawing/2014/main" id="{19EF561D-87E7-4A13-B95A-9C53E3AA1F1B}"/>
              </a:ext>
            </a:extLst>
          </p:cNvPr>
          <p:cNvPicPr>
            <a:picLocks noChangeAspect="1"/>
          </p:cNvPicPr>
          <p:nvPr/>
        </p:nvPicPr>
        <p:blipFill>
          <a:blip r:embed="rId2"/>
          <a:stretch>
            <a:fillRect/>
          </a:stretch>
        </p:blipFill>
        <p:spPr>
          <a:xfrm>
            <a:off x="6742188" y="4640239"/>
            <a:ext cx="4009386" cy="2044360"/>
          </a:xfrm>
          <a:prstGeom prst="rect">
            <a:avLst/>
          </a:prstGeom>
        </p:spPr>
      </p:pic>
      <p:pic>
        <p:nvPicPr>
          <p:cNvPr id="11" name="Picture 10">
            <a:extLst>
              <a:ext uri="{FF2B5EF4-FFF2-40B4-BE49-F238E27FC236}">
                <a16:creationId xmlns:a16="http://schemas.microsoft.com/office/drawing/2014/main" id="{17127ACD-923D-4BDA-B0CE-A16A6ADA90E5}"/>
              </a:ext>
            </a:extLst>
          </p:cNvPr>
          <p:cNvPicPr>
            <a:picLocks noChangeAspect="1"/>
          </p:cNvPicPr>
          <p:nvPr/>
        </p:nvPicPr>
        <p:blipFill>
          <a:blip r:embed="rId3"/>
          <a:stretch>
            <a:fillRect/>
          </a:stretch>
        </p:blipFill>
        <p:spPr>
          <a:xfrm>
            <a:off x="1411574" y="4917620"/>
            <a:ext cx="4684426" cy="1940380"/>
          </a:xfrm>
          <a:prstGeom prst="rect">
            <a:avLst/>
          </a:prstGeom>
        </p:spPr>
      </p:pic>
    </p:spTree>
    <p:extLst>
      <p:ext uri="{BB962C8B-B14F-4D97-AF65-F5344CB8AC3E}">
        <p14:creationId xmlns:p14="http://schemas.microsoft.com/office/powerpoint/2010/main" val="128018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D7DA-BF5D-4DD1-A149-DDA02079CE1C}"/>
              </a:ext>
            </a:extLst>
          </p:cNvPr>
          <p:cNvSpPr>
            <a:spLocks noGrp="1"/>
          </p:cNvSpPr>
          <p:nvPr>
            <p:ph type="title"/>
          </p:nvPr>
        </p:nvSpPr>
        <p:spPr/>
        <p:txBody>
          <a:bodyPr/>
          <a:lstStyle/>
          <a:p>
            <a:r>
              <a:rPr lang="en-CA" dirty="0"/>
              <a:t>Morality as Agreement</a:t>
            </a:r>
            <a:endParaRPr lang="en-US" dirty="0"/>
          </a:p>
        </p:txBody>
      </p:sp>
      <p:sp>
        <p:nvSpPr>
          <p:cNvPr id="3" name="Content Placeholder 2">
            <a:extLst>
              <a:ext uri="{FF2B5EF4-FFF2-40B4-BE49-F238E27FC236}">
                <a16:creationId xmlns:a16="http://schemas.microsoft.com/office/drawing/2014/main" id="{ABB663A0-3136-4F29-8E9A-A7AFC0371C03}"/>
              </a:ext>
            </a:extLst>
          </p:cNvPr>
          <p:cNvSpPr>
            <a:spLocks noGrp="1"/>
          </p:cNvSpPr>
          <p:nvPr>
            <p:ph idx="1"/>
          </p:nvPr>
        </p:nvSpPr>
        <p:spPr>
          <a:xfrm>
            <a:off x="838200" y="3650257"/>
            <a:ext cx="10515600" cy="2526705"/>
          </a:xfrm>
        </p:spPr>
        <p:txBody>
          <a:bodyPr/>
          <a:lstStyle/>
          <a:p>
            <a:pPr marL="0" indent="0">
              <a:buNone/>
            </a:pPr>
            <a:r>
              <a:rPr lang="en-US" dirty="0">
                <a:effectLst/>
                <a:latin typeface="Arial" panose="020B0604020202020204" pitchFamily="34" charset="0"/>
              </a:rPr>
              <a:t>Morality consists in the set of rules, governing how people are to treat one another, that rational people will agree to accept, for their mutual benefit, on the condition that others follow those rules as well.</a:t>
            </a:r>
            <a:endParaRPr lang="en-US" dirty="0"/>
          </a:p>
        </p:txBody>
      </p:sp>
      <p:sp>
        <p:nvSpPr>
          <p:cNvPr id="5" name="TextBox 4">
            <a:extLst>
              <a:ext uri="{FF2B5EF4-FFF2-40B4-BE49-F238E27FC236}">
                <a16:creationId xmlns:a16="http://schemas.microsoft.com/office/drawing/2014/main" id="{133DE660-C2D1-4873-8FEC-DC187E925623}"/>
              </a:ext>
            </a:extLst>
          </p:cNvPr>
          <p:cNvSpPr txBox="1"/>
          <p:nvPr/>
        </p:nvSpPr>
        <p:spPr>
          <a:xfrm>
            <a:off x="3237301" y="4884300"/>
            <a:ext cx="6093724" cy="369332"/>
          </a:xfrm>
          <a:prstGeom prst="rect">
            <a:avLst/>
          </a:prstGeom>
          <a:noFill/>
        </p:spPr>
        <p:txBody>
          <a:bodyPr wrap="square">
            <a:spAutoFit/>
          </a:bodyPr>
          <a:lstStyle/>
          <a:p>
            <a:r>
              <a:rPr lang="en-US" dirty="0"/>
              <a:t>James Rachels, The Elements of Moral Philosophy p. 150</a:t>
            </a:r>
          </a:p>
        </p:txBody>
      </p:sp>
      <p:sp>
        <p:nvSpPr>
          <p:cNvPr id="7" name="TextBox 6">
            <a:extLst>
              <a:ext uri="{FF2B5EF4-FFF2-40B4-BE49-F238E27FC236}">
                <a16:creationId xmlns:a16="http://schemas.microsoft.com/office/drawing/2014/main" id="{7B3F2DBD-3BD6-4106-8D3C-B2201F71D4C8}"/>
              </a:ext>
            </a:extLst>
          </p:cNvPr>
          <p:cNvSpPr txBox="1"/>
          <p:nvPr/>
        </p:nvSpPr>
        <p:spPr>
          <a:xfrm>
            <a:off x="838200" y="5388569"/>
            <a:ext cx="9795681" cy="923330"/>
          </a:xfrm>
          <a:prstGeom prst="rect">
            <a:avLst/>
          </a:prstGeom>
          <a:noFill/>
        </p:spPr>
        <p:txBody>
          <a:bodyPr wrap="square">
            <a:spAutoFit/>
          </a:bodyPr>
          <a:lstStyle/>
          <a:p>
            <a:r>
              <a:rPr lang="en-US" dirty="0">
                <a:effectLst/>
                <a:latin typeface="Arial" panose="020B0604020202020204" pitchFamily="34" charset="0"/>
              </a:rPr>
              <a:t>In other words, every Nash equilibrium is morally right. </a:t>
            </a:r>
            <a:r>
              <a:rPr lang="en-US" dirty="0">
                <a:effectLst/>
                <a:latin typeface="Arial" panose="020B0604020202020204" pitchFamily="34" charset="0"/>
                <a:hlinkClick r:id="rId2"/>
              </a:rPr>
              <a:t>https://www.investopedia.com/terms/n/nash-equilibrium.asp</a:t>
            </a:r>
            <a:r>
              <a:rPr lang="en-US" dirty="0">
                <a:effectLst/>
                <a:latin typeface="Arial" panose="020B0604020202020204" pitchFamily="34" charset="0"/>
              </a:rPr>
              <a:t>  </a:t>
            </a:r>
            <a:r>
              <a:rPr lang="en-US" dirty="0">
                <a:effectLst/>
                <a:latin typeface="Arial" panose="020B0604020202020204" pitchFamily="34" charset="0"/>
                <a:hlinkClick r:id="rId3"/>
              </a:rPr>
              <a:t>https://www.cs.ubc.ca/~kevinlb/teaching/cs430%20-%202011-12/lectures/Lect08.pdf</a:t>
            </a:r>
            <a:r>
              <a:rPr lang="en-US" dirty="0">
                <a:effectLst/>
                <a:latin typeface="Arial" panose="020B0604020202020204" pitchFamily="34" charset="0"/>
              </a:rPr>
              <a:t> </a:t>
            </a:r>
            <a:endParaRPr lang="en-US" dirty="0"/>
          </a:p>
        </p:txBody>
      </p:sp>
      <p:pic>
        <p:nvPicPr>
          <p:cNvPr id="9" name="Picture 8" descr="The Good Place&#10;&#10;Description automatically generated with medium confidence">
            <a:extLst>
              <a:ext uri="{FF2B5EF4-FFF2-40B4-BE49-F238E27FC236}">
                <a16:creationId xmlns:a16="http://schemas.microsoft.com/office/drawing/2014/main" id="{AE8F14E1-86CF-4017-B1FC-CB0DE5A33D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9311" y="1602163"/>
            <a:ext cx="3221502" cy="1812095"/>
          </a:xfrm>
          <a:prstGeom prst="rect">
            <a:avLst/>
          </a:prstGeom>
        </p:spPr>
      </p:pic>
    </p:spTree>
    <p:extLst>
      <p:ext uri="{BB962C8B-B14F-4D97-AF65-F5344CB8AC3E}">
        <p14:creationId xmlns:p14="http://schemas.microsoft.com/office/powerpoint/2010/main" val="3264255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4874-81A9-49C2-8A18-815ACDF54A2F}"/>
              </a:ext>
            </a:extLst>
          </p:cNvPr>
          <p:cNvSpPr>
            <a:spLocks noGrp="1"/>
          </p:cNvSpPr>
          <p:nvPr>
            <p:ph type="title"/>
          </p:nvPr>
        </p:nvSpPr>
        <p:spPr/>
        <p:txBody>
          <a:bodyPr/>
          <a:lstStyle/>
          <a:p>
            <a:r>
              <a:rPr lang="en-CA" dirty="0"/>
              <a:t>Thomas Hobbes</a:t>
            </a:r>
            <a:endParaRPr lang="en-US" dirty="0"/>
          </a:p>
        </p:txBody>
      </p:sp>
      <p:sp>
        <p:nvSpPr>
          <p:cNvPr id="3" name="Content Placeholder 2">
            <a:extLst>
              <a:ext uri="{FF2B5EF4-FFF2-40B4-BE49-F238E27FC236}">
                <a16:creationId xmlns:a16="http://schemas.microsoft.com/office/drawing/2014/main" id="{82FD907B-1A50-4B1E-87F9-58D2FFED7724}"/>
              </a:ext>
            </a:extLst>
          </p:cNvPr>
          <p:cNvSpPr>
            <a:spLocks noGrp="1"/>
          </p:cNvSpPr>
          <p:nvPr>
            <p:ph idx="1"/>
          </p:nvPr>
        </p:nvSpPr>
        <p:spPr>
          <a:xfrm>
            <a:off x="838200" y="1825625"/>
            <a:ext cx="5835555" cy="4351338"/>
          </a:xfrm>
        </p:spPr>
        <p:txBody>
          <a:bodyPr/>
          <a:lstStyle/>
          <a:p>
            <a:r>
              <a:rPr lang="en-US" dirty="0"/>
              <a:t>Hobbes argues that we willingly cede power to the monarch in order to escape the state of nature in which no rules exist and where, as he says, there are "No arts; no letters; no society; and which is worst of all, continual fear, and danger of violent death: and the life of man, solitary, poor, nasty, brutish and short." (Hobbes, 1986)</a:t>
            </a:r>
          </a:p>
          <a:p>
            <a:endParaRPr lang="en-US" dirty="0"/>
          </a:p>
        </p:txBody>
      </p:sp>
      <p:pic>
        <p:nvPicPr>
          <p:cNvPr id="5" name="Picture 4" descr="Calendar&#10;&#10;Description automatically generated">
            <a:extLst>
              <a:ext uri="{FF2B5EF4-FFF2-40B4-BE49-F238E27FC236}">
                <a16:creationId xmlns:a16="http://schemas.microsoft.com/office/drawing/2014/main" id="{CF390603-538B-4921-A4CC-1B8D00B63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0057" y="1015068"/>
            <a:ext cx="3151728" cy="5027005"/>
          </a:xfrm>
          <a:prstGeom prst="rect">
            <a:avLst/>
          </a:prstGeom>
        </p:spPr>
      </p:pic>
    </p:spTree>
    <p:extLst>
      <p:ext uri="{BB962C8B-B14F-4D97-AF65-F5344CB8AC3E}">
        <p14:creationId xmlns:p14="http://schemas.microsoft.com/office/powerpoint/2010/main" val="2669729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85EAC-C88B-4D31-AB50-747CE793E316}"/>
              </a:ext>
            </a:extLst>
          </p:cNvPr>
          <p:cNvSpPr>
            <a:spLocks noGrp="1"/>
          </p:cNvSpPr>
          <p:nvPr>
            <p:ph type="title"/>
          </p:nvPr>
        </p:nvSpPr>
        <p:spPr/>
        <p:txBody>
          <a:bodyPr/>
          <a:lstStyle/>
          <a:p>
            <a:r>
              <a:rPr lang="en-CA" dirty="0"/>
              <a:t>John Locke</a:t>
            </a:r>
            <a:endParaRPr lang="en-US" dirty="0"/>
          </a:p>
        </p:txBody>
      </p:sp>
      <p:sp>
        <p:nvSpPr>
          <p:cNvPr id="3" name="Content Placeholder 2">
            <a:extLst>
              <a:ext uri="{FF2B5EF4-FFF2-40B4-BE49-F238E27FC236}">
                <a16:creationId xmlns:a16="http://schemas.microsoft.com/office/drawing/2014/main" id="{3A244A3E-6FBA-417D-A912-E1546B5A5E53}"/>
              </a:ext>
            </a:extLst>
          </p:cNvPr>
          <p:cNvSpPr>
            <a:spLocks noGrp="1"/>
          </p:cNvSpPr>
          <p:nvPr>
            <p:ph idx="1"/>
          </p:nvPr>
        </p:nvSpPr>
        <p:spPr>
          <a:xfrm>
            <a:off x="4055806" y="1825625"/>
            <a:ext cx="7297994" cy="4351338"/>
          </a:xfrm>
        </p:spPr>
        <p:txBody>
          <a:bodyPr/>
          <a:lstStyle/>
          <a:p>
            <a:pPr marL="0" indent="0">
              <a:buNone/>
            </a:pPr>
            <a:r>
              <a:rPr lang="en-US" dirty="0"/>
              <a:t>John Locke depicts the contract as a mechanism to defend the rights of citizens against the sovereign, and in particular, to protect their right of property, which they acquire by removing goods from the state of nature and adding their own labour to them. Failing this, writes Locke, the recourse is either legitimate revolution to overthrow the sovereign, or emigration to unoccupied land. (Locke, 1821)</a:t>
            </a:r>
          </a:p>
          <a:p>
            <a:endParaRPr lang="en-US" dirty="0"/>
          </a:p>
        </p:txBody>
      </p:sp>
      <p:pic>
        <p:nvPicPr>
          <p:cNvPr id="5" name="Picture 4" descr="Painting of a person&#10;&#10;Description automatically generated with medium confidence">
            <a:extLst>
              <a:ext uri="{FF2B5EF4-FFF2-40B4-BE49-F238E27FC236}">
                <a16:creationId xmlns:a16="http://schemas.microsoft.com/office/drawing/2014/main" id="{51FBE8A1-A026-41E6-8176-365500820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3105366" cy="4005618"/>
          </a:xfrm>
          <a:prstGeom prst="rect">
            <a:avLst/>
          </a:prstGeom>
        </p:spPr>
      </p:pic>
    </p:spTree>
    <p:extLst>
      <p:ext uri="{BB962C8B-B14F-4D97-AF65-F5344CB8AC3E}">
        <p14:creationId xmlns:p14="http://schemas.microsoft.com/office/powerpoint/2010/main" val="19582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2C460-EF63-4DC5-BA28-AF2BCFCF553D}"/>
              </a:ext>
            </a:extLst>
          </p:cNvPr>
          <p:cNvSpPr>
            <a:spLocks noGrp="1"/>
          </p:cNvSpPr>
          <p:nvPr>
            <p:ph type="title"/>
          </p:nvPr>
        </p:nvSpPr>
        <p:spPr/>
        <p:txBody>
          <a:bodyPr/>
          <a:lstStyle/>
          <a:p>
            <a:r>
              <a:rPr lang="en-CA" dirty="0"/>
              <a:t>Jean-Jacques Rousseau</a:t>
            </a:r>
            <a:endParaRPr lang="en-US" dirty="0"/>
          </a:p>
        </p:txBody>
      </p:sp>
      <p:sp>
        <p:nvSpPr>
          <p:cNvPr id="3" name="Content Placeholder 2">
            <a:extLst>
              <a:ext uri="{FF2B5EF4-FFF2-40B4-BE49-F238E27FC236}">
                <a16:creationId xmlns:a16="http://schemas.microsoft.com/office/drawing/2014/main" id="{78DB1F96-8942-4E06-B9E0-AF2B208EF636}"/>
              </a:ext>
            </a:extLst>
          </p:cNvPr>
          <p:cNvSpPr>
            <a:spLocks noGrp="1"/>
          </p:cNvSpPr>
          <p:nvPr>
            <p:ph idx="1"/>
          </p:nvPr>
        </p:nvSpPr>
        <p:spPr>
          <a:xfrm>
            <a:off x="838200" y="1825625"/>
            <a:ext cx="6668729" cy="4351338"/>
          </a:xfrm>
        </p:spPr>
        <p:txBody>
          <a:bodyPr/>
          <a:lstStyle/>
          <a:p>
            <a:r>
              <a:rPr lang="en-US" dirty="0"/>
              <a:t>“Man is born free,” writes Rousseau at the beginning of the Social Contract, “yet everywhere he is in chains.” Rousseau depicts a ‘state of nature’ quite opposite to Hobbes, where people lived in peace and plenty, and the net effect of society was to constrain this freedom and enslave people to serve the individual will of the master. The objective of the social contract is to ascertain ‘the general will’ expressed by the unanimity of citizens. (Rousseau, 1950)</a:t>
            </a:r>
          </a:p>
          <a:p>
            <a:endParaRPr lang="en-US" dirty="0"/>
          </a:p>
        </p:txBody>
      </p:sp>
      <p:pic>
        <p:nvPicPr>
          <p:cNvPr id="5" name="Picture 4" descr="A hand holding a blue butterfly&#10;&#10;Description automatically generated with low confidence">
            <a:extLst>
              <a:ext uri="{FF2B5EF4-FFF2-40B4-BE49-F238E27FC236}">
                <a16:creationId xmlns:a16="http://schemas.microsoft.com/office/drawing/2014/main" id="{8C708287-8B31-4352-AC7A-E8EF56DE9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3854" y="1905000"/>
            <a:ext cx="4000500" cy="3048000"/>
          </a:xfrm>
          <a:prstGeom prst="rect">
            <a:avLst/>
          </a:prstGeom>
        </p:spPr>
      </p:pic>
      <p:sp>
        <p:nvSpPr>
          <p:cNvPr id="7" name="TextBox 6">
            <a:extLst>
              <a:ext uri="{FF2B5EF4-FFF2-40B4-BE49-F238E27FC236}">
                <a16:creationId xmlns:a16="http://schemas.microsoft.com/office/drawing/2014/main" id="{D71CBFE4-E22F-459A-9643-6CFF34154486}"/>
              </a:ext>
            </a:extLst>
          </p:cNvPr>
          <p:cNvSpPr txBox="1"/>
          <p:nvPr/>
        </p:nvSpPr>
        <p:spPr>
          <a:xfrm>
            <a:off x="7621229" y="5167312"/>
            <a:ext cx="3187798" cy="646331"/>
          </a:xfrm>
          <a:prstGeom prst="rect">
            <a:avLst/>
          </a:prstGeom>
          <a:noFill/>
        </p:spPr>
        <p:txBody>
          <a:bodyPr wrap="square">
            <a:spAutoFit/>
          </a:bodyPr>
          <a:lstStyle/>
          <a:p>
            <a:r>
              <a:rPr lang="en-US" dirty="0">
                <a:hlinkClick r:id="rId3"/>
              </a:rPr>
              <a:t>http://outlookafghanistan.net/topics.php?post_id=11589</a:t>
            </a:r>
            <a:r>
              <a:rPr lang="en-US" dirty="0"/>
              <a:t> </a:t>
            </a:r>
          </a:p>
        </p:txBody>
      </p:sp>
    </p:spTree>
    <p:extLst>
      <p:ext uri="{BB962C8B-B14F-4D97-AF65-F5344CB8AC3E}">
        <p14:creationId xmlns:p14="http://schemas.microsoft.com/office/powerpoint/2010/main" val="849639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2891</TotalTime>
  <Words>2347</Words>
  <Application>Microsoft Office PowerPoint</Application>
  <PresentationFormat>Widescreen</PresentationFormat>
  <Paragraphs>149</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Social Contracts</vt:lpstr>
      <vt:lpstr>Social Contracts</vt:lpstr>
      <vt:lpstr>Mores</vt:lpstr>
      <vt:lpstr>Prisoners’ Dilemma</vt:lpstr>
      <vt:lpstr>Prisoners’ Dilemma (Cont.)</vt:lpstr>
      <vt:lpstr>Morality as Agreement</vt:lpstr>
      <vt:lpstr>Thomas Hobbes</vt:lpstr>
      <vt:lpstr>John Locke</vt:lpstr>
      <vt:lpstr>Jean-Jacques Rousseau</vt:lpstr>
      <vt:lpstr>Elements of the Social Contract</vt:lpstr>
      <vt:lpstr>Enforcement</vt:lpstr>
      <vt:lpstr>Consent</vt:lpstr>
      <vt:lpstr>John Rawls</vt:lpstr>
      <vt:lpstr>Fairness</vt:lpstr>
      <vt:lpstr>Rights</vt:lpstr>
      <vt:lpstr>Two Kinds of Order</vt:lpstr>
      <vt:lpstr>Invisible Hand Theory</vt:lpstr>
      <vt:lpstr>Market Failure</vt:lpstr>
      <vt:lpstr>Tragedy of the Commons</vt:lpstr>
      <vt:lpstr>Marsha Nussbaum</vt:lpstr>
      <vt:lpstr>The Fragility of Goodness</vt:lpstr>
      <vt:lpstr>Contracts and Individualism</vt:lpstr>
      <vt:lpstr>Individualism</vt:lpstr>
      <vt:lpstr>Individualism and Collectivism</vt:lpstr>
      <vt:lpstr>Creating Ethics Collectively</vt:lpstr>
      <vt:lpstr>Communitarian Ethics</vt:lpstr>
      <vt:lpstr>Ubuntu</vt:lpstr>
      <vt:lpstr>Criticisms of Ubuntu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Contracts</dc:title>
  <dc:creator>Stephen Downes</dc:creator>
  <cp:lastModifiedBy>Stephen Downes</cp:lastModifiedBy>
  <cp:revision>4</cp:revision>
  <dcterms:created xsi:type="dcterms:W3CDTF">2021-11-16T16:23:03Z</dcterms:created>
  <dcterms:modified xsi:type="dcterms:W3CDTF">2021-11-18T16:34:20Z</dcterms:modified>
</cp:coreProperties>
</file>