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57" r:id="rId6"/>
    <p:sldId id="258" r:id="rId7"/>
    <p:sldId id="259" r:id="rId8"/>
    <p:sldId id="268" r:id="rId9"/>
    <p:sldId id="260" r:id="rId10"/>
    <p:sldId id="262" r:id="rId11"/>
    <p:sldId id="270" r:id="rId12"/>
    <p:sldId id="271" r:id="rId13"/>
    <p:sldId id="263" r:id="rId14"/>
    <p:sldId id="261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3127-690B-4BBC-9D53-A4CFD2C8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EAC0F-9C02-45AC-965C-93A2C75C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FFA3-F9BA-48CC-8863-A0F19085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0EEC-1D6D-4542-BA30-9D962A63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4F3D-C81E-482E-8A57-7B74986F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4BB4-21AD-4276-A113-481F6A49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8C665-1309-48A6-AB63-56403273B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B0143-B1EB-4FEF-ABA1-FECA0F65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298F-2B44-4C8A-AA59-965756F0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15F1-86FD-477A-960C-15710CAA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4553C-6369-4B1D-B097-8E79DEBC9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CDC4F-AC95-4BF8-BBE7-C264242C8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34D5-C12B-4F4C-AE98-64DD69F6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32C7-B94A-48F9-876A-271F633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0F12-7379-476D-9324-0EE3CA86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C55B-B576-4C3C-95F3-40910414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FE31-8491-4069-8CB8-28B4B900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BA2C5-394F-4193-BCCD-2EBC846F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790A-227C-48BF-87B1-F1927E3A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5D16-CEFD-455A-849E-EDE302DE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DC7C-6694-49B0-B494-1FB94839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E0451-923C-4A94-92C1-6007C8F30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35097-93D2-4D8F-8BD6-D21DCFC3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98C1-FD0D-4FB1-81BC-456E8ABB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B6D2-5115-4FDC-9BD2-0A428019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1569-ABB7-4BA7-87D8-DC4EE187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F625-7AEA-4C67-9A73-D7510FE24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F56A2-0C28-4811-BE15-FB454E49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8B634-BA60-4B0C-AB37-CAF29B73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E8A3-70F6-4FB2-A768-6E1F46E7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2A5C8-D994-4175-80CC-FA36DD55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377-515D-424D-ADC5-83974403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647F8-824F-4E27-A58F-72A137AD2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58DAB-1737-4979-B554-09230D91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71169-6592-457E-9222-50E8DE453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5571-04D9-4CA0-9CAC-B5650421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5D593-B115-4594-84AC-0B8D5EF6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21C08-0063-4050-8E34-96850D33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E38B4-E0A1-4DA2-AF6E-A5754B05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2ED1-4752-4BC8-84DB-8D5B3B97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D54E5-EA16-42A8-BFA7-79AF661E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9D397-2714-43FB-B315-C90CB1A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96303-9EE6-4DA5-B910-2A5E9989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808E9-EA1A-467D-B5FA-19F4FAD4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837AA-30E6-4A4F-A498-34C0DD58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4015-415F-480E-90E0-5BE4D513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4480-3BE4-4741-8214-0824BE9B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E9B9-9A9B-4EA3-AE65-47B24FE23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7032D-EB82-4B7A-AB86-B02F5FBB0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136B2-929F-454F-9FFC-6053022D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202AC-074F-4BC6-8808-8F6C7203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56634-9BAF-4CF6-882B-8B3648C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F121-4B80-4D31-8FE1-BBAF8A11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CDF36-8477-4B16-BD45-C40E87BD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52522-FE9E-4B41-B82F-DB62B78C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0DC9-1A1C-4A82-8692-8FA32B87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21581-D78F-43A5-AB5E-33AA7121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1E370-1F9E-4398-A153-6C964CD3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0890D-CA09-4BDF-9557-4FD00B86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7D20E-03CD-4FF6-A1EF-E4A73208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7D2E-1849-4B41-9F9A-EEE004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49C4-E410-43D9-8E76-A4FF7E42025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C787-AAB8-4E5D-8DA4-A1F7537A2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9DB-7435-4BCD-A469-E6868D3F4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2BAD-BB0B-4A14-A9F0-B8F2050E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skepticism-mora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thicsunwrapped.utexas.edu/video/best-self-part-2-moral-decision-mak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04545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ep.utm.edu/eth-exp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uzk1Zigc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erfrois.com/2011/04/moral-sentiment-politics-human-righ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6995590_Text-based_inference_of_moral_sentiment_chang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society.net/library/owning-ethics-corporate-logics-silicon-valley-and-the-institutionalization-of-eth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ght_makes_righ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to.stanford.edu/entries/weber/#DomL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hatwouldjackdo.net/2011/10/remember-the-golden-rule-he-who-has-the-gold-makes-the-rule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ssolit.io/courses/metaethics-do-moral-reasons-exi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arnreligions.com/ethics-descriptive-normative-and-analytic-403754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cientthoughts.wordpress.com/2019/06/10/lets-get-meta-about-metaethic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cientthoughts.wordpress.com/2019/06/10/lets-get-meta-about-metaethic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ssbooks.bccampus.ca/teachinginadigitalagev2/chapter/3-3-cognitivism/" TargetMode="External"/><Relationship Id="rId4" Type="http://schemas.openxmlformats.org/officeDocument/2006/relationships/hyperlink" Target="https://www.youtube.com/watch?v=BWuzk1Zigc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icaldisquisitions.blogspot.com/2016/09/is-robust-moral-realism-kind-of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blic.tableau.com/profile/mark.alfano#!/vizhome/Virtuesandvicesfromtheperspectivesof256cultures/Virtuesandvicesaroundtheworl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15745-6_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group of men&#10;&#10;Description automatically generated with low confidence">
            <a:extLst>
              <a:ext uri="{FF2B5EF4-FFF2-40B4-BE49-F238E27FC236}">
                <a16:creationId xmlns:a16="http://schemas.microsoft.com/office/drawing/2014/main" id="{FF1E6373-8F65-4CB5-97CF-7CAED50C2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1123F-C134-4BB7-91B7-187B388F3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Metaethics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8C7BA-8737-4E1D-81D6-D35BD84B5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18,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ED98-612B-43A0-8DC5-25A20E07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Moral Scepticism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3FB3-FA63-425E-B206-29E4E5CD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We can’t know about morality, one way or another.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C91F450-7C80-426B-8CCF-BD3B28E3C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24" y="2615227"/>
            <a:ext cx="9233978" cy="3004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E79B5-5487-422A-B2FB-0E54B9BC5501}"/>
              </a:ext>
            </a:extLst>
          </p:cNvPr>
          <p:cNvSpPr txBox="1"/>
          <p:nvPr/>
        </p:nvSpPr>
        <p:spPr>
          <a:xfrm>
            <a:off x="8382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https://plato.stanford.edu/entries/skepticism-moral/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62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4C4-87A4-4C3D-9840-C4C330CA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Moral Choice?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C9885-CF91-4A7A-82EB-6604B03B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317" y="1592211"/>
            <a:ext cx="3008670" cy="458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Why is ethics always presented to us in the form of ‘making decisions’?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Is morality even a choice we can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47BD2-A294-4DA7-BF38-D9C785898B57}"/>
              </a:ext>
            </a:extLst>
          </p:cNvPr>
          <p:cNvSpPr txBox="1"/>
          <p:nvPr/>
        </p:nvSpPr>
        <p:spPr>
          <a:xfrm>
            <a:off x="838200" y="6308209"/>
            <a:ext cx="9620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https://ethicsunwrapped.utexas.edu/video/best-self-part-2-moral-decision-making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918E5-1174-48BB-BD81-747E5ED5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4" y="1338263"/>
            <a:ext cx="7574656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1E37-CB58-4DCF-826D-19314264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Moral Rationalization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DFF5-A0E5-4103-9C18-43B8952B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005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“participants often constructed coherent and unequivocal arguments supporting the opposite of their original position. These results suggest a dramatic potential for flexibility in our moral attitudes”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45E97-A702-4CD3-9AFD-A841BA50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60" y="1947655"/>
            <a:ext cx="3660057" cy="3756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740D0-5FE8-4BEB-945F-BEB249B042AE}"/>
              </a:ext>
            </a:extLst>
          </p:cNvPr>
          <p:cNvSpPr txBox="1"/>
          <p:nvPr/>
        </p:nvSpPr>
        <p:spPr>
          <a:xfrm>
            <a:off x="838199" y="6211669"/>
            <a:ext cx="8423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https://journals.plos.org/plosone/article?id=10.1371/journal.pone.0045457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70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6C8D9F1C-2777-487E-A002-842438848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53" y="1740520"/>
            <a:ext cx="4521547" cy="452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EADCA-6F2B-43F6-AED9-74B62967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Non-Cognitivism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6BE4-B350-4694-B77E-DC2C36C6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Expresses or describes </a:t>
            </a:r>
            <a:r>
              <a:rPr lang="en-CA" i="1" dirty="0"/>
              <a:t>attitudes</a:t>
            </a:r>
            <a:r>
              <a:rPr lang="en-CA" dirty="0"/>
              <a:t> to moral statements</a:t>
            </a:r>
          </a:p>
          <a:p>
            <a:pPr lvl="1"/>
            <a:r>
              <a:rPr lang="en-US" dirty="0"/>
              <a:t>For example, “I find the idea of hunting cats </a:t>
            </a:r>
            <a:r>
              <a:rPr lang="en-US" i="1" dirty="0"/>
              <a:t>distasteful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Branches: emotivism, prescriptivism, </a:t>
            </a:r>
            <a:r>
              <a:rPr lang="en-US" dirty="0" err="1"/>
              <a:t>expressivism</a:t>
            </a:r>
            <a:endParaRPr lang="en-US" dirty="0"/>
          </a:p>
          <a:p>
            <a:pPr lvl="2"/>
            <a:r>
              <a:rPr lang="en-US" dirty="0"/>
              <a:t>Emotivism – expresses a moral judgement</a:t>
            </a:r>
          </a:p>
          <a:p>
            <a:pPr lvl="2"/>
            <a:r>
              <a:rPr lang="en-US" dirty="0"/>
              <a:t>Prescriptivism – attempts to influence others</a:t>
            </a:r>
          </a:p>
          <a:p>
            <a:pPr lvl="2"/>
            <a:r>
              <a:rPr lang="en-US" dirty="0" err="1"/>
              <a:t>Expressivism</a:t>
            </a:r>
            <a:r>
              <a:rPr lang="en-US" dirty="0"/>
              <a:t> – expresses a feeling, e.g., of disgust</a:t>
            </a:r>
          </a:p>
          <a:p>
            <a:pPr lvl="2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78785-6A65-4201-A7FC-78EB3D79E7A3}"/>
              </a:ext>
            </a:extLst>
          </p:cNvPr>
          <p:cNvSpPr txBox="1"/>
          <p:nvPr/>
        </p:nvSpPr>
        <p:spPr>
          <a:xfrm>
            <a:off x="838200" y="6127234"/>
            <a:ext cx="404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https://iep.utm.edu/eth-expr/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29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42F81-5E08-417B-B880-69E521DE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13" y="1879495"/>
            <a:ext cx="10325187" cy="4243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502FE-1E9B-4CE5-9633-EEDD2D21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Subjectivism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B836-2019-41C3-8BC5-FF2C13C5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458" y="1825625"/>
            <a:ext cx="4112342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Ethical truth depends on perspective or point of view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A9C-B2C5-43C7-9170-20B60150446F}"/>
              </a:ext>
            </a:extLst>
          </p:cNvPr>
          <p:cNvSpPr/>
          <p:nvPr/>
        </p:nvSpPr>
        <p:spPr>
          <a:xfrm>
            <a:off x="838200" y="1690688"/>
            <a:ext cx="342900" cy="290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011DB-7D64-4719-8771-4D44682EEFA9}"/>
              </a:ext>
            </a:extLst>
          </p:cNvPr>
          <p:cNvSpPr/>
          <p:nvPr/>
        </p:nvSpPr>
        <p:spPr>
          <a:xfrm>
            <a:off x="983841" y="1879495"/>
            <a:ext cx="3522406" cy="39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81AE8-B05E-4F56-AEB0-7324E23A0026}"/>
              </a:ext>
            </a:extLst>
          </p:cNvPr>
          <p:cNvSpPr/>
          <p:nvPr/>
        </p:nvSpPr>
        <p:spPr>
          <a:xfrm>
            <a:off x="990600" y="1843088"/>
            <a:ext cx="1590368" cy="117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2123-E256-4860-BCF5-9B2E5A3A50FF}"/>
              </a:ext>
            </a:extLst>
          </p:cNvPr>
          <p:cNvSpPr txBox="1"/>
          <p:nvPr/>
        </p:nvSpPr>
        <p:spPr>
          <a:xfrm>
            <a:off x="1181100" y="623083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https://www.youtube.com/watch?v=BWuzk1ZigcU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05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E302-8209-431B-9EFB-17CF7DFC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Moral Sentiment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290E-0C9F-4F76-ABBA-6E209760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37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alone cannot persuade us to act - “reason is, and ought only to be, the slave of the passions,” he writes. (Hume, 1739, II.3.3) “Truth is disputable; not taste: What exists in the nature of things is the standard of our judgment; what each man feels within himself is the standard of sentiment.” (Hume, 1751, 1.5)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B7A97-0AE7-40E1-888E-548807FDA997}"/>
              </a:ext>
            </a:extLst>
          </p:cNvPr>
          <p:cNvSpPr txBox="1"/>
          <p:nvPr/>
        </p:nvSpPr>
        <p:spPr>
          <a:xfrm>
            <a:off x="838199" y="5853797"/>
            <a:ext cx="787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https://www.berfrois.com/2011/04/moral-sentiment-politics-human-rights/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E89F9-6274-4A2B-87CE-4DBD2FE5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38" y="1276215"/>
            <a:ext cx="3171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221E-90EC-4404-AE33-8529592C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Inferring moral Sentiment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7C91-CDB9-4836-AACE-D5FE085A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E.g. </a:t>
            </a:r>
            <a:r>
              <a:rPr lang="en-US" dirty="0"/>
              <a:t>a text-based framework for investigating moral sentiment change of the public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A73EB-C241-4A03-868A-226B7895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99" y="2653734"/>
            <a:ext cx="8116433" cy="3267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50154-40E6-4432-A4AD-9DAF3E82EECA}"/>
              </a:ext>
            </a:extLst>
          </p:cNvPr>
          <p:cNvSpPr txBox="1"/>
          <p:nvPr/>
        </p:nvSpPr>
        <p:spPr>
          <a:xfrm>
            <a:off x="838200" y="59887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https://www.researchgate.net/publication/336995590_Text-based_inference_of_moral_sentiment_change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42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0F3D-A156-4512-B77C-24607FCC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Owns Ethics?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5D0C-F3C4-49A3-AA31-BED95EE9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Virtues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effectLst/>
                <a:latin typeface="Arial" panose="020B0604020202020204" pitchFamily="34" charset="0"/>
              </a:rPr>
              <a:t>scientists invoke theoretical virtues explicitly, albeit rather infrequently, when they talk about models”</a:t>
            </a:r>
            <a:endParaRPr lang="en-US" dirty="0"/>
          </a:p>
          <a:p>
            <a:r>
              <a:rPr lang="en-US" dirty="0"/>
              <a:t>Business Ethics</a:t>
            </a:r>
          </a:p>
          <a:p>
            <a:pPr lvl="1"/>
            <a:r>
              <a:rPr lang="en-US" dirty="0"/>
              <a:t>“real concerns and real-world problems of the vast majority of managers”</a:t>
            </a:r>
          </a:p>
          <a:p>
            <a:r>
              <a:rPr lang="en-US" dirty="0"/>
              <a:t>Silicon Valley Ethics</a:t>
            </a:r>
          </a:p>
          <a:p>
            <a:pPr lvl="1"/>
            <a:r>
              <a:rPr lang="en-US" dirty="0"/>
              <a:t>Metcalf, Moss &amp; </a:t>
            </a:r>
            <a:r>
              <a:rPr lang="en-US" dirty="0" err="1"/>
              <a:t>boyd</a:t>
            </a:r>
            <a:r>
              <a:rPr lang="en-US" dirty="0"/>
              <a:t>: “broader and longer-standing industry commitments to meritocracy, technological solutionism, and market fundamentalism”</a:t>
            </a:r>
          </a:p>
          <a:p>
            <a:pPr marL="0" indent="0">
              <a:buNone/>
            </a:pP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D3D37-916B-48F8-8DAD-B043F55247EF}"/>
              </a:ext>
            </a:extLst>
          </p:cNvPr>
          <p:cNvSpPr txBox="1"/>
          <p:nvPr/>
        </p:nvSpPr>
        <p:spPr>
          <a:xfrm>
            <a:off x="838200" y="5665569"/>
            <a:ext cx="1135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https://philpapers.org/archive/MIZTVI.pdf </a:t>
            </a:r>
          </a:p>
          <a:p>
            <a:r>
              <a:rPr lang="en-US" dirty="0">
                <a:hlinkClick r:id="rId2"/>
              </a:rPr>
              <a:t>https://hbr.org/1993/05/whats-the-matter-with-business-ethics </a:t>
            </a:r>
          </a:p>
          <a:p>
            <a:r>
              <a:rPr lang="en-US" dirty="0">
                <a:hlinkClick r:id="rId2"/>
              </a:rPr>
              <a:t>https://datasociety.net/library/owning-ethics-corporate-logics-silicon-valley-and-the-institutionalization-of-ethics/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9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20B5-37C0-49B6-897B-6BCE5862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Does Might Make Right?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1D13-F646-4042-A286-EDE2F838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98923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Might makes right or Might is right is an aphorism on the origin of morality, with both descriptive and prescriptive senses. – Wikipedia</a:t>
            </a:r>
          </a:p>
          <a:p>
            <a:pPr marL="0" indent="0">
              <a:buNone/>
            </a:pPr>
            <a:r>
              <a:rPr lang="en-US" dirty="0"/>
              <a:t>Max Weber: the study of morality is the study of power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B94BB80-A852-4D4C-8773-DC275677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74" y="1690688"/>
            <a:ext cx="5290526" cy="4005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B4D89-C3F9-40E5-96F6-00ED20F9725A}"/>
              </a:ext>
            </a:extLst>
          </p:cNvPr>
          <p:cNvSpPr txBox="1"/>
          <p:nvPr/>
        </p:nvSpPr>
        <p:spPr>
          <a:xfrm>
            <a:off x="838200" y="5992297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https://en.wikipedia.org/wiki/Might_makes_right</a:t>
            </a:r>
            <a:endParaRPr lang="en-US" dirty="0"/>
          </a:p>
          <a:p>
            <a:r>
              <a:rPr lang="en-US" dirty="0">
                <a:hlinkClick r:id="rId4"/>
              </a:rPr>
              <a:t>https://plato.stanford.edu/entries/weber/#DomLeg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56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132-CEA2-459C-AAD1-25B0BB71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(New) Golden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0990-40D7-4CBA-9363-42991930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1825625"/>
            <a:ext cx="428624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“Whoever has the gold makes the rules.”</a:t>
            </a:r>
            <a:endParaRPr lang="en-US" dirty="0"/>
          </a:p>
        </p:txBody>
      </p:sp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EDB09B31-4BBD-4009-89E7-3609BE59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754328" cy="4093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D0A9A-0177-4DA1-938A-0D2D143B97D4}"/>
              </a:ext>
            </a:extLst>
          </p:cNvPr>
          <p:cNvSpPr txBox="1"/>
          <p:nvPr/>
        </p:nvSpPr>
        <p:spPr>
          <a:xfrm>
            <a:off x="7067550" y="2949175"/>
            <a:ext cx="3890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http://whatwouldjackdo.net/2011/10/remember-the-golden-rule-he-who-has-the-gold-makes-the-rules.html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88BE5-69DE-4F18-9111-DCDDA7274D47}"/>
              </a:ext>
            </a:extLst>
          </p:cNvPr>
          <p:cNvSpPr txBox="1"/>
          <p:nvPr/>
        </p:nvSpPr>
        <p:spPr>
          <a:xfrm>
            <a:off x="7067550" y="4996055"/>
            <a:ext cx="3720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Cover image: </a:t>
            </a:r>
            <a:r>
              <a:rPr lang="en-US" dirty="0">
                <a:hlinkClick r:id="rId4"/>
              </a:rPr>
              <a:t>https://www.massolit.io/courses/metaethics-do-moral-reasons-exist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6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B8AA-9D45-412F-A145-A4B59753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B8FB-E65D-45CB-8F65-2D953D01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9429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Descriptive: People tend to make decisions which bring pleasure or avoid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Normative: The moral decision is that which enhances wellbeing and limits suffering.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Analytic: Morality is simply a system for helping humans stay happy and alive.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0FC3D-B04C-4704-9BBD-A0517AC39195}"/>
              </a:ext>
            </a:extLst>
          </p:cNvPr>
          <p:cNvSpPr txBox="1"/>
          <p:nvPr/>
        </p:nvSpPr>
        <p:spPr>
          <a:xfrm>
            <a:off x="838200" y="6123543"/>
            <a:ext cx="10842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Quoted from: </a:t>
            </a:r>
            <a:r>
              <a:rPr lang="en-US" dirty="0">
                <a:hlinkClick r:id="rId2"/>
              </a:rPr>
              <a:t>https://www.learnreligions.com/ethics-descriptive-normative-and-analytic-4037543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3BEB3-D27B-4BBA-8E03-6FB2C768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954" y="1830106"/>
            <a:ext cx="2476846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6F22-DAEB-45E0-BA01-6E90C0DC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E33D-F859-49D0-AFCD-8C842BC7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31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study of meta-ethics is the study of what grounds an ethical argument. </a:t>
            </a:r>
          </a:p>
          <a:p>
            <a:pPr marL="0" indent="0">
              <a:buNone/>
            </a:pPr>
            <a:r>
              <a:rPr lang="en-US" dirty="0"/>
              <a:t>After reflection on the different theories, it is relevant to ask about the bases or grounds for one approach or another.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98CD266-41C3-45B1-ABCA-69415943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1825625"/>
            <a:ext cx="6027035" cy="413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CABF6-C657-4D6C-BED3-2AE82B122486}"/>
              </a:ext>
            </a:extLst>
          </p:cNvPr>
          <p:cNvSpPr txBox="1"/>
          <p:nvPr/>
        </p:nvSpPr>
        <p:spPr>
          <a:xfrm>
            <a:off x="838199" y="6176963"/>
            <a:ext cx="957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https://conscientthoughts.wordpress.com/2019/06/10/lets-get-meta-about-metaethics/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4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4CCF5A-D430-4663-83B8-C20610D5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2998"/>
            <a:ext cx="6476243" cy="4405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3987D-B587-46AF-8FF4-72302BDD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Cognitivism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2A8D-FE2E-4671-ACB3-172A371B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578" y="1840373"/>
            <a:ext cx="6044381" cy="4351338"/>
          </a:xfrm>
        </p:spPr>
        <p:txBody>
          <a:bodyPr/>
          <a:lstStyle/>
          <a:p>
            <a:r>
              <a:rPr lang="en-CA" i="1" dirty="0"/>
              <a:t>Cognitivism</a:t>
            </a:r>
            <a:r>
              <a:rPr lang="en-CA" dirty="0"/>
              <a:t> is the idea that “</a:t>
            </a:r>
            <a:r>
              <a:rPr lang="en-US" dirty="0"/>
              <a:t>moral statements have the capability of being objectively true of false since they are descriptive of some external reality in the world”</a:t>
            </a:r>
          </a:p>
          <a:p>
            <a:r>
              <a:rPr lang="en-US" i="1" dirty="0"/>
              <a:t>Non-Cognitivism</a:t>
            </a:r>
            <a:r>
              <a:rPr lang="en-US" dirty="0"/>
              <a:t> “views moral discourse as a way to express attitudes towards certain actions.” For example, Hume “assigns moral distinctions to affect/emotional appeal.”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69198-C7E2-424D-84DE-9C5AB76A67A1}"/>
              </a:ext>
            </a:extLst>
          </p:cNvPr>
          <p:cNvSpPr txBox="1"/>
          <p:nvPr/>
        </p:nvSpPr>
        <p:spPr>
          <a:xfrm>
            <a:off x="838200" y="5879731"/>
            <a:ext cx="9411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https://conscientthoughts.wordpress.com/2019/06/10/lets-get-meta-about-metaethics/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https://www.youtube.com/watch?v=BWuzk1ZigcU</a:t>
            </a:r>
            <a:r>
              <a:rPr lang="en-US" dirty="0"/>
              <a:t>  </a:t>
            </a:r>
          </a:p>
          <a:p>
            <a:r>
              <a:rPr lang="en-US" dirty="0"/>
              <a:t>Image: </a:t>
            </a:r>
            <a:r>
              <a:rPr lang="en-US" dirty="0">
                <a:hlinkClick r:id="rId5"/>
              </a:rPr>
              <a:t>https://pressbooks.bccampus.ca/teachinginadigitalagev2/chapter/3-3-cognitivism/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07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2513050-FFCA-4A65-B8B0-FE713ABB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E0EC9-E475-4B53-837D-158792DE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C923-EED9-4831-855A-F94DE0FA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8605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idea that moral ideas are true or false independently of what we think of them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E61ED-3B96-4F3A-A289-F1A84FAA4D77}"/>
              </a:ext>
            </a:extLst>
          </p:cNvPr>
          <p:cNvSpPr txBox="1"/>
          <p:nvPr/>
        </p:nvSpPr>
        <p:spPr>
          <a:xfrm>
            <a:off x="838200" y="59559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https://philosophicaldisquisitions.blogspot.com/2016/09/is-robust-moral-realism-kind-of.html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17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72AE-CE7D-4A6C-8C40-74C6DD0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Moral Universalism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6E9E-D649-45F0-8BB9-A098AAA4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6535" cy="4351338"/>
          </a:xfrm>
        </p:spPr>
        <p:txBody>
          <a:bodyPr/>
          <a:lstStyle/>
          <a:p>
            <a:r>
              <a:rPr lang="en-CA" dirty="0"/>
              <a:t>Descriptive: there is one universal morality shared by all cultures</a:t>
            </a:r>
          </a:p>
          <a:p>
            <a:r>
              <a:rPr lang="en-CA" dirty="0"/>
              <a:t>Prescriptive: at least, there </a:t>
            </a:r>
            <a:r>
              <a:rPr lang="en-CA" i="1" dirty="0"/>
              <a:t>should</a:t>
            </a:r>
            <a:r>
              <a:rPr lang="en-CA" dirty="0"/>
              <a:t> be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1F061-F56E-4286-AA75-CA138E7C2FF9}"/>
              </a:ext>
            </a:extLst>
          </p:cNvPr>
          <p:cNvSpPr txBox="1"/>
          <p:nvPr/>
        </p:nvSpPr>
        <p:spPr>
          <a:xfrm>
            <a:off x="838200" y="5715298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https://public.tableau.com/profile/mark.alfano#!/vizhome/Virtuesandvicesfromtheperspectivesof256cultures/Virtuesandvicesaroundtheworld</a:t>
            </a:r>
            <a:r>
              <a:rPr lang="en-US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7B4C6-76B5-40BB-8AAF-E134A57A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35" y="1835158"/>
            <a:ext cx="679900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9924-135D-4B6D-BAAE-33C92FAA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454A-DE32-40FB-9D23-485C719E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9923"/>
            <a:ext cx="10515600" cy="89704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Relativism is the idea that, one way or another, there are no </a:t>
            </a:r>
            <a:r>
              <a:rPr lang="en-CA" i="1" dirty="0"/>
              <a:t>universal </a:t>
            </a:r>
            <a:r>
              <a:rPr lang="en-CA" dirty="0"/>
              <a:t>moral truths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D3B1750-BE3B-4950-9DB5-61512EBE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08" y="1428750"/>
            <a:ext cx="7703458" cy="3676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EBA6C-374A-4EC9-93DA-3EEC0BFDA53D}"/>
              </a:ext>
            </a:extLst>
          </p:cNvPr>
          <p:cNvSpPr txBox="1"/>
          <p:nvPr/>
        </p:nvSpPr>
        <p:spPr>
          <a:xfrm>
            <a:off x="838200" y="6176963"/>
            <a:ext cx="7703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https://link.springer.com/chapter/10.1007/978-3-030-15745-6_4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8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850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Metaethics</vt:lpstr>
      <vt:lpstr>Does Might Make Right?</vt:lpstr>
      <vt:lpstr>The (New) Golden Rule</vt:lpstr>
      <vt:lpstr>Types of Ethics</vt:lpstr>
      <vt:lpstr>Metaethics</vt:lpstr>
      <vt:lpstr>Cognitivism</vt:lpstr>
      <vt:lpstr>Realism</vt:lpstr>
      <vt:lpstr>Moral Universalism</vt:lpstr>
      <vt:lpstr>Relativism</vt:lpstr>
      <vt:lpstr>Moral Scepticism</vt:lpstr>
      <vt:lpstr>Moral Choice?</vt:lpstr>
      <vt:lpstr>Moral Rationalization</vt:lpstr>
      <vt:lpstr>Non-Cognitivism</vt:lpstr>
      <vt:lpstr>Subjectivism</vt:lpstr>
      <vt:lpstr>Moral Sentiment</vt:lpstr>
      <vt:lpstr>Inferring moral Sentiment</vt:lpstr>
      <vt:lpstr>Who Owns Ethics?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Metaethics</dc:title>
  <dc:creator>Stephen Downes</dc:creator>
  <cp:lastModifiedBy>Stephen Downes</cp:lastModifiedBy>
  <cp:revision>2</cp:revision>
  <dcterms:created xsi:type="dcterms:W3CDTF">2021-11-18T16:33:43Z</dcterms:created>
  <dcterms:modified xsi:type="dcterms:W3CDTF">2021-11-18T19:52:23Z</dcterms:modified>
</cp:coreProperties>
</file>