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1" r:id="rId8"/>
    <p:sldId id="262" r:id="rId9"/>
    <p:sldId id="263" r:id="rId10"/>
    <p:sldId id="264" r:id="rId11"/>
    <p:sldId id="265" r:id="rId12"/>
    <p:sldId id="267" r:id="rId13"/>
    <p:sldId id="268" r:id="rId14"/>
    <p:sldId id="269" r:id="rId15"/>
    <p:sldId id="266" r:id="rId16"/>
    <p:sldId id="27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11" d="100"/>
          <a:sy n="111" d="100"/>
        </p:scale>
        <p:origin x="5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326E-6628-4EDD-9502-6E7A7866A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EA4C87-DC03-4F93-91CC-FAB1FC3A48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9819B4-50CF-438B-BD4E-95BEB1595282}"/>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5" name="Footer Placeholder 4">
            <a:extLst>
              <a:ext uri="{FF2B5EF4-FFF2-40B4-BE49-F238E27FC236}">
                <a16:creationId xmlns:a16="http://schemas.microsoft.com/office/drawing/2014/main" id="{55C80057-A1D3-4ECC-BB8B-484A1B099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79B6E-4440-4F8C-B962-252ABADA2B7A}"/>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180099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D7BF-8ACB-4FEB-A582-9C160E76A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D781D0-5702-4538-A8B1-2B6FC0622D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B0C29-09B6-478A-BD7A-C5A5237A7857}"/>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5" name="Footer Placeholder 4">
            <a:extLst>
              <a:ext uri="{FF2B5EF4-FFF2-40B4-BE49-F238E27FC236}">
                <a16:creationId xmlns:a16="http://schemas.microsoft.com/office/drawing/2014/main" id="{A80F00E9-095F-4A51-BAFC-8B4ED2104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B97D7-06C5-43D0-9464-26D0353A8511}"/>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271231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AB1CB-04EB-402E-B073-61948BE888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E518F-F79D-4932-B931-7DBEC08329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4D426-22C8-4F68-A8ED-CC228CA5C748}"/>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5" name="Footer Placeholder 4">
            <a:extLst>
              <a:ext uri="{FF2B5EF4-FFF2-40B4-BE49-F238E27FC236}">
                <a16:creationId xmlns:a16="http://schemas.microsoft.com/office/drawing/2014/main" id="{13BF1EED-86BC-42D5-A5ED-3AC2BDEEA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F6787-2001-4095-8BE0-B00611D3A5FD}"/>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351235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DE4B-9AA9-4D83-88BF-BE0B677C0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6A289F-CF38-4A1F-8113-342737A81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840DA-FB5A-4D1B-8FAE-A801CA30EC82}"/>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5" name="Footer Placeholder 4">
            <a:extLst>
              <a:ext uri="{FF2B5EF4-FFF2-40B4-BE49-F238E27FC236}">
                <a16:creationId xmlns:a16="http://schemas.microsoft.com/office/drawing/2014/main" id="{966D05C7-76F9-4508-83B6-2B2E2C6EF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0D96F-FE3B-4AC8-BC95-EBAB4A4E649D}"/>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363368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5DE5-3137-46AE-84AF-128D13DF61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D17A38-9DA1-43B5-99D4-058DC04274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8FAA4-BD82-4A82-BD7D-583E4F79DF72}"/>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5" name="Footer Placeholder 4">
            <a:extLst>
              <a:ext uri="{FF2B5EF4-FFF2-40B4-BE49-F238E27FC236}">
                <a16:creationId xmlns:a16="http://schemas.microsoft.com/office/drawing/2014/main" id="{9894D8CF-275D-4D84-A062-FBDBFB6FD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3E17A-B011-48FE-A271-198870B88CC2}"/>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111469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DCEB-87AE-4BE5-BA5E-36268C3C1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7F5EC-1763-4A0E-8934-8C436F29A3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56078F-83C6-44D5-B09B-6BC93E794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42AF9-309C-44FF-9787-1F91B050E8AC}"/>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6" name="Footer Placeholder 5">
            <a:extLst>
              <a:ext uri="{FF2B5EF4-FFF2-40B4-BE49-F238E27FC236}">
                <a16:creationId xmlns:a16="http://schemas.microsoft.com/office/drawing/2014/main" id="{C54F6B80-FEB7-4CA5-BEA5-12851CD7B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5C03C-10F3-4485-B3C2-CF5DA759D96A}"/>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114659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81F4A-791B-4C9A-9301-04F47EB73B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DE6FFD-27CB-4181-A602-DF3D56138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0B2AC0-40EE-46E6-BA41-E8D14D377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C672FB-1EF4-4417-BC8D-E13023E95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2D55F9-78A8-4D11-8F65-11B76DDEC3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0765C9-CA34-415D-A5C9-EB9E3BBA2D60}"/>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8" name="Footer Placeholder 7">
            <a:extLst>
              <a:ext uri="{FF2B5EF4-FFF2-40B4-BE49-F238E27FC236}">
                <a16:creationId xmlns:a16="http://schemas.microsoft.com/office/drawing/2014/main" id="{14F53BFB-D4AB-4A3C-828C-3F50A36286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538858-F205-4A70-8FED-45D82D848019}"/>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113508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D5FC-88F5-46B6-B8E2-EDBA3FC613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A0954-1041-4788-943B-8762A3C5A093}"/>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4" name="Footer Placeholder 3">
            <a:extLst>
              <a:ext uri="{FF2B5EF4-FFF2-40B4-BE49-F238E27FC236}">
                <a16:creationId xmlns:a16="http://schemas.microsoft.com/office/drawing/2014/main" id="{45F5A459-08F8-4E4B-9CC5-C4489A0C5F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49A687-B0E4-4813-9945-92E83CBBC6EA}"/>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354198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8997E-FF25-4960-AA14-9AFE745FEFED}"/>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3" name="Footer Placeholder 2">
            <a:extLst>
              <a:ext uri="{FF2B5EF4-FFF2-40B4-BE49-F238E27FC236}">
                <a16:creationId xmlns:a16="http://schemas.microsoft.com/office/drawing/2014/main" id="{808BB593-ADD8-464A-A761-BB86161B9D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20EC13-C22F-4EB7-B9AC-B65AB49B6FB4}"/>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243467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AF89-BF82-476F-BE21-409BA62B7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D84F68-05F8-4FA9-9508-F749F52DC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FAB04-7585-4C34-B190-AA8BFBD5F7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B0810-D85A-4DE7-8A5E-062F3576199E}"/>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6" name="Footer Placeholder 5">
            <a:extLst>
              <a:ext uri="{FF2B5EF4-FFF2-40B4-BE49-F238E27FC236}">
                <a16:creationId xmlns:a16="http://schemas.microsoft.com/office/drawing/2014/main" id="{D7DB28A4-0AB3-4B3A-81F8-29DB6904C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BE0B3E-E8A0-4F8D-95A6-1431781450EB}"/>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151410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C3389-A309-4B3F-885B-10D3429C8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52BC35-D5BE-4179-A3E2-B8B6709A6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A670BB-6C74-4492-8261-CEE07E5E6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8D9B47-058F-4850-BEB4-EE9A832EC36F}"/>
              </a:ext>
            </a:extLst>
          </p:cNvPr>
          <p:cNvSpPr>
            <a:spLocks noGrp="1"/>
          </p:cNvSpPr>
          <p:nvPr>
            <p:ph type="dt" sz="half" idx="10"/>
          </p:nvPr>
        </p:nvSpPr>
        <p:spPr/>
        <p:txBody>
          <a:bodyPr/>
          <a:lstStyle/>
          <a:p>
            <a:fld id="{EDA53464-05A5-4E49-946E-07E1057A368A}" type="datetimeFigureOut">
              <a:rPr lang="en-US" smtClean="0"/>
              <a:t>11/23/2021</a:t>
            </a:fld>
            <a:endParaRPr lang="en-US"/>
          </a:p>
        </p:txBody>
      </p:sp>
      <p:sp>
        <p:nvSpPr>
          <p:cNvPr id="6" name="Footer Placeholder 5">
            <a:extLst>
              <a:ext uri="{FF2B5EF4-FFF2-40B4-BE49-F238E27FC236}">
                <a16:creationId xmlns:a16="http://schemas.microsoft.com/office/drawing/2014/main" id="{0300140D-DCC2-4224-B503-22718351A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346A4-C698-4B94-9295-D885E1B5739A}"/>
              </a:ext>
            </a:extLst>
          </p:cNvPr>
          <p:cNvSpPr>
            <a:spLocks noGrp="1"/>
          </p:cNvSpPr>
          <p:nvPr>
            <p:ph type="sldNum" sz="quarter" idx="12"/>
          </p:nvPr>
        </p:nvSpPr>
        <p:spPr/>
        <p:txBody>
          <a:bodyPr/>
          <a:lstStyle/>
          <a:p>
            <a:fld id="{4D0ADDE5-C0B6-498E-8943-BCD66DAE2F3C}" type="slidenum">
              <a:rPr lang="en-US" smtClean="0"/>
              <a:t>‹#›</a:t>
            </a:fld>
            <a:endParaRPr lang="en-US"/>
          </a:p>
        </p:txBody>
      </p:sp>
    </p:spTree>
    <p:extLst>
      <p:ext uri="{BB962C8B-B14F-4D97-AF65-F5344CB8AC3E}">
        <p14:creationId xmlns:p14="http://schemas.microsoft.com/office/powerpoint/2010/main" val="23608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254B4-E106-43D4-8124-FB4537407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FA680F-ACB0-4018-A91C-F5E048A34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1EC1D-A2A8-4E09-9EB9-A32BCF20D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53464-05A5-4E49-946E-07E1057A368A}" type="datetimeFigureOut">
              <a:rPr lang="en-US" smtClean="0"/>
              <a:t>11/23/2021</a:t>
            </a:fld>
            <a:endParaRPr lang="en-US"/>
          </a:p>
        </p:txBody>
      </p:sp>
      <p:sp>
        <p:nvSpPr>
          <p:cNvPr id="5" name="Footer Placeholder 4">
            <a:extLst>
              <a:ext uri="{FF2B5EF4-FFF2-40B4-BE49-F238E27FC236}">
                <a16:creationId xmlns:a16="http://schemas.microsoft.com/office/drawing/2014/main" id="{05C5D07D-51C7-41E8-AD2B-A283E5820A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4773B-BD47-4243-B282-93860100C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ADDE5-C0B6-498E-8943-BCD66DAE2F3C}" type="slidenum">
              <a:rPr lang="en-US" smtClean="0"/>
              <a:t>‹#›</a:t>
            </a:fld>
            <a:endParaRPr lang="en-US"/>
          </a:p>
        </p:txBody>
      </p:sp>
    </p:spTree>
    <p:extLst>
      <p:ext uri="{BB962C8B-B14F-4D97-AF65-F5344CB8AC3E}">
        <p14:creationId xmlns:p14="http://schemas.microsoft.com/office/powerpoint/2010/main" val="633573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nvestopedia.com/terms/d/duty-care.as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jstor.org/stable/2001435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rabook.com/web/dorothy.emmet/3757344"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academia.edu/5745220/Robert_Merton_and_Dorothy_Emmet_Deflated_Functionalism_and_Structuralis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etterworldbooks.com/product/detail/discipline-of-hope-learning-from-a-lifetime-of-teaching-0684814129"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abs/pii/S0742051X16301433"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researchgate.net/publication/248975866_The_Human_Cost_and_Intellectual_Poverty_of_High_Performance_Schooling_Radical_Philosophy_John_MacMurray_and_the_Remaking_of_Person-Centred_Education"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onkhe.com/blogs/we-need-to-recognise-where-the-burden-of-care-falls-in-higher-educatio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cpha.ca/duty-care-checklis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tes.thomsonreuters.com.au/journals/files/2018/07/Justice_Peter_Applegarth_2016-90-ALJ-711.pdf" TargetMode="External"/><Relationship Id="rId2" Type="http://schemas.openxmlformats.org/officeDocument/2006/relationships/hyperlink" Target="https://en.wikipedia.org/wiki/Donoghue_v_Stevenson" TargetMode="External"/><Relationship Id="rId1" Type="http://schemas.openxmlformats.org/officeDocument/2006/relationships/slideLayout" Target="../slideLayouts/slideLayout2.xml"/><Relationship Id="rId5" Type="http://schemas.openxmlformats.org/officeDocument/2006/relationships/hyperlink" Target="https://slideplayer.com/slide/12102735/"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lawteacher.net/free-law-essays/tort-law/neighbour-principle.php" TargetMode="External"/><Relationship Id="rId1" Type="http://schemas.openxmlformats.org/officeDocument/2006/relationships/slideLayout" Target="../slideLayouts/slideLayout2.xml"/><Relationship Id="rId4" Type="http://schemas.openxmlformats.org/officeDocument/2006/relationships/hyperlink" Target="https://cxgentlemen.wordpress.com/2012/10/15/the-neighbour-principl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lawteacher.net/free-law-essays/tort-law/neighbour-principle.php"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amazon.ca/Care-Virtue-Special-Relationships-Character/dp/384737320X"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hsfna.org/good-samaritan-laws-what-exactly-do-they-protect/" TargetMode="External"/><Relationship Id="rId2" Type="http://schemas.openxmlformats.org/officeDocument/2006/relationships/hyperlink" Target="https://www.aafp.org/fpm/2008/0400/p37.html"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ethics.iit.edu/teaching/professional-ethics#4"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254097714_Understanding_Unethical_Behavior_by_Unraveling_Ethical_Cultur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Duty_of_care" TargetMode="External"/><Relationship Id="rId2" Type="http://schemas.openxmlformats.org/officeDocument/2006/relationships/hyperlink" Target="http://oro.open.ac.uk/49091/3/Duty%20of%20care%20-%20Cornock.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investopedia.com/terms/d/duty-care.as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BEA09664-B86F-4CE3-B247-81049CCF98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318872"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3239-4F60-45A3-A11F-856917631FA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dirty="0">
                <a:solidFill>
                  <a:srgbClr val="FFFFFF"/>
                </a:solidFill>
              </a:rPr>
              <a:t>Care as a Legal Concept</a:t>
            </a:r>
            <a:endParaRPr lang="en-US" sz="5200" dirty="0">
              <a:solidFill>
                <a:srgbClr val="FFFFFF"/>
              </a:solidFill>
            </a:endParaRPr>
          </a:p>
        </p:txBody>
      </p:sp>
      <p:sp>
        <p:nvSpPr>
          <p:cNvPr id="3" name="Subtitle 2">
            <a:extLst>
              <a:ext uri="{FF2B5EF4-FFF2-40B4-BE49-F238E27FC236}">
                <a16:creationId xmlns:a16="http://schemas.microsoft.com/office/drawing/2014/main" id="{6F13D63D-38BB-4DE1-A0B3-672144054E5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CA" dirty="0">
                <a:solidFill>
                  <a:srgbClr val="FFFFFF"/>
                </a:solidFill>
              </a:rPr>
              <a:t>Stephen Downes</a:t>
            </a:r>
          </a:p>
          <a:p>
            <a:r>
              <a:rPr lang="en-CA" dirty="0">
                <a:solidFill>
                  <a:srgbClr val="FFFFFF"/>
                </a:solidFill>
              </a:rPr>
              <a:t>November 25, 2021</a:t>
            </a:r>
            <a:endParaRPr lang="en-US" dirty="0">
              <a:solidFill>
                <a:srgbClr val="FFFFFF"/>
              </a:solidFill>
            </a:endParaRPr>
          </a:p>
        </p:txBody>
      </p:sp>
    </p:spTree>
    <p:extLst>
      <p:ext uri="{BB962C8B-B14F-4D97-AF65-F5344CB8AC3E}">
        <p14:creationId xmlns:p14="http://schemas.microsoft.com/office/powerpoint/2010/main" val="35797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AC5E-4ECC-45D6-8116-AFA19D1C79A0}"/>
              </a:ext>
            </a:extLst>
          </p:cNvPr>
          <p:cNvSpPr>
            <a:spLocks noGrp="1"/>
          </p:cNvSpPr>
          <p:nvPr>
            <p:ph type="title"/>
          </p:nvPr>
        </p:nvSpPr>
        <p:spPr/>
        <p:txBody>
          <a:bodyPr/>
          <a:lstStyle/>
          <a:p>
            <a:r>
              <a:rPr lang="en-CA" dirty="0"/>
              <a:t>Levels of Duty of Care</a:t>
            </a:r>
            <a:endParaRPr lang="en-US" dirty="0"/>
          </a:p>
        </p:txBody>
      </p:sp>
      <p:sp>
        <p:nvSpPr>
          <p:cNvPr id="3" name="Content Placeholder 2">
            <a:extLst>
              <a:ext uri="{FF2B5EF4-FFF2-40B4-BE49-F238E27FC236}">
                <a16:creationId xmlns:a16="http://schemas.microsoft.com/office/drawing/2014/main" id="{A2843131-8904-47D5-84CC-561AFBDE645E}"/>
              </a:ext>
            </a:extLst>
          </p:cNvPr>
          <p:cNvSpPr>
            <a:spLocks noGrp="1"/>
          </p:cNvSpPr>
          <p:nvPr>
            <p:ph idx="1"/>
          </p:nvPr>
        </p:nvSpPr>
        <p:spPr>
          <a:xfrm>
            <a:off x="838200" y="1825625"/>
            <a:ext cx="6093618" cy="4351338"/>
          </a:xfrm>
        </p:spPr>
        <p:txBody>
          <a:bodyPr>
            <a:normAutofit/>
          </a:bodyPr>
          <a:lstStyle/>
          <a:p>
            <a:r>
              <a:rPr lang="en-US" i="1" dirty="0"/>
              <a:t>Intentional Injury</a:t>
            </a:r>
            <a:r>
              <a:rPr lang="en-US" dirty="0"/>
              <a:t>: the injured person has a right to recover damages</a:t>
            </a:r>
          </a:p>
          <a:p>
            <a:r>
              <a:rPr lang="en-US" i="1" dirty="0"/>
              <a:t>Negligence</a:t>
            </a:r>
            <a:r>
              <a:rPr lang="en-US" dirty="0"/>
              <a:t>: acts creating a foreseeable risk of injury to others</a:t>
            </a:r>
          </a:p>
          <a:p>
            <a:r>
              <a:rPr lang="en-US" i="1" dirty="0"/>
              <a:t>Recklessness</a:t>
            </a:r>
            <a:r>
              <a:rPr lang="en-US" dirty="0"/>
              <a:t>: acting with utter disregard for the safety of others.</a:t>
            </a:r>
          </a:p>
          <a:p>
            <a:r>
              <a:rPr lang="en-US" i="1" dirty="0"/>
              <a:t>Strict Liability</a:t>
            </a:r>
            <a:r>
              <a:rPr lang="en-US" dirty="0"/>
              <a:t>: cases involving manufacturing defects in products</a:t>
            </a:r>
          </a:p>
        </p:txBody>
      </p:sp>
      <p:sp>
        <p:nvSpPr>
          <p:cNvPr id="5" name="TextBox 4">
            <a:extLst>
              <a:ext uri="{FF2B5EF4-FFF2-40B4-BE49-F238E27FC236}">
                <a16:creationId xmlns:a16="http://schemas.microsoft.com/office/drawing/2014/main" id="{D8A5E51A-1DEF-48AE-B933-DEF5CE6C2BC2}"/>
              </a:ext>
            </a:extLst>
          </p:cNvPr>
          <p:cNvSpPr txBox="1"/>
          <p:nvPr/>
        </p:nvSpPr>
        <p:spPr>
          <a:xfrm>
            <a:off x="838200" y="6311900"/>
            <a:ext cx="6093618" cy="369332"/>
          </a:xfrm>
          <a:prstGeom prst="rect">
            <a:avLst/>
          </a:prstGeom>
          <a:noFill/>
        </p:spPr>
        <p:txBody>
          <a:bodyPr wrap="square">
            <a:spAutoFit/>
          </a:bodyPr>
          <a:lstStyle/>
          <a:p>
            <a:r>
              <a:rPr lang="en-US" dirty="0">
                <a:hlinkClick r:id="rId2"/>
              </a:rPr>
              <a:t>https://www.investopedia.com/terms/d/duty-care.asp</a:t>
            </a:r>
            <a:r>
              <a:rPr lang="en-US" dirty="0"/>
              <a:t> </a:t>
            </a:r>
          </a:p>
        </p:txBody>
      </p:sp>
      <p:pic>
        <p:nvPicPr>
          <p:cNvPr id="7" name="Picture 6">
            <a:extLst>
              <a:ext uri="{FF2B5EF4-FFF2-40B4-BE49-F238E27FC236}">
                <a16:creationId xmlns:a16="http://schemas.microsoft.com/office/drawing/2014/main" id="{0538CC7A-A7F5-4B82-92F4-758EF55271AA}"/>
              </a:ext>
            </a:extLst>
          </p:cNvPr>
          <p:cNvPicPr>
            <a:picLocks noChangeAspect="1"/>
          </p:cNvPicPr>
          <p:nvPr/>
        </p:nvPicPr>
        <p:blipFill>
          <a:blip r:embed="rId3"/>
          <a:stretch>
            <a:fillRect/>
          </a:stretch>
        </p:blipFill>
        <p:spPr>
          <a:xfrm>
            <a:off x="7061716" y="1690688"/>
            <a:ext cx="3810000" cy="3810000"/>
          </a:xfrm>
          <a:prstGeom prst="rect">
            <a:avLst/>
          </a:prstGeom>
        </p:spPr>
      </p:pic>
    </p:spTree>
    <p:extLst>
      <p:ext uri="{BB962C8B-B14F-4D97-AF65-F5344CB8AC3E}">
        <p14:creationId xmlns:p14="http://schemas.microsoft.com/office/powerpoint/2010/main" val="289288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71C1-CB47-4485-894C-D28CAD119AD3}"/>
              </a:ext>
            </a:extLst>
          </p:cNvPr>
          <p:cNvSpPr>
            <a:spLocks noGrp="1"/>
          </p:cNvSpPr>
          <p:nvPr>
            <p:ph type="title"/>
          </p:nvPr>
        </p:nvSpPr>
        <p:spPr/>
        <p:txBody>
          <a:bodyPr/>
          <a:lstStyle/>
          <a:p>
            <a:r>
              <a:rPr lang="en-CA" dirty="0"/>
              <a:t>Roles and Ethics</a:t>
            </a:r>
            <a:endParaRPr lang="en-US" dirty="0"/>
          </a:p>
        </p:txBody>
      </p:sp>
      <p:sp>
        <p:nvSpPr>
          <p:cNvPr id="3" name="Content Placeholder 2">
            <a:extLst>
              <a:ext uri="{FF2B5EF4-FFF2-40B4-BE49-F238E27FC236}">
                <a16:creationId xmlns:a16="http://schemas.microsoft.com/office/drawing/2014/main" id="{1524782E-2736-4F62-81D4-BAFDD048E790}"/>
              </a:ext>
            </a:extLst>
          </p:cNvPr>
          <p:cNvSpPr>
            <a:spLocks noGrp="1"/>
          </p:cNvSpPr>
          <p:nvPr>
            <p:ph idx="1"/>
          </p:nvPr>
        </p:nvSpPr>
        <p:spPr/>
        <p:txBody>
          <a:bodyPr>
            <a:normAutofit/>
          </a:bodyPr>
          <a:lstStyle/>
          <a:p>
            <a:pPr marL="0" indent="0">
              <a:buNone/>
            </a:pPr>
            <a:r>
              <a:rPr lang="en-US" dirty="0"/>
              <a:t>“the role an individual assumes in society (such as “engineer” or “physician,” when it is a voluntary role, or “grandmother” when it is not) oftentimes has a corresponding moral value, or moral obligations that can go beyond or differ from what is seen as ordinary morality. </a:t>
            </a:r>
          </a:p>
          <a:p>
            <a:pPr marL="0" indent="0">
              <a:buNone/>
            </a:pPr>
            <a:r>
              <a:rPr lang="en-US" dirty="0"/>
              <a:t>“We can old many roles simultaneously in society, and these roles are constantly shifting and being negotiated by society and by ourselves.”</a:t>
            </a:r>
          </a:p>
          <a:p>
            <a:pPr marL="0" indent="0">
              <a:buNone/>
            </a:pPr>
            <a:r>
              <a:rPr lang="en-US" dirty="0"/>
              <a:t>“Roles are not always contracts, nor are they simply means of protecting others.”</a:t>
            </a:r>
          </a:p>
          <a:p>
            <a:endParaRPr lang="en-US" dirty="0"/>
          </a:p>
        </p:txBody>
      </p:sp>
      <p:sp>
        <p:nvSpPr>
          <p:cNvPr id="5" name="TextBox 4">
            <a:extLst>
              <a:ext uri="{FF2B5EF4-FFF2-40B4-BE49-F238E27FC236}">
                <a16:creationId xmlns:a16="http://schemas.microsoft.com/office/drawing/2014/main" id="{1880447B-5EA2-4C9C-ACE1-4F5AEFEC33A1}"/>
              </a:ext>
            </a:extLst>
          </p:cNvPr>
          <p:cNvSpPr txBox="1"/>
          <p:nvPr/>
        </p:nvSpPr>
        <p:spPr>
          <a:xfrm>
            <a:off x="838200" y="5665569"/>
            <a:ext cx="9948863" cy="646331"/>
          </a:xfrm>
          <a:prstGeom prst="rect">
            <a:avLst/>
          </a:prstGeom>
          <a:noFill/>
        </p:spPr>
        <p:txBody>
          <a:bodyPr wrap="square">
            <a:spAutoFit/>
          </a:bodyPr>
          <a:lstStyle/>
          <a:p>
            <a:r>
              <a:rPr lang="en-US" dirty="0"/>
              <a:t>Andre, Judith. “Role Morality as a Complex Instance of Ordinary Morality.” American Philosophical Quarterly 28:1 (January 1991) 73-80. </a:t>
            </a:r>
            <a:r>
              <a:rPr lang="en-US" dirty="0">
                <a:hlinkClick r:id="rId2"/>
              </a:rPr>
              <a:t>https://www.jstor.org/stable/20014357</a:t>
            </a:r>
            <a:r>
              <a:rPr lang="en-US" dirty="0"/>
              <a:t> </a:t>
            </a:r>
          </a:p>
        </p:txBody>
      </p:sp>
    </p:spTree>
    <p:extLst>
      <p:ext uri="{BB962C8B-B14F-4D97-AF65-F5344CB8AC3E}">
        <p14:creationId xmlns:p14="http://schemas.microsoft.com/office/powerpoint/2010/main" val="15106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01A3-9A17-4171-902E-36230D7CBFCF}"/>
              </a:ext>
            </a:extLst>
          </p:cNvPr>
          <p:cNvSpPr>
            <a:spLocks noGrp="1"/>
          </p:cNvSpPr>
          <p:nvPr>
            <p:ph type="title"/>
          </p:nvPr>
        </p:nvSpPr>
        <p:spPr/>
        <p:txBody>
          <a:bodyPr/>
          <a:lstStyle/>
          <a:p>
            <a:r>
              <a:rPr lang="en-US" dirty="0"/>
              <a:t>Rules, Roles and Relations</a:t>
            </a:r>
          </a:p>
        </p:txBody>
      </p:sp>
      <p:sp>
        <p:nvSpPr>
          <p:cNvPr id="3" name="Content Placeholder 2">
            <a:extLst>
              <a:ext uri="{FF2B5EF4-FFF2-40B4-BE49-F238E27FC236}">
                <a16:creationId xmlns:a16="http://schemas.microsoft.com/office/drawing/2014/main" id="{8034B0FE-0C1D-403C-8116-3E0E734643A1}"/>
              </a:ext>
            </a:extLst>
          </p:cNvPr>
          <p:cNvSpPr>
            <a:spLocks noGrp="1"/>
          </p:cNvSpPr>
          <p:nvPr>
            <p:ph idx="1"/>
          </p:nvPr>
        </p:nvSpPr>
        <p:spPr>
          <a:xfrm>
            <a:off x="3629025" y="1825625"/>
            <a:ext cx="8229599" cy="4351338"/>
          </a:xfrm>
        </p:spPr>
        <p:txBody>
          <a:bodyPr/>
          <a:lstStyle/>
          <a:p>
            <a:pPr marL="0" indent="0">
              <a:buNone/>
            </a:pPr>
            <a:r>
              <a:rPr lang="en-CA" dirty="0"/>
              <a:t>Dorothy Emmet (1966): </a:t>
            </a:r>
          </a:p>
          <a:p>
            <a:r>
              <a:rPr lang="en-CA" dirty="0"/>
              <a:t>Analysis of causal, functional explanations of roles </a:t>
            </a:r>
          </a:p>
          <a:p>
            <a:r>
              <a:rPr lang="en-CA" dirty="0"/>
              <a:t>Depersonalization of role relations “</a:t>
            </a:r>
            <a:r>
              <a:rPr lang="en-US" dirty="0"/>
              <a:t>is not only to misconstrue their nature and their importance in human society, but also to miss the subtlety and sophistication of their interpretation and </a:t>
            </a:r>
            <a:r>
              <a:rPr lang="en-US" dirty="0" err="1"/>
              <a:t>realisation</a:t>
            </a:r>
            <a:r>
              <a:rPr lang="en-US" dirty="0"/>
              <a:t> in action.”</a:t>
            </a:r>
          </a:p>
        </p:txBody>
      </p:sp>
      <p:pic>
        <p:nvPicPr>
          <p:cNvPr id="5" name="Picture 4" descr="A picture containing person, wall, indoor, posing&#10;&#10;Description automatically generated">
            <a:extLst>
              <a:ext uri="{FF2B5EF4-FFF2-40B4-BE49-F238E27FC236}">
                <a16:creationId xmlns:a16="http://schemas.microsoft.com/office/drawing/2014/main" id="{A79DAFC8-9D18-4DCD-A91F-79E929873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1881187"/>
            <a:ext cx="2305050" cy="3095625"/>
          </a:xfrm>
          <a:prstGeom prst="rect">
            <a:avLst/>
          </a:prstGeom>
        </p:spPr>
      </p:pic>
      <p:sp>
        <p:nvSpPr>
          <p:cNvPr id="7" name="TextBox 6">
            <a:extLst>
              <a:ext uri="{FF2B5EF4-FFF2-40B4-BE49-F238E27FC236}">
                <a16:creationId xmlns:a16="http://schemas.microsoft.com/office/drawing/2014/main" id="{CC00C86A-8745-4804-89A4-A72D8A31B3DD}"/>
              </a:ext>
            </a:extLst>
          </p:cNvPr>
          <p:cNvSpPr txBox="1"/>
          <p:nvPr/>
        </p:nvSpPr>
        <p:spPr>
          <a:xfrm>
            <a:off x="1000125" y="5459690"/>
            <a:ext cx="6093618" cy="369332"/>
          </a:xfrm>
          <a:prstGeom prst="rect">
            <a:avLst/>
          </a:prstGeom>
          <a:noFill/>
        </p:spPr>
        <p:txBody>
          <a:bodyPr wrap="square">
            <a:spAutoFit/>
          </a:bodyPr>
          <a:lstStyle/>
          <a:p>
            <a:r>
              <a:rPr lang="en-US" dirty="0">
                <a:hlinkClick r:id="rId3"/>
              </a:rPr>
              <a:t>https://prabook.com/web/dorothy.emmet/3757344</a:t>
            </a:r>
            <a:r>
              <a:rPr lang="en-US" dirty="0"/>
              <a:t> </a:t>
            </a:r>
          </a:p>
        </p:txBody>
      </p:sp>
      <p:sp>
        <p:nvSpPr>
          <p:cNvPr id="9" name="TextBox 8">
            <a:extLst>
              <a:ext uri="{FF2B5EF4-FFF2-40B4-BE49-F238E27FC236}">
                <a16:creationId xmlns:a16="http://schemas.microsoft.com/office/drawing/2014/main" id="{FFDD6850-CB9E-49FE-A05F-AFE581CD166D}"/>
              </a:ext>
            </a:extLst>
          </p:cNvPr>
          <p:cNvSpPr txBox="1"/>
          <p:nvPr/>
        </p:nvSpPr>
        <p:spPr>
          <a:xfrm>
            <a:off x="1000125" y="5772071"/>
            <a:ext cx="9115426" cy="646331"/>
          </a:xfrm>
          <a:prstGeom prst="rect">
            <a:avLst/>
          </a:prstGeom>
          <a:noFill/>
        </p:spPr>
        <p:txBody>
          <a:bodyPr wrap="square">
            <a:spAutoFit/>
          </a:bodyPr>
          <a:lstStyle/>
          <a:p>
            <a:r>
              <a:rPr lang="en-US" dirty="0">
                <a:hlinkClick r:id="rId4"/>
              </a:rPr>
              <a:t>https://www.academia.edu/5745220/Robert_Merton_and_Dorothy_Emmet_Deflated_Functionalism_and_Structuralism</a:t>
            </a:r>
            <a:r>
              <a:rPr lang="en-US" dirty="0"/>
              <a:t> </a:t>
            </a:r>
          </a:p>
        </p:txBody>
      </p:sp>
    </p:spTree>
    <p:extLst>
      <p:ext uri="{BB962C8B-B14F-4D97-AF65-F5344CB8AC3E}">
        <p14:creationId xmlns:p14="http://schemas.microsoft.com/office/powerpoint/2010/main" val="287782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E485-FB05-4B56-8AC9-A1472907A4F6}"/>
              </a:ext>
            </a:extLst>
          </p:cNvPr>
          <p:cNvSpPr>
            <a:spLocks noGrp="1"/>
          </p:cNvSpPr>
          <p:nvPr>
            <p:ph type="title"/>
          </p:nvPr>
        </p:nvSpPr>
        <p:spPr/>
        <p:txBody>
          <a:bodyPr/>
          <a:lstStyle/>
          <a:p>
            <a:r>
              <a:rPr lang="en-CA" dirty="0"/>
              <a:t>The Role of the Teacher</a:t>
            </a:r>
            <a:endParaRPr lang="en-US" dirty="0"/>
          </a:p>
        </p:txBody>
      </p:sp>
      <p:sp>
        <p:nvSpPr>
          <p:cNvPr id="3" name="Content Placeholder 2">
            <a:extLst>
              <a:ext uri="{FF2B5EF4-FFF2-40B4-BE49-F238E27FC236}">
                <a16:creationId xmlns:a16="http://schemas.microsoft.com/office/drawing/2014/main" id="{7F2AA4B1-C339-44A0-ABFC-A0AA61238CE3}"/>
              </a:ext>
            </a:extLst>
          </p:cNvPr>
          <p:cNvSpPr>
            <a:spLocks noGrp="1"/>
          </p:cNvSpPr>
          <p:nvPr>
            <p:ph idx="1"/>
          </p:nvPr>
        </p:nvSpPr>
        <p:spPr/>
        <p:txBody>
          <a:bodyPr/>
          <a:lstStyle/>
          <a:p>
            <a:pPr marL="0" indent="0">
              <a:buNone/>
            </a:pPr>
            <a:r>
              <a:rPr lang="en-CA" dirty="0"/>
              <a:t>Herbert Kohl:</a:t>
            </a:r>
          </a:p>
          <a:p>
            <a:pPr lvl="1"/>
            <a:r>
              <a:rPr lang="en-US" dirty="0"/>
              <a:t>Thinking of the role of a teacher the way </a:t>
            </a:r>
            <a:r>
              <a:rPr lang="en-US" i="1" dirty="0"/>
              <a:t>anyone</a:t>
            </a:r>
            <a:r>
              <a:rPr lang="en-US" dirty="0"/>
              <a:t> might perform it (which is for the most part </a:t>
            </a:r>
            <a:r>
              <a:rPr lang="en-US" i="1" dirty="0"/>
              <a:t>impersonal</a:t>
            </a:r>
            <a:r>
              <a:rPr lang="en-US" dirty="0"/>
              <a:t>)</a:t>
            </a:r>
          </a:p>
          <a:p>
            <a:pPr lvl="1"/>
            <a:r>
              <a:rPr lang="en-US" dirty="0"/>
              <a:t>Thinking of it from the perspective of how a </a:t>
            </a:r>
            <a:r>
              <a:rPr lang="en-US" i="1" dirty="0"/>
              <a:t>specific person</a:t>
            </a:r>
            <a:r>
              <a:rPr lang="en-US" dirty="0"/>
              <a:t> performs it</a:t>
            </a:r>
          </a:p>
          <a:p>
            <a:pPr lvl="1"/>
            <a:r>
              <a:rPr lang="en-US" dirty="0"/>
              <a:t>Being a teacher for Kohn is not simply a job, it is a </a:t>
            </a:r>
            <a:r>
              <a:rPr lang="en-US" i="1" dirty="0"/>
              <a:t>vocation</a:t>
            </a:r>
            <a:r>
              <a:rPr lang="en-US" dirty="0"/>
              <a:t> (Blum, 1994, p. 107)</a:t>
            </a:r>
          </a:p>
          <a:p>
            <a:pPr lvl="1"/>
            <a:r>
              <a:rPr lang="en-US" i="1" dirty="0"/>
              <a:t>The Discipline of Hope</a:t>
            </a:r>
            <a:r>
              <a:rPr lang="en-US" dirty="0"/>
              <a:t> “is grounded in the relationship between teacher and student; it dwells on the mutuality between the two as they teach each other.”</a:t>
            </a:r>
            <a:endParaRPr lang="en-US" i="1" dirty="0"/>
          </a:p>
        </p:txBody>
      </p:sp>
      <p:sp>
        <p:nvSpPr>
          <p:cNvPr id="5" name="TextBox 4">
            <a:extLst>
              <a:ext uri="{FF2B5EF4-FFF2-40B4-BE49-F238E27FC236}">
                <a16:creationId xmlns:a16="http://schemas.microsoft.com/office/drawing/2014/main" id="{AE9E3B0D-D20A-44DA-8DCF-C4B71BB54F8E}"/>
              </a:ext>
            </a:extLst>
          </p:cNvPr>
          <p:cNvSpPr txBox="1"/>
          <p:nvPr/>
        </p:nvSpPr>
        <p:spPr>
          <a:xfrm>
            <a:off x="838200" y="5837594"/>
            <a:ext cx="6093618" cy="646331"/>
          </a:xfrm>
          <a:prstGeom prst="rect">
            <a:avLst/>
          </a:prstGeom>
          <a:noFill/>
        </p:spPr>
        <p:txBody>
          <a:bodyPr wrap="square">
            <a:spAutoFit/>
          </a:bodyPr>
          <a:lstStyle/>
          <a:p>
            <a:r>
              <a:rPr lang="en-US" dirty="0">
                <a:hlinkClick r:id="rId2"/>
              </a:rPr>
              <a:t>https://www.betterworldbooks.com/product/detail/discipline-of-hope-learning-from-a-lifetime-of-teaching-0684814129</a:t>
            </a:r>
            <a:r>
              <a:rPr lang="en-US" dirty="0"/>
              <a:t> </a:t>
            </a:r>
          </a:p>
        </p:txBody>
      </p:sp>
      <p:pic>
        <p:nvPicPr>
          <p:cNvPr id="7" name="Picture 6">
            <a:extLst>
              <a:ext uri="{FF2B5EF4-FFF2-40B4-BE49-F238E27FC236}">
                <a16:creationId xmlns:a16="http://schemas.microsoft.com/office/drawing/2014/main" id="{1614A3BD-2F7A-493C-816A-A1FE395364F6}"/>
              </a:ext>
            </a:extLst>
          </p:cNvPr>
          <p:cNvPicPr>
            <a:picLocks noChangeAspect="1"/>
          </p:cNvPicPr>
          <p:nvPr/>
        </p:nvPicPr>
        <p:blipFill>
          <a:blip r:embed="rId3"/>
          <a:stretch>
            <a:fillRect/>
          </a:stretch>
        </p:blipFill>
        <p:spPr>
          <a:xfrm>
            <a:off x="6931818" y="5082239"/>
            <a:ext cx="5044024" cy="1510710"/>
          </a:xfrm>
          <a:prstGeom prst="rect">
            <a:avLst/>
          </a:prstGeom>
        </p:spPr>
      </p:pic>
    </p:spTree>
    <p:extLst>
      <p:ext uri="{BB962C8B-B14F-4D97-AF65-F5344CB8AC3E}">
        <p14:creationId xmlns:p14="http://schemas.microsoft.com/office/powerpoint/2010/main" val="156802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B7F5E369-9A2C-40FC-B382-39B30AB21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110" y="2759646"/>
            <a:ext cx="4234039" cy="2926779"/>
          </a:xfrm>
          <a:prstGeom prst="rect">
            <a:avLst/>
          </a:prstGeom>
        </p:spPr>
      </p:pic>
      <p:sp>
        <p:nvSpPr>
          <p:cNvPr id="2" name="Title 1">
            <a:extLst>
              <a:ext uri="{FF2B5EF4-FFF2-40B4-BE49-F238E27FC236}">
                <a16:creationId xmlns:a16="http://schemas.microsoft.com/office/drawing/2014/main" id="{E51458F6-5895-4391-8813-B9DA0B6F8860}"/>
              </a:ext>
            </a:extLst>
          </p:cNvPr>
          <p:cNvSpPr>
            <a:spLocks noGrp="1"/>
          </p:cNvSpPr>
          <p:nvPr>
            <p:ph type="title"/>
          </p:nvPr>
        </p:nvSpPr>
        <p:spPr/>
        <p:txBody>
          <a:bodyPr/>
          <a:lstStyle/>
          <a:p>
            <a:r>
              <a:rPr lang="en-CA" dirty="0"/>
              <a:t>Teachers and Ethical Codes</a:t>
            </a:r>
            <a:endParaRPr lang="en-US" dirty="0"/>
          </a:p>
        </p:txBody>
      </p:sp>
      <p:sp>
        <p:nvSpPr>
          <p:cNvPr id="3" name="Content Placeholder 2">
            <a:extLst>
              <a:ext uri="{FF2B5EF4-FFF2-40B4-BE49-F238E27FC236}">
                <a16:creationId xmlns:a16="http://schemas.microsoft.com/office/drawing/2014/main" id="{F64E3C4F-C5B1-4A31-9C57-8EFAF49DC526}"/>
              </a:ext>
            </a:extLst>
          </p:cNvPr>
          <p:cNvSpPr>
            <a:spLocks noGrp="1"/>
          </p:cNvSpPr>
          <p:nvPr>
            <p:ph idx="1"/>
          </p:nvPr>
        </p:nvSpPr>
        <p:spPr>
          <a:xfrm>
            <a:off x="838200" y="1825625"/>
            <a:ext cx="5419725" cy="4351338"/>
          </a:xfrm>
        </p:spPr>
        <p:txBody>
          <a:bodyPr/>
          <a:lstStyle/>
          <a:p>
            <a:r>
              <a:rPr lang="en-US" dirty="0"/>
              <a:t>Codes of ethics provide an incomplete depiction of teacher deontology  </a:t>
            </a:r>
          </a:p>
          <a:p>
            <a:r>
              <a:rPr lang="en-US" dirty="0"/>
              <a:t>Extensive corporatist content in the codes is negative and confusing </a:t>
            </a:r>
          </a:p>
          <a:p>
            <a:r>
              <a:rPr lang="en-US" dirty="0"/>
              <a:t>For teacher education, codes of ethics have important limitations </a:t>
            </a:r>
          </a:p>
          <a:p>
            <a:pPr marL="0" indent="0">
              <a:buNone/>
            </a:pPr>
            <a:endParaRPr lang="en-US" dirty="0"/>
          </a:p>
        </p:txBody>
      </p:sp>
      <p:sp>
        <p:nvSpPr>
          <p:cNvPr id="5" name="TextBox 4">
            <a:extLst>
              <a:ext uri="{FF2B5EF4-FFF2-40B4-BE49-F238E27FC236}">
                <a16:creationId xmlns:a16="http://schemas.microsoft.com/office/drawing/2014/main" id="{55D4A9A1-D278-4D37-B35D-7BEE96F19119}"/>
              </a:ext>
            </a:extLst>
          </p:cNvPr>
          <p:cNvSpPr txBox="1"/>
          <p:nvPr/>
        </p:nvSpPr>
        <p:spPr>
          <a:xfrm>
            <a:off x="838200" y="6387147"/>
            <a:ext cx="9811941" cy="369332"/>
          </a:xfrm>
          <a:prstGeom prst="rect">
            <a:avLst/>
          </a:prstGeom>
          <a:noFill/>
        </p:spPr>
        <p:txBody>
          <a:bodyPr wrap="square">
            <a:spAutoFit/>
          </a:bodyPr>
          <a:lstStyle/>
          <a:p>
            <a:r>
              <a:rPr lang="en-US" dirty="0">
                <a:hlinkClick r:id="rId3"/>
              </a:rPr>
              <a:t>https://www.sciencedirect.com/science/article/abs/pii/S0742051X16301433</a:t>
            </a:r>
            <a:r>
              <a:rPr lang="en-US" dirty="0"/>
              <a:t> </a:t>
            </a:r>
          </a:p>
        </p:txBody>
      </p:sp>
      <p:sp>
        <p:nvSpPr>
          <p:cNvPr id="7" name="TextBox 6">
            <a:extLst>
              <a:ext uri="{FF2B5EF4-FFF2-40B4-BE49-F238E27FC236}">
                <a16:creationId xmlns:a16="http://schemas.microsoft.com/office/drawing/2014/main" id="{24EAE4EA-896B-4C18-9FAC-2229DC00C777}"/>
              </a:ext>
            </a:extLst>
          </p:cNvPr>
          <p:cNvSpPr txBox="1"/>
          <p:nvPr/>
        </p:nvSpPr>
        <p:spPr>
          <a:xfrm>
            <a:off x="6590110" y="1690688"/>
            <a:ext cx="4296965" cy="1477328"/>
          </a:xfrm>
          <a:prstGeom prst="rect">
            <a:avLst/>
          </a:prstGeom>
          <a:noFill/>
          <a:ln w="3175">
            <a:solidFill>
              <a:schemeClr val="tx1"/>
            </a:solidFill>
          </a:ln>
        </p:spPr>
        <p:txBody>
          <a:bodyPr wrap="square">
            <a:spAutoFit/>
          </a:bodyPr>
          <a:lstStyle/>
          <a:p>
            <a:r>
              <a:rPr lang="en-US" dirty="0"/>
              <a:t>“Regulatory codes can draw attention away from other, possibly richer ways of conceptualizing how professionals can and should negotiate the ethical demands and complexity of professional life.”</a:t>
            </a:r>
          </a:p>
        </p:txBody>
      </p:sp>
      <p:sp>
        <p:nvSpPr>
          <p:cNvPr id="9" name="TextBox 8">
            <a:extLst>
              <a:ext uri="{FF2B5EF4-FFF2-40B4-BE49-F238E27FC236}">
                <a16:creationId xmlns:a16="http://schemas.microsoft.com/office/drawing/2014/main" id="{C2799DF9-5737-43F0-8F85-C9083ACA44C9}"/>
              </a:ext>
            </a:extLst>
          </p:cNvPr>
          <p:cNvSpPr txBox="1"/>
          <p:nvPr/>
        </p:nvSpPr>
        <p:spPr>
          <a:xfrm>
            <a:off x="838200" y="6081115"/>
            <a:ext cx="6093618" cy="369332"/>
          </a:xfrm>
          <a:prstGeom prst="rect">
            <a:avLst/>
          </a:prstGeom>
          <a:noFill/>
        </p:spPr>
        <p:txBody>
          <a:bodyPr wrap="square">
            <a:spAutoFit/>
          </a:bodyPr>
          <a:lstStyle/>
          <a:p>
            <a:r>
              <a:rPr lang="en-US" dirty="0">
                <a:effectLst/>
              </a:rPr>
              <a:t>Maxwell &amp; Schwimmer, 2016</a:t>
            </a:r>
            <a:endParaRPr lang="en-US" dirty="0"/>
          </a:p>
        </p:txBody>
      </p:sp>
    </p:spTree>
    <p:extLst>
      <p:ext uri="{BB962C8B-B14F-4D97-AF65-F5344CB8AC3E}">
        <p14:creationId xmlns:p14="http://schemas.microsoft.com/office/powerpoint/2010/main" val="58743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0C96-4AAD-4123-B781-1E65B011133B}"/>
              </a:ext>
            </a:extLst>
          </p:cNvPr>
          <p:cNvSpPr>
            <a:spLocks noGrp="1"/>
          </p:cNvSpPr>
          <p:nvPr>
            <p:ph type="title"/>
          </p:nvPr>
        </p:nvSpPr>
        <p:spPr/>
        <p:txBody>
          <a:bodyPr/>
          <a:lstStyle/>
          <a:p>
            <a:r>
              <a:rPr lang="en-CA" dirty="0"/>
              <a:t>School as Person-Centered</a:t>
            </a:r>
            <a:endParaRPr lang="en-US" dirty="0"/>
          </a:p>
        </p:txBody>
      </p:sp>
      <p:sp>
        <p:nvSpPr>
          <p:cNvPr id="3" name="Content Placeholder 2">
            <a:extLst>
              <a:ext uri="{FF2B5EF4-FFF2-40B4-BE49-F238E27FC236}">
                <a16:creationId xmlns:a16="http://schemas.microsoft.com/office/drawing/2014/main" id="{A9377C32-03D2-4BBA-82F6-470F59A9CB31}"/>
              </a:ext>
            </a:extLst>
          </p:cNvPr>
          <p:cNvSpPr>
            <a:spLocks noGrp="1"/>
          </p:cNvSpPr>
          <p:nvPr>
            <p:ph idx="1"/>
          </p:nvPr>
        </p:nvSpPr>
        <p:spPr>
          <a:xfrm>
            <a:off x="838200" y="1825625"/>
            <a:ext cx="6319838" cy="4351338"/>
          </a:xfrm>
        </p:spPr>
        <p:txBody>
          <a:bodyPr/>
          <a:lstStyle/>
          <a:p>
            <a:pPr marL="0" indent="0">
              <a:buNone/>
            </a:pPr>
            <a:r>
              <a:rPr lang="en-CA" dirty="0"/>
              <a:t>Michael Fielding argues for “</a:t>
            </a:r>
            <a:r>
              <a:rPr lang="en-US" dirty="0"/>
              <a:t>a person-</a:t>
            </a:r>
            <a:r>
              <a:rPr lang="en-US" dirty="0" err="1"/>
              <a:t>centred</a:t>
            </a:r>
            <a:r>
              <a:rPr lang="en-US" dirty="0"/>
              <a:t> approach in which the purposes of educational </a:t>
            </a:r>
            <a:r>
              <a:rPr lang="en-US" dirty="0" err="1"/>
              <a:t>organisations</a:t>
            </a:r>
            <a:r>
              <a:rPr lang="en-US" dirty="0"/>
              <a:t> are accomplished, not by abandoning their distinctively educational aspirations, but rather by transforming their </a:t>
            </a:r>
            <a:r>
              <a:rPr lang="en-US" dirty="0" err="1"/>
              <a:t>organisational</a:t>
            </a:r>
            <a:r>
              <a:rPr lang="en-US" dirty="0"/>
              <a:t> forms and capacities into the vibrancy and creativity of inclusive educational communities.”</a:t>
            </a:r>
          </a:p>
          <a:p>
            <a:endParaRPr lang="en-US" dirty="0"/>
          </a:p>
        </p:txBody>
      </p:sp>
      <p:pic>
        <p:nvPicPr>
          <p:cNvPr id="5" name="Picture 4">
            <a:extLst>
              <a:ext uri="{FF2B5EF4-FFF2-40B4-BE49-F238E27FC236}">
                <a16:creationId xmlns:a16="http://schemas.microsoft.com/office/drawing/2014/main" id="{151E3C86-1393-4586-ABDA-E955DF3E490F}"/>
              </a:ext>
            </a:extLst>
          </p:cNvPr>
          <p:cNvPicPr>
            <a:picLocks noChangeAspect="1"/>
          </p:cNvPicPr>
          <p:nvPr/>
        </p:nvPicPr>
        <p:blipFill>
          <a:blip r:embed="rId2"/>
          <a:stretch>
            <a:fillRect/>
          </a:stretch>
        </p:blipFill>
        <p:spPr>
          <a:xfrm>
            <a:off x="7158038" y="286505"/>
            <a:ext cx="4935140" cy="6439096"/>
          </a:xfrm>
          <a:prstGeom prst="rect">
            <a:avLst/>
          </a:prstGeom>
        </p:spPr>
      </p:pic>
      <p:sp>
        <p:nvSpPr>
          <p:cNvPr id="9" name="TextBox 8">
            <a:extLst>
              <a:ext uri="{FF2B5EF4-FFF2-40B4-BE49-F238E27FC236}">
                <a16:creationId xmlns:a16="http://schemas.microsoft.com/office/drawing/2014/main" id="{D1FBD4A3-6696-4BDF-9E2D-262F389AD78E}"/>
              </a:ext>
            </a:extLst>
          </p:cNvPr>
          <p:cNvSpPr txBox="1"/>
          <p:nvPr/>
        </p:nvSpPr>
        <p:spPr>
          <a:xfrm>
            <a:off x="838200" y="5340330"/>
            <a:ext cx="4935140" cy="954107"/>
          </a:xfrm>
          <a:prstGeom prst="rect">
            <a:avLst/>
          </a:prstGeom>
          <a:noFill/>
        </p:spPr>
        <p:txBody>
          <a:bodyPr wrap="square">
            <a:spAutoFit/>
          </a:bodyPr>
          <a:lstStyle/>
          <a:p>
            <a:r>
              <a:rPr lang="en-US" sz="1400" dirty="0">
                <a:hlinkClick r:id="rId3"/>
              </a:rPr>
              <a:t>https://www.researchgate.net/publication/248975866_The_Human_Cost_and_Intellectual_Poverty_of_High_Performance_Schooling_Radical_Philosophy_John_MacMurray_and_the_Remaking_of_Person-Centred_Education</a:t>
            </a:r>
            <a:r>
              <a:rPr lang="en-US" sz="1400" dirty="0"/>
              <a:t> </a:t>
            </a:r>
          </a:p>
        </p:txBody>
      </p:sp>
    </p:spTree>
    <p:extLst>
      <p:ext uri="{BB962C8B-B14F-4D97-AF65-F5344CB8AC3E}">
        <p14:creationId xmlns:p14="http://schemas.microsoft.com/office/powerpoint/2010/main" val="320328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colorful&#10;&#10;Description automatically generated">
            <a:extLst>
              <a:ext uri="{FF2B5EF4-FFF2-40B4-BE49-F238E27FC236}">
                <a16:creationId xmlns:a16="http://schemas.microsoft.com/office/drawing/2014/main" id="{80E98E06-9A0B-45B2-8C06-A49D06B39DE7}"/>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0" y="1337"/>
            <a:ext cx="12192000" cy="6855326"/>
          </a:xfrm>
          <a:prstGeom prst="rect">
            <a:avLst/>
          </a:prstGeom>
        </p:spPr>
      </p:pic>
      <p:sp>
        <p:nvSpPr>
          <p:cNvPr id="2" name="Title 1">
            <a:extLst>
              <a:ext uri="{FF2B5EF4-FFF2-40B4-BE49-F238E27FC236}">
                <a16:creationId xmlns:a16="http://schemas.microsoft.com/office/drawing/2014/main" id="{4BA8A157-C273-46C7-9BB7-0ADAAEC0CDB5}"/>
              </a:ext>
            </a:extLst>
          </p:cNvPr>
          <p:cNvSpPr>
            <a:spLocks noGrp="1"/>
          </p:cNvSpPr>
          <p:nvPr>
            <p:ph type="title"/>
          </p:nvPr>
        </p:nvSpPr>
        <p:spPr/>
        <p:txBody>
          <a:bodyPr/>
          <a:lstStyle/>
          <a:p>
            <a:r>
              <a:rPr lang="en-CA" dirty="0"/>
              <a:t>The Burden of Care</a:t>
            </a:r>
            <a:endParaRPr lang="en-US" dirty="0"/>
          </a:p>
        </p:txBody>
      </p:sp>
      <p:sp>
        <p:nvSpPr>
          <p:cNvPr id="3" name="Content Placeholder 2">
            <a:extLst>
              <a:ext uri="{FF2B5EF4-FFF2-40B4-BE49-F238E27FC236}">
                <a16:creationId xmlns:a16="http://schemas.microsoft.com/office/drawing/2014/main" id="{054138CB-E63F-4F1D-8E53-99EEE5605FBB}"/>
              </a:ext>
            </a:extLst>
          </p:cNvPr>
          <p:cNvSpPr>
            <a:spLocks noGrp="1"/>
          </p:cNvSpPr>
          <p:nvPr>
            <p:ph idx="1"/>
          </p:nvPr>
        </p:nvSpPr>
        <p:spPr>
          <a:xfrm>
            <a:off x="838200" y="1825625"/>
            <a:ext cx="4676775" cy="4351338"/>
          </a:xfrm>
        </p:spPr>
        <p:txBody>
          <a:bodyPr/>
          <a:lstStyle/>
          <a:p>
            <a:pPr marL="0" indent="0">
              <a:buNone/>
            </a:pPr>
            <a:r>
              <a:rPr lang="en-US" dirty="0"/>
              <a:t>“This burden falls on traditionally marginalized workers, and because caring is often thought of as ‘women's work’, the bulk of the burden falls on them.”</a:t>
            </a:r>
          </a:p>
        </p:txBody>
      </p:sp>
      <p:sp>
        <p:nvSpPr>
          <p:cNvPr id="7" name="TextBox 6">
            <a:extLst>
              <a:ext uri="{FF2B5EF4-FFF2-40B4-BE49-F238E27FC236}">
                <a16:creationId xmlns:a16="http://schemas.microsoft.com/office/drawing/2014/main" id="{AB021CBA-A76A-45A8-AB16-A638CD9C3033}"/>
              </a:ext>
            </a:extLst>
          </p:cNvPr>
          <p:cNvSpPr txBox="1"/>
          <p:nvPr/>
        </p:nvSpPr>
        <p:spPr>
          <a:xfrm>
            <a:off x="838200" y="4292643"/>
            <a:ext cx="4333875" cy="1754326"/>
          </a:xfrm>
          <a:prstGeom prst="rect">
            <a:avLst/>
          </a:prstGeom>
          <a:noFill/>
        </p:spPr>
        <p:txBody>
          <a:bodyPr wrap="square">
            <a:spAutoFit/>
          </a:bodyPr>
          <a:lstStyle/>
          <a:p>
            <a:r>
              <a:rPr lang="en-US" dirty="0"/>
              <a:t>We need to </a:t>
            </a:r>
            <a:r>
              <a:rPr lang="en-US" dirty="0" err="1"/>
              <a:t>recognise</a:t>
            </a:r>
            <a:r>
              <a:rPr lang="en-US" dirty="0"/>
              <a:t> where the burden of care falls in higher education. Lorna Campbell, </a:t>
            </a:r>
            <a:r>
              <a:rPr lang="en-US" dirty="0" err="1"/>
              <a:t>Wonkhe</a:t>
            </a:r>
            <a:r>
              <a:rPr lang="en-US" dirty="0"/>
              <a:t>, 2020/03/07 </a:t>
            </a:r>
            <a:r>
              <a:rPr lang="en-US" dirty="0">
                <a:hlinkClick r:id="rId4"/>
              </a:rPr>
              <a:t>https://wonkhe.com/blogs/we-need-to-recognise-where-the-burden-of-care-falls-in-higher-education/</a:t>
            </a:r>
            <a:r>
              <a:rPr lang="en-US" dirty="0"/>
              <a:t> </a:t>
            </a:r>
          </a:p>
        </p:txBody>
      </p:sp>
    </p:spTree>
    <p:extLst>
      <p:ext uri="{BB962C8B-B14F-4D97-AF65-F5344CB8AC3E}">
        <p14:creationId xmlns:p14="http://schemas.microsoft.com/office/powerpoint/2010/main" val="12069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9EEA-1B5F-4A79-ACE2-786582CBED9F}"/>
              </a:ext>
            </a:extLst>
          </p:cNvPr>
          <p:cNvSpPr>
            <a:spLocks noGrp="1"/>
          </p:cNvSpPr>
          <p:nvPr>
            <p:ph type="title"/>
          </p:nvPr>
        </p:nvSpPr>
        <p:spPr/>
        <p:txBody>
          <a:bodyPr/>
          <a:lstStyle/>
          <a:p>
            <a:r>
              <a:rPr lang="en-CA" dirty="0"/>
              <a:t>Care as a Legal Concept</a:t>
            </a:r>
            <a:endParaRPr lang="en-US" dirty="0"/>
          </a:p>
        </p:txBody>
      </p:sp>
      <p:sp>
        <p:nvSpPr>
          <p:cNvPr id="3" name="Content Placeholder 2">
            <a:extLst>
              <a:ext uri="{FF2B5EF4-FFF2-40B4-BE49-F238E27FC236}">
                <a16:creationId xmlns:a16="http://schemas.microsoft.com/office/drawing/2014/main" id="{CAE6D133-4FDB-4CC0-A93B-3568E9B9AD06}"/>
              </a:ext>
            </a:extLst>
          </p:cNvPr>
          <p:cNvSpPr>
            <a:spLocks noGrp="1"/>
          </p:cNvSpPr>
          <p:nvPr>
            <p:ph idx="1"/>
          </p:nvPr>
        </p:nvSpPr>
        <p:spPr/>
        <p:txBody>
          <a:bodyPr/>
          <a:lstStyle/>
          <a:p>
            <a:r>
              <a:rPr lang="en-CA" dirty="0"/>
              <a:t>Starts out as a principle of good neighbours</a:t>
            </a:r>
          </a:p>
          <a:p>
            <a:r>
              <a:rPr lang="en-CA" dirty="0"/>
              <a:t>Becomes a legal responsibility</a:t>
            </a:r>
          </a:p>
          <a:p>
            <a:r>
              <a:rPr lang="en-CA" dirty="0"/>
              <a:t>Creates specific rules for special relationships</a:t>
            </a:r>
          </a:p>
          <a:p>
            <a:r>
              <a:rPr lang="en-CA" dirty="0"/>
              <a:t>Thought of as a context-specific ‘standard’</a:t>
            </a:r>
          </a:p>
          <a:p>
            <a:r>
              <a:rPr lang="en-CA" dirty="0"/>
              <a:t>Care in shifting roles, shifting responsibilities</a:t>
            </a:r>
          </a:p>
          <a:p>
            <a:r>
              <a:rPr lang="en-CA" dirty="0"/>
              <a:t>Legal principles have important limitations</a:t>
            </a:r>
          </a:p>
          <a:p>
            <a:r>
              <a:rPr lang="en-CA" dirty="0"/>
              <a:t>Impersonal organizations vs personal communities</a:t>
            </a:r>
          </a:p>
          <a:p>
            <a:r>
              <a:rPr lang="en-CA" dirty="0"/>
              <a:t>A growing burden on care workers</a:t>
            </a:r>
          </a:p>
          <a:p>
            <a:endParaRPr lang="en-CA" dirty="0"/>
          </a:p>
          <a:p>
            <a:endParaRPr lang="en-CA" dirty="0"/>
          </a:p>
          <a:p>
            <a:endParaRPr lang="en-US" dirty="0"/>
          </a:p>
        </p:txBody>
      </p:sp>
      <p:pic>
        <p:nvPicPr>
          <p:cNvPr id="5" name="Picture 4" descr="A picture containing text, transport, aircraft, boat&#10;&#10;Description automatically generated">
            <a:extLst>
              <a:ext uri="{FF2B5EF4-FFF2-40B4-BE49-F238E27FC236}">
                <a16:creationId xmlns:a16="http://schemas.microsoft.com/office/drawing/2014/main" id="{137C0D38-489D-40AF-B5B1-5905B75B5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162" y="854425"/>
            <a:ext cx="2066925" cy="5638450"/>
          </a:xfrm>
          <a:prstGeom prst="rect">
            <a:avLst/>
          </a:prstGeom>
        </p:spPr>
      </p:pic>
    </p:spTree>
    <p:extLst>
      <p:ext uri="{BB962C8B-B14F-4D97-AF65-F5344CB8AC3E}">
        <p14:creationId xmlns:p14="http://schemas.microsoft.com/office/powerpoint/2010/main" val="323330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2682-C0E5-4E99-A15C-D3EFE410CC27}"/>
              </a:ext>
            </a:extLst>
          </p:cNvPr>
          <p:cNvSpPr>
            <a:spLocks noGrp="1"/>
          </p:cNvSpPr>
          <p:nvPr>
            <p:ph type="title"/>
          </p:nvPr>
        </p:nvSpPr>
        <p:spPr/>
        <p:txBody>
          <a:bodyPr/>
          <a:lstStyle/>
          <a:p>
            <a:r>
              <a:rPr lang="en-US" dirty="0"/>
              <a:t>Care as a Legal Concept</a:t>
            </a:r>
          </a:p>
        </p:txBody>
      </p:sp>
      <p:sp>
        <p:nvSpPr>
          <p:cNvPr id="3" name="Content Placeholder 2">
            <a:extLst>
              <a:ext uri="{FF2B5EF4-FFF2-40B4-BE49-F238E27FC236}">
                <a16:creationId xmlns:a16="http://schemas.microsoft.com/office/drawing/2014/main" id="{5E0B6F99-2198-4376-9178-D0CD10C79DE8}"/>
              </a:ext>
            </a:extLst>
          </p:cNvPr>
          <p:cNvSpPr>
            <a:spLocks noGrp="1"/>
          </p:cNvSpPr>
          <p:nvPr>
            <p:ph idx="1"/>
          </p:nvPr>
        </p:nvSpPr>
        <p:spPr/>
        <p:txBody>
          <a:bodyPr/>
          <a:lstStyle/>
          <a:p>
            <a:r>
              <a:rPr lang="en-US" i="1" dirty="0"/>
              <a:t>Duty of care: </a:t>
            </a:r>
            <a:r>
              <a:rPr lang="en-US" dirty="0"/>
              <a:t>The responsibility or legal obligation of a person or organization to avoid acts or omissions that could likely cause harm to others.</a:t>
            </a:r>
          </a:p>
          <a:p>
            <a:r>
              <a:rPr lang="en-US" i="1" dirty="0"/>
              <a:t>Standard of care:</a:t>
            </a:r>
            <a:r>
              <a:rPr lang="en-US" dirty="0"/>
              <a:t> Standard of care is only relevant when a duty of care has been established. The standard of care speaks to what is </a:t>
            </a:r>
            <a:r>
              <a:rPr lang="en-US" i="1" dirty="0"/>
              <a:t>reasonable</a:t>
            </a:r>
            <a:r>
              <a:rPr lang="en-US" dirty="0"/>
              <a:t> in the circumstances. If one does not owe a duty of care, there is no need to meet any standard of care.</a:t>
            </a:r>
          </a:p>
          <a:p>
            <a:r>
              <a:rPr lang="en-US" i="1" dirty="0"/>
              <a:t>Reasonable person: </a:t>
            </a:r>
            <a:r>
              <a:rPr lang="en-US" dirty="0"/>
              <a:t>A person who is thought to be careful and considerate in their actions.</a:t>
            </a:r>
          </a:p>
          <a:p>
            <a:endParaRPr lang="en-US" dirty="0"/>
          </a:p>
        </p:txBody>
      </p:sp>
      <p:sp>
        <p:nvSpPr>
          <p:cNvPr id="5" name="TextBox 4">
            <a:extLst>
              <a:ext uri="{FF2B5EF4-FFF2-40B4-BE49-F238E27FC236}">
                <a16:creationId xmlns:a16="http://schemas.microsoft.com/office/drawing/2014/main" id="{6E9E7678-399E-4648-AAB9-F200D0C2DF29}"/>
              </a:ext>
            </a:extLst>
          </p:cNvPr>
          <p:cNvSpPr txBox="1"/>
          <p:nvPr/>
        </p:nvSpPr>
        <p:spPr>
          <a:xfrm>
            <a:off x="838200" y="6176963"/>
            <a:ext cx="6093618" cy="369332"/>
          </a:xfrm>
          <a:prstGeom prst="rect">
            <a:avLst/>
          </a:prstGeom>
          <a:noFill/>
        </p:spPr>
        <p:txBody>
          <a:bodyPr wrap="square">
            <a:spAutoFit/>
          </a:bodyPr>
          <a:lstStyle/>
          <a:p>
            <a:r>
              <a:rPr lang="en-US" dirty="0">
                <a:hlinkClick r:id="rId2"/>
              </a:rPr>
              <a:t>https://www.cpha.ca/duty-care-checklist</a:t>
            </a:r>
            <a:r>
              <a:rPr lang="en-US" dirty="0"/>
              <a:t> </a:t>
            </a:r>
          </a:p>
        </p:txBody>
      </p:sp>
    </p:spTree>
    <p:extLst>
      <p:ext uri="{BB962C8B-B14F-4D97-AF65-F5344CB8AC3E}">
        <p14:creationId xmlns:p14="http://schemas.microsoft.com/office/powerpoint/2010/main" val="217531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EFCA-FC04-48B8-BC37-CB08C12D905C}"/>
              </a:ext>
            </a:extLst>
          </p:cNvPr>
          <p:cNvSpPr>
            <a:spLocks noGrp="1"/>
          </p:cNvSpPr>
          <p:nvPr>
            <p:ph type="title"/>
          </p:nvPr>
        </p:nvSpPr>
        <p:spPr/>
        <p:txBody>
          <a:bodyPr/>
          <a:lstStyle/>
          <a:p>
            <a:r>
              <a:rPr lang="en-CA" dirty="0"/>
              <a:t>Lord Atkin’s Principle</a:t>
            </a:r>
            <a:endParaRPr lang="en-US" dirty="0"/>
          </a:p>
        </p:txBody>
      </p:sp>
      <p:sp>
        <p:nvSpPr>
          <p:cNvPr id="3" name="Content Placeholder 2">
            <a:extLst>
              <a:ext uri="{FF2B5EF4-FFF2-40B4-BE49-F238E27FC236}">
                <a16:creationId xmlns:a16="http://schemas.microsoft.com/office/drawing/2014/main" id="{D6089518-0241-4EFF-B176-E39409EB2FAA}"/>
              </a:ext>
            </a:extLst>
          </p:cNvPr>
          <p:cNvSpPr>
            <a:spLocks noGrp="1"/>
          </p:cNvSpPr>
          <p:nvPr>
            <p:ph idx="1"/>
          </p:nvPr>
        </p:nvSpPr>
        <p:spPr>
          <a:xfrm>
            <a:off x="838200" y="1825625"/>
            <a:ext cx="7234238" cy="4351338"/>
          </a:xfrm>
        </p:spPr>
        <p:txBody>
          <a:bodyPr/>
          <a:lstStyle/>
          <a:p>
            <a:r>
              <a:rPr lang="en-US" dirty="0"/>
              <a:t>People must take reasonable care not to injure others who could foreseeably be affected by their action or inaction</a:t>
            </a:r>
          </a:p>
          <a:p>
            <a:r>
              <a:rPr lang="en-US" dirty="0"/>
              <a:t>Every man ought to take reasonable care that he does not injure his </a:t>
            </a:r>
            <a:r>
              <a:rPr lang="en-US" dirty="0" err="1"/>
              <a:t>neighbour</a:t>
            </a:r>
            <a:endParaRPr lang="en-US" dirty="0"/>
          </a:p>
        </p:txBody>
      </p:sp>
      <p:sp>
        <p:nvSpPr>
          <p:cNvPr id="9" name="TextBox 8">
            <a:extLst>
              <a:ext uri="{FF2B5EF4-FFF2-40B4-BE49-F238E27FC236}">
                <a16:creationId xmlns:a16="http://schemas.microsoft.com/office/drawing/2014/main" id="{DE6EB99A-B14A-473A-B669-AF0E8DA36934}"/>
              </a:ext>
            </a:extLst>
          </p:cNvPr>
          <p:cNvSpPr txBox="1"/>
          <p:nvPr/>
        </p:nvSpPr>
        <p:spPr>
          <a:xfrm>
            <a:off x="838200" y="5463273"/>
            <a:ext cx="10715625" cy="646331"/>
          </a:xfrm>
          <a:prstGeom prst="rect">
            <a:avLst/>
          </a:prstGeom>
          <a:noFill/>
        </p:spPr>
        <p:txBody>
          <a:bodyPr wrap="square">
            <a:spAutoFit/>
          </a:bodyPr>
          <a:lstStyle/>
          <a:p>
            <a:r>
              <a:rPr lang="en-US" dirty="0"/>
              <a:t>Quoted from </a:t>
            </a:r>
            <a:r>
              <a:rPr lang="en-US" dirty="0">
                <a:hlinkClick r:id="rId2"/>
              </a:rPr>
              <a:t>https://en.wikipedia.org/wiki/Donoghue_v_Stevenson</a:t>
            </a:r>
            <a:r>
              <a:rPr lang="en-US" dirty="0"/>
              <a:t>  (snail in a bottle case)</a:t>
            </a:r>
          </a:p>
          <a:p>
            <a:r>
              <a:rPr lang="en-US" dirty="0">
                <a:hlinkClick r:id="rId3"/>
              </a:rPr>
              <a:t>http://sites.thomsonreuters.com.au/journals/files/2018/07/Justice_Peter_Applegarth_2016-90-ALJ-711.pdf</a:t>
            </a:r>
            <a:r>
              <a:rPr lang="en-US" dirty="0"/>
              <a:t> </a:t>
            </a:r>
          </a:p>
        </p:txBody>
      </p:sp>
      <p:pic>
        <p:nvPicPr>
          <p:cNvPr id="10" name="Picture 9">
            <a:extLst>
              <a:ext uri="{FF2B5EF4-FFF2-40B4-BE49-F238E27FC236}">
                <a16:creationId xmlns:a16="http://schemas.microsoft.com/office/drawing/2014/main" id="{7B741C02-A5B9-4677-957D-01151D41CC37}"/>
              </a:ext>
            </a:extLst>
          </p:cNvPr>
          <p:cNvPicPr>
            <a:picLocks noChangeAspect="1"/>
          </p:cNvPicPr>
          <p:nvPr/>
        </p:nvPicPr>
        <p:blipFill>
          <a:blip r:embed="rId4"/>
          <a:stretch>
            <a:fillRect/>
          </a:stretch>
        </p:blipFill>
        <p:spPr>
          <a:xfrm>
            <a:off x="8501062" y="1857375"/>
            <a:ext cx="2684087" cy="3062460"/>
          </a:xfrm>
          <a:prstGeom prst="rect">
            <a:avLst/>
          </a:prstGeom>
        </p:spPr>
      </p:pic>
      <p:sp>
        <p:nvSpPr>
          <p:cNvPr id="11" name="TextBox 10">
            <a:extLst>
              <a:ext uri="{FF2B5EF4-FFF2-40B4-BE49-F238E27FC236}">
                <a16:creationId xmlns:a16="http://schemas.microsoft.com/office/drawing/2014/main" id="{9EA35EE3-E541-4D4B-92DC-10E82061CBD1}"/>
              </a:ext>
            </a:extLst>
          </p:cNvPr>
          <p:cNvSpPr txBox="1"/>
          <p:nvPr/>
        </p:nvSpPr>
        <p:spPr>
          <a:xfrm>
            <a:off x="838200" y="6028642"/>
            <a:ext cx="6093618" cy="369332"/>
          </a:xfrm>
          <a:prstGeom prst="rect">
            <a:avLst/>
          </a:prstGeom>
          <a:noFill/>
        </p:spPr>
        <p:txBody>
          <a:bodyPr wrap="square">
            <a:spAutoFit/>
          </a:bodyPr>
          <a:lstStyle/>
          <a:p>
            <a:r>
              <a:rPr lang="en-US" dirty="0">
                <a:hlinkClick r:id="rId5"/>
              </a:rPr>
              <a:t>https://slideplayer.com/slide/12102735/</a:t>
            </a:r>
            <a:r>
              <a:rPr lang="en-US" dirty="0"/>
              <a:t> </a:t>
            </a:r>
          </a:p>
        </p:txBody>
      </p:sp>
    </p:spTree>
    <p:extLst>
      <p:ext uri="{BB962C8B-B14F-4D97-AF65-F5344CB8AC3E}">
        <p14:creationId xmlns:p14="http://schemas.microsoft.com/office/powerpoint/2010/main" val="388966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05511-EC18-4A0B-8197-42CFE6406A9B}"/>
              </a:ext>
            </a:extLst>
          </p:cNvPr>
          <p:cNvSpPr>
            <a:spLocks noGrp="1"/>
          </p:cNvSpPr>
          <p:nvPr>
            <p:ph type="title"/>
          </p:nvPr>
        </p:nvSpPr>
        <p:spPr/>
        <p:txBody>
          <a:bodyPr/>
          <a:lstStyle/>
          <a:p>
            <a:r>
              <a:rPr lang="en-CA" dirty="0"/>
              <a:t>Neighbours</a:t>
            </a:r>
            <a:endParaRPr lang="en-US" dirty="0"/>
          </a:p>
        </p:txBody>
      </p:sp>
      <p:sp>
        <p:nvSpPr>
          <p:cNvPr id="3" name="Content Placeholder 2">
            <a:extLst>
              <a:ext uri="{FF2B5EF4-FFF2-40B4-BE49-F238E27FC236}">
                <a16:creationId xmlns:a16="http://schemas.microsoft.com/office/drawing/2014/main" id="{5965C34F-BD45-44AC-8699-396F57B4FAF5}"/>
              </a:ext>
            </a:extLst>
          </p:cNvPr>
          <p:cNvSpPr>
            <a:spLocks noGrp="1"/>
          </p:cNvSpPr>
          <p:nvPr>
            <p:ph idx="1"/>
          </p:nvPr>
        </p:nvSpPr>
        <p:spPr/>
        <p:txBody>
          <a:bodyPr/>
          <a:lstStyle/>
          <a:p>
            <a:pPr marL="0" indent="0">
              <a:buNone/>
            </a:pPr>
            <a:r>
              <a:rPr lang="en-US" dirty="0"/>
              <a:t>“The rule that you are to love your </a:t>
            </a:r>
            <a:r>
              <a:rPr lang="en-US" dirty="0" err="1"/>
              <a:t>neighbour</a:t>
            </a:r>
            <a:r>
              <a:rPr lang="en-US" dirty="0"/>
              <a:t> becomes in law, you must not injure your </a:t>
            </a:r>
            <a:r>
              <a:rPr lang="en-US" dirty="0" err="1"/>
              <a:t>neighbour</a:t>
            </a:r>
            <a:r>
              <a:rPr lang="en-US" dirty="0"/>
              <a:t>” – Lord Atkin</a:t>
            </a:r>
          </a:p>
          <a:p>
            <a:r>
              <a:rPr lang="en-US" dirty="0"/>
              <a:t>Who is your </a:t>
            </a:r>
            <a:r>
              <a:rPr lang="en-US" dirty="0" err="1"/>
              <a:t>neighbour</a:t>
            </a:r>
            <a:r>
              <a:rPr lang="en-US" dirty="0"/>
              <a:t>? Everyone? No.</a:t>
            </a:r>
          </a:p>
          <a:p>
            <a:r>
              <a:rPr lang="en-US" dirty="0"/>
              <a:t>“Questions of proximity and deliberation as to the fairness, justice and reasonableness of the imposition of a duty of care should be considered.”</a:t>
            </a:r>
          </a:p>
        </p:txBody>
      </p:sp>
      <p:sp>
        <p:nvSpPr>
          <p:cNvPr id="5" name="TextBox 4">
            <a:extLst>
              <a:ext uri="{FF2B5EF4-FFF2-40B4-BE49-F238E27FC236}">
                <a16:creationId xmlns:a16="http://schemas.microsoft.com/office/drawing/2014/main" id="{91DCFAE6-E1C6-4413-9B99-25CF7808DA6F}"/>
              </a:ext>
            </a:extLst>
          </p:cNvPr>
          <p:cNvSpPr txBox="1"/>
          <p:nvPr/>
        </p:nvSpPr>
        <p:spPr>
          <a:xfrm>
            <a:off x="838200" y="4541019"/>
            <a:ext cx="4248150" cy="646331"/>
          </a:xfrm>
          <a:prstGeom prst="rect">
            <a:avLst/>
          </a:prstGeom>
          <a:noFill/>
        </p:spPr>
        <p:txBody>
          <a:bodyPr wrap="square">
            <a:spAutoFit/>
          </a:bodyPr>
          <a:lstStyle/>
          <a:p>
            <a:r>
              <a:rPr lang="en-US" dirty="0">
                <a:hlinkClick r:id="rId2"/>
              </a:rPr>
              <a:t>https://www.lawteacher.net/free-law-essays/tort-law/neighbour-principle.php</a:t>
            </a:r>
            <a:r>
              <a:rPr lang="en-US" dirty="0"/>
              <a:t> </a:t>
            </a:r>
          </a:p>
        </p:txBody>
      </p:sp>
      <p:pic>
        <p:nvPicPr>
          <p:cNvPr id="7" name="Picture 6" descr="A picture containing text&#10;&#10;Description automatically generated">
            <a:extLst>
              <a:ext uri="{FF2B5EF4-FFF2-40B4-BE49-F238E27FC236}">
                <a16:creationId xmlns:a16="http://schemas.microsoft.com/office/drawing/2014/main" id="{03E39C86-C816-48C9-9A10-E2CFA7D89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50" y="4062801"/>
            <a:ext cx="3903661" cy="2704417"/>
          </a:xfrm>
          <a:prstGeom prst="rect">
            <a:avLst/>
          </a:prstGeom>
        </p:spPr>
      </p:pic>
      <p:sp>
        <p:nvSpPr>
          <p:cNvPr id="9" name="TextBox 8">
            <a:extLst>
              <a:ext uri="{FF2B5EF4-FFF2-40B4-BE49-F238E27FC236}">
                <a16:creationId xmlns:a16="http://schemas.microsoft.com/office/drawing/2014/main" id="{8BFD8164-0444-41F7-9B60-3E773620932D}"/>
              </a:ext>
            </a:extLst>
          </p:cNvPr>
          <p:cNvSpPr txBox="1"/>
          <p:nvPr/>
        </p:nvSpPr>
        <p:spPr>
          <a:xfrm>
            <a:off x="838200" y="5322287"/>
            <a:ext cx="3903661" cy="646331"/>
          </a:xfrm>
          <a:prstGeom prst="rect">
            <a:avLst/>
          </a:prstGeom>
          <a:noFill/>
        </p:spPr>
        <p:txBody>
          <a:bodyPr wrap="square">
            <a:spAutoFit/>
          </a:bodyPr>
          <a:lstStyle/>
          <a:p>
            <a:r>
              <a:rPr lang="en-US" dirty="0">
                <a:hlinkClick r:id="rId4"/>
              </a:rPr>
              <a:t>https://cxgentlemen.wordpress.com/2012/10/15/the-neighbour-principle/</a:t>
            </a:r>
            <a:r>
              <a:rPr lang="en-US" dirty="0"/>
              <a:t> </a:t>
            </a:r>
          </a:p>
        </p:txBody>
      </p:sp>
    </p:spTree>
    <p:extLst>
      <p:ext uri="{BB962C8B-B14F-4D97-AF65-F5344CB8AC3E}">
        <p14:creationId xmlns:p14="http://schemas.microsoft.com/office/powerpoint/2010/main" val="2064392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5EC5E-99B1-4610-BAC3-F886CEEFA070}"/>
              </a:ext>
            </a:extLst>
          </p:cNvPr>
          <p:cNvPicPr>
            <a:picLocks noChangeAspect="1"/>
          </p:cNvPicPr>
          <p:nvPr/>
        </p:nvPicPr>
        <p:blipFill>
          <a:blip r:embed="rId2"/>
          <a:stretch>
            <a:fillRect/>
          </a:stretch>
        </p:blipFill>
        <p:spPr>
          <a:xfrm>
            <a:off x="1085571" y="4957609"/>
            <a:ext cx="4257954" cy="2347464"/>
          </a:xfrm>
          <a:prstGeom prst="rect">
            <a:avLst/>
          </a:prstGeom>
        </p:spPr>
      </p:pic>
      <p:sp>
        <p:nvSpPr>
          <p:cNvPr id="2" name="Title 1">
            <a:extLst>
              <a:ext uri="{FF2B5EF4-FFF2-40B4-BE49-F238E27FC236}">
                <a16:creationId xmlns:a16="http://schemas.microsoft.com/office/drawing/2014/main" id="{BC9DC237-4739-4CC0-9400-CB06F57FD3E1}"/>
              </a:ext>
            </a:extLst>
          </p:cNvPr>
          <p:cNvSpPr>
            <a:spLocks noGrp="1"/>
          </p:cNvSpPr>
          <p:nvPr>
            <p:ph type="title"/>
          </p:nvPr>
        </p:nvSpPr>
        <p:spPr/>
        <p:txBody>
          <a:bodyPr/>
          <a:lstStyle/>
          <a:p>
            <a:r>
              <a:rPr lang="en-CA" dirty="0"/>
              <a:t>Special Relationships</a:t>
            </a:r>
            <a:endParaRPr lang="en-US" dirty="0"/>
          </a:p>
        </p:txBody>
      </p:sp>
      <p:sp>
        <p:nvSpPr>
          <p:cNvPr id="3" name="Content Placeholder 2">
            <a:extLst>
              <a:ext uri="{FF2B5EF4-FFF2-40B4-BE49-F238E27FC236}">
                <a16:creationId xmlns:a16="http://schemas.microsoft.com/office/drawing/2014/main" id="{7C6FDFFB-9E0B-4EA6-822D-9BBCF05E22A4}"/>
              </a:ext>
            </a:extLst>
          </p:cNvPr>
          <p:cNvSpPr>
            <a:spLocks noGrp="1"/>
          </p:cNvSpPr>
          <p:nvPr>
            <p:ph idx="1"/>
          </p:nvPr>
        </p:nvSpPr>
        <p:spPr>
          <a:xfrm>
            <a:off x="838200" y="1825625"/>
            <a:ext cx="11120438" cy="4351338"/>
          </a:xfrm>
        </p:spPr>
        <p:txBody>
          <a:bodyPr/>
          <a:lstStyle/>
          <a:p>
            <a:pPr marL="0" indent="0">
              <a:buNone/>
            </a:pPr>
            <a:r>
              <a:rPr lang="en-CA" dirty="0"/>
              <a:t>A duty of care exists </a:t>
            </a:r>
          </a:p>
          <a:p>
            <a:r>
              <a:rPr lang="en-US" dirty="0"/>
              <a:t>“if it could be shown that a special relationship subsisted between the parties” e.g. “where it is plain that the party seeking the information or advice was trusting the other to exercise such a degree of care as the circumstances required”</a:t>
            </a:r>
          </a:p>
          <a:p>
            <a:r>
              <a:rPr lang="en-US" dirty="0"/>
              <a:t>However, “</a:t>
            </a:r>
            <a:r>
              <a:rPr lang="en-US" dirty="0" err="1"/>
              <a:t>recognising</a:t>
            </a:r>
            <a:r>
              <a:rPr lang="en-US" dirty="0"/>
              <a:t> the need to protect professionals whose work inherently poses susceptibility to negligence claims.”</a:t>
            </a:r>
          </a:p>
          <a:p>
            <a:endParaRPr lang="en-US" dirty="0"/>
          </a:p>
        </p:txBody>
      </p:sp>
      <p:sp>
        <p:nvSpPr>
          <p:cNvPr id="4" name="TextBox 3">
            <a:extLst>
              <a:ext uri="{FF2B5EF4-FFF2-40B4-BE49-F238E27FC236}">
                <a16:creationId xmlns:a16="http://schemas.microsoft.com/office/drawing/2014/main" id="{9C831AC9-CB0E-49DE-8649-51691880DBC0}"/>
              </a:ext>
            </a:extLst>
          </p:cNvPr>
          <p:cNvSpPr txBox="1"/>
          <p:nvPr/>
        </p:nvSpPr>
        <p:spPr>
          <a:xfrm>
            <a:off x="838200" y="6176963"/>
            <a:ext cx="9426178" cy="369332"/>
          </a:xfrm>
          <a:prstGeom prst="rect">
            <a:avLst/>
          </a:prstGeom>
          <a:noFill/>
        </p:spPr>
        <p:txBody>
          <a:bodyPr wrap="square">
            <a:spAutoFit/>
          </a:bodyPr>
          <a:lstStyle/>
          <a:p>
            <a:r>
              <a:rPr lang="en-US" dirty="0">
                <a:hlinkClick r:id="rId3"/>
              </a:rPr>
              <a:t>https://www.lawteacher.net/free-law-essays/tort-law/neighbour-principle.php</a:t>
            </a:r>
            <a:r>
              <a:rPr lang="en-US" dirty="0"/>
              <a:t> </a:t>
            </a:r>
          </a:p>
        </p:txBody>
      </p:sp>
      <p:sp>
        <p:nvSpPr>
          <p:cNvPr id="12" name="TextBox 11">
            <a:extLst>
              <a:ext uri="{FF2B5EF4-FFF2-40B4-BE49-F238E27FC236}">
                <a16:creationId xmlns:a16="http://schemas.microsoft.com/office/drawing/2014/main" id="{4D164F75-DF9A-47CB-BD66-4D2D94F8E0CD}"/>
              </a:ext>
            </a:extLst>
          </p:cNvPr>
          <p:cNvSpPr txBox="1"/>
          <p:nvPr/>
        </p:nvSpPr>
        <p:spPr>
          <a:xfrm>
            <a:off x="838200" y="6457411"/>
            <a:ext cx="10469165" cy="369332"/>
          </a:xfrm>
          <a:prstGeom prst="rect">
            <a:avLst/>
          </a:prstGeom>
          <a:noFill/>
        </p:spPr>
        <p:txBody>
          <a:bodyPr wrap="square">
            <a:spAutoFit/>
          </a:bodyPr>
          <a:lstStyle/>
          <a:p>
            <a:r>
              <a:rPr lang="en-US" dirty="0">
                <a:hlinkClick r:id="rId4"/>
              </a:rPr>
              <a:t>https://www.amazon.ca/Care-Virtue-Special-Relationships-Character/dp/384737320X</a:t>
            </a:r>
            <a:r>
              <a:rPr lang="en-US" dirty="0"/>
              <a:t> </a:t>
            </a:r>
          </a:p>
        </p:txBody>
      </p:sp>
    </p:spTree>
    <p:extLst>
      <p:ext uri="{BB962C8B-B14F-4D97-AF65-F5344CB8AC3E}">
        <p14:creationId xmlns:p14="http://schemas.microsoft.com/office/powerpoint/2010/main" val="164960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D132B-69FC-440F-A90C-B8463CCF40B4}"/>
              </a:ext>
            </a:extLst>
          </p:cNvPr>
          <p:cNvSpPr>
            <a:spLocks noGrp="1"/>
          </p:cNvSpPr>
          <p:nvPr>
            <p:ph type="title"/>
          </p:nvPr>
        </p:nvSpPr>
        <p:spPr/>
        <p:txBody>
          <a:bodyPr/>
          <a:lstStyle/>
          <a:p>
            <a:r>
              <a:rPr lang="en-CA" dirty="0"/>
              <a:t>Good Samaritan Laws</a:t>
            </a:r>
            <a:endParaRPr lang="en-US" dirty="0"/>
          </a:p>
        </p:txBody>
      </p:sp>
      <p:sp>
        <p:nvSpPr>
          <p:cNvPr id="3" name="Content Placeholder 2">
            <a:extLst>
              <a:ext uri="{FF2B5EF4-FFF2-40B4-BE49-F238E27FC236}">
                <a16:creationId xmlns:a16="http://schemas.microsoft.com/office/drawing/2014/main" id="{DDB75958-A1CB-4F86-83DE-38EE5EA3382E}"/>
              </a:ext>
            </a:extLst>
          </p:cNvPr>
          <p:cNvSpPr>
            <a:spLocks noGrp="1"/>
          </p:cNvSpPr>
          <p:nvPr>
            <p:ph idx="1"/>
          </p:nvPr>
        </p:nvSpPr>
        <p:spPr>
          <a:xfrm>
            <a:off x="4114800" y="1825625"/>
            <a:ext cx="7239000" cy="4351338"/>
          </a:xfrm>
        </p:spPr>
        <p:txBody>
          <a:bodyPr/>
          <a:lstStyle/>
          <a:p>
            <a:r>
              <a:rPr lang="en-CA" dirty="0"/>
              <a:t>Bystanders are mostly not required to provide assistance (</a:t>
            </a:r>
            <a:r>
              <a:rPr lang="en-CA" dirty="0" err="1"/>
              <a:t>expections</a:t>
            </a:r>
            <a:r>
              <a:rPr lang="en-CA" dirty="0"/>
              <a:t> exist, e.g. in Vermont, Quebec or on Seinfeld)</a:t>
            </a:r>
          </a:p>
          <a:p>
            <a:r>
              <a:rPr lang="en-CA" dirty="0"/>
              <a:t>The intent is generally to protect bystanders who render aid, even if they were negligent (but not if they were </a:t>
            </a:r>
            <a:r>
              <a:rPr lang="en-CA" i="1" dirty="0"/>
              <a:t>grossly</a:t>
            </a:r>
            <a:r>
              <a:rPr lang="en-CA" dirty="0"/>
              <a:t> negligent)</a:t>
            </a:r>
          </a:p>
          <a:p>
            <a:r>
              <a:rPr lang="en-CA" dirty="0"/>
              <a:t>They </a:t>
            </a:r>
            <a:r>
              <a:rPr lang="en-CA" i="1" dirty="0"/>
              <a:t>do not</a:t>
            </a:r>
            <a:r>
              <a:rPr lang="en-CA" dirty="0"/>
              <a:t> protect professionals where a duty of care exists</a:t>
            </a:r>
            <a:endParaRPr lang="en-US" dirty="0"/>
          </a:p>
        </p:txBody>
      </p:sp>
      <p:sp>
        <p:nvSpPr>
          <p:cNvPr id="5" name="TextBox 4">
            <a:extLst>
              <a:ext uri="{FF2B5EF4-FFF2-40B4-BE49-F238E27FC236}">
                <a16:creationId xmlns:a16="http://schemas.microsoft.com/office/drawing/2014/main" id="{34CF7408-1B70-41E9-9238-C3EE8B323557}"/>
              </a:ext>
            </a:extLst>
          </p:cNvPr>
          <p:cNvSpPr txBox="1"/>
          <p:nvPr/>
        </p:nvSpPr>
        <p:spPr>
          <a:xfrm>
            <a:off x="717948" y="6308209"/>
            <a:ext cx="6093618" cy="369332"/>
          </a:xfrm>
          <a:prstGeom prst="rect">
            <a:avLst/>
          </a:prstGeom>
          <a:noFill/>
        </p:spPr>
        <p:txBody>
          <a:bodyPr wrap="square">
            <a:spAutoFit/>
          </a:bodyPr>
          <a:lstStyle/>
          <a:p>
            <a:r>
              <a:rPr lang="en-US" dirty="0">
                <a:hlinkClick r:id="rId2"/>
              </a:rPr>
              <a:t>https://www.aafp.org/fpm/2008/0400/p37.html</a:t>
            </a:r>
            <a:r>
              <a:rPr lang="en-US" dirty="0"/>
              <a:t> </a:t>
            </a:r>
          </a:p>
        </p:txBody>
      </p:sp>
      <p:sp>
        <p:nvSpPr>
          <p:cNvPr id="7" name="TextBox 6">
            <a:extLst>
              <a:ext uri="{FF2B5EF4-FFF2-40B4-BE49-F238E27FC236}">
                <a16:creationId xmlns:a16="http://schemas.microsoft.com/office/drawing/2014/main" id="{A03BC160-4C64-4071-A8D1-AF65A2131389}"/>
              </a:ext>
            </a:extLst>
          </p:cNvPr>
          <p:cNvSpPr txBox="1"/>
          <p:nvPr/>
        </p:nvSpPr>
        <p:spPr>
          <a:xfrm>
            <a:off x="717948" y="5938877"/>
            <a:ext cx="8306990" cy="369332"/>
          </a:xfrm>
          <a:prstGeom prst="rect">
            <a:avLst/>
          </a:prstGeom>
          <a:noFill/>
        </p:spPr>
        <p:txBody>
          <a:bodyPr wrap="square">
            <a:spAutoFit/>
          </a:bodyPr>
          <a:lstStyle/>
          <a:p>
            <a:r>
              <a:rPr lang="en-US" dirty="0">
                <a:hlinkClick r:id="rId3"/>
              </a:rPr>
              <a:t>https://www.lhsfna.org/good-samaritan-laws-what-exactly-do-they-protect/</a:t>
            </a:r>
            <a:r>
              <a:rPr lang="en-US" dirty="0"/>
              <a:t> </a:t>
            </a:r>
          </a:p>
        </p:txBody>
      </p:sp>
      <p:pic>
        <p:nvPicPr>
          <p:cNvPr id="9" name="Picture 8" descr="A picture containing text, fabric&#10;&#10;Description automatically generated">
            <a:extLst>
              <a:ext uri="{FF2B5EF4-FFF2-40B4-BE49-F238E27FC236}">
                <a16:creationId xmlns:a16="http://schemas.microsoft.com/office/drawing/2014/main" id="{2BF250F2-A0B2-4411-97FD-7A43B2871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821934"/>
            <a:ext cx="3265553" cy="3747611"/>
          </a:xfrm>
          <a:prstGeom prst="rect">
            <a:avLst/>
          </a:prstGeom>
        </p:spPr>
      </p:pic>
    </p:spTree>
    <p:extLst>
      <p:ext uri="{BB962C8B-B14F-4D97-AF65-F5344CB8AC3E}">
        <p14:creationId xmlns:p14="http://schemas.microsoft.com/office/powerpoint/2010/main" val="5090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3989-7A4C-46F2-B068-50CAA14AF377}"/>
              </a:ext>
            </a:extLst>
          </p:cNvPr>
          <p:cNvSpPr>
            <a:spLocks noGrp="1"/>
          </p:cNvSpPr>
          <p:nvPr>
            <p:ph type="title"/>
          </p:nvPr>
        </p:nvSpPr>
        <p:spPr/>
        <p:txBody>
          <a:bodyPr/>
          <a:lstStyle/>
          <a:p>
            <a:r>
              <a:rPr lang="en-CA" dirty="0"/>
              <a:t>Ethics as a Context</a:t>
            </a:r>
            <a:endParaRPr lang="en-US" dirty="0"/>
          </a:p>
        </p:txBody>
      </p:sp>
      <p:sp>
        <p:nvSpPr>
          <p:cNvPr id="3" name="Content Placeholder 2">
            <a:extLst>
              <a:ext uri="{FF2B5EF4-FFF2-40B4-BE49-F238E27FC236}">
                <a16:creationId xmlns:a16="http://schemas.microsoft.com/office/drawing/2014/main" id="{1DA08AFB-494F-4295-B853-FEC77E853D89}"/>
              </a:ext>
            </a:extLst>
          </p:cNvPr>
          <p:cNvSpPr>
            <a:spLocks noGrp="1"/>
          </p:cNvSpPr>
          <p:nvPr>
            <p:ph idx="1"/>
          </p:nvPr>
        </p:nvSpPr>
        <p:spPr/>
        <p:txBody>
          <a:bodyPr>
            <a:normAutofit/>
          </a:bodyPr>
          <a:lstStyle/>
          <a:p>
            <a:pPr marL="0" indent="0">
              <a:buNone/>
            </a:pPr>
            <a:r>
              <a:rPr lang="en-US" dirty="0"/>
              <a:t>Ethics has the same purpose as other standards, namely:</a:t>
            </a:r>
          </a:p>
          <a:p>
            <a:pPr lvl="1"/>
            <a:r>
              <a:rPr lang="en-US" dirty="0"/>
              <a:t>To standardize profession's work</a:t>
            </a:r>
          </a:p>
          <a:p>
            <a:pPr lvl="1"/>
            <a:r>
              <a:rPr lang="en-US" dirty="0"/>
              <a:t>Protect public, serve client, support other standards, etc.</a:t>
            </a:r>
          </a:p>
          <a:p>
            <a:pPr lvl="1"/>
            <a:r>
              <a:rPr lang="en-US" dirty="0"/>
              <a:t>Similar development</a:t>
            </a:r>
          </a:p>
          <a:p>
            <a:pPr lvl="1"/>
            <a:r>
              <a:rPr lang="en-US" dirty="0"/>
              <a:t>Begins with common sense</a:t>
            </a:r>
          </a:p>
          <a:p>
            <a:pPr lvl="1"/>
            <a:r>
              <a:rPr lang="en-US" dirty="0"/>
              <a:t>Modified based on experience of profession</a:t>
            </a:r>
          </a:p>
          <a:p>
            <a:pPr lvl="1"/>
            <a:r>
              <a:rPr lang="en-US" dirty="0"/>
              <a:t>Never final (since experience continues)</a:t>
            </a:r>
          </a:p>
          <a:p>
            <a:pPr lvl="1"/>
            <a:r>
              <a:rPr lang="en-US" dirty="0"/>
              <a:t>Needs practical context to make sense</a:t>
            </a:r>
          </a:p>
          <a:p>
            <a:pPr lvl="1"/>
            <a:r>
              <a:rPr lang="en-US" dirty="0"/>
              <a:t>Each profession is defined by a certain sort of judgment</a:t>
            </a:r>
          </a:p>
          <a:p>
            <a:pPr lvl="1"/>
            <a:r>
              <a:rPr lang="en-US" dirty="0"/>
              <a:t>Judgment can only be exercised in a context.</a:t>
            </a:r>
          </a:p>
        </p:txBody>
      </p:sp>
      <p:sp>
        <p:nvSpPr>
          <p:cNvPr id="5" name="TextBox 4">
            <a:extLst>
              <a:ext uri="{FF2B5EF4-FFF2-40B4-BE49-F238E27FC236}">
                <a16:creationId xmlns:a16="http://schemas.microsoft.com/office/drawing/2014/main" id="{669E17E4-4263-443C-8582-D3CD29F18BFD}"/>
              </a:ext>
            </a:extLst>
          </p:cNvPr>
          <p:cNvSpPr txBox="1"/>
          <p:nvPr/>
        </p:nvSpPr>
        <p:spPr>
          <a:xfrm>
            <a:off x="838200" y="5833031"/>
            <a:ext cx="6093618" cy="369332"/>
          </a:xfrm>
          <a:prstGeom prst="rect">
            <a:avLst/>
          </a:prstGeom>
          <a:noFill/>
        </p:spPr>
        <p:txBody>
          <a:bodyPr wrap="square">
            <a:spAutoFit/>
          </a:bodyPr>
          <a:lstStyle/>
          <a:p>
            <a:r>
              <a:rPr lang="en-US" sz="1800" b="0" i="0" u="sng" strike="noStrike" dirty="0">
                <a:solidFill>
                  <a:srgbClr val="1155CC"/>
                </a:solidFill>
                <a:effectLst/>
                <a:hlinkClick r:id="rId2"/>
              </a:rPr>
              <a:t>http://ethics.iit.edu/teaching/professional-ethics#4</a:t>
            </a:r>
            <a:endParaRPr lang="en-US" dirty="0"/>
          </a:p>
        </p:txBody>
      </p:sp>
      <p:pic>
        <p:nvPicPr>
          <p:cNvPr id="7" name="Picture 6">
            <a:extLst>
              <a:ext uri="{FF2B5EF4-FFF2-40B4-BE49-F238E27FC236}">
                <a16:creationId xmlns:a16="http://schemas.microsoft.com/office/drawing/2014/main" id="{EB062DD4-F343-4726-87E5-5F7E0178AC3B}"/>
              </a:ext>
            </a:extLst>
          </p:cNvPr>
          <p:cNvPicPr>
            <a:picLocks noChangeAspect="1"/>
          </p:cNvPicPr>
          <p:nvPr/>
        </p:nvPicPr>
        <p:blipFill>
          <a:blip r:embed="rId3"/>
          <a:stretch>
            <a:fillRect/>
          </a:stretch>
        </p:blipFill>
        <p:spPr>
          <a:xfrm>
            <a:off x="9429750" y="1825625"/>
            <a:ext cx="2262333" cy="4296356"/>
          </a:xfrm>
          <a:prstGeom prst="rect">
            <a:avLst/>
          </a:prstGeom>
        </p:spPr>
      </p:pic>
      <p:sp>
        <p:nvSpPr>
          <p:cNvPr id="9" name="TextBox 8">
            <a:extLst>
              <a:ext uri="{FF2B5EF4-FFF2-40B4-BE49-F238E27FC236}">
                <a16:creationId xmlns:a16="http://schemas.microsoft.com/office/drawing/2014/main" id="{30369EE2-4665-4FD7-B364-082D18A3C4CA}"/>
              </a:ext>
            </a:extLst>
          </p:cNvPr>
          <p:cNvSpPr txBox="1"/>
          <p:nvPr/>
        </p:nvSpPr>
        <p:spPr>
          <a:xfrm>
            <a:off x="838199" y="6211669"/>
            <a:ext cx="7891463" cy="646331"/>
          </a:xfrm>
          <a:prstGeom prst="rect">
            <a:avLst/>
          </a:prstGeom>
          <a:noFill/>
        </p:spPr>
        <p:txBody>
          <a:bodyPr wrap="square">
            <a:spAutoFit/>
          </a:bodyPr>
          <a:lstStyle/>
          <a:p>
            <a:r>
              <a:rPr lang="en-US" dirty="0">
                <a:hlinkClick r:id="rId4"/>
              </a:rPr>
              <a:t>https://www.researchgate.net/publication/254097714_Understanding_Unethical_Behavior_by_Unraveling_Ethical_Culture</a:t>
            </a:r>
            <a:r>
              <a:rPr lang="en-US" dirty="0"/>
              <a:t> </a:t>
            </a:r>
          </a:p>
        </p:txBody>
      </p:sp>
    </p:spTree>
    <p:extLst>
      <p:ext uri="{BB962C8B-B14F-4D97-AF65-F5344CB8AC3E}">
        <p14:creationId xmlns:p14="http://schemas.microsoft.com/office/powerpoint/2010/main" val="333618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2E78-9B0C-45D6-B503-B1A6D24CCF0B}"/>
              </a:ext>
            </a:extLst>
          </p:cNvPr>
          <p:cNvSpPr>
            <a:spLocks noGrp="1"/>
          </p:cNvSpPr>
          <p:nvPr>
            <p:ph type="title"/>
          </p:nvPr>
        </p:nvSpPr>
        <p:spPr/>
        <p:txBody>
          <a:bodyPr/>
          <a:lstStyle/>
          <a:p>
            <a:r>
              <a:rPr lang="en-CA" dirty="0"/>
              <a:t>The Basis in Ethics for a Duty of Care in Law</a:t>
            </a:r>
            <a:endParaRPr lang="en-US" dirty="0"/>
          </a:p>
        </p:txBody>
      </p:sp>
      <p:sp>
        <p:nvSpPr>
          <p:cNvPr id="3" name="Content Placeholder 2">
            <a:extLst>
              <a:ext uri="{FF2B5EF4-FFF2-40B4-BE49-F238E27FC236}">
                <a16:creationId xmlns:a16="http://schemas.microsoft.com/office/drawing/2014/main" id="{A482D0D9-9437-4E83-B777-C840332BC55B}"/>
              </a:ext>
            </a:extLst>
          </p:cNvPr>
          <p:cNvSpPr>
            <a:spLocks noGrp="1"/>
          </p:cNvSpPr>
          <p:nvPr>
            <p:ph idx="1"/>
          </p:nvPr>
        </p:nvSpPr>
        <p:spPr/>
        <p:txBody>
          <a:bodyPr/>
          <a:lstStyle/>
          <a:p>
            <a:r>
              <a:rPr lang="en-US" dirty="0"/>
              <a:t>For Cranmer &amp; </a:t>
            </a:r>
            <a:r>
              <a:rPr lang="en-US" dirty="0" err="1"/>
              <a:t>Nhemachena</a:t>
            </a:r>
            <a:r>
              <a:rPr lang="en-US" dirty="0"/>
              <a:t>,  ‘moral duties trigger how we ought, should or are expected to behave’ (2013 p.141).  Furthering this, Johnstone notes that duty comes from the deontology ethical theory and this sees duty as ‘the basis of morality and holds...that some acts are obligatory’ (1994 p. 65).</a:t>
            </a:r>
          </a:p>
          <a:p>
            <a:endParaRPr lang="en-US" dirty="0"/>
          </a:p>
          <a:p>
            <a:r>
              <a:rPr lang="en-US" dirty="0"/>
              <a:t>“Duty of care may be considered a </a:t>
            </a:r>
            <a:r>
              <a:rPr lang="en-US" dirty="0" err="1"/>
              <a:t>formalisation</a:t>
            </a:r>
            <a:r>
              <a:rPr lang="en-US" dirty="0"/>
              <a:t> of the social contract, the implicit responsibilities held by individuals towards others within society.” (Wikipedia)</a:t>
            </a:r>
          </a:p>
        </p:txBody>
      </p:sp>
      <p:sp>
        <p:nvSpPr>
          <p:cNvPr id="5" name="TextBox 4">
            <a:extLst>
              <a:ext uri="{FF2B5EF4-FFF2-40B4-BE49-F238E27FC236}">
                <a16:creationId xmlns:a16="http://schemas.microsoft.com/office/drawing/2014/main" id="{1ECB891E-D3EC-4B4B-A348-49642C3D7B63}"/>
              </a:ext>
            </a:extLst>
          </p:cNvPr>
          <p:cNvSpPr txBox="1"/>
          <p:nvPr/>
        </p:nvSpPr>
        <p:spPr>
          <a:xfrm>
            <a:off x="1089422" y="3816628"/>
            <a:ext cx="8597503" cy="369332"/>
          </a:xfrm>
          <a:prstGeom prst="rect">
            <a:avLst/>
          </a:prstGeom>
          <a:noFill/>
        </p:spPr>
        <p:txBody>
          <a:bodyPr wrap="square">
            <a:spAutoFit/>
          </a:bodyPr>
          <a:lstStyle/>
          <a:p>
            <a:r>
              <a:rPr lang="en-US" sz="1800" b="0" i="0" u="sng" strike="noStrike" dirty="0">
                <a:solidFill>
                  <a:srgbClr val="1155CC"/>
                </a:solidFill>
                <a:effectLst/>
                <a:hlinkClick r:id="rId2"/>
              </a:rPr>
              <a:t>http://oro.open.ac.uk/49091/3/Duty%20of%20care%20-%20Cornock.pdf</a:t>
            </a:r>
            <a:endParaRPr lang="en-US" dirty="0"/>
          </a:p>
        </p:txBody>
      </p:sp>
      <p:sp>
        <p:nvSpPr>
          <p:cNvPr id="9" name="TextBox 8">
            <a:extLst>
              <a:ext uri="{FF2B5EF4-FFF2-40B4-BE49-F238E27FC236}">
                <a16:creationId xmlns:a16="http://schemas.microsoft.com/office/drawing/2014/main" id="{6CB9741A-F51F-4196-B404-B1E019569355}"/>
              </a:ext>
            </a:extLst>
          </p:cNvPr>
          <p:cNvSpPr txBox="1"/>
          <p:nvPr/>
        </p:nvSpPr>
        <p:spPr>
          <a:xfrm>
            <a:off x="1089422" y="5630346"/>
            <a:ext cx="6093618" cy="369332"/>
          </a:xfrm>
          <a:prstGeom prst="rect">
            <a:avLst/>
          </a:prstGeom>
          <a:noFill/>
        </p:spPr>
        <p:txBody>
          <a:bodyPr wrap="square">
            <a:spAutoFit/>
          </a:bodyPr>
          <a:lstStyle/>
          <a:p>
            <a:r>
              <a:rPr lang="en-US" dirty="0">
                <a:hlinkClick r:id="rId3"/>
              </a:rPr>
              <a:t>https://en.wikipedia.org/wiki/Duty_of_care</a:t>
            </a:r>
            <a:r>
              <a:rPr lang="en-US" dirty="0"/>
              <a:t> </a:t>
            </a:r>
          </a:p>
        </p:txBody>
      </p:sp>
    </p:spTree>
    <p:extLst>
      <p:ext uri="{BB962C8B-B14F-4D97-AF65-F5344CB8AC3E}">
        <p14:creationId xmlns:p14="http://schemas.microsoft.com/office/powerpoint/2010/main" val="1437062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675-7185-4E3B-B8CA-AE3449A3B622}"/>
              </a:ext>
            </a:extLst>
          </p:cNvPr>
          <p:cNvSpPr>
            <a:spLocks noGrp="1"/>
          </p:cNvSpPr>
          <p:nvPr>
            <p:ph type="title"/>
          </p:nvPr>
        </p:nvSpPr>
        <p:spPr/>
        <p:txBody>
          <a:bodyPr/>
          <a:lstStyle/>
          <a:p>
            <a:r>
              <a:rPr lang="en-CA" dirty="0"/>
              <a:t>Duty of Care in Business</a:t>
            </a:r>
            <a:endParaRPr lang="en-US" dirty="0"/>
          </a:p>
        </p:txBody>
      </p:sp>
      <p:sp>
        <p:nvSpPr>
          <p:cNvPr id="3" name="Content Placeholder 2">
            <a:extLst>
              <a:ext uri="{FF2B5EF4-FFF2-40B4-BE49-F238E27FC236}">
                <a16:creationId xmlns:a16="http://schemas.microsoft.com/office/drawing/2014/main" id="{C92E9251-18D6-4C2C-9F21-A1EA5F9CEAA8}"/>
              </a:ext>
            </a:extLst>
          </p:cNvPr>
          <p:cNvSpPr>
            <a:spLocks noGrp="1"/>
          </p:cNvSpPr>
          <p:nvPr>
            <p:ph idx="1"/>
          </p:nvPr>
        </p:nvSpPr>
        <p:spPr/>
        <p:txBody>
          <a:bodyPr/>
          <a:lstStyle/>
          <a:p>
            <a:pPr marL="0" indent="0">
              <a:buNone/>
            </a:pPr>
            <a:r>
              <a:rPr lang="en-US" dirty="0"/>
              <a:t>“Duty of care refers to a fiduciary responsibility held by company directors which requires them to live up to a certain standard of care. This duty—which is both ethical and legal—requires them to make decisions in good faith and in a reasonably prudent manner.”</a:t>
            </a:r>
          </a:p>
        </p:txBody>
      </p:sp>
      <p:sp>
        <p:nvSpPr>
          <p:cNvPr id="5" name="TextBox 4">
            <a:extLst>
              <a:ext uri="{FF2B5EF4-FFF2-40B4-BE49-F238E27FC236}">
                <a16:creationId xmlns:a16="http://schemas.microsoft.com/office/drawing/2014/main" id="{32FF8266-E780-4F16-A72E-9AACBBBE03C5}"/>
              </a:ext>
            </a:extLst>
          </p:cNvPr>
          <p:cNvSpPr txBox="1"/>
          <p:nvPr/>
        </p:nvSpPr>
        <p:spPr>
          <a:xfrm>
            <a:off x="732235" y="6308209"/>
            <a:ext cx="6093618" cy="369332"/>
          </a:xfrm>
          <a:prstGeom prst="rect">
            <a:avLst/>
          </a:prstGeom>
          <a:noFill/>
        </p:spPr>
        <p:txBody>
          <a:bodyPr wrap="square">
            <a:spAutoFit/>
          </a:bodyPr>
          <a:lstStyle/>
          <a:p>
            <a:r>
              <a:rPr lang="en-US" dirty="0">
                <a:hlinkClick r:id="rId2"/>
              </a:rPr>
              <a:t>https://www.investopedia.com/terms/d/duty-care.asp</a:t>
            </a:r>
            <a:r>
              <a:rPr lang="en-US" dirty="0"/>
              <a:t> </a:t>
            </a:r>
          </a:p>
        </p:txBody>
      </p:sp>
      <p:pic>
        <p:nvPicPr>
          <p:cNvPr id="7" name="Picture 6">
            <a:extLst>
              <a:ext uri="{FF2B5EF4-FFF2-40B4-BE49-F238E27FC236}">
                <a16:creationId xmlns:a16="http://schemas.microsoft.com/office/drawing/2014/main" id="{39975EC8-C4DE-45A2-A353-2E517B9E31E1}"/>
              </a:ext>
            </a:extLst>
          </p:cNvPr>
          <p:cNvPicPr>
            <a:picLocks noChangeAspect="1"/>
          </p:cNvPicPr>
          <p:nvPr/>
        </p:nvPicPr>
        <p:blipFill>
          <a:blip r:embed="rId3"/>
          <a:stretch>
            <a:fillRect/>
          </a:stretch>
        </p:blipFill>
        <p:spPr>
          <a:xfrm>
            <a:off x="961590" y="3510389"/>
            <a:ext cx="6239746" cy="2638793"/>
          </a:xfrm>
          <a:prstGeom prst="rect">
            <a:avLst/>
          </a:prstGeom>
        </p:spPr>
      </p:pic>
    </p:spTree>
    <p:extLst>
      <p:ext uri="{BB962C8B-B14F-4D97-AF65-F5344CB8AC3E}">
        <p14:creationId xmlns:p14="http://schemas.microsoft.com/office/powerpoint/2010/main" val="3917651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TotalTime>
  <Words>1525</Words>
  <Application>Microsoft Office PowerPoint</Application>
  <PresentationFormat>Widescreen</PresentationFormat>
  <Paragraphs>101</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Care as a Legal Concept</vt:lpstr>
      <vt:lpstr>Care as a Legal Concept</vt:lpstr>
      <vt:lpstr>Lord Atkin’s Principle</vt:lpstr>
      <vt:lpstr>Neighbours</vt:lpstr>
      <vt:lpstr>Special Relationships</vt:lpstr>
      <vt:lpstr>Good Samaritan Laws</vt:lpstr>
      <vt:lpstr>Ethics as a Context</vt:lpstr>
      <vt:lpstr>The Basis in Ethics for a Duty of Care in Law</vt:lpstr>
      <vt:lpstr>Duty of Care in Business</vt:lpstr>
      <vt:lpstr>Levels of Duty of Care</vt:lpstr>
      <vt:lpstr>Roles and Ethics</vt:lpstr>
      <vt:lpstr>Rules, Roles and Relations</vt:lpstr>
      <vt:lpstr>The Role of the Teacher</vt:lpstr>
      <vt:lpstr>Teachers and Ethical Codes</vt:lpstr>
      <vt:lpstr>School as Person-Centered</vt:lpstr>
      <vt:lpstr>The Burden of Care</vt:lpstr>
      <vt:lpstr>Care as a Legal Concept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as a Legal Concept</dc:title>
  <dc:creator>Stephen Downes</dc:creator>
  <cp:lastModifiedBy>Stephen Downes</cp:lastModifiedBy>
  <cp:revision>2</cp:revision>
  <dcterms:created xsi:type="dcterms:W3CDTF">2021-11-23T16:15:48Z</dcterms:created>
  <dcterms:modified xsi:type="dcterms:W3CDTF">2021-11-24T18:27:12Z</dcterms:modified>
</cp:coreProperties>
</file>