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326" r:id="rId4"/>
    <p:sldId id="262" r:id="rId5"/>
    <p:sldId id="327" r:id="rId6"/>
    <p:sldId id="328" r:id="rId7"/>
    <p:sldId id="316" r:id="rId8"/>
    <p:sldId id="280" r:id="rId9"/>
    <p:sldId id="317" r:id="rId10"/>
    <p:sldId id="290" r:id="rId11"/>
    <p:sldId id="283" r:id="rId12"/>
    <p:sldId id="301" r:id="rId13"/>
    <p:sldId id="325" r:id="rId14"/>
    <p:sldId id="291" r:id="rId15"/>
    <p:sldId id="284" r:id="rId16"/>
    <p:sldId id="306" r:id="rId17"/>
    <p:sldId id="315" r:id="rId18"/>
    <p:sldId id="3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78" d="100"/>
          <a:sy n="78" d="100"/>
        </p:scale>
        <p:origin x="966" y="96"/>
      </p:cViewPr>
      <p:guideLst/>
    </p:cSldViewPr>
  </p:slideViewPr>
  <p:notesTextViewPr>
    <p:cViewPr>
      <p:scale>
        <a:sx n="1" d="1"/>
        <a:sy n="1" d="1"/>
      </p:scale>
      <p:origin x="0" y="0"/>
    </p:cViewPr>
  </p:notesTextViewPr>
  <p:sorterViewPr>
    <p:cViewPr>
      <p:scale>
        <a:sx n="100" d="100"/>
        <a:sy n="100" d="100"/>
      </p:scale>
      <p:origin x="0" y="-11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1E3B-A27F-487B-A2EC-722DB1B1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B4E3D-7540-48E1-8AEA-0F44B274D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CEA7F-9F9F-4656-B924-CA4DE3ABAF10}"/>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30201829-54DB-408C-9306-E16472F55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6469B-5DD2-4F72-B3F3-9074B8F1EC69}"/>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61487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B65B-E8B1-4729-A2C0-EF47883EB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07CE4-EDFA-4752-B082-FF9A6FA13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9D0F-29DB-4FCB-B764-AFBBA6E4785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A4D70763-7F60-46DD-975C-5AFD5BF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E4A-1208-4E17-BB8C-96FD6488D31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7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19F70-CF92-49D4-B9A6-2BE9458DC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E1648F-7680-4A1A-A79D-CE896A600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7F67-779C-46AE-A02C-217FEE38FAB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7781EC26-B846-40B4-9033-3F1C52F7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BDCB3-2750-46FC-9D0C-DDC8CCDD8068}"/>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4060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436-AD9F-4E6A-9EA7-B224F0D99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488D-3A16-4E6A-A501-60EDD9B0F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307D-7B9A-4EBC-BB9E-119FC30BE117}"/>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3CFC6F7D-1086-4AC6-82D9-4EAE06F32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A4915-BB5F-49A8-9429-D1CBD776D44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39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7AC-8EB1-4FD6-9E70-729C9FD84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6BBC4-776C-4089-BEFC-83FB92949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235A4-90E8-451E-8C6A-988FE2743300}"/>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6E904E6D-5F0E-484A-8EDD-97191C3CE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8690-1ED4-403C-AD80-E75D45704B5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40619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668-1AA1-4ABF-ADCD-CC8E01BAB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92768-50A4-41B4-8368-B4C4A4C05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63936-7927-4DD3-9DC0-91FE80E0F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4D5E7-7EB2-410D-8A2F-9984BDD6BE7C}"/>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782B5358-ABAF-4BE2-89FB-7228A62D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357C-ED59-4726-8F0C-DC0AD4C0535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74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42CC-CD97-4B3A-9A1A-3A54D636A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3E579-1B8A-426A-8BDF-60863F54A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8A1D1-0509-460D-BAC4-3E634CEF8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86963-FFBC-4D62-B239-C48C39063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6BBB0-545A-4D88-B875-3CCDBFE75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F1E64-038A-4FC5-9AB0-6FE6FD033B6E}"/>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8" name="Footer Placeholder 7">
            <a:extLst>
              <a:ext uri="{FF2B5EF4-FFF2-40B4-BE49-F238E27FC236}">
                <a16:creationId xmlns:a16="http://schemas.microsoft.com/office/drawing/2014/main" id="{224B38DE-3A3C-4FC4-B3D2-BD4D2A724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38F76-955E-4421-B752-60F80159C8B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842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A699-CC66-4FB9-AB17-6BB406BF5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2D635-10B6-469D-BDA2-D1F917621512}"/>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4" name="Footer Placeholder 3">
            <a:extLst>
              <a:ext uri="{FF2B5EF4-FFF2-40B4-BE49-F238E27FC236}">
                <a16:creationId xmlns:a16="http://schemas.microsoft.com/office/drawing/2014/main" id="{72695F7E-A3A4-4D64-9018-A9997583A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F1593-DED9-40EF-85AC-FE160E16045C}"/>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61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3A8BB-6428-43F4-A89F-D179CE0CD89D}"/>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3" name="Footer Placeholder 2">
            <a:extLst>
              <a:ext uri="{FF2B5EF4-FFF2-40B4-BE49-F238E27FC236}">
                <a16:creationId xmlns:a16="http://schemas.microsoft.com/office/drawing/2014/main" id="{1DCE700C-89D8-49CF-9DFA-815406119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56ABF-D319-40ED-8A2F-5855297CA83D}"/>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6101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41C9-5F4D-4573-BBB2-833496840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52C3-06BB-4B96-A934-32AD79D1E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7EDF3-5418-4357-980B-928B28AAE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2761-04E5-4E06-8FC4-7654A1C6FA7C}"/>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BF77C26A-644A-46BC-AB16-9C3A25795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04E4-FCBA-420F-864E-22AB3AD6A73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733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0EF-202A-426C-A609-4CEE21F5E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CBBAB-0ACB-4579-A3D4-FAF9162C4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4C78B-E7FC-4E0B-8865-95F268F45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4FE2F-630A-476E-8827-DDD6178597E6}"/>
              </a:ext>
            </a:extLst>
          </p:cNvPr>
          <p:cNvSpPr>
            <a:spLocks noGrp="1"/>
          </p:cNvSpPr>
          <p:nvPr>
            <p:ph type="dt" sz="half" idx="10"/>
          </p:nvPr>
        </p:nvSpPr>
        <p:spPr/>
        <p:txBody>
          <a:bodyPr/>
          <a:lstStyle/>
          <a:p>
            <a:fld id="{CF50A1EC-F42B-4ADF-A8E1-29E587C21E6A}" type="datetimeFigureOut">
              <a:rPr lang="en-US" smtClean="0"/>
              <a:t>11/27/2021</a:t>
            </a:fld>
            <a:endParaRPr lang="en-US"/>
          </a:p>
        </p:txBody>
      </p:sp>
      <p:sp>
        <p:nvSpPr>
          <p:cNvPr id="6" name="Footer Placeholder 5">
            <a:extLst>
              <a:ext uri="{FF2B5EF4-FFF2-40B4-BE49-F238E27FC236}">
                <a16:creationId xmlns:a16="http://schemas.microsoft.com/office/drawing/2014/main" id="{FFC663D5-629A-477D-BD25-A820CFB01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3B8AE-467A-402B-8256-95C1F6A8C30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5462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2A1CD-5CE0-4849-807D-0C9E8EA39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94FEF-36F8-4CC6-850D-F4FA3919C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374EB-A1CC-4A87-91AF-6DB2AA25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0A1EC-F42B-4ADF-A8E1-29E587C21E6A}" type="datetimeFigureOut">
              <a:rPr lang="en-US" smtClean="0"/>
              <a:t>11/27/2021</a:t>
            </a:fld>
            <a:endParaRPr lang="en-US"/>
          </a:p>
        </p:txBody>
      </p:sp>
      <p:sp>
        <p:nvSpPr>
          <p:cNvPr id="5" name="Footer Placeholder 4">
            <a:extLst>
              <a:ext uri="{FF2B5EF4-FFF2-40B4-BE49-F238E27FC236}">
                <a16:creationId xmlns:a16="http://schemas.microsoft.com/office/drawing/2014/main" id="{F0BF19B3-97FF-47EE-A2F1-EFCF4F495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AD8873-A269-4842-A4CA-99BB4AA5E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B1AF1-4C9E-4098-990D-492AA6E24FE3}" type="slidenum">
              <a:rPr lang="en-US" smtClean="0"/>
              <a:t>‹#›</a:t>
            </a:fld>
            <a:endParaRPr lang="en-US"/>
          </a:p>
        </p:txBody>
      </p:sp>
    </p:spTree>
    <p:extLst>
      <p:ext uri="{BB962C8B-B14F-4D97-AF65-F5344CB8AC3E}">
        <p14:creationId xmlns:p14="http://schemas.microsoft.com/office/powerpoint/2010/main" val="30093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iendo.com/downloadpdf/journals/nor/26/2/article-p3.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ritannica.com/topic/ethics-of-care" TargetMode="External"/><Relationship Id="rId1" Type="http://schemas.openxmlformats.org/officeDocument/2006/relationships/slideLayout" Target="../slideLayouts/slideLayout2.xml"/><Relationship Id="rId4" Type="http://schemas.openxmlformats.org/officeDocument/2006/relationships/hyperlink" Target="https://analyticsindiamag.com/google-ai-releases-fine-grained-emotion-dataset-goemot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igitalcommons.csbsju.edu/cgi/viewcontent.cgi?article=1019&amp;context=headwaters" TargetMode="External"/><Relationship Id="rId1" Type="http://schemas.openxmlformats.org/officeDocument/2006/relationships/slideLayout" Target="../slideLayouts/slideLayout2.xml"/><Relationship Id="rId4" Type="http://schemas.openxmlformats.org/officeDocument/2006/relationships/hyperlink" Target="https://slidetodoc.com/understanding-gender-an-interactive-workshop-on-gender-sponsor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tourvn.com/blog/vietnamese-traditional-gender-roles"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philarchive.org/archive/MILFE-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ritannica.com/topic/ethics-of-care" TargetMode="External"/><Relationship Id="rId2" Type="http://schemas.openxmlformats.org/officeDocument/2006/relationships/hyperlink" Target="https://www.britannica.com/topic/philosophical-feminis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funceji.files.wordpress.com/2017/08/bell_hooks_feminist_theory_from_margin_to_centebookzz-org_.pdf" TargetMode="External"/><Relationship Id="rId1" Type="http://schemas.openxmlformats.org/officeDocument/2006/relationships/slideLayout" Target="../slideLayouts/slideLayout2.xml"/><Relationship Id="rId4" Type="http://schemas.openxmlformats.org/officeDocument/2006/relationships/hyperlink" Target="https://en.wikipedia.org/wiki/Liberty_Belle_(comic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urozine.com/the-killing-fields-of-inequality/"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jime.open.ac.uk/articles/10.5334/jime.553/print/"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eurozine.com/the-killing-fields-of-inequal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philarchive.org/archive/MILFE-7" TargetMode="External"/><Relationship Id="rId1" Type="http://schemas.openxmlformats.org/officeDocument/2006/relationships/slideLayout" Target="../slideLayouts/slideLayout2.xml"/><Relationship Id="rId4" Type="http://schemas.openxmlformats.org/officeDocument/2006/relationships/hyperlink" Target="https://www.thoughtco.com/oppression-womens-history-definition-35289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thicsofcare.org/carol-gilligan/"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verywellmind.com/what-are-individualistic-cultures-2795273"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thicsofcare.org/carol-gilliga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s.aom.org/doi/10.5465/amr.2010.0466"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hilarchive.org/archive/MILFE-7" TargetMode="External"/><Relationship Id="rId2" Type="http://schemas.openxmlformats.org/officeDocument/2006/relationships/hyperlink" Target="https://www.academia.edu/9681121/Need_Care_and_Obligation"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theguardian.com/world/2016/dec/12/wonder-woman-un-ambassador-gender-equalit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ate.net/publication/288228293_Financial_modelling_and_corporate_governance_A_feminist_perspective_using_an_optimization_approach"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figure/Bradshaws-typology-of-needs_fig3_304625914" TargetMode="External"/><Relationship Id="rId2" Type="http://schemas.openxmlformats.org/officeDocument/2006/relationships/hyperlink" Target="http://ai-makurdi.org/wp-content/uploads/2020/05/100.-Philosophy-of-Education-Dimensions-of-Personality-by-Nel-Noddings-1.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i-makurdi.org/wp-content/uploads/2020/05/100.-Philosophy-of-Education-Dimensions-of-Personality-by-Nel-Noddings-1.pdf" TargetMode="External"/><Relationship Id="rId1" Type="http://schemas.openxmlformats.org/officeDocument/2006/relationships/slideLayout" Target="../slideLayouts/slideLayout2.xml"/><Relationship Id="rId4" Type="http://schemas.openxmlformats.org/officeDocument/2006/relationships/hyperlink" Target="https://www.cdc.gov/cpr/infographics/6_principles_trauma_info.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with medium confidence">
            <a:extLst>
              <a:ext uri="{FF2B5EF4-FFF2-40B4-BE49-F238E27FC236}">
                <a16:creationId xmlns:a16="http://schemas.microsoft.com/office/drawing/2014/main" id="{11CCB396-8AAC-40AD-968F-0C8D3573032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1EA3DA-64BC-4A00-AB58-1CA808019D14}"/>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The Ethical Concept of Care</a:t>
            </a:r>
            <a:br>
              <a:rPr lang="en-CA" dirty="0">
                <a:solidFill>
                  <a:srgbClr val="FFFFFF"/>
                </a:solidFill>
              </a:rPr>
            </a:br>
            <a:r>
              <a:rPr lang="en-CA" dirty="0">
                <a:solidFill>
                  <a:srgbClr val="FFFFFF"/>
                </a:solidFill>
              </a:rPr>
              <a:t>Part Two</a:t>
            </a:r>
            <a:endParaRPr lang="en-US" dirty="0">
              <a:solidFill>
                <a:srgbClr val="FFFFFF"/>
              </a:solidFill>
            </a:endParaRPr>
          </a:p>
        </p:txBody>
      </p:sp>
      <p:sp>
        <p:nvSpPr>
          <p:cNvPr id="3" name="Subtitle 2">
            <a:extLst>
              <a:ext uri="{FF2B5EF4-FFF2-40B4-BE49-F238E27FC236}">
                <a16:creationId xmlns:a16="http://schemas.microsoft.com/office/drawing/2014/main" id="{25BA4D5F-B350-4C8B-BFDA-74C51E901C25}"/>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November 26, 2021</a:t>
            </a:r>
            <a:endParaRPr lang="en-US" dirty="0">
              <a:solidFill>
                <a:srgbClr val="FFFFFF"/>
              </a:solidFill>
            </a:endParaRPr>
          </a:p>
        </p:txBody>
      </p:sp>
    </p:spTree>
    <p:extLst>
      <p:ext uri="{BB962C8B-B14F-4D97-AF65-F5344CB8AC3E}">
        <p14:creationId xmlns:p14="http://schemas.microsoft.com/office/powerpoint/2010/main" val="3779331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7929-53DB-46D3-A8ED-2B363CFA881F}"/>
              </a:ext>
            </a:extLst>
          </p:cNvPr>
          <p:cNvSpPr>
            <a:spLocks noGrp="1"/>
          </p:cNvSpPr>
          <p:nvPr>
            <p:ph type="title"/>
          </p:nvPr>
        </p:nvSpPr>
        <p:spPr/>
        <p:txBody>
          <a:bodyPr/>
          <a:lstStyle/>
          <a:p>
            <a:r>
              <a:rPr lang="en-CA" dirty="0"/>
              <a:t>Objectivity</a:t>
            </a:r>
            <a:endParaRPr lang="en-US" dirty="0"/>
          </a:p>
        </p:txBody>
      </p:sp>
      <p:sp>
        <p:nvSpPr>
          <p:cNvPr id="3" name="Content Placeholder 2">
            <a:extLst>
              <a:ext uri="{FF2B5EF4-FFF2-40B4-BE49-F238E27FC236}">
                <a16:creationId xmlns:a16="http://schemas.microsoft.com/office/drawing/2014/main" id="{4D05EFC1-0166-4C09-9163-90563BDA07D8}"/>
              </a:ext>
            </a:extLst>
          </p:cNvPr>
          <p:cNvSpPr>
            <a:spLocks noGrp="1"/>
          </p:cNvSpPr>
          <p:nvPr>
            <p:ph idx="1"/>
          </p:nvPr>
        </p:nvSpPr>
        <p:spPr/>
        <p:txBody>
          <a:bodyPr>
            <a:normAutofit/>
          </a:bodyPr>
          <a:lstStyle/>
          <a:p>
            <a:r>
              <a:rPr lang="en-CA" dirty="0"/>
              <a:t>“Data is not the plural of anecdote” – anon</a:t>
            </a:r>
          </a:p>
          <a:p>
            <a:r>
              <a:rPr lang="en-CA" dirty="0"/>
              <a:t>“</a:t>
            </a:r>
            <a:r>
              <a:rPr lang="en-US" dirty="0"/>
              <a:t>The professors who prided themselves on their capacity to be objective were most often those who were directly affirmed in their caste, class, or status position.” (hooks, teaching community, p. 128)</a:t>
            </a:r>
          </a:p>
          <a:p>
            <a:pPr marL="0" indent="0">
              <a:buNone/>
            </a:pPr>
            <a:br>
              <a:rPr lang="en-US" dirty="0"/>
            </a:br>
            <a:endParaRPr lang="en-US" dirty="0"/>
          </a:p>
        </p:txBody>
      </p:sp>
      <p:pic>
        <p:nvPicPr>
          <p:cNvPr id="5" name="Picture 4" descr="Diagram&#10;&#10;Description automatically generated">
            <a:extLst>
              <a:ext uri="{FF2B5EF4-FFF2-40B4-BE49-F238E27FC236}">
                <a16:creationId xmlns:a16="http://schemas.microsoft.com/office/drawing/2014/main" id="{9FC4CA0F-3109-4BD6-ACCF-76CD97691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756" y="3693498"/>
            <a:ext cx="6134100" cy="2057400"/>
          </a:xfrm>
          <a:prstGeom prst="rect">
            <a:avLst/>
          </a:prstGeom>
        </p:spPr>
      </p:pic>
      <p:sp>
        <p:nvSpPr>
          <p:cNvPr id="7" name="TextBox 6">
            <a:extLst>
              <a:ext uri="{FF2B5EF4-FFF2-40B4-BE49-F238E27FC236}">
                <a16:creationId xmlns:a16="http://schemas.microsoft.com/office/drawing/2014/main" id="{F7D157DE-718E-4D1F-AC1E-C831C6314DA5}"/>
              </a:ext>
            </a:extLst>
          </p:cNvPr>
          <p:cNvSpPr txBox="1"/>
          <p:nvPr/>
        </p:nvSpPr>
        <p:spPr>
          <a:xfrm>
            <a:off x="1066256" y="3693498"/>
            <a:ext cx="4302578" cy="2862322"/>
          </a:xfrm>
          <a:prstGeom prst="rect">
            <a:avLst/>
          </a:prstGeom>
          <a:noFill/>
          <a:ln w="3175">
            <a:solidFill>
              <a:schemeClr val="tx1"/>
            </a:solidFill>
          </a:ln>
        </p:spPr>
        <p:txBody>
          <a:bodyPr wrap="square">
            <a:spAutoFit/>
          </a:bodyPr>
          <a:lstStyle/>
          <a:p>
            <a:r>
              <a:rPr lang="en-US" dirty="0"/>
              <a:t>“The oppression of cultural minorities by a white, middle-class, male version of ‘truth’ comes in part from the domineering mentality of objectivism. Once the objectivist has ‘the facts,’ no listening is required, no other points of view are needed. The facts, after all, are the facts. All that remains is to bring others into conformity with objective ‘truth.’” (To Know as We Are Known, Parker Palmer)</a:t>
            </a:r>
          </a:p>
        </p:txBody>
      </p:sp>
      <p:sp>
        <p:nvSpPr>
          <p:cNvPr id="11" name="TextBox 10">
            <a:extLst>
              <a:ext uri="{FF2B5EF4-FFF2-40B4-BE49-F238E27FC236}">
                <a16:creationId xmlns:a16="http://schemas.microsoft.com/office/drawing/2014/main" id="{29CA793D-7ADB-4263-9EB1-0A3E6014882C}"/>
              </a:ext>
            </a:extLst>
          </p:cNvPr>
          <p:cNvSpPr txBox="1"/>
          <p:nvPr/>
        </p:nvSpPr>
        <p:spPr>
          <a:xfrm>
            <a:off x="5368834" y="5827821"/>
            <a:ext cx="4529545" cy="646331"/>
          </a:xfrm>
          <a:prstGeom prst="rect">
            <a:avLst/>
          </a:prstGeom>
          <a:noFill/>
        </p:spPr>
        <p:txBody>
          <a:bodyPr wrap="square">
            <a:spAutoFit/>
          </a:bodyPr>
          <a:lstStyle/>
          <a:p>
            <a:r>
              <a:rPr lang="en-US" dirty="0">
                <a:hlinkClick r:id="rId3"/>
              </a:rPr>
              <a:t>https://sciendo.com/downloadpdf/journals/nor/26/2/article-p3.pdf</a:t>
            </a:r>
            <a:r>
              <a:rPr lang="en-US" dirty="0"/>
              <a:t> </a:t>
            </a:r>
          </a:p>
        </p:txBody>
      </p:sp>
    </p:spTree>
    <p:extLst>
      <p:ext uri="{BB962C8B-B14F-4D97-AF65-F5344CB8AC3E}">
        <p14:creationId xmlns:p14="http://schemas.microsoft.com/office/powerpoint/2010/main" val="12441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5B1C-AD71-41C5-A855-02844B0BB1AB}"/>
              </a:ext>
            </a:extLst>
          </p:cNvPr>
          <p:cNvSpPr>
            <a:spLocks noGrp="1"/>
          </p:cNvSpPr>
          <p:nvPr>
            <p:ph type="title"/>
          </p:nvPr>
        </p:nvSpPr>
        <p:spPr/>
        <p:txBody>
          <a:bodyPr/>
          <a:lstStyle/>
          <a:p>
            <a:r>
              <a:rPr lang="en-CA" dirty="0"/>
              <a:t>The Carer (or One-Caring)</a:t>
            </a:r>
            <a:endParaRPr lang="en-US" dirty="0"/>
          </a:p>
        </p:txBody>
      </p:sp>
      <p:sp>
        <p:nvSpPr>
          <p:cNvPr id="3" name="Content Placeholder 2">
            <a:extLst>
              <a:ext uri="{FF2B5EF4-FFF2-40B4-BE49-F238E27FC236}">
                <a16:creationId xmlns:a16="http://schemas.microsoft.com/office/drawing/2014/main" id="{31EB3150-99E2-415A-B8C8-2CE7A95D3B01}"/>
              </a:ext>
            </a:extLst>
          </p:cNvPr>
          <p:cNvSpPr>
            <a:spLocks noGrp="1"/>
          </p:cNvSpPr>
          <p:nvPr>
            <p:ph idx="1"/>
          </p:nvPr>
        </p:nvSpPr>
        <p:spPr/>
        <p:txBody>
          <a:bodyPr>
            <a:normAutofit/>
          </a:bodyPr>
          <a:lstStyle/>
          <a:p>
            <a:r>
              <a:rPr lang="en-US" dirty="0"/>
              <a:t>Bell hooks – “feminist politics still is the only movement for social justice that offers a vision of mutual well-being as a consequence of its theory and practice.” (2000, p. 92)</a:t>
            </a:r>
          </a:p>
        </p:txBody>
      </p:sp>
      <p:sp>
        <p:nvSpPr>
          <p:cNvPr id="5" name="TextBox 4">
            <a:extLst>
              <a:ext uri="{FF2B5EF4-FFF2-40B4-BE49-F238E27FC236}">
                <a16:creationId xmlns:a16="http://schemas.microsoft.com/office/drawing/2014/main" id="{C4228A3D-E8DB-482F-B367-2EAA02C9F7D0}"/>
              </a:ext>
            </a:extLst>
          </p:cNvPr>
          <p:cNvSpPr txBox="1"/>
          <p:nvPr/>
        </p:nvSpPr>
        <p:spPr>
          <a:xfrm>
            <a:off x="838200" y="5780480"/>
            <a:ext cx="6096000" cy="369332"/>
          </a:xfrm>
          <a:prstGeom prst="rect">
            <a:avLst/>
          </a:prstGeom>
          <a:noFill/>
        </p:spPr>
        <p:txBody>
          <a:bodyPr wrap="square">
            <a:spAutoFit/>
          </a:bodyPr>
          <a:lstStyle/>
          <a:p>
            <a:r>
              <a:rPr lang="en-US" dirty="0">
                <a:hlinkClick r:id="rId2"/>
              </a:rPr>
              <a:t>https://www.britannica.com/topic/ethics-of-care</a:t>
            </a:r>
            <a:r>
              <a:rPr lang="en-US" dirty="0"/>
              <a:t> </a:t>
            </a:r>
          </a:p>
        </p:txBody>
      </p:sp>
      <p:pic>
        <p:nvPicPr>
          <p:cNvPr id="7" name="Picture 6" descr="Chart&#10;&#10;Description automatically generated with medium confidence">
            <a:extLst>
              <a:ext uri="{FF2B5EF4-FFF2-40B4-BE49-F238E27FC236}">
                <a16:creationId xmlns:a16="http://schemas.microsoft.com/office/drawing/2014/main" id="{B28726C5-2E93-4E55-85BE-97B98E06C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542" y="3310505"/>
            <a:ext cx="5893258" cy="2338886"/>
          </a:xfrm>
          <a:prstGeom prst="rect">
            <a:avLst/>
          </a:prstGeom>
        </p:spPr>
      </p:pic>
      <p:sp>
        <p:nvSpPr>
          <p:cNvPr id="9" name="TextBox 8">
            <a:extLst>
              <a:ext uri="{FF2B5EF4-FFF2-40B4-BE49-F238E27FC236}">
                <a16:creationId xmlns:a16="http://schemas.microsoft.com/office/drawing/2014/main" id="{48B44CB7-59AC-4002-B4EE-C2AFEEA8D73B}"/>
              </a:ext>
            </a:extLst>
          </p:cNvPr>
          <p:cNvSpPr txBox="1"/>
          <p:nvPr/>
        </p:nvSpPr>
        <p:spPr>
          <a:xfrm>
            <a:off x="838200" y="3278164"/>
            <a:ext cx="4477294" cy="1754326"/>
          </a:xfrm>
          <a:prstGeom prst="rect">
            <a:avLst/>
          </a:prstGeom>
          <a:noFill/>
        </p:spPr>
        <p:txBody>
          <a:bodyPr wrap="square">
            <a:spAutoFit/>
          </a:bodyPr>
          <a:lstStyle/>
          <a:p>
            <a:r>
              <a:rPr lang="en-US" dirty="0"/>
              <a:t>“What is distinctive in all such relations is that the one-caring acts in response to a perceived need on the part of the cared-for…  Caring thus involves sentiment but is not necessarily emotional in nature.” (</a:t>
            </a:r>
            <a:r>
              <a:rPr lang="fr-FR" dirty="0"/>
              <a:t>Craig P. Dunn and Brian K. Burton, </a:t>
            </a:r>
            <a:r>
              <a:rPr lang="en-US" dirty="0"/>
              <a:t>Britannica)</a:t>
            </a:r>
          </a:p>
        </p:txBody>
      </p:sp>
      <p:sp>
        <p:nvSpPr>
          <p:cNvPr id="11" name="TextBox 10">
            <a:extLst>
              <a:ext uri="{FF2B5EF4-FFF2-40B4-BE49-F238E27FC236}">
                <a16:creationId xmlns:a16="http://schemas.microsoft.com/office/drawing/2014/main" id="{4618B97F-EE08-49AF-9BB8-2A3501AAC9FA}"/>
              </a:ext>
            </a:extLst>
          </p:cNvPr>
          <p:cNvSpPr txBox="1"/>
          <p:nvPr/>
        </p:nvSpPr>
        <p:spPr>
          <a:xfrm>
            <a:off x="838200" y="6115697"/>
            <a:ext cx="10394768" cy="369332"/>
          </a:xfrm>
          <a:prstGeom prst="rect">
            <a:avLst/>
          </a:prstGeom>
          <a:noFill/>
        </p:spPr>
        <p:txBody>
          <a:bodyPr wrap="square">
            <a:spAutoFit/>
          </a:bodyPr>
          <a:lstStyle/>
          <a:p>
            <a:r>
              <a:rPr lang="en-US" dirty="0">
                <a:hlinkClick r:id="rId4"/>
              </a:rPr>
              <a:t>https://analyticsindiamag.com/google-ai-releases-fine-grained-emotion-dataset-goemotions/</a:t>
            </a:r>
            <a:r>
              <a:rPr lang="en-US" dirty="0"/>
              <a:t> </a:t>
            </a:r>
          </a:p>
        </p:txBody>
      </p:sp>
    </p:spTree>
    <p:extLst>
      <p:ext uri="{BB962C8B-B14F-4D97-AF65-F5344CB8AC3E}">
        <p14:creationId xmlns:p14="http://schemas.microsoft.com/office/powerpoint/2010/main" val="283968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BC9C-4A6E-4E0F-9F70-7CB0D1684D85}"/>
              </a:ext>
            </a:extLst>
          </p:cNvPr>
          <p:cNvSpPr>
            <a:spLocks noGrp="1"/>
          </p:cNvSpPr>
          <p:nvPr>
            <p:ph type="title"/>
          </p:nvPr>
        </p:nvSpPr>
        <p:spPr/>
        <p:txBody>
          <a:bodyPr/>
          <a:lstStyle/>
          <a:p>
            <a:r>
              <a:rPr lang="en-CA" dirty="0"/>
              <a:t>Caregiving</a:t>
            </a:r>
            <a:endParaRPr lang="en-US" dirty="0"/>
          </a:p>
        </p:txBody>
      </p:sp>
      <p:sp>
        <p:nvSpPr>
          <p:cNvPr id="3" name="Content Placeholder 2">
            <a:extLst>
              <a:ext uri="{FF2B5EF4-FFF2-40B4-BE49-F238E27FC236}">
                <a16:creationId xmlns:a16="http://schemas.microsoft.com/office/drawing/2014/main" id="{1ABF9902-4760-44A8-93E7-ABD9253322B7}"/>
              </a:ext>
            </a:extLst>
          </p:cNvPr>
          <p:cNvSpPr>
            <a:spLocks noGrp="1"/>
          </p:cNvSpPr>
          <p:nvPr>
            <p:ph idx="1"/>
          </p:nvPr>
        </p:nvSpPr>
        <p:spPr>
          <a:xfrm>
            <a:off x="838200" y="1825625"/>
            <a:ext cx="7783286" cy="4351338"/>
          </a:xfrm>
        </p:spPr>
        <p:txBody>
          <a:bodyPr/>
          <a:lstStyle/>
          <a:p>
            <a:pPr marL="0" indent="0">
              <a:buNone/>
            </a:pPr>
            <a:r>
              <a:rPr lang="en-US" dirty="0"/>
              <a:t>“By claiming that women utilize an ethic of care while men use justice, Gilligan  seems  to  suggest  that  women  are  better  suited  for  caregiving  roles  within  the home than for professional life.”</a:t>
            </a:r>
          </a:p>
          <a:p>
            <a:pPr marL="0" indent="0">
              <a:buNone/>
            </a:pPr>
            <a:r>
              <a:rPr lang="en-US" dirty="0"/>
              <a:t>“… the many ways women’s care giving work has been marginalized and devalued is radical, transformative, and vitally important  feminist  philosophical  work.”</a:t>
            </a:r>
          </a:p>
        </p:txBody>
      </p:sp>
      <p:sp>
        <p:nvSpPr>
          <p:cNvPr id="5" name="TextBox 4">
            <a:extLst>
              <a:ext uri="{FF2B5EF4-FFF2-40B4-BE49-F238E27FC236}">
                <a16:creationId xmlns:a16="http://schemas.microsoft.com/office/drawing/2014/main" id="{6D30BEB5-FDA3-4D22-8E72-BB0B25D90A01}"/>
              </a:ext>
            </a:extLst>
          </p:cNvPr>
          <p:cNvSpPr txBox="1"/>
          <p:nvPr/>
        </p:nvSpPr>
        <p:spPr>
          <a:xfrm>
            <a:off x="838200" y="5253633"/>
            <a:ext cx="8305800" cy="923330"/>
          </a:xfrm>
          <a:prstGeom prst="rect">
            <a:avLst/>
          </a:prstGeom>
          <a:noFill/>
        </p:spPr>
        <p:txBody>
          <a:bodyPr wrap="square">
            <a:spAutoFit/>
          </a:bodyPr>
          <a:lstStyle/>
          <a:p>
            <a:r>
              <a:rPr lang="en-US" dirty="0"/>
              <a:t>Jean Keller, 2009, 25 Years of Care Ethics </a:t>
            </a:r>
            <a:r>
              <a:rPr lang="en-US" dirty="0">
                <a:hlinkClick r:id="rId2"/>
              </a:rPr>
              <a:t>https://digitalcommons.csbsju.edu/cgi/viewcontent.cgi?article=1019&amp;context=headwaters</a:t>
            </a:r>
            <a:r>
              <a:rPr lang="en-US" dirty="0"/>
              <a:t> </a:t>
            </a:r>
          </a:p>
        </p:txBody>
      </p:sp>
      <p:pic>
        <p:nvPicPr>
          <p:cNvPr id="7" name="Picture 6">
            <a:extLst>
              <a:ext uri="{FF2B5EF4-FFF2-40B4-BE49-F238E27FC236}">
                <a16:creationId xmlns:a16="http://schemas.microsoft.com/office/drawing/2014/main" id="{2B25E007-D4D0-4E95-ADD4-F0E1C6FCB7A3}"/>
              </a:ext>
            </a:extLst>
          </p:cNvPr>
          <p:cNvPicPr>
            <a:picLocks noChangeAspect="1"/>
          </p:cNvPicPr>
          <p:nvPr/>
        </p:nvPicPr>
        <p:blipFill>
          <a:blip r:embed="rId3"/>
          <a:stretch>
            <a:fillRect/>
          </a:stretch>
        </p:blipFill>
        <p:spPr>
          <a:xfrm>
            <a:off x="8454403" y="1808777"/>
            <a:ext cx="3220234" cy="2906914"/>
          </a:xfrm>
          <a:prstGeom prst="rect">
            <a:avLst/>
          </a:prstGeom>
        </p:spPr>
      </p:pic>
      <p:sp>
        <p:nvSpPr>
          <p:cNvPr id="9" name="TextBox 8">
            <a:extLst>
              <a:ext uri="{FF2B5EF4-FFF2-40B4-BE49-F238E27FC236}">
                <a16:creationId xmlns:a16="http://schemas.microsoft.com/office/drawing/2014/main" id="{6E59EB02-D267-4ADA-A607-22395421EA32}"/>
              </a:ext>
            </a:extLst>
          </p:cNvPr>
          <p:cNvSpPr txBox="1"/>
          <p:nvPr/>
        </p:nvSpPr>
        <p:spPr>
          <a:xfrm>
            <a:off x="5580815" y="4661497"/>
            <a:ext cx="6093822" cy="646331"/>
          </a:xfrm>
          <a:prstGeom prst="rect">
            <a:avLst/>
          </a:prstGeom>
          <a:noFill/>
        </p:spPr>
        <p:txBody>
          <a:bodyPr wrap="square">
            <a:spAutoFit/>
          </a:bodyPr>
          <a:lstStyle/>
          <a:p>
            <a:pPr algn="r"/>
            <a:r>
              <a:rPr lang="en-US" dirty="0">
                <a:hlinkClick r:id="rId4"/>
              </a:rPr>
              <a:t>https://slidetodoc.com/understanding-gender-an-interactive-workshop-on-gender-sponsored/</a:t>
            </a:r>
            <a:r>
              <a:rPr lang="en-US" dirty="0"/>
              <a:t> </a:t>
            </a:r>
          </a:p>
        </p:txBody>
      </p:sp>
    </p:spTree>
    <p:extLst>
      <p:ext uri="{BB962C8B-B14F-4D97-AF65-F5344CB8AC3E}">
        <p14:creationId xmlns:p14="http://schemas.microsoft.com/office/powerpoint/2010/main" val="326939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C719-00EE-46F0-965C-E9B71D02342D}"/>
              </a:ext>
            </a:extLst>
          </p:cNvPr>
          <p:cNvSpPr>
            <a:spLocks noGrp="1"/>
          </p:cNvSpPr>
          <p:nvPr>
            <p:ph type="title"/>
          </p:nvPr>
        </p:nvSpPr>
        <p:spPr/>
        <p:txBody>
          <a:bodyPr/>
          <a:lstStyle/>
          <a:p>
            <a:r>
              <a:rPr lang="en-CA" dirty="0"/>
              <a:t>The Historical Role of Women</a:t>
            </a:r>
            <a:endParaRPr lang="en-US" dirty="0"/>
          </a:p>
        </p:txBody>
      </p:sp>
      <p:sp>
        <p:nvSpPr>
          <p:cNvPr id="3" name="Content Placeholder 2">
            <a:extLst>
              <a:ext uri="{FF2B5EF4-FFF2-40B4-BE49-F238E27FC236}">
                <a16:creationId xmlns:a16="http://schemas.microsoft.com/office/drawing/2014/main" id="{A761E61D-46C0-4BDE-84F5-C1A0D0C3CB1F}"/>
              </a:ext>
            </a:extLst>
          </p:cNvPr>
          <p:cNvSpPr>
            <a:spLocks noGrp="1"/>
          </p:cNvSpPr>
          <p:nvPr>
            <p:ph idx="1"/>
          </p:nvPr>
        </p:nvSpPr>
        <p:spPr>
          <a:xfrm>
            <a:off x="3925228" y="1825625"/>
            <a:ext cx="7428571" cy="4351338"/>
          </a:xfrm>
        </p:spPr>
        <p:txBody>
          <a:bodyPr/>
          <a:lstStyle/>
          <a:p>
            <a:r>
              <a:rPr lang="en-CA" dirty="0"/>
              <a:t>Women have typically been treated as ‘the other’ in philosophical thought</a:t>
            </a:r>
          </a:p>
          <a:p>
            <a:pPr lvl="1"/>
            <a:r>
              <a:rPr lang="en-CA" dirty="0"/>
              <a:t>Aristotle – by natural design, women are the followers </a:t>
            </a:r>
            <a:br>
              <a:rPr lang="en-CA" dirty="0"/>
            </a:br>
            <a:r>
              <a:rPr lang="en-CA" dirty="0"/>
              <a:t>(Politics, 1.13)</a:t>
            </a:r>
          </a:p>
          <a:p>
            <a:pPr lvl="1"/>
            <a:r>
              <a:rPr lang="en-CA" dirty="0"/>
              <a:t>Rousseau – women weak, passive, offer little resistance (Emile, Ch 5)</a:t>
            </a:r>
          </a:p>
          <a:p>
            <a:pPr lvl="1"/>
            <a:r>
              <a:rPr lang="en-CA" dirty="0"/>
              <a:t>Nietzsche – women are deep, deceptive, like truth</a:t>
            </a:r>
          </a:p>
          <a:p>
            <a:pPr lvl="1"/>
            <a:r>
              <a:rPr lang="en-CA" dirty="0" err="1"/>
              <a:t>Wollstoncraft</a:t>
            </a:r>
            <a:r>
              <a:rPr lang="en-CA" dirty="0"/>
              <a:t> – instinct vs social construction (Vindication, 1792, </a:t>
            </a:r>
            <a:r>
              <a:rPr lang="en-CA" dirty="0" err="1"/>
              <a:t>ch.</a:t>
            </a:r>
            <a:r>
              <a:rPr lang="en-CA" dirty="0"/>
              <a:t> 3)</a:t>
            </a:r>
          </a:p>
          <a:p>
            <a:pPr lvl="1"/>
            <a:r>
              <a:rPr lang="en-CA" dirty="0"/>
              <a:t>Public Private Divide (Sarah Clark Miller)</a:t>
            </a:r>
          </a:p>
          <a:p>
            <a:pPr lvl="1"/>
            <a:endParaRPr lang="en-US" dirty="0"/>
          </a:p>
        </p:txBody>
      </p:sp>
      <p:pic>
        <p:nvPicPr>
          <p:cNvPr id="5" name="Picture 4" descr="A picture containing text&#10;&#10;Description automatically generated">
            <a:extLst>
              <a:ext uri="{FF2B5EF4-FFF2-40B4-BE49-F238E27FC236}">
                <a16:creationId xmlns:a16="http://schemas.microsoft.com/office/drawing/2014/main" id="{AD147B9D-DA2F-433E-BDA4-CD1F7D931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29131"/>
            <a:ext cx="3234165" cy="3234165"/>
          </a:xfrm>
          <a:prstGeom prst="rect">
            <a:avLst/>
          </a:prstGeom>
        </p:spPr>
      </p:pic>
      <p:sp>
        <p:nvSpPr>
          <p:cNvPr id="7" name="TextBox 6">
            <a:extLst>
              <a:ext uri="{FF2B5EF4-FFF2-40B4-BE49-F238E27FC236}">
                <a16:creationId xmlns:a16="http://schemas.microsoft.com/office/drawing/2014/main" id="{03543174-8931-4AA5-91BF-05D98B3F8D57}"/>
              </a:ext>
            </a:extLst>
          </p:cNvPr>
          <p:cNvSpPr txBox="1"/>
          <p:nvPr/>
        </p:nvSpPr>
        <p:spPr>
          <a:xfrm>
            <a:off x="707141" y="6123543"/>
            <a:ext cx="6730447" cy="369332"/>
          </a:xfrm>
          <a:prstGeom prst="rect">
            <a:avLst/>
          </a:prstGeom>
          <a:noFill/>
        </p:spPr>
        <p:txBody>
          <a:bodyPr wrap="square">
            <a:spAutoFit/>
          </a:bodyPr>
          <a:lstStyle/>
          <a:p>
            <a:r>
              <a:rPr lang="en-US" dirty="0">
                <a:hlinkClick r:id="rId3"/>
              </a:rPr>
              <a:t>https://www.itourvn.com/blog/vietnamese-traditional-gender-roles</a:t>
            </a:r>
            <a:r>
              <a:rPr lang="en-US" dirty="0"/>
              <a:t> </a:t>
            </a:r>
          </a:p>
        </p:txBody>
      </p:sp>
      <p:sp>
        <p:nvSpPr>
          <p:cNvPr id="9" name="TextBox 8">
            <a:extLst>
              <a:ext uri="{FF2B5EF4-FFF2-40B4-BE49-F238E27FC236}">
                <a16:creationId xmlns:a16="http://schemas.microsoft.com/office/drawing/2014/main" id="{DE01D742-1828-4941-A2E5-9B7DB0333A41}"/>
              </a:ext>
            </a:extLst>
          </p:cNvPr>
          <p:cNvSpPr txBox="1"/>
          <p:nvPr/>
        </p:nvSpPr>
        <p:spPr>
          <a:xfrm>
            <a:off x="707141" y="6468456"/>
            <a:ext cx="6098240" cy="369332"/>
          </a:xfrm>
          <a:prstGeom prst="rect">
            <a:avLst/>
          </a:prstGeom>
          <a:noFill/>
        </p:spPr>
        <p:txBody>
          <a:bodyPr wrap="square">
            <a:spAutoFit/>
          </a:bodyPr>
          <a:lstStyle/>
          <a:p>
            <a:r>
              <a:rPr lang="en-US" dirty="0">
                <a:hlinkClick r:id="rId4"/>
              </a:rPr>
              <a:t>https://philarchive.org/archive/MILFE-7</a:t>
            </a:r>
            <a:r>
              <a:rPr lang="en-US" dirty="0"/>
              <a:t> </a:t>
            </a:r>
          </a:p>
        </p:txBody>
      </p:sp>
    </p:spTree>
    <p:extLst>
      <p:ext uri="{BB962C8B-B14F-4D97-AF65-F5344CB8AC3E}">
        <p14:creationId xmlns:p14="http://schemas.microsoft.com/office/powerpoint/2010/main" val="56041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819D-1618-4F1E-A3E2-CA835D8E3120}"/>
              </a:ext>
            </a:extLst>
          </p:cNvPr>
          <p:cNvSpPr>
            <a:spLocks noGrp="1"/>
          </p:cNvSpPr>
          <p:nvPr>
            <p:ph type="title"/>
          </p:nvPr>
        </p:nvSpPr>
        <p:spPr/>
        <p:txBody>
          <a:bodyPr/>
          <a:lstStyle/>
          <a:p>
            <a:r>
              <a:rPr lang="en-CA" dirty="0"/>
              <a:t>Feminist Roots</a:t>
            </a:r>
            <a:endParaRPr lang="en-US" dirty="0"/>
          </a:p>
        </p:txBody>
      </p:sp>
      <p:sp>
        <p:nvSpPr>
          <p:cNvPr id="3" name="Content Placeholder 2">
            <a:extLst>
              <a:ext uri="{FF2B5EF4-FFF2-40B4-BE49-F238E27FC236}">
                <a16:creationId xmlns:a16="http://schemas.microsoft.com/office/drawing/2014/main" id="{A56833D1-55AB-4CEE-8D4B-0D77BAEEC145}"/>
              </a:ext>
            </a:extLst>
          </p:cNvPr>
          <p:cNvSpPr>
            <a:spLocks noGrp="1"/>
          </p:cNvSpPr>
          <p:nvPr>
            <p:ph idx="1"/>
          </p:nvPr>
        </p:nvSpPr>
        <p:spPr/>
        <p:txBody>
          <a:bodyPr/>
          <a:lstStyle/>
          <a:p>
            <a:r>
              <a:rPr lang="en-US" dirty="0"/>
              <a:t>“It so happens that those writing in the feminine tradition have come to associate care and responsibility to others with a female-gendered approach to ethics and individual rights and justice with a male-gendered approach to ethics. </a:t>
            </a:r>
            <a:r>
              <a:rPr lang="en-US" dirty="0">
                <a:hlinkClick r:id="rId2"/>
              </a:rPr>
              <a:t>Feminist philosophers</a:t>
            </a:r>
            <a:r>
              <a:rPr lang="en-US" dirty="0"/>
              <a:t> have argued that the deontological, utilitarian, and justice moral theories are grounded in the masculine experience.” (Britannica)</a:t>
            </a:r>
          </a:p>
          <a:p>
            <a:r>
              <a:rPr lang="en-US" dirty="0" err="1"/>
              <a:t>Noddings</a:t>
            </a:r>
            <a:r>
              <a:rPr lang="en-US" dirty="0"/>
              <a:t> – from the perspective of the patriarchy, the ethics of care is a feminist philosophy, but from a wider perspective, it is a humanist philosophy</a:t>
            </a:r>
          </a:p>
          <a:p>
            <a:endParaRPr lang="en-US" dirty="0"/>
          </a:p>
        </p:txBody>
      </p:sp>
      <p:sp>
        <p:nvSpPr>
          <p:cNvPr id="4" name="TextBox 3">
            <a:extLst>
              <a:ext uri="{FF2B5EF4-FFF2-40B4-BE49-F238E27FC236}">
                <a16:creationId xmlns:a16="http://schemas.microsoft.com/office/drawing/2014/main" id="{1EA8B851-FCF6-470B-8337-FC75E2398B5E}"/>
              </a:ext>
            </a:extLst>
          </p:cNvPr>
          <p:cNvSpPr txBox="1"/>
          <p:nvPr/>
        </p:nvSpPr>
        <p:spPr>
          <a:xfrm>
            <a:off x="838200" y="5992297"/>
            <a:ext cx="6096000" cy="369332"/>
          </a:xfrm>
          <a:prstGeom prst="rect">
            <a:avLst/>
          </a:prstGeom>
          <a:noFill/>
        </p:spPr>
        <p:txBody>
          <a:bodyPr wrap="square">
            <a:spAutoFit/>
          </a:bodyPr>
          <a:lstStyle/>
          <a:p>
            <a:r>
              <a:rPr lang="en-US" dirty="0">
                <a:hlinkClick r:id="rId3"/>
              </a:rPr>
              <a:t>https://www.britannica.com/topic/ethics-of-care</a:t>
            </a:r>
            <a:r>
              <a:rPr lang="en-US" dirty="0"/>
              <a:t> </a:t>
            </a:r>
          </a:p>
        </p:txBody>
      </p:sp>
      <p:pic>
        <p:nvPicPr>
          <p:cNvPr id="10" name="Picture 9" descr="Icon&#10;&#10;Description automatically generated">
            <a:extLst>
              <a:ext uri="{FF2B5EF4-FFF2-40B4-BE49-F238E27FC236}">
                <a16:creationId xmlns:a16="http://schemas.microsoft.com/office/drawing/2014/main" id="{E686973F-D289-4357-8229-8DE7B01AE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09" y="5085827"/>
            <a:ext cx="2512423" cy="1275802"/>
          </a:xfrm>
          <a:prstGeom prst="rect">
            <a:avLst/>
          </a:prstGeom>
        </p:spPr>
      </p:pic>
    </p:spTree>
    <p:extLst>
      <p:ext uri="{BB962C8B-B14F-4D97-AF65-F5344CB8AC3E}">
        <p14:creationId xmlns:p14="http://schemas.microsoft.com/office/powerpoint/2010/main" val="391181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39D6-D0BF-407F-8EEE-39B688ADC29B}"/>
              </a:ext>
            </a:extLst>
          </p:cNvPr>
          <p:cNvSpPr>
            <a:spLocks noGrp="1"/>
          </p:cNvSpPr>
          <p:nvPr>
            <p:ph type="title"/>
          </p:nvPr>
        </p:nvSpPr>
        <p:spPr/>
        <p:txBody>
          <a:bodyPr/>
          <a:lstStyle/>
          <a:p>
            <a:r>
              <a:rPr lang="en-CA" dirty="0"/>
              <a:t>Ethics and Feminism</a:t>
            </a:r>
            <a:endParaRPr lang="en-US" dirty="0"/>
          </a:p>
        </p:txBody>
      </p:sp>
      <p:sp>
        <p:nvSpPr>
          <p:cNvPr id="3" name="Content Placeholder 2">
            <a:extLst>
              <a:ext uri="{FF2B5EF4-FFF2-40B4-BE49-F238E27FC236}">
                <a16:creationId xmlns:a16="http://schemas.microsoft.com/office/drawing/2014/main" id="{2D83583C-DACB-4372-BAF5-130E703EC35E}"/>
              </a:ext>
            </a:extLst>
          </p:cNvPr>
          <p:cNvSpPr>
            <a:spLocks noGrp="1"/>
          </p:cNvSpPr>
          <p:nvPr>
            <p:ph idx="1"/>
          </p:nvPr>
        </p:nvSpPr>
        <p:spPr>
          <a:xfrm>
            <a:off x="838200" y="1825625"/>
            <a:ext cx="8671560" cy="4351338"/>
          </a:xfrm>
        </p:spPr>
        <p:txBody>
          <a:bodyPr/>
          <a:lstStyle/>
          <a:p>
            <a:pPr marL="0" indent="0">
              <a:buNone/>
            </a:pPr>
            <a:r>
              <a:rPr lang="en-CA" dirty="0"/>
              <a:t>There’s a contrast in the women’s movement between ‘traditional feminism (e.g. </a:t>
            </a:r>
            <a:r>
              <a:rPr lang="en-US" dirty="0"/>
              <a:t>Barbara Berg's The Remembered Gate: Origins of American Feminism) of freedom from sex-determined roles, and “feminism defined in political terms that stress collective as well as individual experience” (hooks, 1984, p. 25)</a:t>
            </a:r>
          </a:p>
          <a:p>
            <a:pPr marL="0" indent="0">
              <a:buNone/>
            </a:pPr>
            <a:r>
              <a:rPr lang="en-US" dirty="0"/>
              <a:t>Hooks writes, “Focusing on feminism as political commitment, we resist the emphasis on individual identity and lifestyle… terms like ‘liberal  feminist’ and ‘bourgeois  feminist’ represent contradictions.” (pp. 28-31) </a:t>
            </a:r>
          </a:p>
        </p:txBody>
      </p:sp>
      <p:sp>
        <p:nvSpPr>
          <p:cNvPr id="5" name="TextBox 4">
            <a:extLst>
              <a:ext uri="{FF2B5EF4-FFF2-40B4-BE49-F238E27FC236}">
                <a16:creationId xmlns:a16="http://schemas.microsoft.com/office/drawing/2014/main" id="{B61C7EDC-EF0E-4596-A609-B292756B6126}"/>
              </a:ext>
            </a:extLst>
          </p:cNvPr>
          <p:cNvSpPr txBox="1"/>
          <p:nvPr/>
        </p:nvSpPr>
        <p:spPr>
          <a:xfrm>
            <a:off x="838200" y="5988734"/>
            <a:ext cx="10808368" cy="369332"/>
          </a:xfrm>
          <a:prstGeom prst="rect">
            <a:avLst/>
          </a:prstGeom>
          <a:noFill/>
        </p:spPr>
        <p:txBody>
          <a:bodyPr wrap="square">
            <a:spAutoFit/>
          </a:bodyPr>
          <a:lstStyle/>
          <a:p>
            <a:r>
              <a:rPr lang="en-US" dirty="0">
                <a:hlinkClick r:id="rId2"/>
              </a:rPr>
              <a:t>https://funceji.files.wordpress.com/2017/08/bell_hooks_feminist_theory_from_margin_to_centebookzz-org_.pdf</a:t>
            </a:r>
            <a:r>
              <a:rPr lang="en-US" dirty="0"/>
              <a:t> </a:t>
            </a:r>
          </a:p>
        </p:txBody>
      </p:sp>
      <p:pic>
        <p:nvPicPr>
          <p:cNvPr id="7" name="Picture 6" descr="A picture containing text, clipart&#10;&#10;Description automatically generated">
            <a:extLst>
              <a:ext uri="{FF2B5EF4-FFF2-40B4-BE49-F238E27FC236}">
                <a16:creationId xmlns:a16="http://schemas.microsoft.com/office/drawing/2014/main" id="{D37004A3-9D2D-4A5A-A76D-C6B171E64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369" y="1871344"/>
            <a:ext cx="2316740" cy="3797935"/>
          </a:xfrm>
          <a:prstGeom prst="rect">
            <a:avLst/>
          </a:prstGeom>
        </p:spPr>
      </p:pic>
      <p:sp>
        <p:nvSpPr>
          <p:cNvPr id="9" name="TextBox 8">
            <a:extLst>
              <a:ext uri="{FF2B5EF4-FFF2-40B4-BE49-F238E27FC236}">
                <a16:creationId xmlns:a16="http://schemas.microsoft.com/office/drawing/2014/main" id="{5AF1C9AB-A0D0-4EEB-AD5C-D4802D05EF70}"/>
              </a:ext>
            </a:extLst>
          </p:cNvPr>
          <p:cNvSpPr txBox="1"/>
          <p:nvPr/>
        </p:nvSpPr>
        <p:spPr>
          <a:xfrm>
            <a:off x="838200" y="6358066"/>
            <a:ext cx="6093822" cy="369332"/>
          </a:xfrm>
          <a:prstGeom prst="rect">
            <a:avLst/>
          </a:prstGeom>
          <a:noFill/>
        </p:spPr>
        <p:txBody>
          <a:bodyPr wrap="square">
            <a:spAutoFit/>
          </a:bodyPr>
          <a:lstStyle/>
          <a:p>
            <a:r>
              <a:rPr lang="en-US" dirty="0">
                <a:hlinkClick r:id="rId4"/>
              </a:rPr>
              <a:t>https://en.wikipedia.org/wiki/Liberty_Belle_(comics)</a:t>
            </a:r>
            <a:r>
              <a:rPr lang="en-US" dirty="0"/>
              <a:t> </a:t>
            </a:r>
          </a:p>
        </p:txBody>
      </p:sp>
    </p:spTree>
    <p:extLst>
      <p:ext uri="{BB962C8B-B14F-4D97-AF65-F5344CB8AC3E}">
        <p14:creationId xmlns:p14="http://schemas.microsoft.com/office/powerpoint/2010/main" val="302496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E5B6489A-0B01-4808-B801-DD6F2FCF3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250" y="4197532"/>
            <a:ext cx="4590687" cy="2295344"/>
          </a:xfrm>
          <a:prstGeom prst="rect">
            <a:avLst/>
          </a:prstGeom>
        </p:spPr>
      </p:pic>
      <p:sp>
        <p:nvSpPr>
          <p:cNvPr id="2" name="Title 1">
            <a:extLst>
              <a:ext uri="{FF2B5EF4-FFF2-40B4-BE49-F238E27FC236}">
                <a16:creationId xmlns:a16="http://schemas.microsoft.com/office/drawing/2014/main" id="{3402FD06-A3CB-4A3F-9E76-30F5AAB37DDA}"/>
              </a:ext>
            </a:extLst>
          </p:cNvPr>
          <p:cNvSpPr>
            <a:spLocks noGrp="1"/>
          </p:cNvSpPr>
          <p:nvPr>
            <p:ph type="title"/>
          </p:nvPr>
        </p:nvSpPr>
        <p:spPr/>
        <p:txBody>
          <a:bodyPr/>
          <a:lstStyle/>
          <a:p>
            <a:r>
              <a:rPr lang="en-CA" dirty="0"/>
              <a:t>Equity</a:t>
            </a:r>
            <a:endParaRPr lang="en-US" dirty="0"/>
          </a:p>
        </p:txBody>
      </p:sp>
      <p:sp>
        <p:nvSpPr>
          <p:cNvPr id="3" name="Content Placeholder 2">
            <a:extLst>
              <a:ext uri="{FF2B5EF4-FFF2-40B4-BE49-F238E27FC236}">
                <a16:creationId xmlns:a16="http://schemas.microsoft.com/office/drawing/2014/main" id="{B7309161-6C4C-4599-87BF-1F770DEC504E}"/>
              </a:ext>
            </a:extLst>
          </p:cNvPr>
          <p:cNvSpPr>
            <a:spLocks noGrp="1"/>
          </p:cNvSpPr>
          <p:nvPr>
            <p:ph idx="1"/>
          </p:nvPr>
        </p:nvSpPr>
        <p:spPr/>
        <p:txBody>
          <a:bodyPr>
            <a:normAutofit/>
          </a:bodyPr>
          <a:lstStyle/>
          <a:p>
            <a:r>
              <a:rPr lang="en-US" dirty="0"/>
              <a:t>We conceptualize gender inequality as a complex and intersectional issue, which is related to at least three dimensions of inequality: vital inequality, resource inequality, and existential inequality</a:t>
            </a:r>
          </a:p>
          <a:p>
            <a:r>
              <a:rPr lang="en-US" dirty="0"/>
              <a:t>Existential inequality means denial of (equal) recognition and respect, and is a potent generator of humiliations, for black people, Amer-Indians, women in patriarchal societies, poor immigrants, low castes and </a:t>
            </a:r>
            <a:r>
              <a:rPr lang="en-US" dirty="0" err="1"/>
              <a:t>stigmatised</a:t>
            </a:r>
            <a:r>
              <a:rPr lang="en-US" dirty="0"/>
              <a:t> ethnic groups. </a:t>
            </a:r>
          </a:p>
        </p:txBody>
      </p:sp>
      <p:sp>
        <p:nvSpPr>
          <p:cNvPr id="5" name="TextBox 4">
            <a:extLst>
              <a:ext uri="{FF2B5EF4-FFF2-40B4-BE49-F238E27FC236}">
                <a16:creationId xmlns:a16="http://schemas.microsoft.com/office/drawing/2014/main" id="{C22D2CEE-2268-4108-A7F7-5F8FE1CFBDBB}"/>
              </a:ext>
            </a:extLst>
          </p:cNvPr>
          <p:cNvSpPr txBox="1"/>
          <p:nvPr/>
        </p:nvSpPr>
        <p:spPr>
          <a:xfrm>
            <a:off x="838200" y="5253633"/>
            <a:ext cx="5771606" cy="923330"/>
          </a:xfrm>
          <a:prstGeom prst="rect">
            <a:avLst/>
          </a:prstGeom>
          <a:noFill/>
        </p:spPr>
        <p:txBody>
          <a:bodyPr wrap="square">
            <a:spAutoFit/>
          </a:bodyPr>
          <a:lstStyle/>
          <a:p>
            <a:r>
              <a:rPr lang="en-US" dirty="0"/>
              <a:t>Goran </a:t>
            </a:r>
            <a:r>
              <a:rPr lang="en-US" dirty="0" err="1"/>
              <a:t>Therborn</a:t>
            </a:r>
            <a:r>
              <a:rPr lang="en-US" dirty="0"/>
              <a:t>, 2009, </a:t>
            </a:r>
            <a:r>
              <a:rPr lang="en-US" dirty="0">
                <a:hlinkClick r:id="rId3"/>
              </a:rPr>
              <a:t>https://www.eurozine.com/the-killing-fields-of-inequality/</a:t>
            </a:r>
            <a:r>
              <a:rPr lang="en-US" dirty="0"/>
              <a:t> </a:t>
            </a:r>
          </a:p>
          <a:p>
            <a:r>
              <a:rPr lang="en-US" dirty="0">
                <a:hlinkClick r:id="rId4"/>
              </a:rPr>
              <a:t>https://jime.open.ac.uk/articles/10.5334/jime.553/print/</a:t>
            </a:r>
            <a:r>
              <a:rPr lang="en-US" dirty="0"/>
              <a:t> </a:t>
            </a:r>
          </a:p>
        </p:txBody>
      </p:sp>
    </p:spTree>
    <p:extLst>
      <p:ext uri="{BB962C8B-B14F-4D97-AF65-F5344CB8AC3E}">
        <p14:creationId xmlns:p14="http://schemas.microsoft.com/office/powerpoint/2010/main" val="139880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A22C-488B-44E4-9DB0-623C8284204D}"/>
              </a:ext>
            </a:extLst>
          </p:cNvPr>
          <p:cNvSpPr>
            <a:spLocks noGrp="1"/>
          </p:cNvSpPr>
          <p:nvPr>
            <p:ph type="title"/>
          </p:nvPr>
        </p:nvSpPr>
        <p:spPr/>
        <p:txBody>
          <a:bodyPr/>
          <a:lstStyle/>
          <a:p>
            <a:r>
              <a:rPr lang="en-CA" dirty="0"/>
              <a:t>Producing Inequality</a:t>
            </a:r>
            <a:endParaRPr lang="en-US" dirty="0"/>
          </a:p>
        </p:txBody>
      </p:sp>
      <p:sp>
        <p:nvSpPr>
          <p:cNvPr id="3" name="Content Placeholder 2">
            <a:extLst>
              <a:ext uri="{FF2B5EF4-FFF2-40B4-BE49-F238E27FC236}">
                <a16:creationId xmlns:a16="http://schemas.microsoft.com/office/drawing/2014/main" id="{FD4A0046-AB8F-412E-BAE3-B6A2E9C40A01}"/>
              </a:ext>
            </a:extLst>
          </p:cNvPr>
          <p:cNvSpPr>
            <a:spLocks noGrp="1"/>
          </p:cNvSpPr>
          <p:nvPr>
            <p:ph idx="1"/>
          </p:nvPr>
        </p:nvSpPr>
        <p:spPr/>
        <p:txBody>
          <a:bodyPr>
            <a:normAutofit/>
          </a:bodyPr>
          <a:lstStyle/>
          <a:p>
            <a:pPr marL="0" indent="0">
              <a:buNone/>
            </a:pPr>
            <a:r>
              <a:rPr lang="en-US" dirty="0"/>
              <a:t>Inequality can be produced in four basic ways:</a:t>
            </a:r>
          </a:p>
          <a:p>
            <a:r>
              <a:rPr lang="en-US" i="1" dirty="0" err="1"/>
              <a:t>distantiation</a:t>
            </a:r>
            <a:r>
              <a:rPr lang="en-US" dirty="0"/>
              <a:t> – some people are running ahead and/or others falling behind. </a:t>
            </a:r>
          </a:p>
          <a:p>
            <a:r>
              <a:rPr lang="en-US" i="1" dirty="0"/>
              <a:t>exclusion</a:t>
            </a:r>
            <a:r>
              <a:rPr lang="en-US" dirty="0"/>
              <a:t> – a barrier is erected making it impossible, or at least more difficult, for certain categories of people to access a good life</a:t>
            </a:r>
          </a:p>
          <a:p>
            <a:r>
              <a:rPr lang="en-US" i="1" dirty="0"/>
              <a:t>hierarchy</a:t>
            </a:r>
            <a:r>
              <a:rPr lang="en-US" dirty="0"/>
              <a:t> – societies and </a:t>
            </a:r>
            <a:r>
              <a:rPr lang="en-US" dirty="0" err="1"/>
              <a:t>organisations</a:t>
            </a:r>
            <a:r>
              <a:rPr lang="en-US" dirty="0"/>
              <a:t> are constituted as ladders, with some people perched on top and others below.</a:t>
            </a:r>
          </a:p>
          <a:p>
            <a:r>
              <a:rPr lang="en-US" i="1" dirty="0"/>
              <a:t>exploitation</a:t>
            </a:r>
            <a:r>
              <a:rPr lang="en-US" dirty="0"/>
              <a:t> – in which the riches of the rich derive from the toil and the subjection of the poor and the disadvantaged.</a:t>
            </a:r>
          </a:p>
          <a:p>
            <a:endParaRPr lang="en-US" dirty="0"/>
          </a:p>
        </p:txBody>
      </p:sp>
      <p:sp>
        <p:nvSpPr>
          <p:cNvPr id="5" name="TextBox 4">
            <a:extLst>
              <a:ext uri="{FF2B5EF4-FFF2-40B4-BE49-F238E27FC236}">
                <a16:creationId xmlns:a16="http://schemas.microsoft.com/office/drawing/2014/main" id="{88EFA4CC-915B-4C2C-828D-56810F51F584}"/>
              </a:ext>
            </a:extLst>
          </p:cNvPr>
          <p:cNvSpPr txBox="1"/>
          <p:nvPr/>
        </p:nvSpPr>
        <p:spPr>
          <a:xfrm>
            <a:off x="838200" y="5988734"/>
            <a:ext cx="8273716" cy="369332"/>
          </a:xfrm>
          <a:prstGeom prst="rect">
            <a:avLst/>
          </a:prstGeom>
          <a:noFill/>
        </p:spPr>
        <p:txBody>
          <a:bodyPr wrap="square">
            <a:spAutoFit/>
          </a:bodyPr>
          <a:lstStyle/>
          <a:p>
            <a:r>
              <a:rPr lang="en-US" dirty="0"/>
              <a:t>Goran </a:t>
            </a:r>
            <a:r>
              <a:rPr lang="en-US" dirty="0" err="1"/>
              <a:t>Therborn</a:t>
            </a:r>
            <a:r>
              <a:rPr lang="en-US" dirty="0"/>
              <a:t>, 2009, </a:t>
            </a:r>
            <a:r>
              <a:rPr lang="en-US" dirty="0">
                <a:hlinkClick r:id="rId2"/>
              </a:rPr>
              <a:t>https://www.eurozine.com/the-killing-fields-of-inequality/</a:t>
            </a:r>
            <a:r>
              <a:rPr lang="en-US" dirty="0"/>
              <a:t> </a:t>
            </a:r>
          </a:p>
        </p:txBody>
      </p:sp>
    </p:spTree>
    <p:extLst>
      <p:ext uri="{BB962C8B-B14F-4D97-AF65-F5344CB8AC3E}">
        <p14:creationId xmlns:p14="http://schemas.microsoft.com/office/powerpoint/2010/main" val="92151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0BB1-F0F9-4F47-8B81-7F9BD17ADFB0}"/>
              </a:ext>
            </a:extLst>
          </p:cNvPr>
          <p:cNvSpPr>
            <a:spLocks noGrp="1"/>
          </p:cNvSpPr>
          <p:nvPr>
            <p:ph type="title"/>
          </p:nvPr>
        </p:nvSpPr>
        <p:spPr/>
        <p:txBody>
          <a:bodyPr/>
          <a:lstStyle/>
          <a:p>
            <a:r>
              <a:rPr lang="en-CA" dirty="0"/>
              <a:t>Rising From Oppression</a:t>
            </a:r>
            <a:endParaRPr lang="en-US" dirty="0"/>
          </a:p>
        </p:txBody>
      </p:sp>
      <p:sp>
        <p:nvSpPr>
          <p:cNvPr id="3" name="Content Placeholder 2">
            <a:extLst>
              <a:ext uri="{FF2B5EF4-FFF2-40B4-BE49-F238E27FC236}">
                <a16:creationId xmlns:a16="http://schemas.microsoft.com/office/drawing/2014/main" id="{C6BA8F51-651F-42E7-9811-9E26069BBE7F}"/>
              </a:ext>
            </a:extLst>
          </p:cNvPr>
          <p:cNvSpPr>
            <a:spLocks noGrp="1"/>
          </p:cNvSpPr>
          <p:nvPr>
            <p:ph idx="1"/>
          </p:nvPr>
        </p:nvSpPr>
        <p:spPr>
          <a:xfrm>
            <a:off x="838200" y="1825625"/>
            <a:ext cx="6692153" cy="4351338"/>
          </a:xfrm>
        </p:spPr>
        <p:txBody>
          <a:bodyPr/>
          <a:lstStyle/>
          <a:p>
            <a:r>
              <a:rPr lang="en-CA" dirty="0"/>
              <a:t>“</a:t>
            </a:r>
            <a:r>
              <a:rPr lang="en-US" dirty="0"/>
              <a:t>We live in a world in which gender oppression is so pervasive and so normalized that often we do not even perceive the patterns of subordination surrounding us.”</a:t>
            </a:r>
          </a:p>
          <a:p>
            <a:r>
              <a:rPr lang="en-US" dirty="0"/>
              <a:t>The Double Bind (Marilyn Frye): “To smile on command is to participate in one’s own oppression. Not to smile, however, places one at risk of being on the receiving end of censure, anger, or even outright violence.”</a:t>
            </a:r>
          </a:p>
        </p:txBody>
      </p:sp>
      <p:sp>
        <p:nvSpPr>
          <p:cNvPr id="5" name="TextBox 4">
            <a:extLst>
              <a:ext uri="{FF2B5EF4-FFF2-40B4-BE49-F238E27FC236}">
                <a16:creationId xmlns:a16="http://schemas.microsoft.com/office/drawing/2014/main" id="{5CAB227E-08D9-4959-8D13-2FC069588DCD}"/>
              </a:ext>
            </a:extLst>
          </p:cNvPr>
          <p:cNvSpPr txBox="1"/>
          <p:nvPr/>
        </p:nvSpPr>
        <p:spPr>
          <a:xfrm>
            <a:off x="838200" y="6123543"/>
            <a:ext cx="6098240" cy="369332"/>
          </a:xfrm>
          <a:prstGeom prst="rect">
            <a:avLst/>
          </a:prstGeom>
          <a:noFill/>
        </p:spPr>
        <p:txBody>
          <a:bodyPr wrap="square">
            <a:spAutoFit/>
          </a:bodyPr>
          <a:lstStyle/>
          <a:p>
            <a:r>
              <a:rPr lang="en-US" dirty="0"/>
              <a:t>Sarah Clark Miller </a:t>
            </a:r>
            <a:r>
              <a:rPr lang="en-US" dirty="0">
                <a:hlinkClick r:id="rId2"/>
              </a:rPr>
              <a:t>https://philarchive.org/archive/MILFE-7</a:t>
            </a:r>
            <a:r>
              <a:rPr lang="en-US" dirty="0"/>
              <a:t> </a:t>
            </a:r>
          </a:p>
        </p:txBody>
      </p:sp>
      <p:pic>
        <p:nvPicPr>
          <p:cNvPr id="7" name="Picture 6" descr="A group of people holding a sign&#10;&#10;Description automatically generated with medium confidence">
            <a:extLst>
              <a:ext uri="{FF2B5EF4-FFF2-40B4-BE49-F238E27FC236}">
                <a16:creationId xmlns:a16="http://schemas.microsoft.com/office/drawing/2014/main" id="{41A75987-2E58-4464-AC45-CEC430855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849" y="1825624"/>
            <a:ext cx="4432881" cy="3284257"/>
          </a:xfrm>
          <a:prstGeom prst="rect">
            <a:avLst/>
          </a:prstGeom>
        </p:spPr>
      </p:pic>
      <p:sp>
        <p:nvSpPr>
          <p:cNvPr id="9" name="TextBox 8">
            <a:extLst>
              <a:ext uri="{FF2B5EF4-FFF2-40B4-BE49-F238E27FC236}">
                <a16:creationId xmlns:a16="http://schemas.microsoft.com/office/drawing/2014/main" id="{F03D1061-03CC-44D3-B6A3-75519F9BC706}"/>
              </a:ext>
            </a:extLst>
          </p:cNvPr>
          <p:cNvSpPr txBox="1"/>
          <p:nvPr/>
        </p:nvSpPr>
        <p:spPr>
          <a:xfrm>
            <a:off x="7436223" y="5244817"/>
            <a:ext cx="4185396" cy="646331"/>
          </a:xfrm>
          <a:prstGeom prst="rect">
            <a:avLst/>
          </a:prstGeom>
          <a:noFill/>
        </p:spPr>
        <p:txBody>
          <a:bodyPr wrap="square">
            <a:spAutoFit/>
          </a:bodyPr>
          <a:lstStyle/>
          <a:p>
            <a:r>
              <a:rPr lang="en-US" dirty="0">
                <a:hlinkClick r:id="rId4"/>
              </a:rPr>
              <a:t>https://www.thoughtco.com/oppression-womens-history-definition-3528977</a:t>
            </a:r>
            <a:r>
              <a:rPr lang="en-US" dirty="0"/>
              <a:t> </a:t>
            </a:r>
          </a:p>
        </p:txBody>
      </p:sp>
    </p:spTree>
    <p:extLst>
      <p:ext uri="{BB962C8B-B14F-4D97-AF65-F5344CB8AC3E}">
        <p14:creationId xmlns:p14="http://schemas.microsoft.com/office/powerpoint/2010/main" val="383532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790E-277B-4037-9F87-F6473FC7B981}"/>
              </a:ext>
            </a:extLst>
          </p:cNvPr>
          <p:cNvSpPr>
            <a:spLocks noGrp="1"/>
          </p:cNvSpPr>
          <p:nvPr>
            <p:ph type="title"/>
          </p:nvPr>
        </p:nvSpPr>
        <p:spPr/>
        <p:txBody>
          <a:bodyPr/>
          <a:lstStyle/>
          <a:p>
            <a:r>
              <a:rPr lang="en-CA" dirty="0"/>
              <a:t>An Ethics of Care</a:t>
            </a:r>
            <a:endParaRPr lang="en-US" dirty="0"/>
          </a:p>
        </p:txBody>
      </p:sp>
      <p:sp>
        <p:nvSpPr>
          <p:cNvPr id="3" name="Content Placeholder 2">
            <a:extLst>
              <a:ext uri="{FF2B5EF4-FFF2-40B4-BE49-F238E27FC236}">
                <a16:creationId xmlns:a16="http://schemas.microsoft.com/office/drawing/2014/main" id="{7132CCBB-DDBC-4DBD-9D21-C05741190889}"/>
              </a:ext>
            </a:extLst>
          </p:cNvPr>
          <p:cNvSpPr>
            <a:spLocks noGrp="1"/>
          </p:cNvSpPr>
          <p:nvPr>
            <p:ph idx="1"/>
          </p:nvPr>
        </p:nvSpPr>
        <p:spPr>
          <a:xfrm>
            <a:off x="838200" y="1825625"/>
            <a:ext cx="7953103" cy="4351338"/>
          </a:xfrm>
        </p:spPr>
        <p:txBody>
          <a:bodyPr/>
          <a:lstStyle/>
          <a:p>
            <a:pPr marL="0" indent="0">
              <a:buNone/>
            </a:pPr>
            <a:r>
              <a:rPr lang="en-CA" dirty="0"/>
              <a:t>Carol Gilligan: </a:t>
            </a:r>
          </a:p>
          <a:p>
            <a:r>
              <a:rPr lang="en-CA" dirty="0"/>
              <a:t>the ethics of care is “</a:t>
            </a:r>
            <a:r>
              <a:rPr lang="en-US" dirty="0"/>
              <a:t>an ethic grounded in voice and relationships, in the importance of everyone having a voice, being listened to carefully (in their own right and on their own terms) and heard with respect.</a:t>
            </a:r>
          </a:p>
          <a:p>
            <a:r>
              <a:rPr lang="en-US" dirty="0"/>
              <a:t>“An ethics of care directs our attention to the need for responsiveness in relationships (paying attention, listening, responding) and to the costs of losing connection with oneself or with others.”</a:t>
            </a:r>
          </a:p>
        </p:txBody>
      </p:sp>
      <p:sp>
        <p:nvSpPr>
          <p:cNvPr id="5" name="TextBox 4">
            <a:extLst>
              <a:ext uri="{FF2B5EF4-FFF2-40B4-BE49-F238E27FC236}">
                <a16:creationId xmlns:a16="http://schemas.microsoft.com/office/drawing/2014/main" id="{545FD694-73C5-41C7-A585-511B7458A327}"/>
              </a:ext>
            </a:extLst>
          </p:cNvPr>
          <p:cNvSpPr txBox="1"/>
          <p:nvPr/>
        </p:nvSpPr>
        <p:spPr>
          <a:xfrm>
            <a:off x="838200" y="6176963"/>
            <a:ext cx="6093618" cy="369332"/>
          </a:xfrm>
          <a:prstGeom prst="rect">
            <a:avLst/>
          </a:prstGeom>
          <a:noFill/>
        </p:spPr>
        <p:txBody>
          <a:bodyPr wrap="square">
            <a:spAutoFit/>
          </a:bodyPr>
          <a:lstStyle/>
          <a:p>
            <a:r>
              <a:rPr lang="en-US" dirty="0">
                <a:hlinkClick r:id="rId2"/>
              </a:rPr>
              <a:t>https://ethicsofcare.org/carol-gilligan/</a:t>
            </a:r>
            <a:r>
              <a:rPr lang="en-US" dirty="0"/>
              <a:t> </a:t>
            </a:r>
          </a:p>
        </p:txBody>
      </p:sp>
      <p:pic>
        <p:nvPicPr>
          <p:cNvPr id="7" name="Picture 6" descr="A picture containing background pattern&#10;&#10;Description automatically generated">
            <a:extLst>
              <a:ext uri="{FF2B5EF4-FFF2-40B4-BE49-F238E27FC236}">
                <a16:creationId xmlns:a16="http://schemas.microsoft.com/office/drawing/2014/main" id="{22556985-AF3E-4E0F-BB9C-597EF3503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903" y="2364376"/>
            <a:ext cx="2079372" cy="1169647"/>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BB8B7F1F-7DD4-4174-B3C1-41F2D6A69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0904" y="3820886"/>
            <a:ext cx="2079372" cy="1312225"/>
          </a:xfrm>
          <a:prstGeom prst="rect">
            <a:avLst/>
          </a:prstGeom>
        </p:spPr>
      </p:pic>
      <p:pic>
        <p:nvPicPr>
          <p:cNvPr id="11" name="Picture 10" descr="Icon&#10;&#10;Description automatically generated">
            <a:extLst>
              <a:ext uri="{FF2B5EF4-FFF2-40B4-BE49-F238E27FC236}">
                <a16:creationId xmlns:a16="http://schemas.microsoft.com/office/drawing/2014/main" id="{22E8439A-DBC7-4F69-B266-F3F800E3D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0903" y="5393637"/>
            <a:ext cx="1952897" cy="865908"/>
          </a:xfrm>
          <a:prstGeom prst="rect">
            <a:avLst/>
          </a:prstGeom>
        </p:spPr>
      </p:pic>
    </p:spTree>
    <p:extLst>
      <p:ext uri="{BB962C8B-B14F-4D97-AF65-F5344CB8AC3E}">
        <p14:creationId xmlns:p14="http://schemas.microsoft.com/office/powerpoint/2010/main" val="268834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19B3-F6B1-4317-BD93-AD8371C3F96E}"/>
              </a:ext>
            </a:extLst>
          </p:cNvPr>
          <p:cNvSpPr>
            <a:spLocks noGrp="1"/>
          </p:cNvSpPr>
          <p:nvPr>
            <p:ph type="title"/>
          </p:nvPr>
        </p:nvSpPr>
        <p:spPr/>
        <p:txBody>
          <a:bodyPr/>
          <a:lstStyle/>
          <a:p>
            <a:r>
              <a:rPr lang="en-CA" dirty="0"/>
              <a:t>Identities</a:t>
            </a:r>
            <a:endParaRPr lang="en-US" dirty="0"/>
          </a:p>
        </p:txBody>
      </p:sp>
      <p:sp>
        <p:nvSpPr>
          <p:cNvPr id="3" name="Content Placeholder 2">
            <a:extLst>
              <a:ext uri="{FF2B5EF4-FFF2-40B4-BE49-F238E27FC236}">
                <a16:creationId xmlns:a16="http://schemas.microsoft.com/office/drawing/2014/main" id="{5BC7B8D3-A4D4-4546-95BB-B3548432BE07}"/>
              </a:ext>
            </a:extLst>
          </p:cNvPr>
          <p:cNvSpPr>
            <a:spLocks noGrp="1"/>
          </p:cNvSpPr>
          <p:nvPr>
            <p:ph idx="1"/>
          </p:nvPr>
        </p:nvSpPr>
        <p:spPr/>
        <p:txBody>
          <a:bodyPr/>
          <a:lstStyle/>
          <a:p>
            <a:pPr marL="0" indent="0">
              <a:buNone/>
            </a:pPr>
            <a:r>
              <a:rPr lang="en-CA"/>
              <a:t>Gilligan: male identity based around personal autonomy, freedom, independence, privacy; female identity is based more on a social network of family, friends and community (Pojman &amp; Fieser, p. 176</a:t>
            </a:r>
            <a:r>
              <a:rPr lang="en-US"/>
              <a:t>)</a:t>
            </a:r>
            <a:endParaRPr lang="en-US" dirty="0"/>
          </a:p>
        </p:txBody>
      </p:sp>
      <p:pic>
        <p:nvPicPr>
          <p:cNvPr id="5" name="Picture 4">
            <a:extLst>
              <a:ext uri="{FF2B5EF4-FFF2-40B4-BE49-F238E27FC236}">
                <a16:creationId xmlns:a16="http://schemas.microsoft.com/office/drawing/2014/main" id="{7BBDA7C7-7C6C-4CB4-82FE-FF47B191D1B1}"/>
              </a:ext>
            </a:extLst>
          </p:cNvPr>
          <p:cNvPicPr>
            <a:picLocks noChangeAspect="1"/>
          </p:cNvPicPr>
          <p:nvPr/>
        </p:nvPicPr>
        <p:blipFill>
          <a:blip r:embed="rId2"/>
          <a:stretch>
            <a:fillRect/>
          </a:stretch>
        </p:blipFill>
        <p:spPr>
          <a:xfrm>
            <a:off x="945776" y="3198210"/>
            <a:ext cx="6385726" cy="3294665"/>
          </a:xfrm>
          <a:prstGeom prst="rect">
            <a:avLst/>
          </a:prstGeom>
        </p:spPr>
      </p:pic>
      <p:sp>
        <p:nvSpPr>
          <p:cNvPr id="9" name="TextBox 8">
            <a:extLst>
              <a:ext uri="{FF2B5EF4-FFF2-40B4-BE49-F238E27FC236}">
                <a16:creationId xmlns:a16="http://schemas.microsoft.com/office/drawing/2014/main" id="{E10CF8FB-78AA-4620-97C3-787856029D4D}"/>
              </a:ext>
            </a:extLst>
          </p:cNvPr>
          <p:cNvSpPr txBox="1"/>
          <p:nvPr/>
        </p:nvSpPr>
        <p:spPr>
          <a:xfrm>
            <a:off x="7495721" y="5853797"/>
            <a:ext cx="5422526" cy="646331"/>
          </a:xfrm>
          <a:prstGeom prst="rect">
            <a:avLst/>
          </a:prstGeom>
          <a:noFill/>
        </p:spPr>
        <p:txBody>
          <a:bodyPr wrap="square">
            <a:spAutoFit/>
          </a:bodyPr>
          <a:lstStyle/>
          <a:p>
            <a:r>
              <a:rPr lang="en-US" dirty="0">
                <a:hlinkClick r:id="rId3"/>
              </a:rPr>
              <a:t>https://www.verywellmind.com/what-are-individualistic-cultures-2795273</a:t>
            </a:r>
            <a:r>
              <a:rPr lang="en-US" dirty="0"/>
              <a:t> </a:t>
            </a:r>
          </a:p>
        </p:txBody>
      </p:sp>
    </p:spTree>
    <p:extLst>
      <p:ext uri="{BB962C8B-B14F-4D97-AF65-F5344CB8AC3E}">
        <p14:creationId xmlns:p14="http://schemas.microsoft.com/office/powerpoint/2010/main" val="148422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3DC33DE-3E66-45B0-BF50-04E9A2DA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303" y="4740593"/>
            <a:ext cx="6204857" cy="2117407"/>
          </a:xfrm>
          <a:prstGeom prst="rect">
            <a:avLst/>
          </a:prstGeom>
        </p:spPr>
      </p:pic>
      <p:sp>
        <p:nvSpPr>
          <p:cNvPr id="2" name="Title 1">
            <a:extLst>
              <a:ext uri="{FF2B5EF4-FFF2-40B4-BE49-F238E27FC236}">
                <a16:creationId xmlns:a16="http://schemas.microsoft.com/office/drawing/2014/main" id="{4A5FABC6-BDE4-4C80-9CE1-B41DEC8EAD10}"/>
              </a:ext>
            </a:extLst>
          </p:cNvPr>
          <p:cNvSpPr>
            <a:spLocks noGrp="1"/>
          </p:cNvSpPr>
          <p:nvPr>
            <p:ph type="title"/>
          </p:nvPr>
        </p:nvSpPr>
        <p:spPr/>
        <p:txBody>
          <a:bodyPr/>
          <a:lstStyle/>
          <a:p>
            <a:r>
              <a:rPr lang="en-US" dirty="0"/>
              <a:t>Actual Rather than Hypothetical</a:t>
            </a:r>
          </a:p>
        </p:txBody>
      </p:sp>
      <p:sp>
        <p:nvSpPr>
          <p:cNvPr id="3" name="Content Placeholder 2">
            <a:extLst>
              <a:ext uri="{FF2B5EF4-FFF2-40B4-BE49-F238E27FC236}">
                <a16:creationId xmlns:a16="http://schemas.microsoft.com/office/drawing/2014/main" id="{DB38E27B-390F-4257-A846-128FC9D3C96A}"/>
              </a:ext>
            </a:extLst>
          </p:cNvPr>
          <p:cNvSpPr>
            <a:spLocks noGrp="1"/>
          </p:cNvSpPr>
          <p:nvPr>
            <p:ph idx="1"/>
          </p:nvPr>
        </p:nvSpPr>
        <p:spPr/>
        <p:txBody>
          <a:bodyPr/>
          <a:lstStyle/>
          <a:p>
            <a:r>
              <a:rPr lang="en-CA" dirty="0"/>
              <a:t>Gilligan: “</a:t>
            </a:r>
            <a:r>
              <a:rPr lang="en-US" dirty="0"/>
              <a:t>My research focused on actual rather than hypothetical situations of moral conflict and choice”</a:t>
            </a:r>
          </a:p>
          <a:p>
            <a:r>
              <a:rPr lang="en-US" dirty="0"/>
              <a:t>“I was impelled to write about an ethics of care by the disparities I heard between the voice of moral theories and the voices of people on the ground.”</a:t>
            </a:r>
          </a:p>
          <a:p>
            <a:r>
              <a:rPr lang="en-US" dirty="0"/>
              <a:t>“Its logic is inductive, contextual, psychological, rather than deductive or mathematical.”</a:t>
            </a:r>
          </a:p>
          <a:p>
            <a:pPr marL="0" indent="0">
              <a:buNone/>
            </a:pPr>
            <a:endParaRPr lang="en-US" dirty="0"/>
          </a:p>
        </p:txBody>
      </p:sp>
      <p:sp>
        <p:nvSpPr>
          <p:cNvPr id="5" name="TextBox 4">
            <a:extLst>
              <a:ext uri="{FF2B5EF4-FFF2-40B4-BE49-F238E27FC236}">
                <a16:creationId xmlns:a16="http://schemas.microsoft.com/office/drawing/2014/main" id="{F73CCEF8-A14F-4085-8D61-AB29A6059F83}"/>
              </a:ext>
            </a:extLst>
          </p:cNvPr>
          <p:cNvSpPr txBox="1"/>
          <p:nvPr/>
        </p:nvSpPr>
        <p:spPr>
          <a:xfrm>
            <a:off x="838200" y="5992297"/>
            <a:ext cx="6093618" cy="369332"/>
          </a:xfrm>
          <a:prstGeom prst="rect">
            <a:avLst/>
          </a:prstGeom>
          <a:noFill/>
        </p:spPr>
        <p:txBody>
          <a:bodyPr wrap="square">
            <a:spAutoFit/>
          </a:bodyPr>
          <a:lstStyle/>
          <a:p>
            <a:r>
              <a:rPr lang="en-US" dirty="0">
                <a:hlinkClick r:id="rId3"/>
              </a:rPr>
              <a:t>https://ethicsofcare.org/carol-gilligan/</a:t>
            </a:r>
            <a:r>
              <a:rPr lang="en-US" dirty="0"/>
              <a:t> </a:t>
            </a:r>
          </a:p>
        </p:txBody>
      </p:sp>
    </p:spTree>
    <p:extLst>
      <p:ext uri="{BB962C8B-B14F-4D97-AF65-F5344CB8AC3E}">
        <p14:creationId xmlns:p14="http://schemas.microsoft.com/office/powerpoint/2010/main" val="373841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0763-8874-4389-9034-FC48A91009F0}"/>
              </a:ext>
            </a:extLst>
          </p:cNvPr>
          <p:cNvSpPr>
            <a:spLocks noGrp="1"/>
          </p:cNvSpPr>
          <p:nvPr>
            <p:ph type="title"/>
          </p:nvPr>
        </p:nvSpPr>
        <p:spPr/>
        <p:txBody>
          <a:bodyPr/>
          <a:lstStyle/>
          <a:p>
            <a:r>
              <a:rPr lang="en-CA" dirty="0"/>
              <a:t>Relations vs Judgements</a:t>
            </a:r>
            <a:endParaRPr lang="en-US" dirty="0"/>
          </a:p>
        </p:txBody>
      </p:sp>
      <p:sp>
        <p:nvSpPr>
          <p:cNvPr id="3" name="Content Placeholder 2">
            <a:extLst>
              <a:ext uri="{FF2B5EF4-FFF2-40B4-BE49-F238E27FC236}">
                <a16:creationId xmlns:a16="http://schemas.microsoft.com/office/drawing/2014/main" id="{3C689D86-4205-4422-95DD-9CBA444B7166}"/>
              </a:ext>
            </a:extLst>
          </p:cNvPr>
          <p:cNvSpPr>
            <a:spLocks noGrp="1"/>
          </p:cNvSpPr>
          <p:nvPr>
            <p:ph idx="1"/>
          </p:nvPr>
        </p:nvSpPr>
        <p:spPr>
          <a:xfrm>
            <a:off x="5701552" y="1825625"/>
            <a:ext cx="5652247" cy="4351338"/>
          </a:xfrm>
        </p:spPr>
        <p:txBody>
          <a:bodyPr/>
          <a:lstStyle/>
          <a:p>
            <a:pPr marL="0" indent="0">
              <a:buNone/>
            </a:pPr>
            <a:r>
              <a:rPr lang="en-CA" dirty="0"/>
              <a:t>Gilligan: woman see morality as based within the context of personal relations, as opposed to the male perspective based on making judgements within a rational decision-making framework (Pojman &amp; </a:t>
            </a:r>
            <a:r>
              <a:rPr lang="en-CA" dirty="0" err="1"/>
              <a:t>Fieser</a:t>
            </a:r>
            <a:r>
              <a:rPr lang="en-CA" dirty="0"/>
              <a:t>, p. 176</a:t>
            </a:r>
            <a:r>
              <a:rPr lang="en-US" dirty="0"/>
              <a:t>)</a:t>
            </a:r>
          </a:p>
        </p:txBody>
      </p:sp>
      <p:pic>
        <p:nvPicPr>
          <p:cNvPr id="5" name="Picture 4" descr="Diagram, text&#10;&#10;Description automatically generated">
            <a:extLst>
              <a:ext uri="{FF2B5EF4-FFF2-40B4-BE49-F238E27FC236}">
                <a16:creationId xmlns:a16="http://schemas.microsoft.com/office/drawing/2014/main" id="{5461EC31-8DFA-405D-8F49-1A3240778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04999"/>
            <a:ext cx="4473388" cy="4883611"/>
          </a:xfrm>
          <a:prstGeom prst="rect">
            <a:avLst/>
          </a:prstGeom>
        </p:spPr>
      </p:pic>
      <p:sp>
        <p:nvSpPr>
          <p:cNvPr id="7" name="TextBox 6">
            <a:extLst>
              <a:ext uri="{FF2B5EF4-FFF2-40B4-BE49-F238E27FC236}">
                <a16:creationId xmlns:a16="http://schemas.microsoft.com/office/drawing/2014/main" id="{EC8E7336-F9E1-4A07-9110-342808126F62}"/>
              </a:ext>
            </a:extLst>
          </p:cNvPr>
          <p:cNvSpPr txBox="1"/>
          <p:nvPr/>
        </p:nvSpPr>
        <p:spPr>
          <a:xfrm>
            <a:off x="4649321" y="6123543"/>
            <a:ext cx="6098240" cy="369332"/>
          </a:xfrm>
          <a:prstGeom prst="rect">
            <a:avLst/>
          </a:prstGeom>
          <a:noFill/>
        </p:spPr>
        <p:txBody>
          <a:bodyPr wrap="square">
            <a:spAutoFit/>
          </a:bodyPr>
          <a:lstStyle/>
          <a:p>
            <a:r>
              <a:rPr lang="en-US" dirty="0">
                <a:hlinkClick r:id="rId3"/>
              </a:rPr>
              <a:t>https://journals.aom.org/doi/10.5465/amr.2010.0466</a:t>
            </a:r>
            <a:r>
              <a:rPr lang="en-US" dirty="0"/>
              <a:t> </a:t>
            </a:r>
          </a:p>
        </p:txBody>
      </p:sp>
    </p:spTree>
    <p:extLst>
      <p:ext uri="{BB962C8B-B14F-4D97-AF65-F5344CB8AC3E}">
        <p14:creationId xmlns:p14="http://schemas.microsoft.com/office/powerpoint/2010/main" val="382480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940F-E7E3-49D5-92B3-2BE6CBB51521}"/>
              </a:ext>
            </a:extLst>
          </p:cNvPr>
          <p:cNvSpPr>
            <a:spLocks noGrp="1"/>
          </p:cNvSpPr>
          <p:nvPr>
            <p:ph type="title"/>
          </p:nvPr>
        </p:nvSpPr>
        <p:spPr/>
        <p:txBody>
          <a:bodyPr/>
          <a:lstStyle/>
          <a:p>
            <a:r>
              <a:rPr lang="en-CA" dirty="0"/>
              <a:t>The Role of Dependence</a:t>
            </a:r>
            <a:endParaRPr lang="en-US" dirty="0"/>
          </a:p>
        </p:txBody>
      </p:sp>
      <p:sp>
        <p:nvSpPr>
          <p:cNvPr id="3" name="Content Placeholder 2">
            <a:extLst>
              <a:ext uri="{FF2B5EF4-FFF2-40B4-BE49-F238E27FC236}">
                <a16:creationId xmlns:a16="http://schemas.microsoft.com/office/drawing/2014/main" id="{345054D0-4941-4228-A542-A29F34885D0C}"/>
              </a:ext>
            </a:extLst>
          </p:cNvPr>
          <p:cNvSpPr>
            <a:spLocks noGrp="1"/>
          </p:cNvSpPr>
          <p:nvPr>
            <p:ph idx="1"/>
          </p:nvPr>
        </p:nvSpPr>
        <p:spPr>
          <a:xfrm>
            <a:off x="4034118" y="1825625"/>
            <a:ext cx="7319682" cy="4351338"/>
          </a:xfrm>
        </p:spPr>
        <p:txBody>
          <a:bodyPr/>
          <a:lstStyle/>
          <a:p>
            <a:pPr marL="0" indent="0">
              <a:buNone/>
            </a:pPr>
            <a:r>
              <a:rPr lang="en-CA" dirty="0"/>
              <a:t>Gilligan: the female view of morality is based on vulnerability and dependence, while the male orientation emphasizes rational, courageous and fully informed people</a:t>
            </a:r>
          </a:p>
          <a:p>
            <a:pPr marL="0" indent="0">
              <a:buNone/>
            </a:pPr>
            <a:r>
              <a:rPr lang="en-CA" dirty="0"/>
              <a:t>Miller: </a:t>
            </a:r>
            <a:r>
              <a:rPr lang="en-US" dirty="0"/>
              <a:t>Wonder Woman’s Inversion of Oppression. (c.f. Wonder Woman as a U.N. ambassador for empowering girls and women)</a:t>
            </a:r>
          </a:p>
        </p:txBody>
      </p:sp>
      <p:sp>
        <p:nvSpPr>
          <p:cNvPr id="7" name="TextBox 6">
            <a:extLst>
              <a:ext uri="{FF2B5EF4-FFF2-40B4-BE49-F238E27FC236}">
                <a16:creationId xmlns:a16="http://schemas.microsoft.com/office/drawing/2014/main" id="{E0A097C7-963B-49F2-BCAE-04E9FD367FD5}"/>
              </a:ext>
            </a:extLst>
          </p:cNvPr>
          <p:cNvSpPr txBox="1"/>
          <p:nvPr/>
        </p:nvSpPr>
        <p:spPr>
          <a:xfrm>
            <a:off x="838199" y="5781737"/>
            <a:ext cx="10201835" cy="923330"/>
          </a:xfrm>
          <a:prstGeom prst="rect">
            <a:avLst/>
          </a:prstGeom>
          <a:noFill/>
        </p:spPr>
        <p:txBody>
          <a:bodyPr wrap="square">
            <a:spAutoFit/>
          </a:bodyPr>
          <a:lstStyle/>
          <a:p>
            <a:r>
              <a:rPr lang="en-US" dirty="0"/>
              <a:t>Sarah Clark Miller, 2006 </a:t>
            </a:r>
            <a:r>
              <a:rPr lang="en-US" dirty="0">
                <a:hlinkClick r:id="rId2"/>
              </a:rPr>
              <a:t>https://www.academia.edu/9681121/Need_Care_and_Obligation</a:t>
            </a:r>
            <a:endParaRPr lang="en-US" dirty="0"/>
          </a:p>
          <a:p>
            <a:r>
              <a:rPr lang="en-US" dirty="0">
                <a:hlinkClick r:id="rId3"/>
              </a:rPr>
              <a:t>https://philarchive.org/archive/MILFE-7</a:t>
            </a:r>
            <a:r>
              <a:rPr lang="en-US" dirty="0"/>
              <a:t>  </a:t>
            </a:r>
          </a:p>
          <a:p>
            <a:r>
              <a:rPr lang="en-US" dirty="0">
                <a:hlinkClick r:id="rId4"/>
              </a:rPr>
              <a:t>https://www.theguardian.com/world/2016/dec/12/wonder-woman-un-ambassador-gender-equality</a:t>
            </a:r>
            <a:r>
              <a:rPr lang="en-US" dirty="0"/>
              <a:t> </a:t>
            </a:r>
          </a:p>
        </p:txBody>
      </p:sp>
      <p:pic>
        <p:nvPicPr>
          <p:cNvPr id="9" name="Picture 8">
            <a:extLst>
              <a:ext uri="{FF2B5EF4-FFF2-40B4-BE49-F238E27FC236}">
                <a16:creationId xmlns:a16="http://schemas.microsoft.com/office/drawing/2014/main" id="{AEB4599E-F6A3-4CF8-9546-ADC72DD597CC}"/>
              </a:ext>
            </a:extLst>
          </p:cNvPr>
          <p:cNvPicPr>
            <a:picLocks noChangeAspect="1"/>
          </p:cNvPicPr>
          <p:nvPr/>
        </p:nvPicPr>
        <p:blipFill>
          <a:blip r:embed="rId5"/>
          <a:stretch>
            <a:fillRect/>
          </a:stretch>
        </p:blipFill>
        <p:spPr>
          <a:xfrm>
            <a:off x="990366" y="1941793"/>
            <a:ext cx="2685087" cy="3554689"/>
          </a:xfrm>
          <a:prstGeom prst="rect">
            <a:avLst/>
          </a:prstGeom>
        </p:spPr>
      </p:pic>
    </p:spTree>
    <p:extLst>
      <p:ext uri="{BB962C8B-B14F-4D97-AF65-F5344CB8AC3E}">
        <p14:creationId xmlns:p14="http://schemas.microsoft.com/office/powerpoint/2010/main" val="2501467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6BC4-529C-4588-AA32-4817A3268A4A}"/>
              </a:ext>
            </a:extLst>
          </p:cNvPr>
          <p:cNvSpPr>
            <a:spLocks noGrp="1"/>
          </p:cNvSpPr>
          <p:nvPr>
            <p:ph type="title"/>
          </p:nvPr>
        </p:nvSpPr>
        <p:spPr/>
        <p:txBody>
          <a:bodyPr/>
          <a:lstStyle/>
          <a:p>
            <a:r>
              <a:rPr lang="en-CA" dirty="0"/>
              <a:t>Ethics of Care, Ethics of Rights</a:t>
            </a:r>
            <a:endParaRPr lang="en-US" dirty="0"/>
          </a:p>
        </p:txBody>
      </p:sp>
      <p:pic>
        <p:nvPicPr>
          <p:cNvPr id="5" name="Content Placeholder 4" descr="Table&#10;&#10;Description automatically generated">
            <a:extLst>
              <a:ext uri="{FF2B5EF4-FFF2-40B4-BE49-F238E27FC236}">
                <a16:creationId xmlns:a16="http://schemas.microsoft.com/office/drawing/2014/main" id="{201FB78E-1320-4D68-80BC-F3A74DA116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55880"/>
            <a:ext cx="8916216" cy="3220327"/>
          </a:xfrm>
        </p:spPr>
      </p:pic>
      <p:sp>
        <p:nvSpPr>
          <p:cNvPr id="7" name="TextBox 6">
            <a:extLst>
              <a:ext uri="{FF2B5EF4-FFF2-40B4-BE49-F238E27FC236}">
                <a16:creationId xmlns:a16="http://schemas.microsoft.com/office/drawing/2014/main" id="{467B8867-A5C5-484B-B10A-19430E732F2E}"/>
              </a:ext>
            </a:extLst>
          </p:cNvPr>
          <p:cNvSpPr txBox="1"/>
          <p:nvPr/>
        </p:nvSpPr>
        <p:spPr>
          <a:xfrm>
            <a:off x="838199" y="5641399"/>
            <a:ext cx="9507583" cy="923330"/>
          </a:xfrm>
          <a:prstGeom prst="rect">
            <a:avLst/>
          </a:prstGeom>
          <a:noFill/>
        </p:spPr>
        <p:txBody>
          <a:bodyPr wrap="square">
            <a:spAutoFit/>
          </a:bodyPr>
          <a:lstStyle/>
          <a:p>
            <a:r>
              <a:rPr lang="en-US" dirty="0"/>
              <a:t>Desi </a:t>
            </a:r>
            <a:r>
              <a:rPr lang="en-US" dirty="0" err="1"/>
              <a:t>Adhariani</a:t>
            </a:r>
            <a:r>
              <a:rPr lang="en-US" dirty="0"/>
              <a:t> - </a:t>
            </a:r>
            <a:r>
              <a:rPr lang="en-US" dirty="0">
                <a:hlinkClick r:id="rId3"/>
              </a:rPr>
              <a:t>https://www.researchgate.net/publication/288228293_Financial_modelling_and_corporate_governance_A_feminist_perspective_using_an_optimization_approach</a:t>
            </a:r>
            <a:r>
              <a:rPr lang="en-US" dirty="0"/>
              <a:t> </a:t>
            </a:r>
          </a:p>
        </p:txBody>
      </p:sp>
    </p:spTree>
    <p:extLst>
      <p:ext uri="{BB962C8B-B14F-4D97-AF65-F5344CB8AC3E}">
        <p14:creationId xmlns:p14="http://schemas.microsoft.com/office/powerpoint/2010/main" val="117126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D877-3D7C-4149-99EC-F2CA9AFC269F}"/>
              </a:ext>
            </a:extLst>
          </p:cNvPr>
          <p:cNvSpPr>
            <a:spLocks noGrp="1"/>
          </p:cNvSpPr>
          <p:nvPr>
            <p:ph type="title"/>
          </p:nvPr>
        </p:nvSpPr>
        <p:spPr/>
        <p:txBody>
          <a:bodyPr/>
          <a:lstStyle/>
          <a:p>
            <a:r>
              <a:rPr lang="en-CA" dirty="0"/>
              <a:t>The Cared-For</a:t>
            </a:r>
            <a:endParaRPr lang="en-US" dirty="0"/>
          </a:p>
        </p:txBody>
      </p:sp>
      <p:sp>
        <p:nvSpPr>
          <p:cNvPr id="3" name="Content Placeholder 2">
            <a:extLst>
              <a:ext uri="{FF2B5EF4-FFF2-40B4-BE49-F238E27FC236}">
                <a16:creationId xmlns:a16="http://schemas.microsoft.com/office/drawing/2014/main" id="{E08D135F-E04D-497A-9500-882BA9A90F36}"/>
              </a:ext>
            </a:extLst>
          </p:cNvPr>
          <p:cNvSpPr>
            <a:spLocks noGrp="1"/>
          </p:cNvSpPr>
          <p:nvPr>
            <p:ph idx="1"/>
          </p:nvPr>
        </p:nvSpPr>
        <p:spPr>
          <a:xfrm>
            <a:off x="838200" y="1825625"/>
            <a:ext cx="6463937" cy="4351338"/>
          </a:xfrm>
        </p:spPr>
        <p:txBody>
          <a:bodyPr/>
          <a:lstStyle/>
          <a:p>
            <a:pPr marL="0" indent="0">
              <a:buNone/>
            </a:pPr>
            <a:r>
              <a:rPr lang="en-CA" dirty="0"/>
              <a:t>“</a:t>
            </a:r>
            <a:r>
              <a:rPr lang="en-US" dirty="0"/>
              <a:t>Instead of turning to a principle for guidance, a </a:t>
            </a:r>
            <a:r>
              <a:rPr lang="en-US" dirty="0" err="1"/>
              <a:t>carer</a:t>
            </a:r>
            <a:r>
              <a:rPr lang="en-US" dirty="0"/>
              <a:t> turns to the cared-for. What does he or she need? Will filling this need harm others in the network of care? Am I competent to fill this need? Will I sacrifice too much of myself? Is the expressed  need  really  in  the  best  interest  of  the  cared-for?” (</a:t>
            </a:r>
            <a:r>
              <a:rPr lang="en-US" dirty="0" err="1"/>
              <a:t>Noddings</a:t>
            </a:r>
            <a:r>
              <a:rPr lang="en-US" dirty="0"/>
              <a:t>, 1998, p. 129) </a:t>
            </a:r>
          </a:p>
        </p:txBody>
      </p:sp>
      <p:sp>
        <p:nvSpPr>
          <p:cNvPr id="5" name="TextBox 4">
            <a:extLst>
              <a:ext uri="{FF2B5EF4-FFF2-40B4-BE49-F238E27FC236}">
                <a16:creationId xmlns:a16="http://schemas.microsoft.com/office/drawing/2014/main" id="{F16C4E75-53B4-4A86-BB95-F21BD15B1B72}"/>
              </a:ext>
            </a:extLst>
          </p:cNvPr>
          <p:cNvSpPr txBox="1"/>
          <p:nvPr/>
        </p:nvSpPr>
        <p:spPr>
          <a:xfrm>
            <a:off x="838200" y="5569545"/>
            <a:ext cx="10186736" cy="923330"/>
          </a:xfrm>
          <a:prstGeom prst="rect">
            <a:avLst/>
          </a:prstGeom>
          <a:noFill/>
        </p:spPr>
        <p:txBody>
          <a:bodyPr wrap="square">
            <a:spAutoFit/>
          </a:bodyPr>
          <a:lstStyle/>
          <a:p>
            <a:r>
              <a:rPr lang="en-US" dirty="0">
                <a:hlinkClick r:id="rId2"/>
              </a:rPr>
              <a:t>http://ai-makurdi.org/wp-content/uploads/2020/05/100.-Philosophy-of-Education-Dimensions-of-Personality-by-Nel-Noddings-1.pdf</a:t>
            </a:r>
            <a:r>
              <a:rPr lang="en-US" dirty="0"/>
              <a:t> </a:t>
            </a:r>
          </a:p>
          <a:p>
            <a:r>
              <a:rPr lang="en-US" dirty="0">
                <a:hlinkClick r:id="rId3"/>
              </a:rPr>
              <a:t>https://www.researchgate.net/figure/Bradshaws-typology-of-needs_fig3_304625914</a:t>
            </a:r>
            <a:r>
              <a:rPr lang="en-US" dirty="0"/>
              <a:t> </a:t>
            </a:r>
          </a:p>
        </p:txBody>
      </p:sp>
      <p:pic>
        <p:nvPicPr>
          <p:cNvPr id="7" name="Picture 6" descr="Diagram&#10;&#10;Description automatically generated with medium confidence">
            <a:extLst>
              <a:ext uri="{FF2B5EF4-FFF2-40B4-BE49-F238E27FC236}">
                <a16:creationId xmlns:a16="http://schemas.microsoft.com/office/drawing/2014/main" id="{56665645-2212-488E-8C6F-2D1932F9A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7128" y="1825625"/>
            <a:ext cx="3407808" cy="3407808"/>
          </a:xfrm>
          <a:prstGeom prst="rect">
            <a:avLst/>
          </a:prstGeom>
        </p:spPr>
      </p:pic>
    </p:spTree>
    <p:extLst>
      <p:ext uri="{BB962C8B-B14F-4D97-AF65-F5344CB8AC3E}">
        <p14:creationId xmlns:p14="http://schemas.microsoft.com/office/powerpoint/2010/main" val="161753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3255-748E-42A2-B246-F5E8377D19B4}"/>
              </a:ext>
            </a:extLst>
          </p:cNvPr>
          <p:cNvSpPr>
            <a:spLocks noGrp="1"/>
          </p:cNvSpPr>
          <p:nvPr>
            <p:ph type="title"/>
          </p:nvPr>
        </p:nvSpPr>
        <p:spPr/>
        <p:txBody>
          <a:bodyPr/>
          <a:lstStyle/>
          <a:p>
            <a:r>
              <a:rPr lang="en-CA" dirty="0"/>
              <a:t>The Cared-For as Empowered</a:t>
            </a:r>
            <a:endParaRPr lang="en-US" dirty="0"/>
          </a:p>
        </p:txBody>
      </p:sp>
      <p:sp>
        <p:nvSpPr>
          <p:cNvPr id="3" name="Content Placeholder 2">
            <a:extLst>
              <a:ext uri="{FF2B5EF4-FFF2-40B4-BE49-F238E27FC236}">
                <a16:creationId xmlns:a16="http://schemas.microsoft.com/office/drawing/2014/main" id="{5C9B1C9F-9C2C-46E7-B98C-9283BA566E2E}"/>
              </a:ext>
            </a:extLst>
          </p:cNvPr>
          <p:cNvSpPr>
            <a:spLocks noGrp="1"/>
          </p:cNvSpPr>
          <p:nvPr>
            <p:ph idx="1"/>
          </p:nvPr>
        </p:nvSpPr>
        <p:spPr/>
        <p:txBody>
          <a:bodyPr/>
          <a:lstStyle/>
          <a:p>
            <a:pPr marL="0" indent="0">
              <a:buNone/>
            </a:pPr>
            <a:r>
              <a:rPr lang="en-US" dirty="0"/>
              <a:t>Karen Costa:​ every single piece of research on trauma-informed care insists that the trauma survivor is constantly empowered to make their own decisions about their care </a:t>
            </a:r>
          </a:p>
          <a:p>
            <a:endParaRPr lang="en-US" dirty="0"/>
          </a:p>
        </p:txBody>
      </p:sp>
      <p:sp>
        <p:nvSpPr>
          <p:cNvPr id="5" name="TextBox 4">
            <a:extLst>
              <a:ext uri="{FF2B5EF4-FFF2-40B4-BE49-F238E27FC236}">
                <a16:creationId xmlns:a16="http://schemas.microsoft.com/office/drawing/2014/main" id="{9356DDB3-C26A-4BE6-83BB-E63CDA30318E}"/>
              </a:ext>
            </a:extLst>
          </p:cNvPr>
          <p:cNvSpPr txBox="1"/>
          <p:nvPr/>
        </p:nvSpPr>
        <p:spPr>
          <a:xfrm>
            <a:off x="838200" y="5992297"/>
            <a:ext cx="8306888" cy="369332"/>
          </a:xfrm>
          <a:prstGeom prst="rect">
            <a:avLst/>
          </a:prstGeom>
          <a:noFill/>
        </p:spPr>
        <p:txBody>
          <a:bodyPr wrap="square">
            <a:spAutoFit/>
          </a:bodyPr>
          <a:lstStyle/>
          <a:p>
            <a:r>
              <a:rPr lang="en-US" dirty="0">
                <a:hlinkClick r:id="rId2"/>
              </a:rPr>
              <a:t>https://onehe.org/resources/karen-ray-costas-trauma-aware-teaching-checklist/ </a:t>
            </a:r>
          </a:p>
        </p:txBody>
      </p:sp>
      <p:pic>
        <p:nvPicPr>
          <p:cNvPr id="7" name="Picture 6">
            <a:extLst>
              <a:ext uri="{FF2B5EF4-FFF2-40B4-BE49-F238E27FC236}">
                <a16:creationId xmlns:a16="http://schemas.microsoft.com/office/drawing/2014/main" id="{C90FE3DD-3B33-4A27-A7A6-4783E3BECAD8}"/>
              </a:ext>
            </a:extLst>
          </p:cNvPr>
          <p:cNvPicPr>
            <a:picLocks noChangeAspect="1"/>
          </p:cNvPicPr>
          <p:nvPr/>
        </p:nvPicPr>
        <p:blipFill>
          <a:blip r:embed="rId3"/>
          <a:stretch>
            <a:fillRect/>
          </a:stretch>
        </p:blipFill>
        <p:spPr>
          <a:xfrm>
            <a:off x="1227966" y="3320355"/>
            <a:ext cx="8926171" cy="1952898"/>
          </a:xfrm>
          <a:prstGeom prst="rect">
            <a:avLst/>
          </a:prstGeom>
        </p:spPr>
      </p:pic>
      <p:sp>
        <p:nvSpPr>
          <p:cNvPr id="9" name="TextBox 8">
            <a:extLst>
              <a:ext uri="{FF2B5EF4-FFF2-40B4-BE49-F238E27FC236}">
                <a16:creationId xmlns:a16="http://schemas.microsoft.com/office/drawing/2014/main" id="{0CEEB2CA-593F-4CB9-8D58-62A7A7959512}"/>
              </a:ext>
            </a:extLst>
          </p:cNvPr>
          <p:cNvSpPr txBox="1"/>
          <p:nvPr/>
        </p:nvSpPr>
        <p:spPr>
          <a:xfrm>
            <a:off x="839288" y="5622965"/>
            <a:ext cx="8056517" cy="369332"/>
          </a:xfrm>
          <a:prstGeom prst="rect">
            <a:avLst/>
          </a:prstGeom>
          <a:noFill/>
        </p:spPr>
        <p:txBody>
          <a:bodyPr wrap="square">
            <a:spAutoFit/>
          </a:bodyPr>
          <a:lstStyle/>
          <a:p>
            <a:r>
              <a:rPr lang="en-US" dirty="0">
                <a:hlinkClick r:id="rId4"/>
              </a:rPr>
              <a:t>https://www.cdc.gov/cpr/infographics/6_principles_trauma_info.htm</a:t>
            </a:r>
            <a:r>
              <a:rPr lang="en-US" dirty="0"/>
              <a:t> </a:t>
            </a:r>
          </a:p>
        </p:txBody>
      </p:sp>
    </p:spTree>
    <p:extLst>
      <p:ext uri="{BB962C8B-B14F-4D97-AF65-F5344CB8AC3E}">
        <p14:creationId xmlns:p14="http://schemas.microsoft.com/office/powerpoint/2010/main" val="1283111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2847</TotalTime>
  <Words>1645</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The Ethical Concept of Care Part Two</vt:lpstr>
      <vt:lpstr>An Ethics of Care</vt:lpstr>
      <vt:lpstr>Identities</vt:lpstr>
      <vt:lpstr>Actual Rather than Hypothetical</vt:lpstr>
      <vt:lpstr>Relations vs Judgements</vt:lpstr>
      <vt:lpstr>The Role of Dependence</vt:lpstr>
      <vt:lpstr>Ethics of Care, Ethics of Rights</vt:lpstr>
      <vt:lpstr>The Cared-For</vt:lpstr>
      <vt:lpstr>The Cared-For as Empowered</vt:lpstr>
      <vt:lpstr>Objectivity</vt:lpstr>
      <vt:lpstr>The Carer (or One-Caring)</vt:lpstr>
      <vt:lpstr>Caregiving</vt:lpstr>
      <vt:lpstr>The Historical Role of Women</vt:lpstr>
      <vt:lpstr>Feminist Roots</vt:lpstr>
      <vt:lpstr>Ethics and Feminism</vt:lpstr>
      <vt:lpstr>Equity</vt:lpstr>
      <vt:lpstr>Producing Inequality</vt:lpstr>
      <vt:lpstr>Rising From Oppression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Concept of Care</dc:title>
  <dc:creator>Stephen Downes</dc:creator>
  <cp:lastModifiedBy>Stephen Downes</cp:lastModifiedBy>
  <cp:revision>7</cp:revision>
  <dcterms:created xsi:type="dcterms:W3CDTF">2021-11-24T18:27:05Z</dcterms:created>
  <dcterms:modified xsi:type="dcterms:W3CDTF">2021-11-27T21:27:42Z</dcterms:modified>
</cp:coreProperties>
</file>