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8" r:id="rId3"/>
    <p:sldId id="311" r:id="rId4"/>
    <p:sldId id="269" r:id="rId5"/>
    <p:sldId id="261" r:id="rId6"/>
    <p:sldId id="318" r:id="rId7"/>
    <p:sldId id="265" r:id="rId8"/>
    <p:sldId id="266" r:id="rId9"/>
    <p:sldId id="294" r:id="rId10"/>
    <p:sldId id="31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722" autoAdjust="0"/>
    <p:restoredTop sz="94660"/>
  </p:normalViewPr>
  <p:slideViewPr>
    <p:cSldViewPr snapToGrid="0">
      <p:cViewPr varScale="1">
        <p:scale>
          <a:sx n="78" d="100"/>
          <a:sy n="78" d="100"/>
        </p:scale>
        <p:origin x="462" y="96"/>
      </p:cViewPr>
      <p:guideLst/>
    </p:cSldViewPr>
  </p:slideViewPr>
  <p:notesTextViewPr>
    <p:cViewPr>
      <p:scale>
        <a:sx n="1" d="1"/>
        <a:sy n="1" d="1"/>
      </p:scale>
      <p:origin x="0" y="0"/>
    </p:cViewPr>
  </p:notesTextViewPr>
  <p:sorterViewPr>
    <p:cViewPr>
      <p:scale>
        <a:sx n="100" d="100"/>
        <a:sy n="100" d="100"/>
      </p:scale>
      <p:origin x="0" y="-112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91E3B-A27F-487B-A2EC-722DB1B13F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9B4E3D-7540-48E1-8AEA-0F44B274DE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7CEA7F-9F9F-4656-B924-CA4DE3ABAF10}"/>
              </a:ext>
            </a:extLst>
          </p:cNvPr>
          <p:cNvSpPr>
            <a:spLocks noGrp="1"/>
          </p:cNvSpPr>
          <p:nvPr>
            <p:ph type="dt" sz="half" idx="10"/>
          </p:nvPr>
        </p:nvSpPr>
        <p:spPr/>
        <p:txBody>
          <a:bodyPr/>
          <a:lstStyle/>
          <a:p>
            <a:fld id="{CF50A1EC-F42B-4ADF-A8E1-29E587C21E6A}" type="datetimeFigureOut">
              <a:rPr lang="en-US" smtClean="0"/>
              <a:t>11/27/2021</a:t>
            </a:fld>
            <a:endParaRPr lang="en-US"/>
          </a:p>
        </p:txBody>
      </p:sp>
      <p:sp>
        <p:nvSpPr>
          <p:cNvPr id="5" name="Footer Placeholder 4">
            <a:extLst>
              <a:ext uri="{FF2B5EF4-FFF2-40B4-BE49-F238E27FC236}">
                <a16:creationId xmlns:a16="http://schemas.microsoft.com/office/drawing/2014/main" id="{30201829-54DB-408C-9306-E16472F550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6469B-5DD2-4F72-B3F3-9074B8F1EC69}"/>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2614873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3B65B-E8B1-4729-A2C0-EF47883EB4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E07CE4-EDFA-4752-B082-FF9A6FA13A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1D9D0F-29DB-4FCB-B764-AFBBA6E4785D}"/>
              </a:ext>
            </a:extLst>
          </p:cNvPr>
          <p:cNvSpPr>
            <a:spLocks noGrp="1"/>
          </p:cNvSpPr>
          <p:nvPr>
            <p:ph type="dt" sz="half" idx="10"/>
          </p:nvPr>
        </p:nvSpPr>
        <p:spPr/>
        <p:txBody>
          <a:bodyPr/>
          <a:lstStyle/>
          <a:p>
            <a:fld id="{CF50A1EC-F42B-4ADF-A8E1-29E587C21E6A}" type="datetimeFigureOut">
              <a:rPr lang="en-US" smtClean="0"/>
              <a:t>11/27/2021</a:t>
            </a:fld>
            <a:endParaRPr lang="en-US"/>
          </a:p>
        </p:txBody>
      </p:sp>
      <p:sp>
        <p:nvSpPr>
          <p:cNvPr id="5" name="Footer Placeholder 4">
            <a:extLst>
              <a:ext uri="{FF2B5EF4-FFF2-40B4-BE49-F238E27FC236}">
                <a16:creationId xmlns:a16="http://schemas.microsoft.com/office/drawing/2014/main" id="{A4D70763-7F60-46DD-975C-5AFD5BF699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314E4A-1208-4E17-BB8C-96FD6488D311}"/>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3732685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119F70-CF92-49D4-B9A6-2BE9458DCF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E1648F-7680-4A1A-A79D-CE896A600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7E7F67-779C-46AE-A02C-217FEE38FABD}"/>
              </a:ext>
            </a:extLst>
          </p:cNvPr>
          <p:cNvSpPr>
            <a:spLocks noGrp="1"/>
          </p:cNvSpPr>
          <p:nvPr>
            <p:ph type="dt" sz="half" idx="10"/>
          </p:nvPr>
        </p:nvSpPr>
        <p:spPr/>
        <p:txBody>
          <a:bodyPr/>
          <a:lstStyle/>
          <a:p>
            <a:fld id="{CF50A1EC-F42B-4ADF-A8E1-29E587C21E6A}" type="datetimeFigureOut">
              <a:rPr lang="en-US" smtClean="0"/>
              <a:t>11/27/2021</a:t>
            </a:fld>
            <a:endParaRPr lang="en-US"/>
          </a:p>
        </p:txBody>
      </p:sp>
      <p:sp>
        <p:nvSpPr>
          <p:cNvPr id="5" name="Footer Placeholder 4">
            <a:extLst>
              <a:ext uri="{FF2B5EF4-FFF2-40B4-BE49-F238E27FC236}">
                <a16:creationId xmlns:a16="http://schemas.microsoft.com/office/drawing/2014/main" id="{7781EC26-B846-40B4-9033-3F1C52F74E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DBDCB3-2750-46FC-9D0C-DDC8CCDD8068}"/>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3406061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F9436-AD9F-4E6A-9EA7-B224F0D99A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EF488D-3A16-4E6A-A501-60EDD9B0F9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4307D-7B9A-4EBC-BB9E-119FC30BE117}"/>
              </a:ext>
            </a:extLst>
          </p:cNvPr>
          <p:cNvSpPr>
            <a:spLocks noGrp="1"/>
          </p:cNvSpPr>
          <p:nvPr>
            <p:ph type="dt" sz="half" idx="10"/>
          </p:nvPr>
        </p:nvSpPr>
        <p:spPr/>
        <p:txBody>
          <a:bodyPr/>
          <a:lstStyle/>
          <a:p>
            <a:fld id="{CF50A1EC-F42B-4ADF-A8E1-29E587C21E6A}" type="datetimeFigureOut">
              <a:rPr lang="en-US" smtClean="0"/>
              <a:t>11/27/2021</a:t>
            </a:fld>
            <a:endParaRPr lang="en-US"/>
          </a:p>
        </p:txBody>
      </p:sp>
      <p:sp>
        <p:nvSpPr>
          <p:cNvPr id="5" name="Footer Placeholder 4">
            <a:extLst>
              <a:ext uri="{FF2B5EF4-FFF2-40B4-BE49-F238E27FC236}">
                <a16:creationId xmlns:a16="http://schemas.microsoft.com/office/drawing/2014/main" id="{3CFC6F7D-1086-4AC6-82D9-4EAE06F329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9A4915-BB5F-49A8-9429-D1CBD776D441}"/>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103967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47AC-8EB1-4FD6-9E70-729C9FD841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F6BBC4-776C-4089-BEFC-83FB929495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0235A4-90E8-451E-8C6A-988FE2743300}"/>
              </a:ext>
            </a:extLst>
          </p:cNvPr>
          <p:cNvSpPr>
            <a:spLocks noGrp="1"/>
          </p:cNvSpPr>
          <p:nvPr>
            <p:ph type="dt" sz="half" idx="10"/>
          </p:nvPr>
        </p:nvSpPr>
        <p:spPr/>
        <p:txBody>
          <a:bodyPr/>
          <a:lstStyle/>
          <a:p>
            <a:fld id="{CF50A1EC-F42B-4ADF-A8E1-29E587C21E6A}" type="datetimeFigureOut">
              <a:rPr lang="en-US" smtClean="0"/>
              <a:t>11/27/2021</a:t>
            </a:fld>
            <a:endParaRPr lang="en-US"/>
          </a:p>
        </p:txBody>
      </p:sp>
      <p:sp>
        <p:nvSpPr>
          <p:cNvPr id="5" name="Footer Placeholder 4">
            <a:extLst>
              <a:ext uri="{FF2B5EF4-FFF2-40B4-BE49-F238E27FC236}">
                <a16:creationId xmlns:a16="http://schemas.microsoft.com/office/drawing/2014/main" id="{6E904E6D-5F0E-484A-8EDD-97191C3CE5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9B8690-1ED4-403C-AD80-E75D45704B51}"/>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4061917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87668-1AA1-4ABF-ADCD-CC8E01BAB6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992768-50A4-41B4-8368-B4C4A4C055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763936-7927-4DD3-9DC0-91FE80E0F6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74D5E7-7EB2-410D-8A2F-9984BDD6BE7C}"/>
              </a:ext>
            </a:extLst>
          </p:cNvPr>
          <p:cNvSpPr>
            <a:spLocks noGrp="1"/>
          </p:cNvSpPr>
          <p:nvPr>
            <p:ph type="dt" sz="half" idx="10"/>
          </p:nvPr>
        </p:nvSpPr>
        <p:spPr/>
        <p:txBody>
          <a:bodyPr/>
          <a:lstStyle/>
          <a:p>
            <a:fld id="{CF50A1EC-F42B-4ADF-A8E1-29E587C21E6A}" type="datetimeFigureOut">
              <a:rPr lang="en-US" smtClean="0"/>
              <a:t>11/27/2021</a:t>
            </a:fld>
            <a:endParaRPr lang="en-US"/>
          </a:p>
        </p:txBody>
      </p:sp>
      <p:sp>
        <p:nvSpPr>
          <p:cNvPr id="6" name="Footer Placeholder 5">
            <a:extLst>
              <a:ext uri="{FF2B5EF4-FFF2-40B4-BE49-F238E27FC236}">
                <a16:creationId xmlns:a16="http://schemas.microsoft.com/office/drawing/2014/main" id="{782B5358-ABAF-4BE2-89FB-7228A62DCE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66357C-ED59-4726-8F0C-DC0AD4C05356}"/>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2343740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42CC-CD97-4B3A-9A1A-3A54D636A6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63E579-1B8A-426A-8BDF-60863F54A1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78A1D1-0509-460D-BAC4-3E634CEF87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986963-FFBC-4D62-B239-C48C390637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26BBB0-545A-4D88-B875-3CCDBFE751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0F1E64-038A-4FC5-9AB0-6FE6FD033B6E}"/>
              </a:ext>
            </a:extLst>
          </p:cNvPr>
          <p:cNvSpPr>
            <a:spLocks noGrp="1"/>
          </p:cNvSpPr>
          <p:nvPr>
            <p:ph type="dt" sz="half" idx="10"/>
          </p:nvPr>
        </p:nvSpPr>
        <p:spPr/>
        <p:txBody>
          <a:bodyPr/>
          <a:lstStyle/>
          <a:p>
            <a:fld id="{CF50A1EC-F42B-4ADF-A8E1-29E587C21E6A}" type="datetimeFigureOut">
              <a:rPr lang="en-US" smtClean="0"/>
              <a:t>11/27/2021</a:t>
            </a:fld>
            <a:endParaRPr lang="en-US"/>
          </a:p>
        </p:txBody>
      </p:sp>
      <p:sp>
        <p:nvSpPr>
          <p:cNvPr id="8" name="Footer Placeholder 7">
            <a:extLst>
              <a:ext uri="{FF2B5EF4-FFF2-40B4-BE49-F238E27FC236}">
                <a16:creationId xmlns:a16="http://schemas.microsoft.com/office/drawing/2014/main" id="{224B38DE-3A3C-4FC4-B3D2-BD4D2A7243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338F76-955E-4421-B752-60F80159C8B7}"/>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1084285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1A699-CC66-4FB9-AB17-6BB406BF54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52D635-10B6-469D-BDA2-D1F917621512}"/>
              </a:ext>
            </a:extLst>
          </p:cNvPr>
          <p:cNvSpPr>
            <a:spLocks noGrp="1"/>
          </p:cNvSpPr>
          <p:nvPr>
            <p:ph type="dt" sz="half" idx="10"/>
          </p:nvPr>
        </p:nvSpPr>
        <p:spPr/>
        <p:txBody>
          <a:bodyPr/>
          <a:lstStyle/>
          <a:p>
            <a:fld id="{CF50A1EC-F42B-4ADF-A8E1-29E587C21E6A}" type="datetimeFigureOut">
              <a:rPr lang="en-US" smtClean="0"/>
              <a:t>11/27/2021</a:t>
            </a:fld>
            <a:endParaRPr lang="en-US"/>
          </a:p>
        </p:txBody>
      </p:sp>
      <p:sp>
        <p:nvSpPr>
          <p:cNvPr id="4" name="Footer Placeholder 3">
            <a:extLst>
              <a:ext uri="{FF2B5EF4-FFF2-40B4-BE49-F238E27FC236}">
                <a16:creationId xmlns:a16="http://schemas.microsoft.com/office/drawing/2014/main" id="{72695F7E-A3A4-4D64-9018-A9997583AC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DF1593-DED9-40EF-85AC-FE160E16045C}"/>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2343613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93A8BB-6428-43F4-A89F-D179CE0CD89D}"/>
              </a:ext>
            </a:extLst>
          </p:cNvPr>
          <p:cNvSpPr>
            <a:spLocks noGrp="1"/>
          </p:cNvSpPr>
          <p:nvPr>
            <p:ph type="dt" sz="half" idx="10"/>
          </p:nvPr>
        </p:nvSpPr>
        <p:spPr/>
        <p:txBody>
          <a:bodyPr/>
          <a:lstStyle/>
          <a:p>
            <a:fld id="{CF50A1EC-F42B-4ADF-A8E1-29E587C21E6A}" type="datetimeFigureOut">
              <a:rPr lang="en-US" smtClean="0"/>
              <a:t>11/27/2021</a:t>
            </a:fld>
            <a:endParaRPr lang="en-US"/>
          </a:p>
        </p:txBody>
      </p:sp>
      <p:sp>
        <p:nvSpPr>
          <p:cNvPr id="3" name="Footer Placeholder 2">
            <a:extLst>
              <a:ext uri="{FF2B5EF4-FFF2-40B4-BE49-F238E27FC236}">
                <a16:creationId xmlns:a16="http://schemas.microsoft.com/office/drawing/2014/main" id="{1DCE700C-89D8-49CF-9DFA-815406119A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C56ABF-D319-40ED-8A2F-5855297CA83D}"/>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3610156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141C9-5F4D-4573-BBB2-833496840A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D852C3-06BB-4B96-A934-32AD79D1E9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97EDF3-5418-4357-980B-928B28AAE1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D02761-04E5-4E06-8FC4-7654A1C6FA7C}"/>
              </a:ext>
            </a:extLst>
          </p:cNvPr>
          <p:cNvSpPr>
            <a:spLocks noGrp="1"/>
          </p:cNvSpPr>
          <p:nvPr>
            <p:ph type="dt" sz="half" idx="10"/>
          </p:nvPr>
        </p:nvSpPr>
        <p:spPr/>
        <p:txBody>
          <a:bodyPr/>
          <a:lstStyle/>
          <a:p>
            <a:fld id="{CF50A1EC-F42B-4ADF-A8E1-29E587C21E6A}" type="datetimeFigureOut">
              <a:rPr lang="en-US" smtClean="0"/>
              <a:t>11/27/2021</a:t>
            </a:fld>
            <a:endParaRPr lang="en-US"/>
          </a:p>
        </p:txBody>
      </p:sp>
      <p:sp>
        <p:nvSpPr>
          <p:cNvPr id="6" name="Footer Placeholder 5">
            <a:extLst>
              <a:ext uri="{FF2B5EF4-FFF2-40B4-BE49-F238E27FC236}">
                <a16:creationId xmlns:a16="http://schemas.microsoft.com/office/drawing/2014/main" id="{BF77C26A-644A-46BC-AB16-9C3A257954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6A04E4-FCBA-420F-864E-22AB3AD6A736}"/>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73364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70EF-202A-426C-A609-4CEE21F5EB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ECBBAB-0ACB-4579-A3D4-FAF9162C40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64C78B-E7FC-4E0B-8865-95F268F45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B4FE2F-630A-476E-8827-DDD6178597E6}"/>
              </a:ext>
            </a:extLst>
          </p:cNvPr>
          <p:cNvSpPr>
            <a:spLocks noGrp="1"/>
          </p:cNvSpPr>
          <p:nvPr>
            <p:ph type="dt" sz="half" idx="10"/>
          </p:nvPr>
        </p:nvSpPr>
        <p:spPr/>
        <p:txBody>
          <a:bodyPr/>
          <a:lstStyle/>
          <a:p>
            <a:fld id="{CF50A1EC-F42B-4ADF-A8E1-29E587C21E6A}" type="datetimeFigureOut">
              <a:rPr lang="en-US" smtClean="0"/>
              <a:t>11/27/2021</a:t>
            </a:fld>
            <a:endParaRPr lang="en-US"/>
          </a:p>
        </p:txBody>
      </p:sp>
      <p:sp>
        <p:nvSpPr>
          <p:cNvPr id="6" name="Footer Placeholder 5">
            <a:extLst>
              <a:ext uri="{FF2B5EF4-FFF2-40B4-BE49-F238E27FC236}">
                <a16:creationId xmlns:a16="http://schemas.microsoft.com/office/drawing/2014/main" id="{FFC663D5-629A-477D-BD25-A820CFB01B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73B8AE-467A-402B-8256-95C1F6A8C307}"/>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3546260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02A1CD-5CE0-4849-807D-0C9E8EA399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E94FEF-36F8-4CC6-850D-F4FA3919C7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1374EB-A1CC-4A87-91AF-6DB2AA259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0A1EC-F42B-4ADF-A8E1-29E587C21E6A}" type="datetimeFigureOut">
              <a:rPr lang="en-US" smtClean="0"/>
              <a:t>11/27/2021</a:t>
            </a:fld>
            <a:endParaRPr lang="en-US"/>
          </a:p>
        </p:txBody>
      </p:sp>
      <p:sp>
        <p:nvSpPr>
          <p:cNvPr id="5" name="Footer Placeholder 4">
            <a:extLst>
              <a:ext uri="{FF2B5EF4-FFF2-40B4-BE49-F238E27FC236}">
                <a16:creationId xmlns:a16="http://schemas.microsoft.com/office/drawing/2014/main" id="{F0BF19B3-97FF-47EE-A2F1-EFCF4F4951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AD8873-A269-4842-A4CA-99BB4AA5EE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B1AF1-4C9E-4098-990D-492AA6E24FE3}" type="slidenum">
              <a:rPr lang="en-US" smtClean="0"/>
              <a:t>‹#›</a:t>
            </a:fld>
            <a:endParaRPr lang="en-US"/>
          </a:p>
        </p:txBody>
      </p:sp>
    </p:spTree>
    <p:extLst>
      <p:ext uri="{BB962C8B-B14F-4D97-AF65-F5344CB8AC3E}">
        <p14:creationId xmlns:p14="http://schemas.microsoft.com/office/powerpoint/2010/main" val="3009312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revistaseug.ugr.es/index.php/acfs/article/viewFile/1040/123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drzimmerman.com/tuesdaytip/personal-responsibility-success"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cetc.org.au/blog/relationship-based-care-is-key-to-recovery-and-chang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yllabus.pirate.care/library/Maria%20Puig%20de%20La%20Bellacasa/Matters%20of%20Care%20(171)/Matters%20of%20Care%20-%20Maria%20Puig%20de%20La%20Bellacasa.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Nel_Noddings" TargetMode="External"/><Relationship Id="rId2" Type="http://schemas.openxmlformats.org/officeDocument/2006/relationships/hyperlink" Target="http://mehrmohammadi.ir/wp-content/uploads/2020/09/The-Challenge-to-Care-in-School-Nel-Noddings.pdf"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Nel_Noddings" TargetMode="External"/><Relationship Id="rId2" Type="http://schemas.openxmlformats.org/officeDocument/2006/relationships/hyperlink" Target="https://ethicsofcare.org/carol-gilliga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louagosta.com/2020/08/07/empathy-and-hermeneutics/"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ai-makurdi.org/wp-content/uploads/2020/05/100.-Philosophy-of-Education-Dimensions-of-Personality-by-Nel-Noddings-1.pdf" TargetMode="External"/><Relationship Id="rId2" Type="http://schemas.openxmlformats.org/officeDocument/2006/relationships/hyperlink" Target="http://www.uvm.edu/~rgriffin/NoddingsCaring.pdf" TargetMode="Externa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hyperlink" Target="https://ieag.org.nz/assets/Uploads/Noddings-2012-1.pdf" TargetMode="External"/><Relationship Id="rId2" Type="http://schemas.openxmlformats.org/officeDocument/2006/relationships/hyperlink" Target="http://www.uvm.edu/~rgriffin/NoddingsCaring.pdf"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prezi.com/fg12ticpgz_u/nel-noddings/" TargetMode="External"/><Relationship Id="rId4" Type="http://schemas.openxmlformats.org/officeDocument/2006/relationships/hyperlink" Target="https://en.wikipedia.org/wiki/Nel_Nodding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journals.sagepub.com/doi/pdf/10.1177/1464700119842560"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child, yellow, young&#10;&#10;Description automatically generated">
            <a:extLst>
              <a:ext uri="{FF2B5EF4-FFF2-40B4-BE49-F238E27FC236}">
                <a16:creationId xmlns:a16="http://schemas.microsoft.com/office/drawing/2014/main" id="{1CFE2C1D-DD8D-49B1-A30D-6B067C9817B0}"/>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11111" r="4" b="4"/>
          <a:stretch/>
        </p:blipFill>
        <p:spPr>
          <a:xfrm>
            <a:off x="20" y="1"/>
            <a:ext cx="12418521" cy="6857999"/>
          </a:xfrm>
          <a:prstGeom prst="rect">
            <a:avLst/>
          </a:prstGeom>
        </p:spPr>
      </p:pic>
      <p:sp>
        <p:nvSpPr>
          <p:cNvPr id="2" name="Title 1">
            <a:extLst>
              <a:ext uri="{FF2B5EF4-FFF2-40B4-BE49-F238E27FC236}">
                <a16:creationId xmlns:a16="http://schemas.microsoft.com/office/drawing/2014/main" id="{BC1EA3DA-64BC-4A00-AB58-1CA808019D14}"/>
              </a:ext>
            </a:extLst>
          </p:cNvPr>
          <p:cNvSpPr>
            <a:spLocks noGrp="1"/>
          </p:cNvSpPr>
          <p:nvPr>
            <p:ph type="ctrTitle"/>
          </p:nvPr>
        </p:nvSpPr>
        <p:spPr>
          <a:xfrm>
            <a:off x="1524000" y="1122362"/>
            <a:ext cx="9144000" cy="2900518"/>
          </a:xfrm>
        </p:spPr>
        <p:txBody>
          <a:bodyPr>
            <a:normAutofit/>
          </a:bodyPr>
          <a:lstStyle/>
          <a:p>
            <a:r>
              <a:rPr lang="en-CA" dirty="0">
                <a:solidFill>
                  <a:srgbClr val="FFFFFF"/>
                </a:solidFill>
              </a:rPr>
              <a:t>Care and Relationships</a:t>
            </a:r>
            <a:endParaRPr lang="en-US" dirty="0">
              <a:solidFill>
                <a:srgbClr val="FFFFFF"/>
              </a:solidFill>
            </a:endParaRPr>
          </a:p>
        </p:txBody>
      </p:sp>
      <p:sp>
        <p:nvSpPr>
          <p:cNvPr id="3" name="Subtitle 2">
            <a:extLst>
              <a:ext uri="{FF2B5EF4-FFF2-40B4-BE49-F238E27FC236}">
                <a16:creationId xmlns:a16="http://schemas.microsoft.com/office/drawing/2014/main" id="{25BA4D5F-B350-4C8B-BFDA-74C51E901C25}"/>
              </a:ext>
            </a:extLst>
          </p:cNvPr>
          <p:cNvSpPr>
            <a:spLocks noGrp="1"/>
          </p:cNvSpPr>
          <p:nvPr>
            <p:ph type="subTitle" idx="1"/>
          </p:nvPr>
        </p:nvSpPr>
        <p:spPr>
          <a:xfrm>
            <a:off x="1524000" y="4159404"/>
            <a:ext cx="9144000" cy="1098395"/>
          </a:xfrm>
        </p:spPr>
        <p:txBody>
          <a:bodyPr>
            <a:normAutofit/>
          </a:bodyPr>
          <a:lstStyle/>
          <a:p>
            <a:r>
              <a:rPr lang="en-CA" dirty="0">
                <a:solidFill>
                  <a:srgbClr val="FFFFFF"/>
                </a:solidFill>
              </a:rPr>
              <a:t>Stephen Downes</a:t>
            </a:r>
          </a:p>
          <a:p>
            <a:r>
              <a:rPr lang="en-CA" dirty="0">
                <a:solidFill>
                  <a:srgbClr val="FFFFFF"/>
                </a:solidFill>
              </a:rPr>
              <a:t>November 27, 2021</a:t>
            </a:r>
            <a:endParaRPr lang="en-US" dirty="0">
              <a:solidFill>
                <a:srgbClr val="FFFFFF"/>
              </a:solidFill>
            </a:endParaRPr>
          </a:p>
        </p:txBody>
      </p:sp>
    </p:spTree>
    <p:extLst>
      <p:ext uri="{BB962C8B-B14F-4D97-AF65-F5344CB8AC3E}">
        <p14:creationId xmlns:p14="http://schemas.microsoft.com/office/powerpoint/2010/main" val="37793319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F1137-3DD5-4877-AEFA-56FEB9D53788}"/>
              </a:ext>
            </a:extLst>
          </p:cNvPr>
          <p:cNvSpPr>
            <a:spLocks noGrp="1"/>
          </p:cNvSpPr>
          <p:nvPr>
            <p:ph type="title"/>
          </p:nvPr>
        </p:nvSpPr>
        <p:spPr/>
        <p:txBody>
          <a:bodyPr/>
          <a:lstStyle/>
          <a:p>
            <a:r>
              <a:rPr lang="en-CA" dirty="0"/>
              <a:t>Social Connection Model</a:t>
            </a:r>
            <a:endParaRPr lang="en-US" dirty="0"/>
          </a:p>
        </p:txBody>
      </p:sp>
      <p:sp>
        <p:nvSpPr>
          <p:cNvPr id="3" name="Content Placeholder 2">
            <a:extLst>
              <a:ext uri="{FF2B5EF4-FFF2-40B4-BE49-F238E27FC236}">
                <a16:creationId xmlns:a16="http://schemas.microsoft.com/office/drawing/2014/main" id="{1C07D67A-2F4C-4E3D-B354-8C0E31C0F9C7}"/>
              </a:ext>
            </a:extLst>
          </p:cNvPr>
          <p:cNvSpPr>
            <a:spLocks noGrp="1"/>
          </p:cNvSpPr>
          <p:nvPr>
            <p:ph idx="1"/>
          </p:nvPr>
        </p:nvSpPr>
        <p:spPr>
          <a:xfrm>
            <a:off x="6096000" y="1906497"/>
            <a:ext cx="4786745" cy="4351338"/>
          </a:xfrm>
        </p:spPr>
        <p:txBody>
          <a:bodyPr>
            <a:normAutofit/>
          </a:bodyPr>
          <a:lstStyle/>
          <a:p>
            <a:pPr marL="0" indent="0">
              <a:buNone/>
            </a:pPr>
            <a:r>
              <a:rPr lang="en-US" dirty="0"/>
              <a:t>“Iris Marion Young’s (2006) ‘social connection model’ of responsibility argues that all agents who contribute by their actions to the structural processes that produce injustice have responsibilities to work to remedy these injustices.” (</a:t>
            </a:r>
            <a:r>
              <a:rPr lang="en-US" dirty="0" err="1"/>
              <a:t>Tronto</a:t>
            </a:r>
            <a:r>
              <a:rPr lang="en-US" dirty="0"/>
              <a:t>, 2013, p. 72)</a:t>
            </a:r>
          </a:p>
          <a:p>
            <a:pPr marL="0" indent="0">
              <a:buNone/>
            </a:pPr>
            <a:endParaRPr lang="en-US" dirty="0"/>
          </a:p>
        </p:txBody>
      </p:sp>
      <p:sp>
        <p:nvSpPr>
          <p:cNvPr id="11" name="TextBox 10">
            <a:extLst>
              <a:ext uri="{FF2B5EF4-FFF2-40B4-BE49-F238E27FC236}">
                <a16:creationId xmlns:a16="http://schemas.microsoft.com/office/drawing/2014/main" id="{350CA189-D3E2-48A1-921B-7DF676412613}"/>
              </a:ext>
            </a:extLst>
          </p:cNvPr>
          <p:cNvSpPr txBox="1"/>
          <p:nvPr/>
        </p:nvSpPr>
        <p:spPr>
          <a:xfrm>
            <a:off x="838201" y="5934670"/>
            <a:ext cx="10938162" cy="646331"/>
          </a:xfrm>
          <a:prstGeom prst="rect">
            <a:avLst/>
          </a:prstGeom>
          <a:noFill/>
        </p:spPr>
        <p:txBody>
          <a:bodyPr wrap="square">
            <a:spAutoFit/>
          </a:bodyPr>
          <a:lstStyle/>
          <a:p>
            <a:r>
              <a:rPr lang="en-US" dirty="0"/>
              <a:t>Iris </a:t>
            </a:r>
            <a:r>
              <a:rPr lang="en-US" dirty="0" err="1"/>
              <a:t>MarionYoung</a:t>
            </a:r>
            <a:r>
              <a:rPr lang="en-US" dirty="0"/>
              <a:t>, 2005, Responsibility and Global Justice: A Social Connection Mode. </a:t>
            </a:r>
            <a:r>
              <a:rPr lang="en-US" dirty="0" err="1"/>
              <a:t>Anales</a:t>
            </a:r>
            <a:r>
              <a:rPr lang="en-US" dirty="0"/>
              <a:t> de la </a:t>
            </a:r>
            <a:r>
              <a:rPr lang="en-US" dirty="0" err="1"/>
              <a:t>Cátedra</a:t>
            </a:r>
            <a:r>
              <a:rPr lang="en-US" dirty="0"/>
              <a:t> Francisco Suárez, 39 (2005), 709-726. </a:t>
            </a:r>
            <a:r>
              <a:rPr lang="en-US" dirty="0">
                <a:hlinkClick r:id="rId2"/>
              </a:rPr>
              <a:t>https://revistaseug.ugr.es/index.php/acfs/article/viewFile/1040/1235</a:t>
            </a:r>
            <a:r>
              <a:rPr lang="en-US" dirty="0"/>
              <a:t>   </a:t>
            </a:r>
          </a:p>
        </p:txBody>
      </p:sp>
      <p:pic>
        <p:nvPicPr>
          <p:cNvPr id="13" name="Picture 12">
            <a:extLst>
              <a:ext uri="{FF2B5EF4-FFF2-40B4-BE49-F238E27FC236}">
                <a16:creationId xmlns:a16="http://schemas.microsoft.com/office/drawing/2014/main" id="{685CB9AB-C573-46E3-A76A-C7E62B04132E}"/>
              </a:ext>
            </a:extLst>
          </p:cNvPr>
          <p:cNvPicPr>
            <a:picLocks noChangeAspect="1"/>
          </p:cNvPicPr>
          <p:nvPr/>
        </p:nvPicPr>
        <p:blipFill>
          <a:blip r:embed="rId3"/>
          <a:stretch>
            <a:fillRect/>
          </a:stretch>
        </p:blipFill>
        <p:spPr>
          <a:xfrm>
            <a:off x="933540" y="1996142"/>
            <a:ext cx="4444718" cy="3633074"/>
          </a:xfrm>
          <a:prstGeom prst="rect">
            <a:avLst/>
          </a:prstGeom>
        </p:spPr>
      </p:pic>
    </p:spTree>
    <p:extLst>
      <p:ext uri="{BB962C8B-B14F-4D97-AF65-F5344CB8AC3E}">
        <p14:creationId xmlns:p14="http://schemas.microsoft.com/office/powerpoint/2010/main" val="1594886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AFD7D-4E02-4021-8076-F459A90AB213}"/>
              </a:ext>
            </a:extLst>
          </p:cNvPr>
          <p:cNvSpPr>
            <a:spLocks noGrp="1"/>
          </p:cNvSpPr>
          <p:nvPr>
            <p:ph type="title"/>
          </p:nvPr>
        </p:nvSpPr>
        <p:spPr/>
        <p:txBody>
          <a:bodyPr/>
          <a:lstStyle/>
          <a:p>
            <a:r>
              <a:rPr lang="en-CA" dirty="0"/>
              <a:t>Personal Responsibility</a:t>
            </a:r>
            <a:endParaRPr lang="en-US" dirty="0"/>
          </a:p>
        </p:txBody>
      </p:sp>
      <p:sp>
        <p:nvSpPr>
          <p:cNvPr id="3" name="Content Placeholder 2">
            <a:extLst>
              <a:ext uri="{FF2B5EF4-FFF2-40B4-BE49-F238E27FC236}">
                <a16:creationId xmlns:a16="http://schemas.microsoft.com/office/drawing/2014/main" id="{9B1C2046-98B6-4F44-8AFF-4A028CCD2C1E}"/>
              </a:ext>
            </a:extLst>
          </p:cNvPr>
          <p:cNvSpPr>
            <a:spLocks noGrp="1"/>
          </p:cNvSpPr>
          <p:nvPr>
            <p:ph idx="1"/>
          </p:nvPr>
        </p:nvSpPr>
        <p:spPr>
          <a:xfrm>
            <a:off x="838200" y="1825625"/>
            <a:ext cx="8632371" cy="4351338"/>
          </a:xfrm>
        </p:spPr>
        <p:txBody>
          <a:bodyPr>
            <a:normAutofit/>
          </a:bodyPr>
          <a:lstStyle/>
          <a:p>
            <a:r>
              <a:rPr lang="en-US" dirty="0"/>
              <a:t>Personal responsibility isn’t sufficient for democracy (</a:t>
            </a:r>
            <a:r>
              <a:rPr lang="en-US" dirty="0" err="1"/>
              <a:t>Tronto</a:t>
            </a:r>
            <a:r>
              <a:rPr lang="en-US" dirty="0"/>
              <a:t>, 2013, p. 45)</a:t>
            </a:r>
            <a:r>
              <a:rPr lang="en-US" sz="2800" dirty="0"/>
              <a:t> </a:t>
            </a:r>
            <a:r>
              <a:rPr lang="en-US" sz="1800" dirty="0"/>
              <a:t>(substitute for Harold </a:t>
            </a:r>
            <a:r>
              <a:rPr lang="en-US" sz="1800" dirty="0" err="1"/>
              <a:t>Lasswell’s</a:t>
            </a:r>
            <a:r>
              <a:rPr lang="en-US" sz="1800" dirty="0"/>
              <a:t> (1936) succinct definition of politics, as “who gets what, when and how,” one that sees it a way to divide up responsibilities: who is responsible for caring for what, when, where, and how. )</a:t>
            </a:r>
            <a:endParaRPr lang="en-US" dirty="0"/>
          </a:p>
          <a:p>
            <a:r>
              <a:rPr lang="en-US" dirty="0"/>
              <a:t>“Accounts of responsibility stress its ties to the freedom of a subject to act and to the consequences of such action… of assigning blame for past judgments and actions….  feminists have begun to develop a model that is forward-looking and accounts for how to make change rather than simply to assign blame (Card 1996).” (</a:t>
            </a:r>
            <a:r>
              <a:rPr lang="en-US" dirty="0" err="1"/>
              <a:t>Tronto</a:t>
            </a:r>
            <a:r>
              <a:rPr lang="en-US" dirty="0"/>
              <a:t>, 2013, p. 51)</a:t>
            </a:r>
          </a:p>
        </p:txBody>
      </p:sp>
      <p:pic>
        <p:nvPicPr>
          <p:cNvPr id="5" name="Picture 4">
            <a:extLst>
              <a:ext uri="{FF2B5EF4-FFF2-40B4-BE49-F238E27FC236}">
                <a16:creationId xmlns:a16="http://schemas.microsoft.com/office/drawing/2014/main" id="{5EB333D3-5A86-4307-B042-4A275850EC44}"/>
              </a:ext>
            </a:extLst>
          </p:cNvPr>
          <p:cNvPicPr>
            <a:picLocks noChangeAspect="1"/>
          </p:cNvPicPr>
          <p:nvPr/>
        </p:nvPicPr>
        <p:blipFill>
          <a:blip r:embed="rId2"/>
          <a:stretch>
            <a:fillRect/>
          </a:stretch>
        </p:blipFill>
        <p:spPr>
          <a:xfrm>
            <a:off x="9665998" y="1995000"/>
            <a:ext cx="2142825" cy="4298959"/>
          </a:xfrm>
          <a:prstGeom prst="rect">
            <a:avLst/>
          </a:prstGeom>
        </p:spPr>
      </p:pic>
      <p:sp>
        <p:nvSpPr>
          <p:cNvPr id="7" name="TextBox 6">
            <a:extLst>
              <a:ext uri="{FF2B5EF4-FFF2-40B4-BE49-F238E27FC236}">
                <a16:creationId xmlns:a16="http://schemas.microsoft.com/office/drawing/2014/main" id="{0140FCB9-FFDC-4EC3-B144-3F05DC23907E}"/>
              </a:ext>
            </a:extLst>
          </p:cNvPr>
          <p:cNvSpPr txBox="1"/>
          <p:nvPr/>
        </p:nvSpPr>
        <p:spPr>
          <a:xfrm>
            <a:off x="4679769" y="6413605"/>
            <a:ext cx="9145088" cy="369332"/>
          </a:xfrm>
          <a:prstGeom prst="rect">
            <a:avLst/>
          </a:prstGeom>
          <a:noFill/>
        </p:spPr>
        <p:txBody>
          <a:bodyPr wrap="square">
            <a:spAutoFit/>
          </a:bodyPr>
          <a:lstStyle/>
          <a:p>
            <a:r>
              <a:rPr lang="en-US" dirty="0">
                <a:hlinkClick r:id="rId3"/>
              </a:rPr>
              <a:t>https://www.drzimmerman.com/tuesdaytip/personal-responsibility-success</a:t>
            </a:r>
            <a:r>
              <a:rPr lang="en-US" dirty="0"/>
              <a:t> </a:t>
            </a:r>
          </a:p>
        </p:txBody>
      </p:sp>
      <p:sp>
        <p:nvSpPr>
          <p:cNvPr id="8" name="TextBox 7">
            <a:extLst>
              <a:ext uri="{FF2B5EF4-FFF2-40B4-BE49-F238E27FC236}">
                <a16:creationId xmlns:a16="http://schemas.microsoft.com/office/drawing/2014/main" id="{D7AD7E77-A2FC-4745-9416-F68E3FB0EF87}"/>
              </a:ext>
            </a:extLst>
          </p:cNvPr>
          <p:cNvSpPr txBox="1"/>
          <p:nvPr/>
        </p:nvSpPr>
        <p:spPr>
          <a:xfrm>
            <a:off x="1075038" y="5942568"/>
            <a:ext cx="9662372" cy="369332"/>
          </a:xfrm>
          <a:prstGeom prst="rect">
            <a:avLst/>
          </a:prstGeom>
          <a:noFill/>
        </p:spPr>
        <p:txBody>
          <a:bodyPr wrap="square">
            <a:spAutoFit/>
          </a:bodyPr>
          <a:lstStyle/>
          <a:p>
            <a:r>
              <a:rPr lang="en-US" dirty="0"/>
              <a:t>Title Image: </a:t>
            </a:r>
            <a:r>
              <a:rPr lang="en-US" dirty="0">
                <a:hlinkClick r:id="rId4"/>
              </a:rPr>
              <a:t>https://cetc.org.au/blog/relationship-based-care-is-key-to-recovery-and-change/</a:t>
            </a:r>
            <a:r>
              <a:rPr lang="en-US" dirty="0"/>
              <a:t> </a:t>
            </a:r>
          </a:p>
        </p:txBody>
      </p:sp>
    </p:spTree>
    <p:extLst>
      <p:ext uri="{BB962C8B-B14F-4D97-AF65-F5344CB8AC3E}">
        <p14:creationId xmlns:p14="http://schemas.microsoft.com/office/powerpoint/2010/main" val="324776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B0B4F-5477-419C-9FD3-865223416ACC}"/>
              </a:ext>
            </a:extLst>
          </p:cNvPr>
          <p:cNvSpPr>
            <a:spLocks noGrp="1"/>
          </p:cNvSpPr>
          <p:nvPr>
            <p:ph type="title"/>
          </p:nvPr>
        </p:nvSpPr>
        <p:spPr/>
        <p:txBody>
          <a:bodyPr/>
          <a:lstStyle/>
          <a:p>
            <a:r>
              <a:rPr lang="en-CA" dirty="0"/>
              <a:t>Interdependence as a Condition</a:t>
            </a:r>
            <a:endParaRPr lang="en-US" dirty="0"/>
          </a:p>
        </p:txBody>
      </p:sp>
      <p:sp>
        <p:nvSpPr>
          <p:cNvPr id="3" name="Content Placeholder 2">
            <a:extLst>
              <a:ext uri="{FF2B5EF4-FFF2-40B4-BE49-F238E27FC236}">
                <a16:creationId xmlns:a16="http://schemas.microsoft.com/office/drawing/2014/main" id="{33EB17B3-F626-4691-8C02-5E9BA3FFF7D2}"/>
              </a:ext>
            </a:extLst>
          </p:cNvPr>
          <p:cNvSpPr>
            <a:spLocks noGrp="1"/>
          </p:cNvSpPr>
          <p:nvPr>
            <p:ph idx="1"/>
          </p:nvPr>
        </p:nvSpPr>
        <p:spPr>
          <a:xfrm>
            <a:off x="838200" y="1825625"/>
            <a:ext cx="7780020" cy="4351338"/>
          </a:xfrm>
        </p:spPr>
        <p:txBody>
          <a:bodyPr>
            <a:normAutofit/>
          </a:bodyPr>
          <a:lstStyle/>
          <a:p>
            <a:pPr marL="0" indent="0">
              <a:buNone/>
            </a:pPr>
            <a:r>
              <a:rPr lang="en-US" dirty="0"/>
              <a:t>Feminist ethics of care argue that to value care is to recognize the inevitable interdependency essential to the existence of reliant and vulnerable beings (</a:t>
            </a:r>
            <a:r>
              <a:rPr lang="en-US" dirty="0" err="1"/>
              <a:t>Kittay</a:t>
            </a:r>
            <a:r>
              <a:rPr lang="en-US" dirty="0"/>
              <a:t> and Feder 2002; </a:t>
            </a:r>
            <a:r>
              <a:rPr lang="en-US" dirty="0" err="1"/>
              <a:t>Engster</a:t>
            </a:r>
            <a:r>
              <a:rPr lang="en-US" dirty="0"/>
              <a:t> 2005). Interdependency is not a contract, nor a moral ideal— it is a condition. Care is therefore concomitant to the continuation of life for many living beings in more than human entanglements— not forced upon them by a moral order, and not necessarily a rewarding obligation. </a:t>
            </a:r>
          </a:p>
        </p:txBody>
      </p:sp>
      <p:sp>
        <p:nvSpPr>
          <p:cNvPr id="5" name="TextBox 4">
            <a:extLst>
              <a:ext uri="{FF2B5EF4-FFF2-40B4-BE49-F238E27FC236}">
                <a16:creationId xmlns:a16="http://schemas.microsoft.com/office/drawing/2014/main" id="{5002277F-0C35-45CC-BBF8-0F4F13A11280}"/>
              </a:ext>
            </a:extLst>
          </p:cNvPr>
          <p:cNvSpPr txBox="1"/>
          <p:nvPr/>
        </p:nvSpPr>
        <p:spPr>
          <a:xfrm>
            <a:off x="1090864" y="5657671"/>
            <a:ext cx="10262936" cy="923330"/>
          </a:xfrm>
          <a:prstGeom prst="rect">
            <a:avLst/>
          </a:prstGeom>
          <a:noFill/>
        </p:spPr>
        <p:txBody>
          <a:bodyPr wrap="square">
            <a:spAutoFit/>
          </a:bodyPr>
          <a:lstStyle/>
          <a:p>
            <a:r>
              <a:rPr lang="en-US" dirty="0"/>
              <a:t>María Puig de la </a:t>
            </a:r>
            <a:r>
              <a:rPr lang="en-US" dirty="0" err="1"/>
              <a:t>Bellacasa</a:t>
            </a:r>
            <a:r>
              <a:rPr lang="en-US" dirty="0"/>
              <a:t> (2017) Matters of Care, p. 70. </a:t>
            </a:r>
            <a:r>
              <a:rPr lang="en-US" dirty="0">
                <a:hlinkClick r:id="rId2"/>
              </a:rPr>
              <a:t>https://syllabus.pirate.care/library/Maria%20Puig%20de%20La%20Bellacasa/Matters%20of%20Care%20(171)/Matters%20of%20Care%20-%20Maria%20Puig%20de%20La%20Bellacasa.pdf</a:t>
            </a:r>
            <a:r>
              <a:rPr lang="en-US" dirty="0"/>
              <a:t> </a:t>
            </a:r>
          </a:p>
        </p:txBody>
      </p:sp>
      <p:pic>
        <p:nvPicPr>
          <p:cNvPr id="7" name="Picture 6" descr="Diagram&#10;&#10;Description automatically generated">
            <a:extLst>
              <a:ext uri="{FF2B5EF4-FFF2-40B4-BE49-F238E27FC236}">
                <a16:creationId xmlns:a16="http://schemas.microsoft.com/office/drawing/2014/main" id="{118B466D-E67E-4C69-BE06-CC05FC5934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9177" y="1825625"/>
            <a:ext cx="3495675" cy="3571875"/>
          </a:xfrm>
          <a:prstGeom prst="rect">
            <a:avLst/>
          </a:prstGeom>
        </p:spPr>
      </p:pic>
    </p:spTree>
    <p:extLst>
      <p:ext uri="{BB962C8B-B14F-4D97-AF65-F5344CB8AC3E}">
        <p14:creationId xmlns:p14="http://schemas.microsoft.com/office/powerpoint/2010/main" val="2130113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CE31-DD33-485C-9723-4DAAC4782B52}"/>
              </a:ext>
            </a:extLst>
          </p:cNvPr>
          <p:cNvSpPr>
            <a:spLocks noGrp="1"/>
          </p:cNvSpPr>
          <p:nvPr>
            <p:ph type="title"/>
          </p:nvPr>
        </p:nvSpPr>
        <p:spPr/>
        <p:txBody>
          <a:bodyPr/>
          <a:lstStyle/>
          <a:p>
            <a:r>
              <a:rPr lang="en-CA" dirty="0"/>
              <a:t>The Living Other</a:t>
            </a:r>
            <a:endParaRPr lang="en-US" dirty="0"/>
          </a:p>
        </p:txBody>
      </p:sp>
      <p:sp>
        <p:nvSpPr>
          <p:cNvPr id="3" name="Content Placeholder 2">
            <a:extLst>
              <a:ext uri="{FF2B5EF4-FFF2-40B4-BE49-F238E27FC236}">
                <a16:creationId xmlns:a16="http://schemas.microsoft.com/office/drawing/2014/main" id="{3C0A35EF-29B1-4F4F-B2EF-C26E62696692}"/>
              </a:ext>
            </a:extLst>
          </p:cNvPr>
          <p:cNvSpPr>
            <a:spLocks noGrp="1"/>
          </p:cNvSpPr>
          <p:nvPr>
            <p:ph idx="1"/>
          </p:nvPr>
        </p:nvSpPr>
        <p:spPr>
          <a:xfrm>
            <a:off x="838200" y="1825625"/>
            <a:ext cx="7974330" cy="4351338"/>
          </a:xfrm>
        </p:spPr>
        <p:txBody>
          <a:bodyPr>
            <a:normAutofit/>
          </a:bodyPr>
          <a:lstStyle/>
          <a:p>
            <a:r>
              <a:rPr lang="en-CA" dirty="0" err="1"/>
              <a:t>Noddings</a:t>
            </a:r>
            <a:r>
              <a:rPr lang="en-CA" dirty="0"/>
              <a:t>: “</a:t>
            </a:r>
            <a:r>
              <a:rPr lang="en-US" dirty="0"/>
              <a:t>The living other is more important than any theory. This is a central idea in an ethic of care. It is pre-theoretical, rooted in natural caring.” </a:t>
            </a:r>
          </a:p>
          <a:p>
            <a:r>
              <a:rPr lang="en-US" dirty="0"/>
              <a:t>‘Diminishment’ – “when she either chooses or is forced to act in a way that rejects her internal call to care… people and organizations can deliberately or carelessly contribute to the diminishment of others' ethical ideals… by teaching people not to care, or by placing them in conditions that prevent them from being able to care (</a:t>
            </a:r>
            <a:r>
              <a:rPr lang="en-US" dirty="0" err="1"/>
              <a:t>Noddings</a:t>
            </a:r>
            <a:r>
              <a:rPr lang="en-US" dirty="0"/>
              <a:t>, 1984, 116-119). </a:t>
            </a:r>
          </a:p>
        </p:txBody>
      </p:sp>
      <p:sp>
        <p:nvSpPr>
          <p:cNvPr id="5" name="TextBox 4">
            <a:extLst>
              <a:ext uri="{FF2B5EF4-FFF2-40B4-BE49-F238E27FC236}">
                <a16:creationId xmlns:a16="http://schemas.microsoft.com/office/drawing/2014/main" id="{80BB5329-372F-4363-BB9A-64BF440490F2}"/>
              </a:ext>
            </a:extLst>
          </p:cNvPr>
          <p:cNvSpPr txBox="1"/>
          <p:nvPr/>
        </p:nvSpPr>
        <p:spPr>
          <a:xfrm>
            <a:off x="838199" y="6169709"/>
            <a:ext cx="11193379" cy="369332"/>
          </a:xfrm>
          <a:prstGeom prst="rect">
            <a:avLst/>
          </a:prstGeom>
          <a:noFill/>
        </p:spPr>
        <p:txBody>
          <a:bodyPr wrap="square">
            <a:spAutoFit/>
          </a:bodyPr>
          <a:lstStyle/>
          <a:p>
            <a:r>
              <a:rPr lang="en-US" dirty="0">
                <a:hlinkClick r:id="rId2"/>
              </a:rPr>
              <a:t>http://mehrmohammadi.ir/wp-content/uploads/2020/09/The-Challenge-to-Care-in-School-Nel-Noddings.pdf</a:t>
            </a:r>
            <a:r>
              <a:rPr lang="en-US" dirty="0"/>
              <a:t> </a:t>
            </a:r>
          </a:p>
        </p:txBody>
      </p:sp>
      <p:sp>
        <p:nvSpPr>
          <p:cNvPr id="7" name="TextBox 6">
            <a:extLst>
              <a:ext uri="{FF2B5EF4-FFF2-40B4-BE49-F238E27FC236}">
                <a16:creationId xmlns:a16="http://schemas.microsoft.com/office/drawing/2014/main" id="{94AAD72C-0DC6-4920-8CF8-78640C084A8D}"/>
              </a:ext>
            </a:extLst>
          </p:cNvPr>
          <p:cNvSpPr txBox="1"/>
          <p:nvPr/>
        </p:nvSpPr>
        <p:spPr>
          <a:xfrm>
            <a:off x="838198" y="6539041"/>
            <a:ext cx="6096000" cy="369332"/>
          </a:xfrm>
          <a:prstGeom prst="rect">
            <a:avLst/>
          </a:prstGeom>
          <a:noFill/>
        </p:spPr>
        <p:txBody>
          <a:bodyPr wrap="square">
            <a:spAutoFit/>
          </a:bodyPr>
          <a:lstStyle/>
          <a:p>
            <a:r>
              <a:rPr lang="en-US" dirty="0">
                <a:hlinkClick r:id="rId3"/>
              </a:rPr>
              <a:t>https://en.wikipedia.org/wiki/Nel_Noddings</a:t>
            </a:r>
            <a:r>
              <a:rPr lang="en-US" dirty="0"/>
              <a:t> </a:t>
            </a:r>
          </a:p>
        </p:txBody>
      </p:sp>
      <p:pic>
        <p:nvPicPr>
          <p:cNvPr id="9" name="Picture 8">
            <a:extLst>
              <a:ext uri="{FF2B5EF4-FFF2-40B4-BE49-F238E27FC236}">
                <a16:creationId xmlns:a16="http://schemas.microsoft.com/office/drawing/2014/main" id="{400C3191-F008-4549-AAAB-C2E70ABD9055}"/>
              </a:ext>
            </a:extLst>
          </p:cNvPr>
          <p:cNvPicPr>
            <a:picLocks noChangeAspect="1"/>
          </p:cNvPicPr>
          <p:nvPr/>
        </p:nvPicPr>
        <p:blipFill>
          <a:blip r:embed="rId4"/>
          <a:stretch>
            <a:fillRect/>
          </a:stretch>
        </p:blipFill>
        <p:spPr>
          <a:xfrm>
            <a:off x="8937958" y="1991658"/>
            <a:ext cx="2968191" cy="3877080"/>
          </a:xfrm>
          <a:prstGeom prst="rect">
            <a:avLst/>
          </a:prstGeom>
        </p:spPr>
      </p:pic>
    </p:spTree>
    <p:extLst>
      <p:ext uri="{BB962C8B-B14F-4D97-AF65-F5344CB8AC3E}">
        <p14:creationId xmlns:p14="http://schemas.microsoft.com/office/powerpoint/2010/main" val="2348707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C001-A246-42A8-98F8-228F792EE1C7}"/>
              </a:ext>
            </a:extLst>
          </p:cNvPr>
          <p:cNvSpPr>
            <a:spLocks noGrp="1"/>
          </p:cNvSpPr>
          <p:nvPr>
            <p:ph type="title"/>
          </p:nvPr>
        </p:nvSpPr>
        <p:spPr/>
        <p:txBody>
          <a:bodyPr/>
          <a:lstStyle/>
          <a:p>
            <a:r>
              <a:rPr lang="en-US" dirty="0"/>
              <a:t>Relational, Responsive Beings</a:t>
            </a:r>
          </a:p>
        </p:txBody>
      </p:sp>
      <p:sp>
        <p:nvSpPr>
          <p:cNvPr id="3" name="Content Placeholder 2">
            <a:extLst>
              <a:ext uri="{FF2B5EF4-FFF2-40B4-BE49-F238E27FC236}">
                <a16:creationId xmlns:a16="http://schemas.microsoft.com/office/drawing/2014/main" id="{7A02A4F2-91B8-40BC-BE56-4F479A36C6EA}"/>
              </a:ext>
            </a:extLst>
          </p:cNvPr>
          <p:cNvSpPr>
            <a:spLocks noGrp="1"/>
          </p:cNvSpPr>
          <p:nvPr>
            <p:ph idx="1"/>
          </p:nvPr>
        </p:nvSpPr>
        <p:spPr/>
        <p:txBody>
          <a:bodyPr/>
          <a:lstStyle/>
          <a:p>
            <a:r>
              <a:rPr lang="en-CA" dirty="0"/>
              <a:t>Gilligan: “</a:t>
            </a:r>
            <a:r>
              <a:rPr lang="en-US" dirty="0"/>
              <a:t>The ethics of care starts from the premise that as humans we are inherently relational, responsive beings and the human condition is one of connectedness or interdependence.”</a:t>
            </a:r>
          </a:p>
          <a:p>
            <a:pPr lvl="1"/>
            <a:r>
              <a:rPr lang="en-US" dirty="0"/>
              <a:t>“Morality is grounded in a psychological logic, reflecting the ways in which we experience ourselves in relation to others.”</a:t>
            </a:r>
          </a:p>
          <a:p>
            <a:pPr lvl="1"/>
            <a:r>
              <a:rPr lang="en-US" dirty="0"/>
              <a:t>“The origins of morality lie in human relationships as they give rise to concerns about injustice and carelessness.”</a:t>
            </a:r>
          </a:p>
          <a:p>
            <a:r>
              <a:rPr lang="en-US" dirty="0" err="1"/>
              <a:t>Noddings</a:t>
            </a:r>
            <a:r>
              <a:rPr lang="en-US" dirty="0"/>
              <a:t>: “Caring, 'rooted in receptivity, relatedness, and responsiveness' is a more basic and preferable approach to ethics </a:t>
            </a:r>
          </a:p>
        </p:txBody>
      </p:sp>
      <p:sp>
        <p:nvSpPr>
          <p:cNvPr id="5" name="TextBox 4">
            <a:extLst>
              <a:ext uri="{FF2B5EF4-FFF2-40B4-BE49-F238E27FC236}">
                <a16:creationId xmlns:a16="http://schemas.microsoft.com/office/drawing/2014/main" id="{2445A4F1-93AD-46D2-9002-7B83F5FE88F9}"/>
              </a:ext>
            </a:extLst>
          </p:cNvPr>
          <p:cNvSpPr txBox="1"/>
          <p:nvPr/>
        </p:nvSpPr>
        <p:spPr>
          <a:xfrm>
            <a:off x="838200" y="6127234"/>
            <a:ext cx="6093618" cy="369332"/>
          </a:xfrm>
          <a:prstGeom prst="rect">
            <a:avLst/>
          </a:prstGeom>
          <a:noFill/>
        </p:spPr>
        <p:txBody>
          <a:bodyPr wrap="square">
            <a:spAutoFit/>
          </a:bodyPr>
          <a:lstStyle/>
          <a:p>
            <a:r>
              <a:rPr lang="en-US" dirty="0">
                <a:hlinkClick r:id="rId2"/>
              </a:rPr>
              <a:t>https://ethicsofcare.org/carol-gilligan/</a:t>
            </a:r>
            <a:r>
              <a:rPr lang="en-US" dirty="0"/>
              <a:t> </a:t>
            </a:r>
          </a:p>
        </p:txBody>
      </p:sp>
      <p:sp>
        <p:nvSpPr>
          <p:cNvPr id="7" name="TextBox 6">
            <a:extLst>
              <a:ext uri="{FF2B5EF4-FFF2-40B4-BE49-F238E27FC236}">
                <a16:creationId xmlns:a16="http://schemas.microsoft.com/office/drawing/2014/main" id="{03C5AF92-25CE-4088-A1D0-E2BDD531752C}"/>
              </a:ext>
            </a:extLst>
          </p:cNvPr>
          <p:cNvSpPr txBox="1"/>
          <p:nvPr/>
        </p:nvSpPr>
        <p:spPr>
          <a:xfrm>
            <a:off x="835818" y="6492875"/>
            <a:ext cx="6096000" cy="369332"/>
          </a:xfrm>
          <a:prstGeom prst="rect">
            <a:avLst/>
          </a:prstGeom>
          <a:noFill/>
        </p:spPr>
        <p:txBody>
          <a:bodyPr wrap="square">
            <a:spAutoFit/>
          </a:bodyPr>
          <a:lstStyle/>
          <a:p>
            <a:r>
              <a:rPr lang="en-US" dirty="0">
                <a:hlinkClick r:id="rId3"/>
              </a:rPr>
              <a:t>https://en.wikipedia.org/wiki/Nel_Noddings</a:t>
            </a:r>
            <a:r>
              <a:rPr lang="en-US" dirty="0"/>
              <a:t> </a:t>
            </a:r>
          </a:p>
        </p:txBody>
      </p:sp>
    </p:spTree>
    <p:extLst>
      <p:ext uri="{BB962C8B-B14F-4D97-AF65-F5344CB8AC3E}">
        <p14:creationId xmlns:p14="http://schemas.microsoft.com/office/powerpoint/2010/main" val="3684528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3D4FD-301C-4251-BA0B-A2AD21206792}"/>
              </a:ext>
            </a:extLst>
          </p:cNvPr>
          <p:cNvSpPr>
            <a:spLocks noGrp="1"/>
          </p:cNvSpPr>
          <p:nvPr>
            <p:ph type="title"/>
          </p:nvPr>
        </p:nvSpPr>
        <p:spPr/>
        <p:txBody>
          <a:bodyPr/>
          <a:lstStyle/>
          <a:p>
            <a:r>
              <a:rPr lang="en-CA" dirty="0"/>
              <a:t>How Empathy and Receptivity Fail</a:t>
            </a:r>
            <a:endParaRPr lang="en-US" dirty="0"/>
          </a:p>
        </p:txBody>
      </p:sp>
      <p:pic>
        <p:nvPicPr>
          <p:cNvPr id="5" name="Content Placeholder 4">
            <a:extLst>
              <a:ext uri="{FF2B5EF4-FFF2-40B4-BE49-F238E27FC236}">
                <a16:creationId xmlns:a16="http://schemas.microsoft.com/office/drawing/2014/main" id="{DDA0B270-DF64-42F4-8B1E-59150CDFD312}"/>
              </a:ext>
            </a:extLst>
          </p:cNvPr>
          <p:cNvPicPr>
            <a:picLocks noGrp="1" noChangeAspect="1"/>
          </p:cNvPicPr>
          <p:nvPr>
            <p:ph idx="1"/>
          </p:nvPr>
        </p:nvPicPr>
        <p:blipFill>
          <a:blip r:embed="rId2"/>
          <a:stretch>
            <a:fillRect/>
          </a:stretch>
        </p:blipFill>
        <p:spPr>
          <a:xfrm>
            <a:off x="1854926" y="1353181"/>
            <a:ext cx="7474878" cy="5139694"/>
          </a:xfrm>
        </p:spPr>
      </p:pic>
      <p:sp>
        <p:nvSpPr>
          <p:cNvPr id="7" name="TextBox 6">
            <a:extLst>
              <a:ext uri="{FF2B5EF4-FFF2-40B4-BE49-F238E27FC236}">
                <a16:creationId xmlns:a16="http://schemas.microsoft.com/office/drawing/2014/main" id="{12176379-BA79-47AB-B885-54AAA404E58B}"/>
              </a:ext>
            </a:extLst>
          </p:cNvPr>
          <p:cNvSpPr txBox="1"/>
          <p:nvPr/>
        </p:nvSpPr>
        <p:spPr>
          <a:xfrm>
            <a:off x="1675311" y="6169709"/>
            <a:ext cx="12301945" cy="646331"/>
          </a:xfrm>
          <a:prstGeom prst="rect">
            <a:avLst/>
          </a:prstGeom>
          <a:noFill/>
        </p:spPr>
        <p:txBody>
          <a:bodyPr wrap="square">
            <a:spAutoFit/>
          </a:bodyPr>
          <a:lstStyle/>
          <a:p>
            <a:r>
              <a:rPr lang="es-ES" dirty="0"/>
              <a:t>Lou Agosta and Alex </a:t>
            </a:r>
            <a:r>
              <a:rPr lang="es-ES" dirty="0" err="1"/>
              <a:t>Zonis</a:t>
            </a:r>
            <a:r>
              <a:rPr lang="es-ES" dirty="0"/>
              <a:t>, 2020,</a:t>
            </a:r>
            <a:r>
              <a:rPr lang="en-CA" dirty="0"/>
              <a:t> </a:t>
            </a:r>
            <a:r>
              <a:rPr lang="es-ES" dirty="0" err="1"/>
              <a:t>Empathy</a:t>
            </a:r>
            <a:r>
              <a:rPr lang="es-ES" dirty="0"/>
              <a:t>: A </a:t>
            </a:r>
            <a:r>
              <a:rPr lang="es-ES" dirty="0" err="1"/>
              <a:t>Lazy</a:t>
            </a:r>
            <a:r>
              <a:rPr lang="es-ES" dirty="0"/>
              <a:t> </a:t>
            </a:r>
            <a:r>
              <a:rPr lang="es-ES" dirty="0" err="1"/>
              <a:t>Person's</a:t>
            </a:r>
            <a:r>
              <a:rPr lang="es-ES" dirty="0"/>
              <a:t> Guide</a:t>
            </a:r>
          </a:p>
          <a:p>
            <a:r>
              <a:rPr lang="en-US" dirty="0"/>
              <a:t>Cited in  </a:t>
            </a:r>
            <a:r>
              <a:rPr lang="en-US" dirty="0">
                <a:hlinkClick r:id="rId3"/>
              </a:rPr>
              <a:t>https://louagosta.com/2020/08/07/empathy-and-hermeneutics/</a:t>
            </a:r>
            <a:r>
              <a:rPr lang="en-US" dirty="0"/>
              <a:t> </a:t>
            </a:r>
          </a:p>
        </p:txBody>
      </p:sp>
    </p:spTree>
    <p:extLst>
      <p:ext uri="{BB962C8B-B14F-4D97-AF65-F5344CB8AC3E}">
        <p14:creationId xmlns:p14="http://schemas.microsoft.com/office/powerpoint/2010/main" val="2486462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7CADA-F989-4377-9A09-3E0A0A921DE2}"/>
              </a:ext>
            </a:extLst>
          </p:cNvPr>
          <p:cNvSpPr>
            <a:spLocks noGrp="1"/>
          </p:cNvSpPr>
          <p:nvPr>
            <p:ph type="title"/>
          </p:nvPr>
        </p:nvSpPr>
        <p:spPr/>
        <p:txBody>
          <a:bodyPr/>
          <a:lstStyle/>
          <a:p>
            <a:r>
              <a:rPr lang="en-CA" dirty="0"/>
              <a:t>The Relational in Teaching, Caring</a:t>
            </a:r>
            <a:endParaRPr lang="en-US" dirty="0"/>
          </a:p>
        </p:txBody>
      </p:sp>
      <p:sp>
        <p:nvSpPr>
          <p:cNvPr id="3" name="Content Placeholder 2">
            <a:extLst>
              <a:ext uri="{FF2B5EF4-FFF2-40B4-BE49-F238E27FC236}">
                <a16:creationId xmlns:a16="http://schemas.microsoft.com/office/drawing/2014/main" id="{0B182C62-9AC2-400D-BF66-FD930C14099F}"/>
              </a:ext>
            </a:extLst>
          </p:cNvPr>
          <p:cNvSpPr>
            <a:spLocks noGrp="1"/>
          </p:cNvSpPr>
          <p:nvPr>
            <p:ph idx="1"/>
          </p:nvPr>
        </p:nvSpPr>
        <p:spPr>
          <a:xfrm>
            <a:off x="838201" y="1825625"/>
            <a:ext cx="7639594" cy="4351338"/>
          </a:xfrm>
        </p:spPr>
        <p:txBody>
          <a:bodyPr>
            <a:normAutofit/>
          </a:bodyPr>
          <a:lstStyle/>
          <a:p>
            <a:r>
              <a:rPr lang="en-CA" dirty="0"/>
              <a:t>Nel </a:t>
            </a:r>
            <a:r>
              <a:rPr lang="en-CA" dirty="0" err="1"/>
              <a:t>Noddings</a:t>
            </a:r>
            <a:r>
              <a:rPr lang="en-CA" dirty="0"/>
              <a:t>: “</a:t>
            </a:r>
            <a:r>
              <a:rPr lang="en-US" dirty="0"/>
              <a:t>The relational sense of caring forces us to look at the relation. </a:t>
            </a:r>
          </a:p>
          <a:p>
            <a:pPr lvl="1"/>
            <a:r>
              <a:rPr lang="en-US" dirty="0"/>
              <a:t>It is not enough to hear the teacher’s claim to care. Does the student recognize that he or she is cared for? Is the teacher thought by the student to be a caring teacher?”</a:t>
            </a:r>
          </a:p>
          <a:p>
            <a:pPr lvl="1"/>
            <a:r>
              <a:rPr lang="en-US" dirty="0"/>
              <a:t>“Caring does not reside entirely in the attitude and intentions of the </a:t>
            </a:r>
            <a:r>
              <a:rPr lang="en-US" dirty="0" err="1"/>
              <a:t>carer</a:t>
            </a:r>
            <a:r>
              <a:rPr lang="en-US" dirty="0"/>
              <a:t>. We must ask about the effects on the cared-for. If A claims to care for B, but B denies that A cares, then the relation between A and B is not one of caring.” (</a:t>
            </a:r>
            <a:r>
              <a:rPr lang="en-US" dirty="0" err="1"/>
              <a:t>Noddings</a:t>
            </a:r>
            <a:r>
              <a:rPr lang="en-US" dirty="0"/>
              <a:t>, 1998, p. 130)</a:t>
            </a:r>
          </a:p>
        </p:txBody>
      </p:sp>
      <p:sp>
        <p:nvSpPr>
          <p:cNvPr id="5" name="TextBox 4">
            <a:extLst>
              <a:ext uri="{FF2B5EF4-FFF2-40B4-BE49-F238E27FC236}">
                <a16:creationId xmlns:a16="http://schemas.microsoft.com/office/drawing/2014/main" id="{ADD93C9E-F470-446B-8A76-DED0A78B3274}"/>
              </a:ext>
            </a:extLst>
          </p:cNvPr>
          <p:cNvSpPr txBox="1"/>
          <p:nvPr/>
        </p:nvSpPr>
        <p:spPr>
          <a:xfrm>
            <a:off x="838200" y="5807631"/>
            <a:ext cx="6096000" cy="369332"/>
          </a:xfrm>
          <a:prstGeom prst="rect">
            <a:avLst/>
          </a:prstGeom>
          <a:noFill/>
        </p:spPr>
        <p:txBody>
          <a:bodyPr wrap="square">
            <a:spAutoFit/>
          </a:bodyPr>
          <a:lstStyle/>
          <a:p>
            <a:r>
              <a:rPr lang="en-US" dirty="0">
                <a:hlinkClick r:id="rId2"/>
              </a:rPr>
              <a:t>http://www.uvm.edu/~rgriffin/NoddingsCaring.pdf</a:t>
            </a:r>
            <a:r>
              <a:rPr lang="en-US" dirty="0"/>
              <a:t> </a:t>
            </a:r>
          </a:p>
        </p:txBody>
      </p:sp>
      <p:sp>
        <p:nvSpPr>
          <p:cNvPr id="7" name="TextBox 6">
            <a:extLst>
              <a:ext uri="{FF2B5EF4-FFF2-40B4-BE49-F238E27FC236}">
                <a16:creationId xmlns:a16="http://schemas.microsoft.com/office/drawing/2014/main" id="{D1EFFD67-168D-4BC2-987D-16E212CEF01C}"/>
              </a:ext>
            </a:extLst>
          </p:cNvPr>
          <p:cNvSpPr txBox="1"/>
          <p:nvPr/>
        </p:nvSpPr>
        <p:spPr>
          <a:xfrm>
            <a:off x="838200" y="6169709"/>
            <a:ext cx="9336505" cy="646331"/>
          </a:xfrm>
          <a:prstGeom prst="rect">
            <a:avLst/>
          </a:prstGeom>
          <a:noFill/>
        </p:spPr>
        <p:txBody>
          <a:bodyPr wrap="square">
            <a:spAutoFit/>
          </a:bodyPr>
          <a:lstStyle/>
          <a:p>
            <a:r>
              <a:rPr lang="en-US" dirty="0">
                <a:hlinkClick r:id="rId3"/>
              </a:rPr>
              <a:t>http://ai-makurdi.org/wp-content/uploads/2020/05/100.-Philosophy-of-Education-Dimensions-of-Personality-by-Nel-Noddings-1.pdf</a:t>
            </a:r>
            <a:r>
              <a:rPr lang="en-US" dirty="0"/>
              <a:t> </a:t>
            </a:r>
          </a:p>
        </p:txBody>
      </p:sp>
      <p:pic>
        <p:nvPicPr>
          <p:cNvPr id="9" name="Picture 8" descr="Text&#10;&#10;Description automatically generated with low confidence">
            <a:extLst>
              <a:ext uri="{FF2B5EF4-FFF2-40B4-BE49-F238E27FC236}">
                <a16:creationId xmlns:a16="http://schemas.microsoft.com/office/drawing/2014/main" id="{8B017703-0226-472A-B6B0-D01EFE9FF4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0856" y="1825625"/>
            <a:ext cx="2707697" cy="4011001"/>
          </a:xfrm>
          <a:prstGeom prst="rect">
            <a:avLst/>
          </a:prstGeom>
        </p:spPr>
      </p:pic>
    </p:spTree>
    <p:extLst>
      <p:ext uri="{BB962C8B-B14F-4D97-AF65-F5344CB8AC3E}">
        <p14:creationId xmlns:p14="http://schemas.microsoft.com/office/powerpoint/2010/main" val="3273145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B06FD-E8BE-4B1D-9E47-8F1AB6D9EE55}"/>
              </a:ext>
            </a:extLst>
          </p:cNvPr>
          <p:cNvSpPr>
            <a:spLocks noGrp="1"/>
          </p:cNvSpPr>
          <p:nvPr>
            <p:ph type="title"/>
          </p:nvPr>
        </p:nvSpPr>
        <p:spPr/>
        <p:txBody>
          <a:bodyPr/>
          <a:lstStyle/>
          <a:p>
            <a:r>
              <a:rPr lang="en-CA" dirty="0"/>
              <a:t>The Caring Relation</a:t>
            </a:r>
            <a:endParaRPr lang="en-US" dirty="0"/>
          </a:p>
        </p:txBody>
      </p:sp>
      <p:sp>
        <p:nvSpPr>
          <p:cNvPr id="3" name="Content Placeholder 2">
            <a:extLst>
              <a:ext uri="{FF2B5EF4-FFF2-40B4-BE49-F238E27FC236}">
                <a16:creationId xmlns:a16="http://schemas.microsoft.com/office/drawing/2014/main" id="{2F168F72-94D0-4A1D-A321-2FD8611DA1D9}"/>
              </a:ext>
            </a:extLst>
          </p:cNvPr>
          <p:cNvSpPr>
            <a:spLocks noGrp="1"/>
          </p:cNvSpPr>
          <p:nvPr>
            <p:ph idx="1"/>
          </p:nvPr>
        </p:nvSpPr>
        <p:spPr>
          <a:xfrm>
            <a:off x="4140926" y="1825625"/>
            <a:ext cx="7212874" cy="4351338"/>
          </a:xfrm>
        </p:spPr>
        <p:txBody>
          <a:bodyPr>
            <a:normAutofit/>
          </a:bodyPr>
          <a:lstStyle/>
          <a:p>
            <a:pPr marL="0" indent="0">
              <a:buNone/>
            </a:pPr>
            <a:r>
              <a:rPr lang="en-US" dirty="0"/>
              <a:t>… is attentive, “engrossment” (</a:t>
            </a:r>
            <a:r>
              <a:rPr lang="en-US" dirty="0" err="1"/>
              <a:t>Noddings</a:t>
            </a:r>
            <a:r>
              <a:rPr lang="en-US" dirty="0"/>
              <a:t>, 1984)</a:t>
            </a:r>
          </a:p>
          <a:p>
            <a:pPr marL="0" indent="0">
              <a:buNone/>
            </a:pPr>
            <a:r>
              <a:rPr lang="en-US" dirty="0"/>
              <a:t>… is receptive to “what the cared-for is feeling and trying to express”</a:t>
            </a:r>
          </a:p>
          <a:p>
            <a:pPr marL="0" indent="0">
              <a:buNone/>
            </a:pPr>
            <a:r>
              <a:rPr lang="en-US" dirty="0"/>
              <a:t>… is not merely diagnostic, not measuring against some kind of ideal</a:t>
            </a:r>
          </a:p>
          <a:p>
            <a:pPr marL="0" indent="0">
              <a:buNone/>
            </a:pPr>
            <a:r>
              <a:rPr lang="en-US" dirty="0"/>
              <a:t>… moves and motivates the career</a:t>
            </a:r>
          </a:p>
        </p:txBody>
      </p:sp>
      <p:sp>
        <p:nvSpPr>
          <p:cNvPr id="5" name="TextBox 4">
            <a:extLst>
              <a:ext uri="{FF2B5EF4-FFF2-40B4-BE49-F238E27FC236}">
                <a16:creationId xmlns:a16="http://schemas.microsoft.com/office/drawing/2014/main" id="{7206A690-08A2-4FCB-8849-AFE89C369AE3}"/>
              </a:ext>
            </a:extLst>
          </p:cNvPr>
          <p:cNvSpPr txBox="1"/>
          <p:nvPr/>
        </p:nvSpPr>
        <p:spPr>
          <a:xfrm>
            <a:off x="838200" y="6123543"/>
            <a:ext cx="6096000" cy="369332"/>
          </a:xfrm>
          <a:prstGeom prst="rect">
            <a:avLst/>
          </a:prstGeom>
          <a:noFill/>
        </p:spPr>
        <p:txBody>
          <a:bodyPr wrap="square">
            <a:spAutoFit/>
          </a:bodyPr>
          <a:lstStyle/>
          <a:p>
            <a:r>
              <a:rPr lang="en-US" dirty="0">
                <a:hlinkClick r:id="rId2"/>
              </a:rPr>
              <a:t>http://www.uvm.edu/~rgriffin/NoddingsCaring.pdf</a:t>
            </a:r>
            <a:r>
              <a:rPr lang="en-US" dirty="0"/>
              <a:t> </a:t>
            </a:r>
          </a:p>
        </p:txBody>
      </p:sp>
      <p:sp>
        <p:nvSpPr>
          <p:cNvPr id="7" name="TextBox 6">
            <a:extLst>
              <a:ext uri="{FF2B5EF4-FFF2-40B4-BE49-F238E27FC236}">
                <a16:creationId xmlns:a16="http://schemas.microsoft.com/office/drawing/2014/main" id="{20A00388-9EEE-4126-BA53-E5786370501D}"/>
              </a:ext>
            </a:extLst>
          </p:cNvPr>
          <p:cNvSpPr txBox="1"/>
          <p:nvPr/>
        </p:nvSpPr>
        <p:spPr>
          <a:xfrm>
            <a:off x="838200" y="5754211"/>
            <a:ext cx="6096000" cy="369332"/>
          </a:xfrm>
          <a:prstGeom prst="rect">
            <a:avLst/>
          </a:prstGeom>
          <a:noFill/>
        </p:spPr>
        <p:txBody>
          <a:bodyPr wrap="square">
            <a:spAutoFit/>
          </a:bodyPr>
          <a:lstStyle/>
          <a:p>
            <a:r>
              <a:rPr lang="en-US" dirty="0">
                <a:hlinkClick r:id="rId3"/>
              </a:rPr>
              <a:t>https://ieag.org.nz/assets/Uploads/Noddings-2012-1.pdf</a:t>
            </a:r>
            <a:r>
              <a:rPr lang="en-US" dirty="0"/>
              <a:t> </a:t>
            </a:r>
          </a:p>
        </p:txBody>
      </p:sp>
      <p:sp>
        <p:nvSpPr>
          <p:cNvPr id="9" name="TextBox 8">
            <a:extLst>
              <a:ext uri="{FF2B5EF4-FFF2-40B4-BE49-F238E27FC236}">
                <a16:creationId xmlns:a16="http://schemas.microsoft.com/office/drawing/2014/main" id="{0FC19317-87BB-444F-A4B9-1CCFE92CBD3F}"/>
              </a:ext>
            </a:extLst>
          </p:cNvPr>
          <p:cNvSpPr txBox="1"/>
          <p:nvPr/>
        </p:nvSpPr>
        <p:spPr>
          <a:xfrm>
            <a:off x="838200" y="6488668"/>
            <a:ext cx="9885218" cy="369332"/>
          </a:xfrm>
          <a:prstGeom prst="rect">
            <a:avLst/>
          </a:prstGeom>
          <a:noFill/>
        </p:spPr>
        <p:txBody>
          <a:bodyPr wrap="square">
            <a:spAutoFit/>
          </a:bodyPr>
          <a:lstStyle/>
          <a:p>
            <a:r>
              <a:rPr lang="en-US" dirty="0">
                <a:hlinkClick r:id="rId4"/>
              </a:rPr>
              <a:t>https://en.wikipedia.org/wiki/Nel_Noddings</a:t>
            </a:r>
            <a:r>
              <a:rPr lang="en-US" dirty="0"/>
              <a:t>           </a:t>
            </a:r>
            <a:r>
              <a:rPr lang="en-US" dirty="0">
                <a:hlinkClick r:id="rId5"/>
              </a:rPr>
              <a:t>https://prezi.com/fg12ticpgz_u/nel-noddings/</a:t>
            </a:r>
            <a:r>
              <a:rPr lang="en-US" dirty="0"/>
              <a:t>  </a:t>
            </a:r>
          </a:p>
        </p:txBody>
      </p:sp>
      <p:pic>
        <p:nvPicPr>
          <p:cNvPr id="11" name="Picture 10">
            <a:extLst>
              <a:ext uri="{FF2B5EF4-FFF2-40B4-BE49-F238E27FC236}">
                <a16:creationId xmlns:a16="http://schemas.microsoft.com/office/drawing/2014/main" id="{EB26E02F-2749-44DD-9D6C-3AD7152F2100}"/>
              </a:ext>
            </a:extLst>
          </p:cNvPr>
          <p:cNvPicPr>
            <a:picLocks noChangeAspect="1"/>
          </p:cNvPicPr>
          <p:nvPr/>
        </p:nvPicPr>
        <p:blipFill>
          <a:blip r:embed="rId6"/>
          <a:stretch>
            <a:fillRect/>
          </a:stretch>
        </p:blipFill>
        <p:spPr>
          <a:xfrm>
            <a:off x="936551" y="1936830"/>
            <a:ext cx="3010320" cy="3762900"/>
          </a:xfrm>
          <a:prstGeom prst="rect">
            <a:avLst/>
          </a:prstGeom>
        </p:spPr>
      </p:pic>
    </p:spTree>
    <p:extLst>
      <p:ext uri="{BB962C8B-B14F-4D97-AF65-F5344CB8AC3E}">
        <p14:creationId xmlns:p14="http://schemas.microsoft.com/office/powerpoint/2010/main" val="2945291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F1137-3DD5-4877-AEFA-56FEB9D53788}"/>
              </a:ext>
            </a:extLst>
          </p:cNvPr>
          <p:cNvSpPr>
            <a:spLocks noGrp="1"/>
          </p:cNvSpPr>
          <p:nvPr>
            <p:ph type="title"/>
          </p:nvPr>
        </p:nvSpPr>
        <p:spPr/>
        <p:txBody>
          <a:bodyPr/>
          <a:lstStyle/>
          <a:p>
            <a:r>
              <a:rPr lang="en-CA" dirty="0"/>
              <a:t>Relational Responsibilities</a:t>
            </a:r>
            <a:endParaRPr lang="en-US" dirty="0"/>
          </a:p>
        </p:txBody>
      </p:sp>
      <p:sp>
        <p:nvSpPr>
          <p:cNvPr id="3" name="Content Placeholder 2">
            <a:extLst>
              <a:ext uri="{FF2B5EF4-FFF2-40B4-BE49-F238E27FC236}">
                <a16:creationId xmlns:a16="http://schemas.microsoft.com/office/drawing/2014/main" id="{1C07D67A-2F4C-4E3D-B354-8C0E31C0F9C7}"/>
              </a:ext>
            </a:extLst>
          </p:cNvPr>
          <p:cNvSpPr>
            <a:spLocks noGrp="1"/>
          </p:cNvSpPr>
          <p:nvPr>
            <p:ph idx="1"/>
          </p:nvPr>
        </p:nvSpPr>
        <p:spPr>
          <a:xfrm>
            <a:off x="838200" y="1825625"/>
            <a:ext cx="6892636" cy="4351338"/>
          </a:xfrm>
        </p:spPr>
        <p:txBody>
          <a:bodyPr>
            <a:normAutofit/>
          </a:bodyPr>
          <a:lstStyle/>
          <a:p>
            <a:pPr marL="0" indent="0">
              <a:buNone/>
            </a:pPr>
            <a:r>
              <a:rPr lang="en-US" dirty="0" err="1"/>
              <a:t>Tronto</a:t>
            </a:r>
            <a:r>
              <a:rPr lang="en-US" dirty="0"/>
              <a:t>: Relational responsibilities… “grow out of relationships and their complex intertwining” (2012: 303).</a:t>
            </a:r>
          </a:p>
          <a:p>
            <a:r>
              <a:rPr lang="en-US" dirty="0"/>
              <a:t>“[s]</a:t>
            </a:r>
            <a:r>
              <a:rPr lang="en-US" dirty="0" err="1"/>
              <a:t>ome</a:t>
            </a:r>
            <a:r>
              <a:rPr lang="en-US" dirty="0"/>
              <a:t> form of relation – either presence, biological, historical, or institutional ties, or some other form of ‘interaction’ – exists in order to create a relation and, thus, a responsibility” (2012: 306).</a:t>
            </a:r>
          </a:p>
          <a:p>
            <a:endParaRPr lang="en-US" dirty="0"/>
          </a:p>
        </p:txBody>
      </p:sp>
      <p:pic>
        <p:nvPicPr>
          <p:cNvPr id="5" name="Picture 4" descr="Diagram&#10;&#10;Description automatically generated">
            <a:extLst>
              <a:ext uri="{FF2B5EF4-FFF2-40B4-BE49-F238E27FC236}">
                <a16:creationId xmlns:a16="http://schemas.microsoft.com/office/drawing/2014/main" id="{0D76FB18-2B63-4E1C-B528-955415AF2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6486" y="1825625"/>
            <a:ext cx="3616420" cy="3798311"/>
          </a:xfrm>
          <a:prstGeom prst="rect">
            <a:avLst/>
          </a:prstGeom>
        </p:spPr>
      </p:pic>
      <p:sp>
        <p:nvSpPr>
          <p:cNvPr id="7" name="TextBox 6">
            <a:extLst>
              <a:ext uri="{FF2B5EF4-FFF2-40B4-BE49-F238E27FC236}">
                <a16:creationId xmlns:a16="http://schemas.microsoft.com/office/drawing/2014/main" id="{80AD9E0E-3B89-40F2-A5EE-7E4726D1ACD4}"/>
              </a:ext>
            </a:extLst>
          </p:cNvPr>
          <p:cNvSpPr txBox="1"/>
          <p:nvPr/>
        </p:nvSpPr>
        <p:spPr>
          <a:xfrm>
            <a:off x="722550" y="6161016"/>
            <a:ext cx="7659450" cy="369332"/>
          </a:xfrm>
          <a:prstGeom prst="rect">
            <a:avLst/>
          </a:prstGeom>
          <a:noFill/>
        </p:spPr>
        <p:txBody>
          <a:bodyPr wrap="square">
            <a:spAutoFit/>
          </a:bodyPr>
          <a:lstStyle/>
          <a:p>
            <a:r>
              <a:rPr lang="en-US" dirty="0">
                <a:hlinkClick r:id="rId3"/>
              </a:rPr>
              <a:t>https://journals.sagepub.com/doi/pdf/10.1177/1464700119842560</a:t>
            </a:r>
            <a:r>
              <a:rPr lang="en-US" dirty="0"/>
              <a:t> </a:t>
            </a:r>
          </a:p>
        </p:txBody>
      </p:sp>
    </p:spTree>
    <p:extLst>
      <p:ext uri="{BB962C8B-B14F-4D97-AF65-F5344CB8AC3E}">
        <p14:creationId xmlns:p14="http://schemas.microsoft.com/office/powerpoint/2010/main" val="3299219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4002</TotalTime>
  <Words>1040</Words>
  <Application>Microsoft Office PowerPoint</Application>
  <PresentationFormat>Widescreen</PresentationFormat>
  <Paragraphs>47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Care and Relationships</vt:lpstr>
      <vt:lpstr>Personal Responsibility</vt:lpstr>
      <vt:lpstr>Interdependence as a Condition</vt:lpstr>
      <vt:lpstr>The Living Other</vt:lpstr>
      <vt:lpstr>Relational, Responsive Beings</vt:lpstr>
      <vt:lpstr>How Empathy and Receptivity Fail</vt:lpstr>
      <vt:lpstr>The Relational in Teaching, Caring</vt:lpstr>
      <vt:lpstr>The Caring Relation</vt:lpstr>
      <vt:lpstr>Relational Responsibilities</vt:lpstr>
      <vt:lpstr>Social Connection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Ethical Concept of Care</dc:title>
  <dc:creator>Stephen Downes</dc:creator>
  <cp:lastModifiedBy>Stephen Downes</cp:lastModifiedBy>
  <cp:revision>8</cp:revision>
  <dcterms:created xsi:type="dcterms:W3CDTF">2021-11-24T18:27:05Z</dcterms:created>
  <dcterms:modified xsi:type="dcterms:W3CDTF">2021-11-27T21:49:36Z</dcterms:modified>
</cp:coreProperties>
</file>