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67" r:id="rId4"/>
    <p:sldId id="292" r:id="rId5"/>
    <p:sldId id="295" r:id="rId6"/>
    <p:sldId id="286" r:id="rId7"/>
    <p:sldId id="300" r:id="rId8"/>
    <p:sldId id="305" r:id="rId9"/>
    <p:sldId id="303" r:id="rId10"/>
    <p:sldId id="320"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6" d="100"/>
          <a:sy n="66" d="100"/>
        </p:scale>
        <p:origin x="354" y="6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ime.open.ac.uk/articles/10.5334/jime.58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psanet.org/papers/docs/Tronto%20WPSA%20paper%202013.pdf" TargetMode="External"/><Relationship Id="rId2" Type="http://schemas.openxmlformats.org/officeDocument/2006/relationships/hyperlink" Target="https://we.riseup.net/assets/448799/Joan+C.+Tronto+Caring+Democracy+Markets%2C+Equality%2C+and+Justice+%282013%2C+NYU+Press%29.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erraticus.co/2021/01/15/authentic-democracy-voting-populism-democratic-reform/" TargetMode="External"/><Relationship Id="rId2" Type="http://schemas.openxmlformats.org/officeDocument/2006/relationships/hyperlink" Target="https://en.wikipedia.org/wiki/Nel_Nodding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uvm.edu/~rgriffin/NoddingsCaring.pdf" TargetMode="External"/><Relationship Id="rId1" Type="http://schemas.openxmlformats.org/officeDocument/2006/relationships/slideLayout" Target="../slideLayouts/slideLayout2.xml"/><Relationship Id="rId4" Type="http://schemas.openxmlformats.org/officeDocument/2006/relationships/hyperlink" Target="https://letterpile.com/religion/Virtues-Why-do-we-need-it-What-do-we-need-it-fo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rentingscience.com/helpful-kids-and-rewards/" TargetMode="External"/><Relationship Id="rId2" Type="http://schemas.openxmlformats.org/officeDocument/2006/relationships/hyperlink" Target="https://www.britannica.com/topic/ethics-of-ca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wpsanet.org/papers/docs/Tronto%20WPSA%20paper%202013.pdf" TargetMode="External"/><Relationship Id="rId2" Type="http://schemas.openxmlformats.org/officeDocument/2006/relationships/hyperlink" Target="https://jennymackness.wordpress.com/2021/06/08/nel-noddings-a-feminine-approach-to-ethics-and-moral-education-not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jime.open.ac.uk/articles/10.5334/jime.5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ime.open.ac.uk/articles/10.5334/jime.563/"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lmspulse.com/2020/open-education-and-social-justice/" TargetMode="External"/><Relationship Id="rId4" Type="http://schemas.openxmlformats.org/officeDocument/2006/relationships/hyperlink" Target="https://sicologias.files.wordpress.com/2015/01/13-fraser-n-reframing-justic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gathered outside&#10;&#10;Description automatically generated with low confidence">
            <a:extLst>
              <a:ext uri="{FF2B5EF4-FFF2-40B4-BE49-F238E27FC236}">
                <a16:creationId xmlns:a16="http://schemas.microsoft.com/office/drawing/2014/main" id="{7D70E0F8-183A-4058-B5FF-BBE1DF512A0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661"/>
          <a:stretch/>
        </p:blipFill>
        <p:spPr>
          <a:xfrm>
            <a:off x="20" y="1"/>
            <a:ext cx="12191980" cy="6857999"/>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Caring Democracies</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27, 2021</a:t>
            </a:r>
            <a:endParaRPr lang="en-US" dirty="0">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A5DB-B8A1-40D3-A098-8C3E016F0CA2}"/>
              </a:ext>
            </a:extLst>
          </p:cNvPr>
          <p:cNvSpPr>
            <a:spLocks noGrp="1"/>
          </p:cNvSpPr>
          <p:nvPr>
            <p:ph type="title"/>
          </p:nvPr>
        </p:nvSpPr>
        <p:spPr/>
        <p:txBody>
          <a:bodyPr/>
          <a:lstStyle/>
          <a:p>
            <a:r>
              <a:rPr lang="en-CA" dirty="0"/>
              <a:t>Social Justice Model</a:t>
            </a:r>
            <a:endParaRPr lang="en-US" dirty="0"/>
          </a:p>
        </p:txBody>
      </p:sp>
      <p:pic>
        <p:nvPicPr>
          <p:cNvPr id="5" name="Content Placeholder 4" descr="Timeline&#10;&#10;Description automatically generated">
            <a:extLst>
              <a:ext uri="{FF2B5EF4-FFF2-40B4-BE49-F238E27FC236}">
                <a16:creationId xmlns:a16="http://schemas.microsoft.com/office/drawing/2014/main" id="{E70668C4-7FCB-4D8C-9A6D-10593030AF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390" y="1690688"/>
            <a:ext cx="8572500" cy="4705022"/>
          </a:xfrm>
        </p:spPr>
      </p:pic>
      <p:sp>
        <p:nvSpPr>
          <p:cNvPr id="7" name="TextBox 6">
            <a:extLst>
              <a:ext uri="{FF2B5EF4-FFF2-40B4-BE49-F238E27FC236}">
                <a16:creationId xmlns:a16="http://schemas.microsoft.com/office/drawing/2014/main" id="{BD0C5D91-1F37-4AAA-9FA7-0D187B185742}"/>
              </a:ext>
            </a:extLst>
          </p:cNvPr>
          <p:cNvSpPr txBox="1"/>
          <p:nvPr/>
        </p:nvSpPr>
        <p:spPr>
          <a:xfrm>
            <a:off x="838200" y="6405374"/>
            <a:ext cx="6097904" cy="369332"/>
          </a:xfrm>
          <a:prstGeom prst="rect">
            <a:avLst/>
          </a:prstGeom>
          <a:noFill/>
        </p:spPr>
        <p:txBody>
          <a:bodyPr wrap="square">
            <a:spAutoFit/>
          </a:bodyPr>
          <a:lstStyle/>
          <a:p>
            <a:r>
              <a:rPr lang="en-US" dirty="0">
                <a:hlinkClick r:id="rId3"/>
              </a:rPr>
              <a:t>https://jime.open.ac.uk/articles/10.5334/jime.584/</a:t>
            </a:r>
            <a:r>
              <a:rPr lang="en-US" dirty="0"/>
              <a:t> </a:t>
            </a:r>
          </a:p>
        </p:txBody>
      </p:sp>
    </p:spTree>
    <p:extLst>
      <p:ext uri="{BB962C8B-B14F-4D97-AF65-F5344CB8AC3E}">
        <p14:creationId xmlns:p14="http://schemas.microsoft.com/office/powerpoint/2010/main" val="233481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537C-E7A3-4280-998F-3B0D297D2A25}"/>
              </a:ext>
            </a:extLst>
          </p:cNvPr>
          <p:cNvSpPr>
            <a:spLocks noGrp="1"/>
          </p:cNvSpPr>
          <p:nvPr>
            <p:ph type="title"/>
          </p:nvPr>
        </p:nvSpPr>
        <p:spPr/>
        <p:txBody>
          <a:bodyPr/>
          <a:lstStyle/>
          <a:p>
            <a:r>
              <a:rPr lang="en-CA" dirty="0"/>
              <a:t>Caring Democracies</a:t>
            </a:r>
            <a:endParaRPr lang="en-US" dirty="0"/>
          </a:p>
        </p:txBody>
      </p:sp>
      <p:sp>
        <p:nvSpPr>
          <p:cNvPr id="3" name="Content Placeholder 2">
            <a:extLst>
              <a:ext uri="{FF2B5EF4-FFF2-40B4-BE49-F238E27FC236}">
                <a16:creationId xmlns:a16="http://schemas.microsoft.com/office/drawing/2014/main" id="{9C492DCC-AF0E-4AA9-A990-33216F8EF0DF}"/>
              </a:ext>
            </a:extLst>
          </p:cNvPr>
          <p:cNvSpPr>
            <a:spLocks noGrp="1"/>
          </p:cNvSpPr>
          <p:nvPr>
            <p:ph idx="1"/>
          </p:nvPr>
        </p:nvSpPr>
        <p:spPr>
          <a:xfrm>
            <a:off x="3166110" y="1825625"/>
            <a:ext cx="8187690" cy="4351338"/>
          </a:xfrm>
        </p:spPr>
        <p:txBody>
          <a:bodyPr>
            <a:normAutofit/>
          </a:bodyPr>
          <a:lstStyle/>
          <a:p>
            <a:pPr marL="0" indent="0">
              <a:buNone/>
            </a:pPr>
            <a:r>
              <a:rPr lang="en-US" dirty="0" err="1"/>
              <a:t>Tranto</a:t>
            </a:r>
            <a:r>
              <a:rPr lang="en-US" dirty="0"/>
              <a:t>: changes that we have to make to transform into a caring democracy</a:t>
            </a:r>
          </a:p>
          <a:p>
            <a:pPr lvl="1"/>
            <a:r>
              <a:rPr lang="en-US" dirty="0"/>
              <a:t>giving people a voice in the allocation of caring responsibilities</a:t>
            </a:r>
          </a:p>
          <a:p>
            <a:pPr lvl="1"/>
            <a:r>
              <a:rPr lang="en-US" dirty="0"/>
              <a:t>recognize vulnerability, rather than autonomy, as a better way to understand our basic equality.</a:t>
            </a:r>
          </a:p>
          <a:p>
            <a:pPr marL="914400" lvl="2" indent="0">
              <a:buNone/>
            </a:pPr>
            <a:r>
              <a:rPr lang="en-US" dirty="0">
                <a:effectLst/>
                <a:latin typeface="Arial" panose="020B0604020202020204" pitchFamily="34" charset="0"/>
              </a:rPr>
              <a:t>“Freedom cannot simply mean the ability to choose… accounts of freedom that rest upon the absence of domination are preferable to those that do not.”</a:t>
            </a:r>
          </a:p>
          <a:p>
            <a:pPr lvl="1"/>
            <a:r>
              <a:rPr lang="en-US" dirty="0">
                <a:effectLst/>
              </a:rPr>
              <a:t>adding a fifth phase to caring… “caring with.” </a:t>
            </a:r>
            <a:endParaRPr lang="en-US" dirty="0"/>
          </a:p>
        </p:txBody>
      </p:sp>
      <p:sp>
        <p:nvSpPr>
          <p:cNvPr id="5" name="TextBox 4">
            <a:extLst>
              <a:ext uri="{FF2B5EF4-FFF2-40B4-BE49-F238E27FC236}">
                <a16:creationId xmlns:a16="http://schemas.microsoft.com/office/drawing/2014/main" id="{3E6525E4-787B-4E61-BA7D-BDF05B5493C6}"/>
              </a:ext>
            </a:extLst>
          </p:cNvPr>
          <p:cNvSpPr txBox="1"/>
          <p:nvPr/>
        </p:nvSpPr>
        <p:spPr>
          <a:xfrm>
            <a:off x="555458" y="5573236"/>
            <a:ext cx="11081084" cy="1477328"/>
          </a:xfrm>
          <a:prstGeom prst="rect">
            <a:avLst/>
          </a:prstGeom>
          <a:noFill/>
        </p:spPr>
        <p:txBody>
          <a:bodyPr wrap="square">
            <a:spAutoFit/>
          </a:bodyPr>
          <a:lstStyle/>
          <a:p>
            <a:r>
              <a:rPr lang="en-US" dirty="0"/>
              <a:t>Joan </a:t>
            </a:r>
            <a:r>
              <a:rPr lang="en-US" dirty="0" err="1"/>
              <a:t>Tronto</a:t>
            </a:r>
            <a:r>
              <a:rPr lang="en-US" dirty="0"/>
              <a:t>, 2013 </a:t>
            </a:r>
            <a:r>
              <a:rPr lang="en-US" i="1" dirty="0"/>
              <a:t>Caring Democracies, </a:t>
            </a:r>
            <a:r>
              <a:rPr lang="en-US" dirty="0">
                <a:hlinkClick r:id="rId2"/>
              </a:rPr>
              <a:t>https://we.riseup.net/assets/448799/Joan+C.+Tronto+Caring+Democracy+Markets%2C+Equality%2C+and+Justice+%282013%2C+NYU+Press%29.pdf</a:t>
            </a:r>
            <a:endParaRPr lang="en-US" dirty="0"/>
          </a:p>
          <a:p>
            <a:r>
              <a:rPr lang="en-US" dirty="0">
                <a:hlinkClick r:id="rId3"/>
              </a:rPr>
              <a:t>http://www.wpsanet.org/papers/docs/Tronto%20WPSA%20paper%202013.pdf</a:t>
            </a:r>
            <a:r>
              <a:rPr lang="en-US" dirty="0"/>
              <a:t> </a:t>
            </a:r>
          </a:p>
          <a:p>
            <a:endParaRPr lang="en-US" dirty="0"/>
          </a:p>
        </p:txBody>
      </p:sp>
      <p:pic>
        <p:nvPicPr>
          <p:cNvPr id="9" name="Picture 8">
            <a:extLst>
              <a:ext uri="{FF2B5EF4-FFF2-40B4-BE49-F238E27FC236}">
                <a16:creationId xmlns:a16="http://schemas.microsoft.com/office/drawing/2014/main" id="{24E52DA4-0444-4959-B237-C77F6396824D}"/>
              </a:ext>
            </a:extLst>
          </p:cNvPr>
          <p:cNvPicPr>
            <a:picLocks noChangeAspect="1"/>
          </p:cNvPicPr>
          <p:nvPr/>
        </p:nvPicPr>
        <p:blipFill>
          <a:blip r:embed="rId4"/>
          <a:stretch>
            <a:fillRect/>
          </a:stretch>
        </p:blipFill>
        <p:spPr>
          <a:xfrm>
            <a:off x="292461" y="1931669"/>
            <a:ext cx="2797820" cy="3506629"/>
          </a:xfrm>
          <a:prstGeom prst="rect">
            <a:avLst/>
          </a:prstGeom>
        </p:spPr>
      </p:pic>
    </p:spTree>
    <p:extLst>
      <p:ext uri="{BB962C8B-B14F-4D97-AF65-F5344CB8AC3E}">
        <p14:creationId xmlns:p14="http://schemas.microsoft.com/office/powerpoint/2010/main" val="216957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2AEE-781C-49E0-890E-02778CD42FD6}"/>
              </a:ext>
            </a:extLst>
          </p:cNvPr>
          <p:cNvSpPr>
            <a:spLocks noGrp="1"/>
          </p:cNvSpPr>
          <p:nvPr>
            <p:ph type="title"/>
          </p:nvPr>
        </p:nvSpPr>
        <p:spPr/>
        <p:txBody>
          <a:bodyPr/>
          <a:lstStyle/>
          <a:p>
            <a:r>
              <a:rPr lang="en-CA" dirty="0"/>
              <a:t>Unequal Relationships</a:t>
            </a:r>
            <a:endParaRPr lang="en-US" dirty="0"/>
          </a:p>
        </p:txBody>
      </p:sp>
      <p:sp>
        <p:nvSpPr>
          <p:cNvPr id="3" name="Content Placeholder 2">
            <a:extLst>
              <a:ext uri="{FF2B5EF4-FFF2-40B4-BE49-F238E27FC236}">
                <a16:creationId xmlns:a16="http://schemas.microsoft.com/office/drawing/2014/main" id="{4A058213-47FA-4F85-8354-4A5FFA183E00}"/>
              </a:ext>
            </a:extLst>
          </p:cNvPr>
          <p:cNvSpPr>
            <a:spLocks noGrp="1"/>
          </p:cNvSpPr>
          <p:nvPr>
            <p:ph idx="1"/>
          </p:nvPr>
        </p:nvSpPr>
        <p:spPr/>
        <p:txBody>
          <a:bodyPr>
            <a:normAutofit lnSpcReduction="10000"/>
          </a:bodyPr>
          <a:lstStyle/>
          <a:p>
            <a:r>
              <a:rPr lang="en-US" dirty="0"/>
              <a:t>Sarah Lucia Hoagland argues that the relationships in question, such as parenting and teaching, are ideally relationships where caring is a transitory thing designed to foster the independence of the cared-for, and so end the unequal caring relationship. </a:t>
            </a:r>
          </a:p>
          <a:p>
            <a:r>
              <a:rPr lang="en-US" dirty="0"/>
              <a:t>Unequal relationships, she writes, are ethically problematic, and so a poor model for an ethical theory. Hoagland argues that on </a:t>
            </a:r>
            <a:r>
              <a:rPr lang="en-US" dirty="0" err="1"/>
              <a:t>Noddings</a:t>
            </a:r>
            <a:r>
              <a:rPr lang="en-US" dirty="0"/>
              <a:t>' account of ethical caring, the one-caring is placed in the role of the </a:t>
            </a:r>
            <a:r>
              <a:rPr lang="en-US" i="1" dirty="0"/>
              <a:t>giver</a:t>
            </a:r>
            <a:r>
              <a:rPr lang="en-US" dirty="0"/>
              <a:t> and the cared-for in the role of the </a:t>
            </a:r>
            <a:r>
              <a:rPr lang="en-US" i="1" dirty="0"/>
              <a:t>taker</a:t>
            </a:r>
            <a:r>
              <a:rPr lang="en-US" dirty="0"/>
              <a:t>. The one-caring is dominant, choosing what is good for the cared-for, but gives without receiving caring in return. The cared-for is put in the position of being a dependent</a:t>
            </a:r>
          </a:p>
        </p:txBody>
      </p:sp>
      <p:sp>
        <p:nvSpPr>
          <p:cNvPr id="5" name="TextBox 4">
            <a:extLst>
              <a:ext uri="{FF2B5EF4-FFF2-40B4-BE49-F238E27FC236}">
                <a16:creationId xmlns:a16="http://schemas.microsoft.com/office/drawing/2014/main" id="{B57F54E7-7C4D-45F2-B6AF-BCF6762D4081}"/>
              </a:ext>
            </a:extLst>
          </p:cNvPr>
          <p:cNvSpPr txBox="1"/>
          <p:nvPr/>
        </p:nvSpPr>
        <p:spPr>
          <a:xfrm>
            <a:off x="838200" y="5992297"/>
            <a:ext cx="10961914" cy="646331"/>
          </a:xfrm>
          <a:prstGeom prst="rect">
            <a:avLst/>
          </a:prstGeom>
          <a:noFill/>
        </p:spPr>
        <p:txBody>
          <a:bodyPr wrap="square">
            <a:spAutoFit/>
          </a:bodyPr>
          <a:lstStyle/>
          <a:p>
            <a:r>
              <a:rPr lang="en-US" dirty="0">
                <a:hlinkClick r:id="rId2"/>
              </a:rPr>
              <a:t>https://en.wikipedia.org/wiki/Nel_Noddings</a:t>
            </a:r>
            <a:endParaRPr lang="en-US" dirty="0"/>
          </a:p>
          <a:p>
            <a:r>
              <a:rPr lang="en-US" dirty="0"/>
              <a:t>Title Image: </a:t>
            </a:r>
            <a:r>
              <a:rPr lang="en-US" dirty="0">
                <a:hlinkClick r:id="rId3"/>
              </a:rPr>
              <a:t>https://erraticus.co/2021/01/15/authentic-democracy-voting-populism-democratic-reform/</a:t>
            </a:r>
            <a:r>
              <a:rPr lang="en-US" dirty="0"/>
              <a:t>  </a:t>
            </a:r>
          </a:p>
        </p:txBody>
      </p:sp>
    </p:spTree>
    <p:extLst>
      <p:ext uri="{BB962C8B-B14F-4D97-AF65-F5344CB8AC3E}">
        <p14:creationId xmlns:p14="http://schemas.microsoft.com/office/powerpoint/2010/main" val="408902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223D-95F7-4364-8D89-664DBF24D170}"/>
              </a:ext>
            </a:extLst>
          </p:cNvPr>
          <p:cNvSpPr>
            <a:spLocks noGrp="1"/>
          </p:cNvSpPr>
          <p:nvPr>
            <p:ph type="title"/>
          </p:nvPr>
        </p:nvSpPr>
        <p:spPr/>
        <p:txBody>
          <a:bodyPr/>
          <a:lstStyle/>
          <a:p>
            <a:r>
              <a:rPr lang="en-CA" dirty="0"/>
              <a:t>Moral Interdependence</a:t>
            </a:r>
            <a:endParaRPr lang="en-US" dirty="0"/>
          </a:p>
        </p:txBody>
      </p:sp>
      <p:sp>
        <p:nvSpPr>
          <p:cNvPr id="3" name="Content Placeholder 2">
            <a:extLst>
              <a:ext uri="{FF2B5EF4-FFF2-40B4-BE49-F238E27FC236}">
                <a16:creationId xmlns:a16="http://schemas.microsoft.com/office/drawing/2014/main" id="{7C62507B-FD54-4D0F-8C99-24E4B39051B6}"/>
              </a:ext>
            </a:extLst>
          </p:cNvPr>
          <p:cNvSpPr>
            <a:spLocks noGrp="1"/>
          </p:cNvSpPr>
          <p:nvPr>
            <p:ph idx="1"/>
          </p:nvPr>
        </p:nvSpPr>
        <p:spPr>
          <a:xfrm>
            <a:off x="838200" y="1825625"/>
            <a:ext cx="6408420" cy="4351338"/>
          </a:xfrm>
        </p:spPr>
        <p:txBody>
          <a:bodyPr/>
          <a:lstStyle/>
          <a:p>
            <a:r>
              <a:rPr lang="en-CA" dirty="0"/>
              <a:t>The American tradition tends to “r</a:t>
            </a:r>
            <a:r>
              <a:rPr lang="en-US" dirty="0" err="1"/>
              <a:t>egard</a:t>
            </a:r>
            <a:r>
              <a:rPr lang="en-US" dirty="0"/>
              <a:t> virtues as personal possessions, hard-won through a grueling process of character building.”</a:t>
            </a:r>
          </a:p>
          <a:p>
            <a:r>
              <a:rPr lang="en-US" dirty="0"/>
              <a:t>Contrast with John Dewey: virtues as “working adaptations of personal capacities with environing forces”</a:t>
            </a:r>
          </a:p>
          <a:p>
            <a:r>
              <a:rPr lang="en-US" dirty="0" err="1"/>
              <a:t>Noddings</a:t>
            </a:r>
            <a:r>
              <a:rPr lang="en-US" dirty="0"/>
              <a:t>: “How good (or bad) I can be depends in substantial part on how you treat me.”</a:t>
            </a:r>
          </a:p>
        </p:txBody>
      </p:sp>
      <p:sp>
        <p:nvSpPr>
          <p:cNvPr id="5" name="TextBox 4">
            <a:extLst>
              <a:ext uri="{FF2B5EF4-FFF2-40B4-BE49-F238E27FC236}">
                <a16:creationId xmlns:a16="http://schemas.microsoft.com/office/drawing/2014/main" id="{72579FF2-8CE8-4319-8AB4-9C1F57494762}"/>
              </a:ext>
            </a:extLst>
          </p:cNvPr>
          <p:cNvSpPr txBox="1"/>
          <p:nvPr/>
        </p:nvSpPr>
        <p:spPr>
          <a:xfrm>
            <a:off x="838200" y="6127234"/>
            <a:ext cx="6096000" cy="369332"/>
          </a:xfrm>
          <a:prstGeom prst="rect">
            <a:avLst/>
          </a:prstGeom>
          <a:noFill/>
        </p:spPr>
        <p:txBody>
          <a:bodyPr wrap="square">
            <a:spAutoFit/>
          </a:bodyPr>
          <a:lstStyle/>
          <a:p>
            <a:r>
              <a:rPr lang="en-US" dirty="0">
                <a:hlinkClick r:id="rId2"/>
              </a:rPr>
              <a:t>http://www.uvm.edu/~rgriffin/NoddingsCaring.pdf</a:t>
            </a:r>
            <a:r>
              <a:rPr lang="en-US" dirty="0"/>
              <a:t> </a:t>
            </a:r>
          </a:p>
        </p:txBody>
      </p:sp>
      <p:pic>
        <p:nvPicPr>
          <p:cNvPr id="7" name="Picture 6" descr="Diagram, text, whiteboard&#10;&#10;Description automatically generated">
            <a:extLst>
              <a:ext uri="{FF2B5EF4-FFF2-40B4-BE49-F238E27FC236}">
                <a16:creationId xmlns:a16="http://schemas.microsoft.com/office/drawing/2014/main" id="{8FFEA7FE-7C81-4BF8-8C31-44593AA84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826" y="1690688"/>
            <a:ext cx="4566043" cy="3504438"/>
          </a:xfrm>
          <a:prstGeom prst="rect">
            <a:avLst/>
          </a:prstGeom>
        </p:spPr>
      </p:pic>
      <p:sp>
        <p:nvSpPr>
          <p:cNvPr id="9" name="TextBox 8">
            <a:extLst>
              <a:ext uri="{FF2B5EF4-FFF2-40B4-BE49-F238E27FC236}">
                <a16:creationId xmlns:a16="http://schemas.microsoft.com/office/drawing/2014/main" id="{B794602A-EC06-45E8-A995-185DB49902E4}"/>
              </a:ext>
            </a:extLst>
          </p:cNvPr>
          <p:cNvSpPr txBox="1"/>
          <p:nvPr/>
        </p:nvSpPr>
        <p:spPr>
          <a:xfrm>
            <a:off x="7347826" y="5253633"/>
            <a:ext cx="4129087" cy="923330"/>
          </a:xfrm>
          <a:prstGeom prst="rect">
            <a:avLst/>
          </a:prstGeom>
          <a:noFill/>
        </p:spPr>
        <p:txBody>
          <a:bodyPr wrap="square">
            <a:spAutoFit/>
          </a:bodyPr>
          <a:lstStyle/>
          <a:p>
            <a:r>
              <a:rPr lang="en-US" dirty="0">
                <a:hlinkClick r:id="rId4"/>
              </a:rPr>
              <a:t>https://letterpile.com/religion/Virtues-Why-do-we-need-it-What-do-we-need-it-for</a:t>
            </a:r>
            <a:r>
              <a:rPr lang="en-US" dirty="0"/>
              <a:t> </a:t>
            </a:r>
          </a:p>
        </p:txBody>
      </p:sp>
    </p:spTree>
    <p:extLst>
      <p:ext uri="{BB962C8B-B14F-4D97-AF65-F5344CB8AC3E}">
        <p14:creationId xmlns:p14="http://schemas.microsoft.com/office/powerpoint/2010/main" val="82853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91AF-5E1E-4CDC-935B-CF8D388E2D98}"/>
              </a:ext>
            </a:extLst>
          </p:cNvPr>
          <p:cNvSpPr>
            <a:spLocks noGrp="1"/>
          </p:cNvSpPr>
          <p:nvPr>
            <p:ph type="title"/>
          </p:nvPr>
        </p:nvSpPr>
        <p:spPr/>
        <p:txBody>
          <a:bodyPr/>
          <a:lstStyle/>
          <a:p>
            <a:r>
              <a:rPr lang="en-CA" dirty="0"/>
              <a:t>The Duty to Act</a:t>
            </a:r>
            <a:endParaRPr lang="en-US" dirty="0"/>
          </a:p>
        </p:txBody>
      </p:sp>
      <p:sp>
        <p:nvSpPr>
          <p:cNvPr id="3" name="Content Placeholder 2">
            <a:extLst>
              <a:ext uri="{FF2B5EF4-FFF2-40B4-BE49-F238E27FC236}">
                <a16:creationId xmlns:a16="http://schemas.microsoft.com/office/drawing/2014/main" id="{E1A72420-A3BF-4D14-90E3-A8515D28F019}"/>
              </a:ext>
            </a:extLst>
          </p:cNvPr>
          <p:cNvSpPr>
            <a:spLocks noGrp="1"/>
          </p:cNvSpPr>
          <p:nvPr>
            <p:ph idx="1"/>
          </p:nvPr>
        </p:nvSpPr>
        <p:spPr>
          <a:xfrm>
            <a:off x="4010296" y="1825625"/>
            <a:ext cx="7343503" cy="4351338"/>
          </a:xfrm>
        </p:spPr>
        <p:txBody>
          <a:bodyPr/>
          <a:lstStyle/>
          <a:p>
            <a:r>
              <a:rPr lang="en-CA" dirty="0"/>
              <a:t>“</a:t>
            </a:r>
            <a:r>
              <a:rPr lang="en-US" dirty="0"/>
              <a:t>Ethical caring is a natural outgrowth of natural caring, but, unlike Kant’s ranking of duty as primary and inclination as secondary, in the ethics of care the inclination to care is primary.” </a:t>
            </a:r>
          </a:p>
          <a:p>
            <a:r>
              <a:rPr lang="en-US" dirty="0"/>
              <a:t>“This impulse is obligatory in anyone who aspires to the sense of self as a moral, caring person.” (Britannica)</a:t>
            </a:r>
          </a:p>
        </p:txBody>
      </p:sp>
      <p:sp>
        <p:nvSpPr>
          <p:cNvPr id="5" name="TextBox 4">
            <a:extLst>
              <a:ext uri="{FF2B5EF4-FFF2-40B4-BE49-F238E27FC236}">
                <a16:creationId xmlns:a16="http://schemas.microsoft.com/office/drawing/2014/main" id="{21B3973E-8822-4A87-A434-10300695C189}"/>
              </a:ext>
            </a:extLst>
          </p:cNvPr>
          <p:cNvSpPr txBox="1"/>
          <p:nvPr/>
        </p:nvSpPr>
        <p:spPr>
          <a:xfrm>
            <a:off x="838200" y="5992297"/>
            <a:ext cx="6096000" cy="646331"/>
          </a:xfrm>
          <a:prstGeom prst="rect">
            <a:avLst/>
          </a:prstGeom>
          <a:noFill/>
        </p:spPr>
        <p:txBody>
          <a:bodyPr wrap="square">
            <a:spAutoFit/>
          </a:bodyPr>
          <a:lstStyle/>
          <a:p>
            <a:r>
              <a:rPr lang="en-US" dirty="0">
                <a:hlinkClick r:id="rId2"/>
              </a:rPr>
              <a:t>https://www.britannica.com/topic/ethics-of-care</a:t>
            </a:r>
            <a:r>
              <a:rPr lang="en-US" dirty="0"/>
              <a:t>     </a:t>
            </a:r>
            <a:r>
              <a:rPr lang="en-US" dirty="0">
                <a:hlinkClick r:id="rId3"/>
              </a:rPr>
              <a:t>https://parentingscience.com/helpful-kids-and-rewards/</a:t>
            </a:r>
            <a:r>
              <a:rPr lang="en-US" dirty="0"/>
              <a:t>  </a:t>
            </a:r>
          </a:p>
        </p:txBody>
      </p:sp>
      <p:pic>
        <p:nvPicPr>
          <p:cNvPr id="7" name="Picture 6">
            <a:extLst>
              <a:ext uri="{FF2B5EF4-FFF2-40B4-BE49-F238E27FC236}">
                <a16:creationId xmlns:a16="http://schemas.microsoft.com/office/drawing/2014/main" id="{8CA5B3DC-6DF9-4F79-BF73-4DD072AE5BEB}"/>
              </a:ext>
            </a:extLst>
          </p:cNvPr>
          <p:cNvPicPr>
            <a:picLocks noChangeAspect="1"/>
          </p:cNvPicPr>
          <p:nvPr/>
        </p:nvPicPr>
        <p:blipFill>
          <a:blip r:embed="rId4"/>
          <a:stretch>
            <a:fillRect/>
          </a:stretch>
        </p:blipFill>
        <p:spPr>
          <a:xfrm>
            <a:off x="997534" y="1690688"/>
            <a:ext cx="2633939" cy="4137272"/>
          </a:xfrm>
          <a:prstGeom prst="rect">
            <a:avLst/>
          </a:prstGeom>
        </p:spPr>
      </p:pic>
    </p:spTree>
    <p:extLst>
      <p:ext uri="{BB962C8B-B14F-4D97-AF65-F5344CB8AC3E}">
        <p14:creationId xmlns:p14="http://schemas.microsoft.com/office/powerpoint/2010/main" val="303846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3A7-C140-4742-A279-DDF1D0CDE75C}"/>
              </a:ext>
            </a:extLst>
          </p:cNvPr>
          <p:cNvSpPr>
            <a:spLocks noGrp="1"/>
          </p:cNvSpPr>
          <p:nvPr>
            <p:ph type="title"/>
          </p:nvPr>
        </p:nvSpPr>
        <p:spPr/>
        <p:txBody>
          <a:bodyPr/>
          <a:lstStyle/>
          <a:p>
            <a:r>
              <a:rPr lang="en-CA" dirty="0"/>
              <a:t>The Extent of the Duty</a:t>
            </a:r>
            <a:endParaRPr lang="en-US" dirty="0"/>
          </a:p>
        </p:txBody>
      </p:sp>
      <p:sp>
        <p:nvSpPr>
          <p:cNvPr id="3" name="Content Placeholder 2">
            <a:extLst>
              <a:ext uri="{FF2B5EF4-FFF2-40B4-BE49-F238E27FC236}">
                <a16:creationId xmlns:a16="http://schemas.microsoft.com/office/drawing/2014/main" id="{3442AFF4-0E75-41C4-A854-373691BD8675}"/>
              </a:ext>
            </a:extLst>
          </p:cNvPr>
          <p:cNvSpPr>
            <a:spLocks noGrp="1"/>
          </p:cNvSpPr>
          <p:nvPr>
            <p:ph idx="1"/>
          </p:nvPr>
        </p:nvSpPr>
        <p:spPr/>
        <p:txBody>
          <a:bodyPr/>
          <a:lstStyle/>
          <a:p>
            <a:r>
              <a:rPr lang="en-US" dirty="0" err="1"/>
              <a:t>Noddings</a:t>
            </a:r>
            <a:r>
              <a:rPr lang="en-US" dirty="0"/>
              <a:t>: “Universal caring is impossible. Conflict and guilt are inescapable risks of caring.” (Mackness)</a:t>
            </a:r>
          </a:p>
          <a:p>
            <a:r>
              <a:rPr lang="en-US" dirty="0" err="1"/>
              <a:t>Tronto</a:t>
            </a:r>
            <a:r>
              <a:rPr lang="en-US" dirty="0"/>
              <a:t>: “Virginia </a:t>
            </a:r>
            <a:r>
              <a:rPr lang="en-US" dirty="0" err="1"/>
              <a:t>Held’s</a:t>
            </a:r>
            <a:r>
              <a:rPr lang="en-US" dirty="0"/>
              <a:t> most recent account of her ethics of care treats the global as a meaningful level for care in addition to the level of the intimate interactions of the household.”</a:t>
            </a:r>
          </a:p>
          <a:p>
            <a:pPr lvl="1"/>
            <a:r>
              <a:rPr lang="en-US" dirty="0"/>
              <a:t>“if NGOs can create connections that foster care, that is nothing but good.”</a:t>
            </a:r>
          </a:p>
          <a:p>
            <a:pPr lvl="1"/>
            <a:r>
              <a:rPr lang="en-US" dirty="0"/>
              <a:t>“As long as the nation state remains the container within which care is allocated, then global unjust inequalities of care will exist.”</a:t>
            </a:r>
          </a:p>
        </p:txBody>
      </p:sp>
      <p:sp>
        <p:nvSpPr>
          <p:cNvPr id="5" name="TextBox 4">
            <a:extLst>
              <a:ext uri="{FF2B5EF4-FFF2-40B4-BE49-F238E27FC236}">
                <a16:creationId xmlns:a16="http://schemas.microsoft.com/office/drawing/2014/main" id="{138771E0-13DC-48DB-9350-D373E1FFF99E}"/>
              </a:ext>
            </a:extLst>
          </p:cNvPr>
          <p:cNvSpPr txBox="1"/>
          <p:nvPr/>
        </p:nvSpPr>
        <p:spPr>
          <a:xfrm>
            <a:off x="918610" y="5024277"/>
            <a:ext cx="5177390" cy="1754326"/>
          </a:xfrm>
          <a:prstGeom prst="rect">
            <a:avLst/>
          </a:prstGeom>
          <a:noFill/>
        </p:spPr>
        <p:txBody>
          <a:bodyPr wrap="square">
            <a:spAutoFit/>
          </a:bodyPr>
          <a:lstStyle/>
          <a:p>
            <a:r>
              <a:rPr lang="en-US" dirty="0">
                <a:hlinkClick r:id="rId2"/>
              </a:rPr>
              <a:t>https://jennymackness.wordpress.com/2021/06/08/nel-noddings-a-feminine-approach-to-ethics-and-moral-education-notes/</a:t>
            </a:r>
            <a:r>
              <a:rPr lang="en-US" dirty="0"/>
              <a:t> </a:t>
            </a:r>
          </a:p>
          <a:p>
            <a:r>
              <a:rPr lang="en-US" dirty="0"/>
              <a:t>Joan </a:t>
            </a:r>
            <a:r>
              <a:rPr lang="en-US" dirty="0" err="1"/>
              <a:t>Tronto</a:t>
            </a:r>
            <a:r>
              <a:rPr lang="en-US" dirty="0"/>
              <a:t> </a:t>
            </a:r>
            <a:r>
              <a:rPr lang="en-US" dirty="0">
                <a:hlinkClick r:id="rId3"/>
              </a:rPr>
              <a:t>http://www.wpsanet.org/papers/docs/Tronto%20WPSA%20paper%202013.pdf</a:t>
            </a:r>
            <a:r>
              <a:rPr lang="en-US" dirty="0"/>
              <a:t> </a:t>
            </a:r>
          </a:p>
        </p:txBody>
      </p:sp>
      <p:pic>
        <p:nvPicPr>
          <p:cNvPr id="7" name="Picture 6">
            <a:extLst>
              <a:ext uri="{FF2B5EF4-FFF2-40B4-BE49-F238E27FC236}">
                <a16:creationId xmlns:a16="http://schemas.microsoft.com/office/drawing/2014/main" id="{72A484D9-67D7-4DC3-B876-AD8D4BB8114B}"/>
              </a:ext>
            </a:extLst>
          </p:cNvPr>
          <p:cNvPicPr>
            <a:picLocks noChangeAspect="1"/>
          </p:cNvPicPr>
          <p:nvPr/>
        </p:nvPicPr>
        <p:blipFill>
          <a:blip r:embed="rId4"/>
          <a:stretch>
            <a:fillRect/>
          </a:stretch>
        </p:blipFill>
        <p:spPr>
          <a:xfrm>
            <a:off x="6264479" y="5207769"/>
            <a:ext cx="6504027" cy="1570833"/>
          </a:xfrm>
          <a:prstGeom prst="rect">
            <a:avLst/>
          </a:prstGeom>
        </p:spPr>
      </p:pic>
    </p:spTree>
    <p:extLst>
      <p:ext uri="{BB962C8B-B14F-4D97-AF65-F5344CB8AC3E}">
        <p14:creationId xmlns:p14="http://schemas.microsoft.com/office/powerpoint/2010/main" val="419580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03A6-52A3-4D29-9EAD-5742DB47A9AD}"/>
              </a:ext>
            </a:extLst>
          </p:cNvPr>
          <p:cNvSpPr>
            <a:spLocks noGrp="1"/>
          </p:cNvSpPr>
          <p:nvPr>
            <p:ph type="title"/>
          </p:nvPr>
        </p:nvSpPr>
        <p:spPr/>
        <p:txBody>
          <a:bodyPr/>
          <a:lstStyle/>
          <a:p>
            <a:r>
              <a:rPr lang="en-CA" dirty="0"/>
              <a:t>Community</a:t>
            </a:r>
            <a:endParaRPr lang="en-US" dirty="0"/>
          </a:p>
        </p:txBody>
      </p:sp>
      <p:sp>
        <p:nvSpPr>
          <p:cNvPr id="3" name="Content Placeholder 2">
            <a:extLst>
              <a:ext uri="{FF2B5EF4-FFF2-40B4-BE49-F238E27FC236}">
                <a16:creationId xmlns:a16="http://schemas.microsoft.com/office/drawing/2014/main" id="{A14C972F-C319-4962-ABFB-AF466180C3A4}"/>
              </a:ext>
            </a:extLst>
          </p:cNvPr>
          <p:cNvSpPr>
            <a:spLocks noGrp="1"/>
          </p:cNvSpPr>
          <p:nvPr>
            <p:ph idx="1"/>
          </p:nvPr>
        </p:nvSpPr>
        <p:spPr/>
        <p:txBody>
          <a:bodyPr/>
          <a:lstStyle/>
          <a:p>
            <a:pPr marL="0" indent="0">
              <a:buNone/>
            </a:pPr>
            <a:r>
              <a:rPr lang="en-CA" dirty="0"/>
              <a:t>bell hooks: “</a:t>
            </a:r>
            <a:r>
              <a:rPr lang="en-US" dirty="0"/>
              <a:t>To build community requires vigilant awareness of the work we must continually do to undermine all the socialization that leads us to behave in ways that perpetuate domination.” (Teaching Community, p. 36)</a:t>
            </a:r>
          </a:p>
        </p:txBody>
      </p:sp>
      <p:pic>
        <p:nvPicPr>
          <p:cNvPr id="5" name="Picture 4">
            <a:extLst>
              <a:ext uri="{FF2B5EF4-FFF2-40B4-BE49-F238E27FC236}">
                <a16:creationId xmlns:a16="http://schemas.microsoft.com/office/drawing/2014/main" id="{46BC7CAC-D4A0-4E55-A544-CE957CC66F61}"/>
              </a:ext>
            </a:extLst>
          </p:cNvPr>
          <p:cNvPicPr>
            <a:picLocks noChangeAspect="1"/>
          </p:cNvPicPr>
          <p:nvPr/>
        </p:nvPicPr>
        <p:blipFill>
          <a:blip r:embed="rId2"/>
          <a:stretch>
            <a:fillRect/>
          </a:stretch>
        </p:blipFill>
        <p:spPr>
          <a:xfrm>
            <a:off x="2583180" y="3561584"/>
            <a:ext cx="6819900" cy="3064201"/>
          </a:xfrm>
          <a:prstGeom prst="rect">
            <a:avLst/>
          </a:prstGeom>
        </p:spPr>
      </p:pic>
    </p:spTree>
    <p:extLst>
      <p:ext uri="{BB962C8B-B14F-4D97-AF65-F5344CB8AC3E}">
        <p14:creationId xmlns:p14="http://schemas.microsoft.com/office/powerpoint/2010/main" val="135875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8CFC-5C9F-4F38-8555-76F9E75598FD}"/>
              </a:ext>
            </a:extLst>
          </p:cNvPr>
          <p:cNvSpPr>
            <a:spLocks noGrp="1"/>
          </p:cNvSpPr>
          <p:nvPr>
            <p:ph type="title"/>
          </p:nvPr>
        </p:nvSpPr>
        <p:spPr/>
        <p:txBody>
          <a:bodyPr/>
          <a:lstStyle/>
          <a:p>
            <a:r>
              <a:rPr lang="en-CA" dirty="0"/>
              <a:t>Markets</a:t>
            </a:r>
            <a:endParaRPr lang="en-US" dirty="0"/>
          </a:p>
        </p:txBody>
      </p:sp>
      <p:sp>
        <p:nvSpPr>
          <p:cNvPr id="3" name="Content Placeholder 2">
            <a:extLst>
              <a:ext uri="{FF2B5EF4-FFF2-40B4-BE49-F238E27FC236}">
                <a16:creationId xmlns:a16="http://schemas.microsoft.com/office/drawing/2014/main" id="{90796062-4468-4803-96FE-8127005BC8E7}"/>
              </a:ext>
            </a:extLst>
          </p:cNvPr>
          <p:cNvSpPr>
            <a:spLocks noGrp="1"/>
          </p:cNvSpPr>
          <p:nvPr>
            <p:ph idx="1"/>
          </p:nvPr>
        </p:nvSpPr>
        <p:spPr/>
        <p:txBody>
          <a:bodyPr>
            <a:normAutofit/>
          </a:bodyPr>
          <a:lstStyle/>
          <a:p>
            <a:r>
              <a:rPr lang="en-US" dirty="0"/>
              <a:t>Joan </a:t>
            </a:r>
            <a:r>
              <a:rPr lang="en-US" dirty="0" err="1"/>
              <a:t>Tronto</a:t>
            </a:r>
            <a:r>
              <a:rPr lang="en-US" dirty="0"/>
              <a:t>: “The market passes of bootstraps and charity allow self-interested behavior to allocate care responsibilities. They do so, however, only by uneven processes where those with greater resources get more care. </a:t>
            </a:r>
          </a:p>
          <a:p>
            <a:r>
              <a:rPr lang="en-US" dirty="0"/>
              <a:t>Furthermore, at the end of the day, given the way the market seems timeless, it becomes impossible to think structurally about past injustice in the face of market ideals. </a:t>
            </a:r>
          </a:p>
          <a:p>
            <a:pPr marL="0" indent="0">
              <a:buNone/>
            </a:pPr>
            <a:r>
              <a:rPr lang="en-US" dirty="0"/>
              <a:t>In these ways, the market passes undermine an underlying commitment to freedom, equality, and justice.” (2013, p. 136)</a:t>
            </a:r>
          </a:p>
        </p:txBody>
      </p:sp>
      <p:pic>
        <p:nvPicPr>
          <p:cNvPr id="5" name="Picture 4">
            <a:extLst>
              <a:ext uri="{FF2B5EF4-FFF2-40B4-BE49-F238E27FC236}">
                <a16:creationId xmlns:a16="http://schemas.microsoft.com/office/drawing/2014/main" id="{B20D2889-DE2B-421C-AAD3-64A925E7DD8B}"/>
              </a:ext>
            </a:extLst>
          </p:cNvPr>
          <p:cNvPicPr>
            <a:picLocks noChangeAspect="1"/>
          </p:cNvPicPr>
          <p:nvPr/>
        </p:nvPicPr>
        <p:blipFill>
          <a:blip r:embed="rId2"/>
          <a:stretch>
            <a:fillRect/>
          </a:stretch>
        </p:blipFill>
        <p:spPr>
          <a:xfrm>
            <a:off x="950397" y="5672068"/>
            <a:ext cx="5447006" cy="968762"/>
          </a:xfrm>
          <a:prstGeom prst="rect">
            <a:avLst/>
          </a:prstGeom>
        </p:spPr>
      </p:pic>
    </p:spTree>
    <p:extLst>
      <p:ext uri="{BB962C8B-B14F-4D97-AF65-F5344CB8AC3E}">
        <p14:creationId xmlns:p14="http://schemas.microsoft.com/office/powerpoint/2010/main" val="348637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5493-E8EF-4D5D-9B27-2ECCB40E8E99}"/>
              </a:ext>
            </a:extLst>
          </p:cNvPr>
          <p:cNvSpPr>
            <a:spLocks noGrp="1"/>
          </p:cNvSpPr>
          <p:nvPr>
            <p:ph type="title"/>
          </p:nvPr>
        </p:nvSpPr>
        <p:spPr/>
        <p:txBody>
          <a:bodyPr/>
          <a:lstStyle/>
          <a:p>
            <a:r>
              <a:rPr lang="en-CA" dirty="0"/>
              <a:t>Injustice</a:t>
            </a:r>
            <a:endParaRPr lang="en-US" dirty="0"/>
          </a:p>
        </p:txBody>
      </p:sp>
      <p:sp>
        <p:nvSpPr>
          <p:cNvPr id="3" name="Content Placeholder 2">
            <a:extLst>
              <a:ext uri="{FF2B5EF4-FFF2-40B4-BE49-F238E27FC236}">
                <a16:creationId xmlns:a16="http://schemas.microsoft.com/office/drawing/2014/main" id="{5C16B575-9F9F-48FC-9BC1-ADE69D2A0FED}"/>
              </a:ext>
            </a:extLst>
          </p:cNvPr>
          <p:cNvSpPr>
            <a:spLocks noGrp="1"/>
          </p:cNvSpPr>
          <p:nvPr>
            <p:ph idx="1"/>
          </p:nvPr>
        </p:nvSpPr>
        <p:spPr>
          <a:xfrm>
            <a:off x="838200" y="1825625"/>
            <a:ext cx="3173730" cy="506095"/>
          </a:xfrm>
        </p:spPr>
        <p:txBody>
          <a:bodyPr>
            <a:normAutofit/>
          </a:bodyPr>
          <a:lstStyle/>
          <a:p>
            <a:pPr marL="0" indent="0" rtl="0" fontAlgn="base">
              <a:spcBef>
                <a:spcPts val="0"/>
              </a:spcBef>
              <a:spcAft>
                <a:spcPts val="0"/>
              </a:spcAft>
              <a:buNone/>
            </a:pPr>
            <a:r>
              <a:rPr lang="en-US" b="0" i="0" u="none" strike="noStrike" dirty="0">
                <a:solidFill>
                  <a:srgbClr val="000000"/>
                </a:solidFill>
                <a:effectLst/>
                <a:latin typeface="Arial" panose="020B0604020202020204" pitchFamily="34" charset="0"/>
              </a:rPr>
              <a:t>OEP address:</a:t>
            </a:r>
          </a:p>
        </p:txBody>
      </p:sp>
      <p:sp>
        <p:nvSpPr>
          <p:cNvPr id="5" name="TextBox 4">
            <a:extLst>
              <a:ext uri="{FF2B5EF4-FFF2-40B4-BE49-F238E27FC236}">
                <a16:creationId xmlns:a16="http://schemas.microsoft.com/office/drawing/2014/main" id="{2EECE2E1-C38A-40B2-BF23-2F349E3D7A8D}"/>
              </a:ext>
            </a:extLst>
          </p:cNvPr>
          <p:cNvSpPr txBox="1"/>
          <p:nvPr/>
        </p:nvSpPr>
        <p:spPr>
          <a:xfrm>
            <a:off x="657727" y="5988734"/>
            <a:ext cx="10515600" cy="646331"/>
          </a:xfrm>
          <a:prstGeom prst="rect">
            <a:avLst/>
          </a:prstGeom>
          <a:noFill/>
        </p:spPr>
        <p:txBody>
          <a:bodyPr wrap="square">
            <a:spAutoFit/>
          </a:bodyPr>
          <a:lstStyle/>
          <a:p>
            <a:r>
              <a:rPr lang="en-US" dirty="0"/>
              <a:t>Authors: Maha Bali, Catherine Cronin, Rajiv S. Jhangiani, 2020, Framing Open Educational Practices from a Social Justice Perspective </a:t>
            </a:r>
            <a:r>
              <a:rPr lang="en-US" dirty="0">
                <a:hlinkClick r:id="rId2"/>
              </a:rPr>
              <a:t>https://jime.open.ac.uk/articles/10.5334/jime.565/</a:t>
            </a:r>
            <a:r>
              <a:rPr lang="en-US" dirty="0"/>
              <a:t> </a:t>
            </a:r>
          </a:p>
        </p:txBody>
      </p:sp>
      <p:sp>
        <p:nvSpPr>
          <p:cNvPr id="7" name="TextBox 6">
            <a:extLst>
              <a:ext uri="{FF2B5EF4-FFF2-40B4-BE49-F238E27FC236}">
                <a16:creationId xmlns:a16="http://schemas.microsoft.com/office/drawing/2014/main" id="{5A0CE43E-40B3-4107-A9BF-DF0775E0B38A}"/>
              </a:ext>
            </a:extLst>
          </p:cNvPr>
          <p:cNvSpPr txBox="1"/>
          <p:nvPr/>
        </p:nvSpPr>
        <p:spPr>
          <a:xfrm>
            <a:off x="4869179" y="639445"/>
            <a:ext cx="2986087" cy="3693319"/>
          </a:xfrm>
          <a:prstGeom prst="rect">
            <a:avLst/>
          </a:prstGeom>
          <a:noFill/>
        </p:spPr>
        <p:txBody>
          <a:bodyPr wrap="square">
            <a:spAutoFit/>
          </a:bodyPr>
          <a:lstStyle/>
          <a:p>
            <a:pPr rtl="0" fontAlgn="base">
              <a:spcBef>
                <a:spcPts val="0"/>
              </a:spcBef>
              <a:spcAft>
                <a:spcPts val="1200"/>
              </a:spcAft>
            </a:pPr>
            <a:r>
              <a:rPr lang="en-US" sz="1800" b="1" i="0" u="none" strike="noStrike" dirty="0">
                <a:solidFill>
                  <a:srgbClr val="000000"/>
                </a:solidFill>
                <a:effectLst/>
                <a:latin typeface="Arial" panose="020B0604020202020204" pitchFamily="34" charset="0"/>
              </a:rPr>
              <a:t>Cultural injustice</a:t>
            </a:r>
            <a:r>
              <a:rPr lang="en-US" sz="1800" b="0" i="0" u="none" strike="noStrike" dirty="0">
                <a:solidFill>
                  <a:srgbClr val="000000"/>
                </a:solidFill>
                <a:effectLst/>
                <a:latin typeface="Arial" panose="020B0604020202020204" pitchFamily="34" charset="0"/>
              </a:rPr>
              <a:t> if it involves giving access to those who could not otherwise access the learning experience, while redesigning the learning experience with those minorities in mind, </a:t>
            </a:r>
            <a:r>
              <a:rPr lang="en-US" sz="1800" b="0" i="1" u="none" strike="noStrike" dirty="0">
                <a:solidFill>
                  <a:srgbClr val="000000"/>
                </a:solidFill>
                <a:effectLst/>
                <a:latin typeface="Arial" panose="020B0604020202020204" pitchFamily="34" charset="0"/>
              </a:rPr>
              <a:t>recognizing</a:t>
            </a:r>
            <a:r>
              <a:rPr lang="en-US" sz="1800" b="0" i="0" u="none" strike="noStrike" dirty="0">
                <a:solidFill>
                  <a:srgbClr val="000000"/>
                </a:solidFill>
                <a:effectLst/>
                <a:latin typeface="Arial" panose="020B0604020202020204" pitchFamily="34" charset="0"/>
              </a:rPr>
              <a:t> their culture in it, or going further to address the root causes of cultural misrecognition with </a:t>
            </a:r>
            <a:r>
              <a:rPr lang="en-US" sz="1800" b="0" i="1" u="none" strike="noStrike" dirty="0">
                <a:solidFill>
                  <a:srgbClr val="000000"/>
                </a:solidFill>
                <a:effectLst/>
                <a:latin typeface="Arial" panose="020B0604020202020204" pitchFamily="34" charset="0"/>
              </a:rPr>
              <a:t>re-acculturation</a:t>
            </a:r>
            <a:r>
              <a:rPr lang="en-US" sz="1800" b="0" i="0" u="none" strike="noStrike" dirty="0">
                <a:solidFill>
                  <a:srgbClr val="000000"/>
                </a:solidFill>
                <a:effectLst/>
                <a:latin typeface="Arial" panose="020B0604020202020204" pitchFamily="34" charset="0"/>
              </a:rPr>
              <a:t>.</a:t>
            </a:r>
          </a:p>
        </p:txBody>
      </p:sp>
      <p:sp>
        <p:nvSpPr>
          <p:cNvPr id="9" name="TextBox 8">
            <a:extLst>
              <a:ext uri="{FF2B5EF4-FFF2-40B4-BE49-F238E27FC236}">
                <a16:creationId xmlns:a16="http://schemas.microsoft.com/office/drawing/2014/main" id="{0DF52A60-4524-42F5-AFD6-3633DD2512A1}"/>
              </a:ext>
            </a:extLst>
          </p:cNvPr>
          <p:cNvSpPr txBox="1"/>
          <p:nvPr/>
        </p:nvSpPr>
        <p:spPr>
          <a:xfrm>
            <a:off x="8175307" y="1125274"/>
            <a:ext cx="3294697" cy="4247317"/>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Political injustice</a:t>
            </a:r>
            <a:r>
              <a:rPr lang="en-US" sz="1800" b="0" i="0" u="none" strike="noStrike" dirty="0">
                <a:solidFill>
                  <a:srgbClr val="000000"/>
                </a:solidFill>
                <a:effectLst/>
                <a:latin typeface="Arial" panose="020B0604020202020204" pitchFamily="34" charset="0"/>
              </a:rPr>
              <a:t> if it goes beyond giving access to those who could not otherwise access the learning experience; it might involve those normally without access in the redesign or overhaul of the learning experience, emphasizing equitable </a:t>
            </a:r>
            <a:r>
              <a:rPr lang="en-US" sz="1800" b="0" i="1" u="none" strike="noStrike" dirty="0">
                <a:solidFill>
                  <a:srgbClr val="000000"/>
                </a:solidFill>
                <a:effectLst/>
                <a:latin typeface="Arial" panose="020B0604020202020204" pitchFamily="34" charset="0"/>
              </a:rPr>
              <a:t>representation</a:t>
            </a:r>
            <a:r>
              <a:rPr lang="en-US" sz="1800" b="0" i="0" u="none" strike="noStrike" dirty="0">
                <a:solidFill>
                  <a:srgbClr val="000000"/>
                </a:solidFill>
                <a:effectLst/>
                <a:latin typeface="Arial" panose="020B0604020202020204" pitchFamily="34" charset="0"/>
              </a:rPr>
              <a:t> and “parity of participation” or it might go further to address root cases of political misrepresentation through </a:t>
            </a:r>
            <a:r>
              <a:rPr lang="en-US" sz="1800" b="0" i="1" u="none" strike="noStrike" dirty="0">
                <a:solidFill>
                  <a:srgbClr val="000000"/>
                </a:solidFill>
                <a:effectLst/>
                <a:latin typeface="Arial" panose="020B0604020202020204" pitchFamily="34" charset="0"/>
              </a:rPr>
              <a:t>re-framing</a:t>
            </a:r>
            <a:r>
              <a:rPr lang="en-US" sz="1800" b="0" i="0" u="none" strike="noStrike" dirty="0">
                <a:solidFill>
                  <a:srgbClr val="000000"/>
                </a:solidFill>
                <a:effectLst/>
                <a:latin typeface="Arial" panose="020B0604020202020204" pitchFamily="34" charset="0"/>
              </a:rPr>
              <a:t> and </a:t>
            </a:r>
            <a:r>
              <a:rPr lang="en-US" sz="1800" b="0" i="1" u="none" strike="noStrike" dirty="0">
                <a:solidFill>
                  <a:srgbClr val="000000"/>
                </a:solidFill>
                <a:effectLst/>
                <a:latin typeface="Arial" panose="020B0604020202020204" pitchFamily="34" charset="0"/>
              </a:rPr>
              <a:t>parity of rights</a:t>
            </a:r>
            <a:r>
              <a:rPr lang="en-US" sz="1800" b="0" i="0" u="none" strike="noStrike" dirty="0">
                <a:solidFill>
                  <a:srgbClr val="000000"/>
                </a:solidFill>
                <a:effectLst/>
                <a:latin typeface="Arial" panose="020B0604020202020204" pitchFamily="34" charset="0"/>
              </a:rPr>
              <a:t>.</a:t>
            </a:r>
            <a:endParaRPr lang="en-US" dirty="0"/>
          </a:p>
        </p:txBody>
      </p:sp>
      <p:sp>
        <p:nvSpPr>
          <p:cNvPr id="11" name="TextBox 10">
            <a:extLst>
              <a:ext uri="{FF2B5EF4-FFF2-40B4-BE49-F238E27FC236}">
                <a16:creationId xmlns:a16="http://schemas.microsoft.com/office/drawing/2014/main" id="{6B15B1BF-CBED-4D70-97D0-7E12EFD15652}"/>
              </a:ext>
            </a:extLst>
          </p:cNvPr>
          <p:cNvSpPr txBox="1"/>
          <p:nvPr/>
        </p:nvSpPr>
        <p:spPr>
          <a:xfrm>
            <a:off x="1463040" y="2331720"/>
            <a:ext cx="3173730" cy="3416320"/>
          </a:xfrm>
          <a:prstGeom prst="rect">
            <a:avLst/>
          </a:prstGeom>
          <a:noFill/>
        </p:spPr>
        <p:txBody>
          <a:bodyPr wrap="square">
            <a:spAutoFit/>
          </a:bodyPr>
          <a:lstStyle/>
          <a:p>
            <a:pPr marL="0" indent="0" rtl="0" fontAlgn="base">
              <a:spcBef>
                <a:spcPts val="0"/>
              </a:spcBef>
              <a:spcAft>
                <a:spcPts val="0"/>
              </a:spcAft>
              <a:buNone/>
            </a:pPr>
            <a:r>
              <a:rPr lang="en-US" sz="1800" b="1" i="0" u="none" strike="noStrike" dirty="0">
                <a:solidFill>
                  <a:srgbClr val="000000"/>
                </a:solidFill>
                <a:effectLst/>
                <a:latin typeface="Arial" panose="020B0604020202020204" pitchFamily="34" charset="0"/>
              </a:rPr>
              <a:t>Economic injustice</a:t>
            </a:r>
            <a:r>
              <a:rPr lang="en-US" sz="1800" b="0" i="0" u="none" strike="noStrike" dirty="0">
                <a:solidFill>
                  <a:srgbClr val="000000"/>
                </a:solidFill>
                <a:effectLst/>
                <a:latin typeface="Arial" panose="020B0604020202020204" pitchFamily="34" charset="0"/>
              </a:rPr>
              <a:t> if it involves giving access to those who could not otherwise access the learning experience, while leaving the learning experience unchanged – i.e. </a:t>
            </a:r>
            <a:r>
              <a:rPr lang="en-US" sz="1800" b="0" i="1" u="none" strike="noStrike" dirty="0">
                <a:solidFill>
                  <a:srgbClr val="000000"/>
                </a:solidFill>
                <a:effectLst/>
                <a:latin typeface="Arial" panose="020B0604020202020204" pitchFamily="34" charset="0"/>
              </a:rPr>
              <a:t>redistributing</a:t>
            </a:r>
            <a:r>
              <a:rPr lang="en-US" sz="1800" b="0" i="0" u="none" strike="noStrike" dirty="0">
                <a:solidFill>
                  <a:srgbClr val="000000"/>
                </a:solidFill>
                <a:effectLst/>
                <a:latin typeface="Arial" panose="020B0604020202020204" pitchFamily="34" charset="0"/>
              </a:rPr>
              <a:t> who has access, or going further and </a:t>
            </a:r>
            <a:r>
              <a:rPr lang="en-US" sz="1800" b="0" i="1" u="none" strike="noStrike" dirty="0">
                <a:solidFill>
                  <a:srgbClr val="000000"/>
                </a:solidFill>
                <a:effectLst/>
                <a:latin typeface="Arial" panose="020B0604020202020204" pitchFamily="34" charset="0"/>
              </a:rPr>
              <a:t>restructuring</a:t>
            </a:r>
            <a:r>
              <a:rPr lang="en-US" sz="1800" b="0" i="0" u="none" strike="noStrike" dirty="0">
                <a:solidFill>
                  <a:srgbClr val="000000"/>
                </a:solidFill>
                <a:effectLst/>
                <a:latin typeface="Arial" panose="020B0604020202020204" pitchFamily="34" charset="0"/>
              </a:rPr>
              <a:t> to address the root causes of economic maldistribution.</a:t>
            </a:r>
          </a:p>
        </p:txBody>
      </p:sp>
      <p:pic>
        <p:nvPicPr>
          <p:cNvPr id="13" name="Picture 12">
            <a:extLst>
              <a:ext uri="{FF2B5EF4-FFF2-40B4-BE49-F238E27FC236}">
                <a16:creationId xmlns:a16="http://schemas.microsoft.com/office/drawing/2014/main" id="{9DB02581-DA12-4A24-95DA-7CD70D545B3F}"/>
              </a:ext>
            </a:extLst>
          </p:cNvPr>
          <p:cNvPicPr>
            <a:picLocks noChangeAspect="1"/>
          </p:cNvPicPr>
          <p:nvPr/>
        </p:nvPicPr>
        <p:blipFill>
          <a:blip r:embed="rId3"/>
          <a:stretch>
            <a:fillRect/>
          </a:stretch>
        </p:blipFill>
        <p:spPr>
          <a:xfrm>
            <a:off x="4952325" y="4340947"/>
            <a:ext cx="2819794" cy="1467055"/>
          </a:xfrm>
          <a:prstGeom prst="rect">
            <a:avLst/>
          </a:prstGeom>
        </p:spPr>
      </p:pic>
    </p:spTree>
    <p:extLst>
      <p:ext uri="{BB962C8B-B14F-4D97-AF65-F5344CB8AC3E}">
        <p14:creationId xmlns:p14="http://schemas.microsoft.com/office/powerpoint/2010/main" val="390467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643E003-50B1-4476-920A-1B89DFF49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223" y="1197429"/>
            <a:ext cx="8841214" cy="4979534"/>
          </a:xfrm>
          <a:prstGeom prst="rect">
            <a:avLst/>
          </a:prstGeom>
        </p:spPr>
      </p:pic>
      <p:sp>
        <p:nvSpPr>
          <p:cNvPr id="2" name="Title 1">
            <a:extLst>
              <a:ext uri="{FF2B5EF4-FFF2-40B4-BE49-F238E27FC236}">
                <a16:creationId xmlns:a16="http://schemas.microsoft.com/office/drawing/2014/main" id="{682A0386-B7A3-4B08-9EDA-0DBAA7324C2A}"/>
              </a:ext>
            </a:extLst>
          </p:cNvPr>
          <p:cNvSpPr>
            <a:spLocks noGrp="1"/>
          </p:cNvSpPr>
          <p:nvPr>
            <p:ph type="title"/>
          </p:nvPr>
        </p:nvSpPr>
        <p:spPr/>
        <p:txBody>
          <a:bodyPr/>
          <a:lstStyle/>
          <a:p>
            <a:r>
              <a:rPr lang="en-CA" dirty="0"/>
              <a:t>Social Justice</a:t>
            </a:r>
            <a:endParaRPr lang="en-US" dirty="0"/>
          </a:p>
        </p:txBody>
      </p:sp>
      <p:sp>
        <p:nvSpPr>
          <p:cNvPr id="3" name="Content Placeholder 2">
            <a:extLst>
              <a:ext uri="{FF2B5EF4-FFF2-40B4-BE49-F238E27FC236}">
                <a16:creationId xmlns:a16="http://schemas.microsoft.com/office/drawing/2014/main" id="{D2D3A2F7-1D99-4549-87BB-5405C81F84B5}"/>
              </a:ext>
            </a:extLst>
          </p:cNvPr>
          <p:cNvSpPr>
            <a:spLocks noGrp="1"/>
          </p:cNvSpPr>
          <p:nvPr>
            <p:ph idx="1"/>
          </p:nvPr>
        </p:nvSpPr>
        <p:spPr>
          <a:xfrm>
            <a:off x="838200" y="1825625"/>
            <a:ext cx="8180070" cy="4351338"/>
          </a:xfrm>
        </p:spPr>
        <p:txBody>
          <a:bodyPr/>
          <a:lstStyle/>
          <a:p>
            <a:pPr marL="0" indent="0">
              <a:buNone/>
            </a:pPr>
            <a:r>
              <a:rPr lang="en-US" dirty="0"/>
              <a:t>Means “dismantling </a:t>
            </a:r>
            <a:r>
              <a:rPr lang="en-US" dirty="0" err="1"/>
              <a:t>institutionalised</a:t>
            </a:r>
            <a:r>
              <a:rPr lang="en-US" dirty="0"/>
              <a:t> obstacles that prevent some people from participating on a par with others, as full partners in social interaction” (Nancy Fraser 2010: 16). </a:t>
            </a:r>
          </a:p>
          <a:p>
            <a:pPr marL="0" indent="0">
              <a:buNone/>
            </a:pPr>
            <a:r>
              <a:rPr lang="en-US" dirty="0"/>
              <a:t>Fraser, 2005: Social justice as</a:t>
            </a:r>
          </a:p>
          <a:p>
            <a:r>
              <a:rPr lang="en-US" dirty="0"/>
              <a:t>an outcome where “all the relevant social actors […] participate as peers in social life” </a:t>
            </a:r>
          </a:p>
          <a:p>
            <a:r>
              <a:rPr lang="en-US" dirty="0"/>
              <a:t>a process in which procedural standards are followed “in fair and open processes of deliberation” </a:t>
            </a:r>
          </a:p>
        </p:txBody>
      </p:sp>
      <p:sp>
        <p:nvSpPr>
          <p:cNvPr id="7" name="TextBox 6">
            <a:extLst>
              <a:ext uri="{FF2B5EF4-FFF2-40B4-BE49-F238E27FC236}">
                <a16:creationId xmlns:a16="http://schemas.microsoft.com/office/drawing/2014/main" id="{1CA14547-C98E-4658-9198-39263BB3873F}"/>
              </a:ext>
            </a:extLst>
          </p:cNvPr>
          <p:cNvSpPr txBox="1"/>
          <p:nvPr/>
        </p:nvSpPr>
        <p:spPr>
          <a:xfrm>
            <a:off x="1122948" y="5807631"/>
            <a:ext cx="9998442" cy="1200329"/>
          </a:xfrm>
          <a:prstGeom prst="rect">
            <a:avLst/>
          </a:prstGeom>
          <a:noFill/>
        </p:spPr>
        <p:txBody>
          <a:bodyPr wrap="square">
            <a:spAutoFit/>
          </a:bodyPr>
          <a:lstStyle/>
          <a:p>
            <a:r>
              <a:rPr lang="en-US" dirty="0" err="1"/>
              <a:t>Charitonos</a:t>
            </a:r>
            <a:r>
              <a:rPr lang="en-US" dirty="0"/>
              <a:t>, et.al., 2020, </a:t>
            </a:r>
            <a:r>
              <a:rPr lang="en-US" dirty="0">
                <a:hlinkClick r:id="rId3"/>
              </a:rPr>
              <a:t>https://jime.open.ac.uk/articles/10.5334/jime.563/</a:t>
            </a:r>
            <a:endParaRPr lang="en-US" dirty="0"/>
          </a:p>
          <a:p>
            <a:r>
              <a:rPr lang="en-US" dirty="0"/>
              <a:t>Fraser, 2005 </a:t>
            </a:r>
            <a:r>
              <a:rPr lang="en-US" dirty="0">
                <a:hlinkClick r:id="rId4"/>
              </a:rPr>
              <a:t>https://sicologias.files.wordpress.com/2015/01/13-fraser-n-reframing-justice.pdf</a:t>
            </a:r>
            <a:endParaRPr lang="en-US" dirty="0"/>
          </a:p>
          <a:p>
            <a:r>
              <a:rPr lang="en-US" dirty="0"/>
              <a:t>Duque (image) </a:t>
            </a:r>
            <a:r>
              <a:rPr lang="en-US" dirty="0">
                <a:hlinkClick r:id="rId5"/>
              </a:rPr>
              <a:t>https://www.lmspulse.com/2020/open-education-and-social-justice/</a:t>
            </a:r>
            <a:r>
              <a:rPr lang="en-US" dirty="0"/>
              <a:t> </a:t>
            </a:r>
          </a:p>
          <a:p>
            <a:r>
              <a:rPr lang="en-US" dirty="0"/>
              <a:t> </a:t>
            </a:r>
          </a:p>
        </p:txBody>
      </p:sp>
    </p:spTree>
    <p:extLst>
      <p:ext uri="{BB962C8B-B14F-4D97-AF65-F5344CB8AC3E}">
        <p14:creationId xmlns:p14="http://schemas.microsoft.com/office/powerpoint/2010/main" val="1337833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1120</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Caring Democracies</vt:lpstr>
      <vt:lpstr>Unequal Relationships</vt:lpstr>
      <vt:lpstr>Moral Interdependence</vt:lpstr>
      <vt:lpstr>The Duty to Act</vt:lpstr>
      <vt:lpstr>The Extent of the Duty</vt:lpstr>
      <vt:lpstr>Community</vt:lpstr>
      <vt:lpstr>Markets</vt:lpstr>
      <vt:lpstr>Injustice</vt:lpstr>
      <vt:lpstr>Social Justice</vt:lpstr>
      <vt:lpstr>Social Justice Model</vt:lpstr>
      <vt:lpstr>Caring Democracies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10</cp:revision>
  <dcterms:created xsi:type="dcterms:W3CDTF">2021-11-24T18:27:05Z</dcterms:created>
  <dcterms:modified xsi:type="dcterms:W3CDTF">2021-11-28T17:42:11Z</dcterms:modified>
</cp:coreProperties>
</file>