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6" d="100"/>
          <a:sy n="66" d="100"/>
        </p:scale>
        <p:origin x="3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B70A2-2A0A-4037-81A9-98CA72F32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88A33-8849-45FD-8C5D-8721CB9F4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3B416-CB83-4208-99BF-0CE51B72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3A6F-EC6D-4340-8E3E-372ED8BC04B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8ED51-0E61-4B2E-92AF-17D8EF57E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CAB8D-8B62-46BE-833C-CD1B27A3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3BEB-5BD4-42E3-9A2F-C2CEEB81A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3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F55D-E309-4811-9D10-89E07BFC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9CA9B-6E18-4BCD-8012-99B5AD198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E3FD3-985D-4E9A-A7EE-662CC1E8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3A6F-EC6D-4340-8E3E-372ED8BC04B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933D2-006E-4C45-B881-A34E5241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9A7E8-A503-4B2A-8C97-D2187B1E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3BEB-5BD4-42E3-9A2F-C2CEEB81A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9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D02C1A-D79D-4F73-8AEC-559771C321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6A7E1-D4EC-4160-96A8-E08CAE86B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460AC-284D-4979-AAD2-123D3BC8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3A6F-EC6D-4340-8E3E-372ED8BC04B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8972-CC12-41F6-848B-D6745276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DF267-AEDB-481E-B160-0F1F3B3D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3BEB-5BD4-42E3-9A2F-C2CEEB81A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5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00D36-0ADD-4516-9070-A01A17C9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40E6-A1B1-48E1-B36D-F3BA0DE86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8CBC-3FB2-48DD-8314-1A67BE10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3A6F-EC6D-4340-8E3E-372ED8BC04B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08A9C-6B31-405A-97FD-20A04421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C186E-C584-4B6A-9C1A-0247D2E9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3BEB-5BD4-42E3-9A2F-C2CEEB81A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7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B5CB3-D650-40EC-B125-431745BC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D3F17-9CC9-4F33-BBF2-ECB3C4F73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5DC99-153D-4DD7-A44B-53772C665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3A6F-EC6D-4340-8E3E-372ED8BC04B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40DA4-445B-4C0D-996C-5272A73C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C6078-3D76-4EA6-AA6A-33284AE0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3BEB-5BD4-42E3-9A2F-C2CEEB81A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7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BB45-BDA0-448C-B4EC-923A787F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4863E-24DC-4FFD-9705-1E23CF3DD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F73F9-C3E6-42FD-88E1-41F2707C7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46F3D-D9BE-49B9-A667-CBAAEC644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3A6F-EC6D-4340-8E3E-372ED8BC04B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12D43-50FE-4F35-AB50-2FBD46EE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A950C-DB0C-4E3E-9ECB-772A0AC3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3BEB-5BD4-42E3-9A2F-C2CEEB81A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B6D22-B7FD-4286-9C70-110DF0FB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718BB-F4BA-44E4-9726-E57C3648C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A5C53-096F-474B-8BAF-B345AE927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7ED25-F4C4-41EC-951F-C946E13E2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D18AAD-AB06-4C38-8095-B1DA8B8BA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47BA96-B6C1-4559-9B95-ED126A07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3A6F-EC6D-4340-8E3E-372ED8BC04B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D5AE18-8CCA-42D8-90D5-C498C287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4C6ADD-2710-4B54-8B74-BF102BB8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3BEB-5BD4-42E3-9A2F-C2CEEB81A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2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8663-D3C9-49B9-B2AB-81C6204C9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0E4278-C891-4598-800E-AD7AB7EBC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3A6F-EC6D-4340-8E3E-372ED8BC04B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5096F-B303-4E92-8B61-3B73C61F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8E87A-B414-4A4C-BB77-57C261A1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3BEB-5BD4-42E3-9A2F-C2CEEB81A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3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144C0-13F0-4B47-A2B7-8C64D478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3A6F-EC6D-4340-8E3E-372ED8BC04B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D32AE-13E6-4016-BEF8-ED66214D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10C1F-0E48-49C4-A9F4-6EF998A4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3BEB-5BD4-42E3-9A2F-C2CEEB81A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5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0AD57-28C2-4BD0-83C3-2CA25CA8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1F2C2-002F-4A39-A867-B3EF621F9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1C44F-AE2D-49D5-8158-93B8A28F0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D4ED5-41E7-494A-9F4F-9BAAD2E5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3A6F-EC6D-4340-8E3E-372ED8BC04B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10420-FECC-4FF1-98C5-B09E27E7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02638-C8A0-4C40-A90C-7874E8C7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3BEB-5BD4-42E3-9A2F-C2CEEB81A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7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AFBE-766E-4AC3-A327-1837401B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3D694-6FC1-4F8B-9CBA-63C52502F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6E4CC-96B3-4622-8121-11E831FAF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7C50B-8A55-41D4-838B-8FA0CC3D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3A6F-EC6D-4340-8E3E-372ED8BC04B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3AE7E-1E13-4988-BC9D-A4FE76BE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76E50-B925-4C4F-B917-AFA78600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3BEB-5BD4-42E3-9A2F-C2CEEB81A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0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308BF1-BD95-4F18-B54D-6C5B4914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8A512-B7F9-478B-9A54-932E20BFC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D7D58-CACE-40C4-8280-FAFC5107A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3A6F-EC6D-4340-8E3E-372ED8BC04B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E7F43-1136-4C7A-A7FF-9A7090C6F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1544E-CC4D-4C85-9808-75A98201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3BEB-5BD4-42E3-9A2F-C2CEEB81A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4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p.utm.edu/care-eth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publication/231877965_The_Ethics_of_Care_Personal_Political_and_Globa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hookandeye.ca/2020/04/16/guest-post-what-are-we-talking-about-when-we-talk-about-car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cravepainting.com/blog/landscape-drawing-exercis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ess.rebus.community/intro-to-phil-ethic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women%27s+natu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tok.com/@amandamoseguer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chive.org/details/femininitydomina00bar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tterhelp.com/advice/morality/what-is-slave-morality/" TargetMode="External"/><Relationship Id="rId2" Type="http://schemas.openxmlformats.org/officeDocument/2006/relationships/hyperlink" Target="https://www.iep.utm.edu/care-et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iep.utm.edu/care-eth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ep.utm.edu/care-eth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ep.utm.edu/care-eth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iep.utm.edu/care-et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outdoor, river, old&#10;&#10;Description automatically generated">
            <a:extLst>
              <a:ext uri="{FF2B5EF4-FFF2-40B4-BE49-F238E27FC236}">
                <a16:creationId xmlns:a16="http://schemas.microsoft.com/office/drawing/2014/main" id="{486C4A10-D6FA-4AD3-AC47-FEEF5DEBCE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04028A-0062-494A-9187-806E741E7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Objections to Care Theory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D5601-5940-46EF-AE77-8AED449B4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Stephen Downes</a:t>
            </a:r>
          </a:p>
          <a:p>
            <a:r>
              <a:rPr lang="en-CA">
                <a:solidFill>
                  <a:srgbClr val="FFFFFF"/>
                </a:solidFill>
              </a:rPr>
              <a:t>November 29, 2021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19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A19073C-29CD-4217-96F5-97EC4ABE7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14" y="1679802"/>
            <a:ext cx="5620656" cy="41333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11EB8-A81A-47BF-813C-72678FEF0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Care Ethics as Ambiguous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61257-6757-4BED-A316-99C5A57E7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20657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“</a:t>
            </a:r>
            <a:r>
              <a:rPr lang="en-US" dirty="0"/>
              <a:t>Because it eschews abstract principles and decisional procedures, care ethics is often accused of being unduly ambiguous, and for failing to offer concrete guidance for ethical action”</a:t>
            </a:r>
          </a:p>
          <a:p>
            <a:pPr marL="0" indent="0">
              <a:buNone/>
            </a:pPr>
            <a:r>
              <a:rPr lang="en-US" dirty="0"/>
              <a:t>E.g. Held 1995 “spends several chapters refuting claims that care is anti-universalist and cannot serve as an ethical </a:t>
            </a:r>
            <a:r>
              <a:rPr lang="en-US" dirty="0" err="1"/>
              <a:t>theory”held</a:t>
            </a:r>
            <a:r>
              <a:rPr lang="en-US" dirty="0"/>
              <a:t> on care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2D5C8E-D892-49E3-9B5A-88C8B5DB3F8F}"/>
              </a:ext>
            </a:extLst>
          </p:cNvPr>
          <p:cNvSpPr txBox="1"/>
          <p:nvPr/>
        </p:nvSpPr>
        <p:spPr>
          <a:xfrm>
            <a:off x="838200" y="5942568"/>
            <a:ext cx="1051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sng" strike="noStrike" dirty="0">
                <a:solidFill>
                  <a:srgbClr val="1155CC"/>
                </a:solidFill>
                <a:effectLst/>
                <a:hlinkClick r:id="rId3"/>
              </a:rPr>
              <a:t>https://www.iep.utm.edu/care-eth/</a:t>
            </a:r>
            <a:endParaRPr lang="en-US" sz="1800" b="0" i="0" u="sng" strike="noStrike" dirty="0">
              <a:solidFill>
                <a:srgbClr val="1155CC"/>
              </a:solidFill>
              <a:effectLst/>
            </a:endParaRPr>
          </a:p>
          <a:p>
            <a:r>
              <a:rPr lang="en-US" dirty="0">
                <a:hlinkClick r:id="rId4"/>
              </a:rPr>
              <a:t>https://www.researchgate.net/publication/231877965_The_Ethics_of_Care_Personal_Political_and_Global</a:t>
            </a:r>
            <a:endParaRPr lang="en-US" dirty="0"/>
          </a:p>
          <a:p>
            <a:r>
              <a:rPr lang="en-US" u="sng" dirty="0">
                <a:solidFill>
                  <a:srgbClr val="1155CC"/>
                </a:solidFill>
              </a:rPr>
              <a:t>https://ndpr.nd.edu/reviews/the-ethics-of-care-personal-political-global/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6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BEE5F-EB38-41EA-B03D-A524573C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Feelings May Oppress Others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1B9D7-D540-4966-98B8-7F5FF7E3D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964" y="1690688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“Feelings, especially feelings that cluster around the concepts of compassion, empathy, and care, can be used as justification for great violence” (</a:t>
            </a:r>
            <a:r>
              <a:rPr lang="en-US" dirty="0" err="1"/>
              <a:t>Mcgregor</a:t>
            </a:r>
            <a:r>
              <a:rPr lang="en-US" dirty="0"/>
              <a:t> , 2020)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7E64F-EE10-4C86-BC22-44AA69E66A90}"/>
              </a:ext>
            </a:extLst>
          </p:cNvPr>
          <p:cNvSpPr txBox="1"/>
          <p:nvPr/>
        </p:nvSpPr>
        <p:spPr>
          <a:xfrm>
            <a:off x="4961964" y="4975567"/>
            <a:ext cx="6576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https://hookandeye.ca/2020/04/16/guest-post-what-are-we-talking-about-when-we-talk-about-care/</a:t>
            </a:r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2B44D09-0644-4763-8539-39C3A2BD0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4" y="1591542"/>
            <a:ext cx="3551458" cy="49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4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1BBA-9620-4D44-ABC2-FEBEDA134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View From Above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2F946-4B45-4A2A-B13A-08035D73D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9971" cy="4351338"/>
          </a:xfrm>
        </p:spPr>
        <p:txBody>
          <a:bodyPr/>
          <a:lstStyle/>
          <a:p>
            <a:r>
              <a:rPr lang="en-CA" dirty="0"/>
              <a:t>My own view, that the discussion of care ethics is predominately from the position of the care-giver</a:t>
            </a:r>
          </a:p>
          <a:p>
            <a:r>
              <a:rPr lang="en-CA" dirty="0"/>
              <a:t>The needs (expressed or otherwise) of the cared-for may be much more pragmatic</a:t>
            </a:r>
          </a:p>
          <a:p>
            <a:r>
              <a:rPr lang="en-CA" dirty="0"/>
              <a:t>Plus, it doesn’t seem reasonable to place an onus on the cared-for to stimulate urgency or motivation in the care-giver</a:t>
            </a:r>
            <a:endParaRPr lang="en-US" dirty="0"/>
          </a:p>
        </p:txBody>
      </p:sp>
      <p:pic>
        <p:nvPicPr>
          <p:cNvPr id="7" name="Picture 6" descr="A painting of a person&#10;&#10;Description automatically generated with low confidence">
            <a:extLst>
              <a:ext uri="{FF2B5EF4-FFF2-40B4-BE49-F238E27FC236}">
                <a16:creationId xmlns:a16="http://schemas.microsoft.com/office/drawing/2014/main" id="{32D5DF42-430D-4B7B-A0C0-0BF2A23DD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59" y="1825625"/>
            <a:ext cx="4876799" cy="32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6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EA0D2-2BA8-4C6A-9556-C3A6B53D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Objections to Care Theory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46729-86E8-4E25-8B11-FD92B4E70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828" y="1825625"/>
            <a:ext cx="6955971" cy="4351338"/>
          </a:xfrm>
        </p:spPr>
        <p:txBody>
          <a:bodyPr/>
          <a:lstStyle/>
          <a:p>
            <a:r>
              <a:rPr lang="en-CA" dirty="0"/>
              <a:t>Drawn from wider literature and especially the Internet Encyclopedia of Philosophy (IEP)</a:t>
            </a:r>
          </a:p>
          <a:p>
            <a:r>
              <a:rPr lang="en-CA" dirty="0"/>
              <a:t>Positions the ethics as a traditional philosophical theory that demands argumentation and defense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A0107-8A31-4FB9-9453-13E4E863DA29}"/>
              </a:ext>
            </a:extLst>
          </p:cNvPr>
          <p:cNvSpPr txBox="1"/>
          <p:nvPr/>
        </p:nvSpPr>
        <p:spPr>
          <a:xfrm>
            <a:off x="838199" y="5988734"/>
            <a:ext cx="8871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Title image: </a:t>
            </a:r>
            <a:r>
              <a:rPr lang="en-US" dirty="0">
                <a:hlinkClick r:id="rId2"/>
              </a:rPr>
              <a:t>https://cravepainting.com/blog/landscape-drawing-exercises</a:t>
            </a:r>
            <a:r>
              <a:rPr lang="en-US" dirty="0"/>
              <a:t> 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3F29CFA-A408-4764-85E2-58D810FA4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81" y="1959429"/>
            <a:ext cx="3036796" cy="373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4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84634-6F84-45E2-80D0-214C037A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Women’s Nature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9457C-44B5-48D3-BA91-7720A41EC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70" y="1825625"/>
            <a:ext cx="7826829" cy="4351338"/>
          </a:xfrm>
        </p:spPr>
        <p:txBody>
          <a:bodyPr/>
          <a:lstStyle/>
          <a:p>
            <a:r>
              <a:rPr lang="en-CA" dirty="0"/>
              <a:t>Care “</a:t>
            </a:r>
            <a:r>
              <a:rPr lang="en-US" dirty="0"/>
              <a:t>linked to ‘woman’s nature’ in a way that calls upon and reinforces gender-based stereotypes”</a:t>
            </a:r>
          </a:p>
          <a:p>
            <a:r>
              <a:rPr lang="en-US" dirty="0"/>
              <a:t>It may still be “epistemically, ethically, and politically imprudent to associate women with the value of care” (Tong and Williams 2018).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59894-25E5-426D-8644-2AE18C626CB6}"/>
              </a:ext>
            </a:extLst>
          </p:cNvPr>
          <p:cNvSpPr txBox="1"/>
          <p:nvPr/>
        </p:nvSpPr>
        <p:spPr>
          <a:xfrm>
            <a:off x="3726542" y="40012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sng" strike="noStrike" dirty="0">
                <a:solidFill>
                  <a:srgbClr val="1155CC"/>
                </a:solidFill>
                <a:effectLst/>
                <a:hlinkClick r:id="rId2"/>
              </a:rPr>
              <a:t>https://press.rebus.community/intro-to-phil-ethics/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A9B7F5-9234-4A5C-9F90-35A202212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51562"/>
            <a:ext cx="2477747" cy="34307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8532EB-E1C7-47D6-A8EE-221927939E90}"/>
              </a:ext>
            </a:extLst>
          </p:cNvPr>
          <p:cNvSpPr txBox="1"/>
          <p:nvPr/>
        </p:nvSpPr>
        <p:spPr>
          <a:xfrm>
            <a:off x="3726542" y="5012956"/>
            <a:ext cx="6415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Image: </a:t>
            </a:r>
            <a:r>
              <a:rPr lang="en-US" dirty="0">
                <a:hlinkClick r:id="rId4"/>
              </a:rPr>
              <a:t>https://www.google.com/search?q=women%27s+nature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585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EA98-1AE2-4C60-BD0F-947C2FB4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Employment Obligations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AD678-E2EE-47FE-ABA8-F1BA7F2C8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3857" cy="4351338"/>
          </a:xfrm>
        </p:spPr>
        <p:txBody>
          <a:bodyPr/>
          <a:lstStyle/>
          <a:p>
            <a:r>
              <a:rPr lang="en-US" dirty="0"/>
              <a:t>The employee (e.g. a flight attendant) must force their own feelings into the background</a:t>
            </a:r>
          </a:p>
          <a:p>
            <a:r>
              <a:rPr lang="en-US" dirty="0"/>
              <a:t>This risks blurring the distinction between “real” and “inauthentic” feelings (Sandra Lee </a:t>
            </a:r>
            <a:r>
              <a:rPr lang="en-US" dirty="0" err="1"/>
              <a:t>Bartky</a:t>
            </a:r>
            <a:r>
              <a:rPr lang="en-US" dirty="0"/>
              <a:t>, 1990)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erson in a blue dress&#10;&#10;Description automatically generated with medium confidence">
            <a:extLst>
              <a:ext uri="{FF2B5EF4-FFF2-40B4-BE49-F238E27FC236}">
                <a16:creationId xmlns:a16="http://schemas.microsoft.com/office/drawing/2014/main" id="{06FAD15C-32A6-41A0-AE8A-17F828C48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47" y="1831479"/>
            <a:ext cx="4499712" cy="3209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9D398B-8852-492E-88C0-EF59D8BCD496}"/>
              </a:ext>
            </a:extLst>
          </p:cNvPr>
          <p:cNvSpPr txBox="1"/>
          <p:nvPr/>
        </p:nvSpPr>
        <p:spPr>
          <a:xfrm>
            <a:off x="6508947" y="505501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https://www.tiktok.com/@amandamoseguera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AEB8D-9A59-4C77-BAE8-A2E81E003CB5}"/>
              </a:ext>
            </a:extLst>
          </p:cNvPr>
          <p:cNvSpPr txBox="1"/>
          <p:nvPr/>
        </p:nvSpPr>
        <p:spPr>
          <a:xfrm>
            <a:off x="1183341" y="4408684"/>
            <a:ext cx="3889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https://archive.org/details/femininitydomina00bart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086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D18C-AF94-42F7-A77B-7E320F156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Care Ethics as Slave Morality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5F2F3-A520-49DA-92B7-895E884B5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1743" cy="4351338"/>
          </a:xfrm>
        </p:spPr>
        <p:txBody>
          <a:bodyPr/>
          <a:lstStyle/>
          <a:p>
            <a:r>
              <a:rPr lang="en-US" dirty="0"/>
              <a:t>Care ethics is a kind of slave morality valorizing the oppression of women (Puka, 1990; Card, 1990; Davion, 1993)</a:t>
            </a:r>
          </a:p>
          <a:p>
            <a:r>
              <a:rPr lang="en-US" dirty="0"/>
              <a:t>Nietzsche: “oppressed peoples tend to develop moral theories that reaffirm subservient traits as virtues.”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FC2F5-51C1-41BA-9B46-244D06BD4640}"/>
              </a:ext>
            </a:extLst>
          </p:cNvPr>
          <p:cNvSpPr txBox="1"/>
          <p:nvPr/>
        </p:nvSpPr>
        <p:spPr>
          <a:xfrm>
            <a:off x="838200" y="5988734"/>
            <a:ext cx="7551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sng" strike="noStrike" dirty="0">
                <a:solidFill>
                  <a:srgbClr val="1155CC"/>
                </a:solidFill>
                <a:effectLst/>
                <a:hlinkClick r:id="rId2"/>
              </a:rPr>
              <a:t>https://www.iep.utm.edu/care-eth/</a:t>
            </a:r>
            <a:endParaRPr lang="en-US" sz="1800" b="0" i="0" u="sng" strike="noStrike" dirty="0">
              <a:solidFill>
                <a:srgbClr val="1155CC"/>
              </a:solidFill>
              <a:effectLst/>
            </a:endParaRPr>
          </a:p>
          <a:p>
            <a:r>
              <a:rPr lang="en-US" dirty="0">
                <a:hlinkClick r:id="rId3"/>
              </a:rPr>
              <a:t>https://www.betterhelp.com/advice/morality/what-is-slave-morality/</a:t>
            </a:r>
            <a:r>
              <a:rPr lang="en-US" u="sng" dirty="0">
                <a:solidFill>
                  <a:srgbClr val="1155CC"/>
                </a:solidFill>
              </a:rPr>
              <a:t> </a:t>
            </a:r>
            <a:endParaRPr lang="en-US" dirty="0"/>
          </a:p>
        </p:txBody>
      </p:sp>
      <p:pic>
        <p:nvPicPr>
          <p:cNvPr id="7" name="Picture 6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41839340-8A6F-4BF7-86AE-005256E18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054" y="1825625"/>
            <a:ext cx="5706746" cy="37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6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26D33-4674-4FD1-9B1C-71D10F8D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Studies Empirically Flawed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3B9A8-CB30-455A-A897-92A89967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Gilligan has been faulted for basing her conclusions on too narrow a sample, and for drawing from overly homogenous groups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38441-9509-4FD8-9F08-9C77F0050EA6}"/>
              </a:ext>
            </a:extLst>
          </p:cNvPr>
          <p:cNvSpPr txBox="1"/>
          <p:nvPr/>
        </p:nvSpPr>
        <p:spPr>
          <a:xfrm>
            <a:off x="838200" y="59425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https://www.iep.utm.edu/care-eth/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5E783-DAC7-4A50-B266-F08430EB6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39" y="2902676"/>
            <a:ext cx="4772691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3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CD72-279B-4F89-AAE8-5F1B273A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‘Not a Theory’ Objection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732A1-5932-4042-A48E-40474A464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656" y="1825625"/>
            <a:ext cx="662214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critics object that care ethics is not a highly distinct moral theory (e.g. “</a:t>
            </a:r>
            <a:r>
              <a:rPr lang="en-US" dirty="0">
                <a:effectLst/>
              </a:rPr>
              <a:t>Kant’s writings… provide the care ethicists with everything they require” (</a:t>
            </a:r>
            <a:r>
              <a:rPr lang="en-US" dirty="0">
                <a:effectLst/>
                <a:latin typeface="Arial" panose="020B0604020202020204" pitchFamily="34" charset="0"/>
              </a:rPr>
              <a:t>John Paley, 2002)</a:t>
            </a:r>
            <a:r>
              <a:rPr lang="en-US" dirty="0">
                <a:effectLst/>
              </a:rPr>
              <a:t>)</a:t>
            </a:r>
            <a:endParaRPr lang="en-US" dirty="0"/>
          </a:p>
          <a:p>
            <a:r>
              <a:rPr lang="en-US" dirty="0"/>
              <a:t>Care ethics incorporates liberal concepts such as autonomy, equality, and justice.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1EAC7-329F-45A7-A459-1087DEAB351A}"/>
              </a:ext>
            </a:extLst>
          </p:cNvPr>
          <p:cNvSpPr txBox="1"/>
          <p:nvPr/>
        </p:nvSpPr>
        <p:spPr>
          <a:xfrm>
            <a:off x="838200" y="5988734"/>
            <a:ext cx="1003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sng" strike="noStrike" dirty="0">
                <a:solidFill>
                  <a:srgbClr val="1155CC"/>
                </a:solidFill>
                <a:effectLst/>
                <a:hlinkClick r:id="rId2"/>
              </a:rPr>
              <a:t>https://www.iep.utm.edu/care-eth/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</a:rPr>
              <a:t>  </a:t>
            </a:r>
          </a:p>
          <a:p>
            <a:r>
              <a:rPr lang="en-US" sz="1800" b="0" i="0" u="sng" strike="noStrike" dirty="0">
                <a:solidFill>
                  <a:srgbClr val="1155CC"/>
                </a:solidFill>
                <a:effectLst/>
              </a:rPr>
              <a:t>https://uwethicsofcare.gws.wisc.edu/wp-content/uploads/2020/03/Paley-J.-2002.pdf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D044CD-2DC5-4CFA-A48E-C1B5FE78E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90" y="1887311"/>
            <a:ext cx="3381847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D3D52-3382-414C-8D32-C0931AB7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Care Ethics as Parochial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AAA7A-9A28-4028-A376-9B0E294A4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8314" cy="4351338"/>
          </a:xfrm>
        </p:spPr>
        <p:txBody>
          <a:bodyPr>
            <a:normAutofit/>
          </a:bodyPr>
          <a:lstStyle/>
          <a:p>
            <a:r>
              <a:rPr lang="en-CA" dirty="0"/>
              <a:t>“C</a:t>
            </a:r>
            <a:r>
              <a:rPr lang="en-US" dirty="0"/>
              <a:t>are ethics obscures larger social dynamics and is overly parochial”</a:t>
            </a:r>
          </a:p>
          <a:p>
            <a:r>
              <a:rPr lang="en-US" dirty="0"/>
              <a:t>E.g. “</a:t>
            </a:r>
            <a:r>
              <a:rPr lang="en-US" dirty="0" err="1"/>
              <a:t>Noddings</a:t>
            </a:r>
            <a:r>
              <a:rPr lang="en-US" dirty="0"/>
              <a:t>’ original assertion that care givers have primary obligations to proximate others over distant others”</a:t>
            </a:r>
          </a:p>
          <a:p>
            <a:r>
              <a:rPr lang="en-US" dirty="0"/>
              <a:t>“Critics worry that this stance privileges elite care-givers by excusing them from attending to significant differences in international standards of living and their causes.”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2935A-728F-4190-87BB-8D751D90A73E}"/>
              </a:ext>
            </a:extLst>
          </p:cNvPr>
          <p:cNvSpPr txBox="1"/>
          <p:nvPr/>
        </p:nvSpPr>
        <p:spPr>
          <a:xfrm>
            <a:off x="943427" y="6123543"/>
            <a:ext cx="9361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sng" strike="noStrike" dirty="0">
                <a:solidFill>
                  <a:srgbClr val="1155CC"/>
                </a:solidFill>
                <a:effectLst/>
                <a:hlinkClick r:id="rId2"/>
              </a:rPr>
              <a:t>https://www.iep.utm.edu/care-eth/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</a:rPr>
              <a:t>    https://philpapers.org/rec/FRICEA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D3101D-098F-4B5A-9F42-80CF59327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182" y="1825625"/>
            <a:ext cx="3533478" cy="36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5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CDADC-D471-4253-8E15-981D3738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Care Ethics as Essentialist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1F7BB-20F6-45F3-BC99-CEA2259A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486" y="1825625"/>
            <a:ext cx="7812314" cy="4297918"/>
          </a:xfrm>
        </p:spPr>
        <p:txBody>
          <a:bodyPr/>
          <a:lstStyle/>
          <a:p>
            <a:r>
              <a:rPr lang="en-CA" dirty="0"/>
              <a:t>That is, it appeals to an ‘essential nature’ of women</a:t>
            </a:r>
          </a:p>
          <a:p>
            <a:r>
              <a:rPr lang="en-CA" dirty="0"/>
              <a:t>Hence, e.g. </a:t>
            </a:r>
            <a:r>
              <a:rPr lang="en-US" dirty="0"/>
              <a:t>Spelman (1988) Care ethics have been faulted for failing to explore the ways in which women (and others) differ from one another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22CB2-F5A4-4F28-8885-1A259498D011}"/>
              </a:ext>
            </a:extLst>
          </p:cNvPr>
          <p:cNvSpPr txBox="1"/>
          <p:nvPr/>
        </p:nvSpPr>
        <p:spPr>
          <a:xfrm>
            <a:off x="838199" y="6123543"/>
            <a:ext cx="9495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https://www.iep.utm.edu/care-eth/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    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</a:rPr>
              <a:t>https://philpapers.org/rec/SPEIWP</a:t>
            </a:r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FB68063-2E1F-47CF-80F3-096D6EE39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18205"/>
            <a:ext cx="2579303" cy="39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00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764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Objections to Care Theory</vt:lpstr>
      <vt:lpstr>Objections to Care Theory</vt:lpstr>
      <vt:lpstr>Women’s Nature</vt:lpstr>
      <vt:lpstr>Employment Obligations</vt:lpstr>
      <vt:lpstr>Care Ethics as Slave Morality</vt:lpstr>
      <vt:lpstr>Studies Empirically Flawed</vt:lpstr>
      <vt:lpstr>The ‘Not a Theory’ Objection</vt:lpstr>
      <vt:lpstr>Care Ethics as Parochial</vt:lpstr>
      <vt:lpstr>Care Ethics as Essentialist</vt:lpstr>
      <vt:lpstr>Care Ethics as Ambiguous</vt:lpstr>
      <vt:lpstr>Feelings May Oppress Others</vt:lpstr>
      <vt:lpstr>A View From Above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Objections to Care Theory</dc:title>
  <dc:creator>Stephen Downes</dc:creator>
  <cp:lastModifiedBy>Stephen Downes</cp:lastModifiedBy>
  <cp:revision>2</cp:revision>
  <dcterms:created xsi:type="dcterms:W3CDTF">2021-11-29T19:14:07Z</dcterms:created>
  <dcterms:modified xsi:type="dcterms:W3CDTF">2021-11-30T17:41:20Z</dcterms:modified>
</cp:coreProperties>
</file>