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6" r:id="rId5"/>
    <p:sldId id="277" r:id="rId6"/>
    <p:sldId id="283" r:id="rId7"/>
    <p:sldId id="279" r:id="rId8"/>
    <p:sldId id="276" r:id="rId9"/>
    <p:sldId id="280" r:id="rId10"/>
    <p:sldId id="281" r:id="rId11"/>
    <p:sldId id="273" r:id="rId12"/>
    <p:sldId id="261" r:id="rId13"/>
    <p:sldId id="262" r:id="rId14"/>
    <p:sldId id="271" r:id="rId15"/>
    <p:sldId id="272" r:id="rId16"/>
    <p:sldId id="285" r:id="rId17"/>
    <p:sldId id="284" r:id="rId18"/>
    <p:sldId id="275" r:id="rId19"/>
    <p:sldId id="270" r:id="rId20"/>
    <p:sldId id="258" r:id="rId21"/>
    <p:sldId id="263" r:id="rId22"/>
    <p:sldId id="265" r:id="rId23"/>
    <p:sldId id="264" r:id="rId24"/>
    <p:sldId id="260" r:id="rId25"/>
    <p:sldId id="259" r:id="rId26"/>
    <p:sldId id="278" r:id="rId27"/>
    <p:sldId id="267" r:id="rId28"/>
    <p:sldId id="282"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94660"/>
  </p:normalViewPr>
  <p:slideViewPr>
    <p:cSldViewPr snapToGrid="0">
      <p:cViewPr>
        <p:scale>
          <a:sx n="64" d="100"/>
          <a:sy n="64" d="100"/>
        </p:scale>
        <p:origin x="4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A705-384D-4F9E-A12F-472A4BC493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1AC463-7E6B-4575-A732-ACF696B44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8DAEB-BB1B-40CF-B362-95931A9CD891}"/>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7717CD08-38A7-42CD-9774-FDEE44D6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61835-CEC5-4152-AC9E-141672E735AE}"/>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246528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27A3-1D50-4EE8-8580-D18BA4BD1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62C444-116A-4F38-85E2-3E77BE4AEB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90B3F-2B92-40BA-B18E-76638DC920F1}"/>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D90C2554-7F68-4DE2-855E-0AB020936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5457F-53C5-4200-8B4F-7A210AD251ED}"/>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34925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D718BC-915E-476C-8A24-154A58B4B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CB1690-87FB-4DD8-9294-8E518D1B72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7564B-5849-441B-A884-AD36204081AE}"/>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08A81948-69F8-458E-8EFC-7D6495CAD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F1A37-A913-4E16-897E-7685731AC590}"/>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51176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3B6F-DCAC-4D2E-91A1-E770C840A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645C61-39A0-443F-962A-B66E4E1F26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8EA08-657A-40EB-899D-36E3C2D2E6C7}"/>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895AA955-07F6-45F2-B0D0-10465C18F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19A91-0B8A-4BD5-AA2D-3F110E9FF859}"/>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214268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4A22-D564-447D-A0F7-6CB8875F3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4D9DE2-7C16-42CE-AE9B-8531CD3EE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2C562D-3072-4E23-8602-F2B69A6E57E8}"/>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E7B91FC1-D98D-433C-A4D9-106FD3AA0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51785-E35E-449A-89BB-3D88EFC83220}"/>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350013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CFC54-5D13-4DCC-A388-419E30E30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91090-6B76-4855-9CFF-6A243D4801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17579-7967-49BC-B5E4-2853772222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F76D9B-E471-42F1-AA5B-A1F61105BAE1}"/>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6" name="Footer Placeholder 5">
            <a:extLst>
              <a:ext uri="{FF2B5EF4-FFF2-40B4-BE49-F238E27FC236}">
                <a16:creationId xmlns:a16="http://schemas.microsoft.com/office/drawing/2014/main" id="{A4F201C3-DC66-4483-93DC-3B811BEC3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36DBCD-80FA-4A2B-BE70-C57061DD9A7E}"/>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28684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BF56-B30A-48BD-AB73-BDA95B9FBD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D99AB-022A-4373-B4B0-DEF6AE9EFB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61429-6196-4507-BE04-306BCED3F7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FD674-9A74-4E9E-A089-C782B401C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FDA153-634B-4596-9645-0674484123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2C2DE4-1458-4A48-B602-14E2F5D76B32}"/>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8" name="Footer Placeholder 7">
            <a:extLst>
              <a:ext uri="{FF2B5EF4-FFF2-40B4-BE49-F238E27FC236}">
                <a16:creationId xmlns:a16="http://schemas.microsoft.com/office/drawing/2014/main" id="{AB4C5E0C-2C06-4504-AA71-9BD0D78BEE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6C1A43-03CD-452D-90D2-C9B8DC67251C}"/>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220086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D919-86FA-4233-8DBF-E0FB2EEB33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9B3C77-59D6-4A31-A72A-7F07E77B7FCC}"/>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4" name="Footer Placeholder 3">
            <a:extLst>
              <a:ext uri="{FF2B5EF4-FFF2-40B4-BE49-F238E27FC236}">
                <a16:creationId xmlns:a16="http://schemas.microsoft.com/office/drawing/2014/main" id="{51CEF70E-1F32-4F37-98D2-F932F3B03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CE8C77-E32D-4628-BCF9-191E22FED435}"/>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159205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33ED0-F491-43BB-9B3C-389FBAFEFFE7}"/>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3" name="Footer Placeholder 2">
            <a:extLst>
              <a:ext uri="{FF2B5EF4-FFF2-40B4-BE49-F238E27FC236}">
                <a16:creationId xmlns:a16="http://schemas.microsoft.com/office/drawing/2014/main" id="{40B243AF-E1B7-4AFE-82A6-4ECDD8DA5C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4A8C47-3426-45A1-B86A-1270B1D80E5F}"/>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417924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F07A-4298-42E4-AEA2-2937209E0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15DD6-9064-4840-BE6C-447CEEEF4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83D7DC-7C93-469F-8119-0DC86122E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F7305-EEA9-4273-88B1-782A0D498326}"/>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6" name="Footer Placeholder 5">
            <a:extLst>
              <a:ext uri="{FF2B5EF4-FFF2-40B4-BE49-F238E27FC236}">
                <a16:creationId xmlns:a16="http://schemas.microsoft.com/office/drawing/2014/main" id="{4ACDD076-920E-42FA-8634-0120CAC3C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ED1C9-6ADF-4B5C-8438-6F008FFA9C16}"/>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173073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4B33-4806-4C11-84F7-566B2D706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E0173-951D-4534-906A-506C2172D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D4D8BB-C446-4D50-849C-9CBD833D8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53E2B-2ABF-4C4F-B762-411D4D821A6E}"/>
              </a:ext>
            </a:extLst>
          </p:cNvPr>
          <p:cNvSpPr>
            <a:spLocks noGrp="1"/>
          </p:cNvSpPr>
          <p:nvPr>
            <p:ph type="dt" sz="half" idx="10"/>
          </p:nvPr>
        </p:nvSpPr>
        <p:spPr/>
        <p:txBody>
          <a:bodyPr/>
          <a:lstStyle/>
          <a:p>
            <a:fld id="{575EC84E-800D-4CD0-8213-DC1E6BCA7E39}" type="datetimeFigureOut">
              <a:rPr lang="en-US" smtClean="0"/>
              <a:t>12/2/2021</a:t>
            </a:fld>
            <a:endParaRPr lang="en-US"/>
          </a:p>
        </p:txBody>
      </p:sp>
      <p:sp>
        <p:nvSpPr>
          <p:cNvPr id="6" name="Footer Placeholder 5">
            <a:extLst>
              <a:ext uri="{FF2B5EF4-FFF2-40B4-BE49-F238E27FC236}">
                <a16:creationId xmlns:a16="http://schemas.microsoft.com/office/drawing/2014/main" id="{8F468C91-4045-4CC6-94D1-BDBFAEC65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1D1A2F-84FD-49EA-B011-833C7451FA52}"/>
              </a:ext>
            </a:extLst>
          </p:cNvPr>
          <p:cNvSpPr>
            <a:spLocks noGrp="1"/>
          </p:cNvSpPr>
          <p:nvPr>
            <p:ph type="sldNum" sz="quarter" idx="12"/>
          </p:nvPr>
        </p:nvSpPr>
        <p:spPr/>
        <p:txBody>
          <a:bodyPr/>
          <a:lstStyle/>
          <a:p>
            <a:fld id="{6C8CFD38-C747-4500-9B02-2A4EA768472B}" type="slidenum">
              <a:rPr lang="en-US" smtClean="0"/>
              <a:t>‹#›</a:t>
            </a:fld>
            <a:endParaRPr lang="en-US"/>
          </a:p>
        </p:txBody>
      </p:sp>
    </p:spTree>
    <p:extLst>
      <p:ext uri="{BB962C8B-B14F-4D97-AF65-F5344CB8AC3E}">
        <p14:creationId xmlns:p14="http://schemas.microsoft.com/office/powerpoint/2010/main" val="162336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86B98-30C3-408E-9F62-5489EACB2A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8663A7-CC0C-4653-B35D-0BB3487B8F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CA9C4-345C-478B-95FD-BC04C5DBC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EC84E-800D-4CD0-8213-DC1E6BCA7E39}" type="datetimeFigureOut">
              <a:rPr lang="en-US" smtClean="0"/>
              <a:t>12/2/2021</a:t>
            </a:fld>
            <a:endParaRPr lang="en-US"/>
          </a:p>
        </p:txBody>
      </p:sp>
      <p:sp>
        <p:nvSpPr>
          <p:cNvPr id="5" name="Footer Placeholder 4">
            <a:extLst>
              <a:ext uri="{FF2B5EF4-FFF2-40B4-BE49-F238E27FC236}">
                <a16:creationId xmlns:a16="http://schemas.microsoft.com/office/drawing/2014/main" id="{BD6E9463-F2D5-4C7A-B056-8D4AB7557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2C8D0D-A172-4A73-9137-AFC31A43C9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CFD38-C747-4500-9B02-2A4EA768472B}" type="slidenum">
              <a:rPr lang="en-US" smtClean="0"/>
              <a:t>‹#›</a:t>
            </a:fld>
            <a:endParaRPr lang="en-US"/>
          </a:p>
        </p:txBody>
      </p:sp>
    </p:spTree>
    <p:extLst>
      <p:ext uri="{BB962C8B-B14F-4D97-AF65-F5344CB8AC3E}">
        <p14:creationId xmlns:p14="http://schemas.microsoft.com/office/powerpoint/2010/main" val="1615165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2binternational.com/publications/stakeholder-research/"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slideshare.net/sbs/our-learning-analytics-are-our-pedagogy"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fu.ca/~dgasevic/papers_shared/techtrends201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etsynapse.com/blog/the-ultimate-guide-to-instructional-design-model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eshare.net/sbs/our-learning-analytics-are-our-pedagogy"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ww.smartinsights.com/goal-setting-evaluation/goals-kpis/define-smart-marketing-objectives/"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aihr.com/blog/training-metric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astro.tea.state.tx.us/tsds/metrics/metricsdb_docs/documentation/metrics/303https:/www.ottolearn.com/post/08-are-course-completions-a-vanity-metric"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un.org/sustainabledevelopment/"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tatic.businessworld.in/article/article_extra_large_image/1502190988_tdOhIl_Startup_Management_Sht_470.jpg" TargetMode="External"/><Relationship Id="rId2" Type="http://schemas.openxmlformats.org/officeDocument/2006/relationships/hyperlink" Target="https://www.sfu.ca/~dgasevic/papers_shared/techtrends2015.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oughtco.com/definition-of-theory-in-chemistry-605932" TargetMode="External"/><Relationship Id="rId2" Type="http://schemas.openxmlformats.org/officeDocument/2006/relationships/hyperlink" Target="https://www.sfu.ca/~dgasevic/papers_shared/techtrends2015.pdf"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s://www.sfu.ca/~jcnesbit/EDUC220/week9/week9.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earchgate.net/publication/323694812_Alternative_Models_of_Self-regulation_and_Implications_for_L2_Strategy_Research"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outledgehandbooks.com/doi/10.4324/9781315697048.ch3"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mdpi.com/2227-7102/10/4/98/htm"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sfu.ca/~dgasevic/papers_shared/techtrends2015.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sfu.ca/~dgasevic/papers_shared/techtrends2015.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wproject.com/blog/theory-constraints-project-management/" TargetMode="External"/><Relationship Id="rId2" Type="http://schemas.openxmlformats.org/officeDocument/2006/relationships/hyperlink" Target="https://iacis.org/iis/2016/3_iis_2016_236-243.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ataprivacymanager.net/what-are-data-subject-rights-according-to-the-gdpr/"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iacis.org/iis/2016/3_iis_2016_236-243.pdf" TargetMode="External"/><Relationship Id="rId1" Type="http://schemas.openxmlformats.org/officeDocument/2006/relationships/slideLayout" Target="../slideLayouts/slideLayout2.xml"/><Relationship Id="rId4" Type="http://schemas.openxmlformats.org/officeDocument/2006/relationships/hyperlink" Target="https://www.researchgate.net/publication/319422865_The_Effectiveness_of_Teaching_Critical_Thinking_Skills_through_Literature_in_EFL_Context_A_Case_Study_in_Spa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suranceblog.accenture.com/approaching-artificial-intelligence-the-responsible-wa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talflux.com/job-description-chief-artificial-intelligence-office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publication/278940599_Learning_Analytics_Principles_and_Constraint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wilio.com/blog/2017/10/gdpr-data-subjects-controllers-processor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conversation.com/why-suspending-or-expelling-students-often-does-more-harm-than-good-93279"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10;&#10;Description automatically generated">
            <a:extLst>
              <a:ext uri="{FF2B5EF4-FFF2-40B4-BE49-F238E27FC236}">
                <a16:creationId xmlns:a16="http://schemas.microsoft.com/office/drawing/2014/main" id="{67EDA771-E106-444D-A220-5526B97B68A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4000"/>
          <a:stretch/>
        </p:blipFill>
        <p:spPr>
          <a:xfrm>
            <a:off x="20" y="1"/>
            <a:ext cx="12191980" cy="6857999"/>
          </a:xfrm>
          <a:prstGeom prst="rect">
            <a:avLst/>
          </a:prstGeom>
        </p:spPr>
      </p:pic>
      <p:sp>
        <p:nvSpPr>
          <p:cNvPr id="2" name="Title 1">
            <a:extLst>
              <a:ext uri="{FF2B5EF4-FFF2-40B4-BE49-F238E27FC236}">
                <a16:creationId xmlns:a16="http://schemas.microsoft.com/office/drawing/2014/main" id="{2C9CF6B2-E9EA-42BA-8A69-57967A3C44BD}"/>
              </a:ext>
            </a:extLst>
          </p:cNvPr>
          <p:cNvSpPr>
            <a:spLocks noGrp="1"/>
          </p:cNvSpPr>
          <p:nvPr>
            <p:ph type="ctrTitle"/>
          </p:nvPr>
        </p:nvSpPr>
        <p:spPr>
          <a:xfrm>
            <a:off x="1524000" y="1122362"/>
            <a:ext cx="9144000" cy="2900518"/>
          </a:xfrm>
        </p:spPr>
        <p:txBody>
          <a:bodyPr>
            <a:normAutofit/>
          </a:bodyPr>
          <a:lstStyle/>
          <a:p>
            <a:r>
              <a:rPr lang="en-CA">
                <a:solidFill>
                  <a:srgbClr val="FFFFFF"/>
                </a:solidFill>
              </a:rPr>
              <a:t>The Learning Context</a:t>
            </a:r>
            <a:endParaRPr lang="en-US">
              <a:solidFill>
                <a:srgbClr val="FFFFFF"/>
              </a:solidFill>
            </a:endParaRPr>
          </a:p>
        </p:txBody>
      </p:sp>
      <p:sp>
        <p:nvSpPr>
          <p:cNvPr id="3" name="Subtitle 2">
            <a:extLst>
              <a:ext uri="{FF2B5EF4-FFF2-40B4-BE49-F238E27FC236}">
                <a16:creationId xmlns:a16="http://schemas.microsoft.com/office/drawing/2014/main" id="{4A353819-8436-4580-B699-6A9601DF5A00}"/>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 2021</a:t>
            </a:r>
            <a:endParaRPr lang="en-US">
              <a:solidFill>
                <a:srgbClr val="FFFFFF"/>
              </a:solidFill>
            </a:endParaRPr>
          </a:p>
        </p:txBody>
      </p:sp>
    </p:spTree>
    <p:extLst>
      <p:ext uri="{BB962C8B-B14F-4D97-AF65-F5344CB8AC3E}">
        <p14:creationId xmlns:p14="http://schemas.microsoft.com/office/powerpoint/2010/main" val="167668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7608-E350-44CB-B1DE-EF7D49BB3497}"/>
              </a:ext>
            </a:extLst>
          </p:cNvPr>
          <p:cNvSpPr>
            <a:spLocks noGrp="1"/>
          </p:cNvSpPr>
          <p:nvPr>
            <p:ph type="title"/>
          </p:nvPr>
        </p:nvSpPr>
        <p:spPr/>
        <p:txBody>
          <a:bodyPr/>
          <a:lstStyle/>
          <a:p>
            <a:r>
              <a:rPr lang="en-US" dirty="0"/>
              <a:t>Multistakeholder Collaboration</a:t>
            </a:r>
          </a:p>
        </p:txBody>
      </p:sp>
      <p:sp>
        <p:nvSpPr>
          <p:cNvPr id="3" name="Content Placeholder 2">
            <a:extLst>
              <a:ext uri="{FF2B5EF4-FFF2-40B4-BE49-F238E27FC236}">
                <a16:creationId xmlns:a16="http://schemas.microsoft.com/office/drawing/2014/main" id="{986CE414-DC0F-45FE-8545-CA2C19AA741F}"/>
              </a:ext>
            </a:extLst>
          </p:cNvPr>
          <p:cNvSpPr>
            <a:spLocks noGrp="1"/>
          </p:cNvSpPr>
          <p:nvPr>
            <p:ph idx="1"/>
          </p:nvPr>
        </p:nvSpPr>
        <p:spPr/>
        <p:txBody>
          <a:bodyPr/>
          <a:lstStyle/>
          <a:p>
            <a:pPr marL="0" indent="0">
              <a:buNone/>
            </a:pPr>
            <a:r>
              <a:rPr lang="en-US" dirty="0"/>
              <a:t>“Encouraging or requiring that designers and users of AI systems consult relevant stakeholder groups while developing and managing the use of AI applications.” (</a:t>
            </a:r>
            <a:r>
              <a:rPr lang="en-US" dirty="0" err="1"/>
              <a:t>Fjeld</a:t>
            </a:r>
            <a:r>
              <a:rPr lang="en-US" dirty="0"/>
              <a:t>, et.al., 2020:58)</a:t>
            </a:r>
          </a:p>
          <a:p>
            <a:pPr lvl="1"/>
            <a:r>
              <a:rPr lang="en-US" dirty="0"/>
              <a:t>Can be a tool-specific or general policy vision</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D3E32B33-7279-4D67-A37F-EB6B499EC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54" y="3506360"/>
            <a:ext cx="6653893" cy="2986515"/>
          </a:xfrm>
          <a:prstGeom prst="rect">
            <a:avLst/>
          </a:prstGeom>
        </p:spPr>
      </p:pic>
      <p:sp>
        <p:nvSpPr>
          <p:cNvPr id="7" name="TextBox 6">
            <a:extLst>
              <a:ext uri="{FF2B5EF4-FFF2-40B4-BE49-F238E27FC236}">
                <a16:creationId xmlns:a16="http://schemas.microsoft.com/office/drawing/2014/main" id="{DFEA4EB2-A5A4-446E-9651-DDD75CCEC2D5}"/>
              </a:ext>
            </a:extLst>
          </p:cNvPr>
          <p:cNvSpPr txBox="1"/>
          <p:nvPr/>
        </p:nvSpPr>
        <p:spPr>
          <a:xfrm>
            <a:off x="7532146" y="5688588"/>
            <a:ext cx="3886200" cy="646331"/>
          </a:xfrm>
          <a:prstGeom prst="rect">
            <a:avLst/>
          </a:prstGeom>
          <a:noFill/>
        </p:spPr>
        <p:txBody>
          <a:bodyPr wrap="square">
            <a:spAutoFit/>
          </a:bodyPr>
          <a:lstStyle/>
          <a:p>
            <a:r>
              <a:rPr lang="en-US" dirty="0">
                <a:hlinkClick r:id="rId3"/>
              </a:rPr>
              <a:t>https://www.b2binternational.com/publications/stakeholder-research/</a:t>
            </a:r>
            <a:r>
              <a:rPr lang="en-US" dirty="0"/>
              <a:t> </a:t>
            </a:r>
          </a:p>
        </p:txBody>
      </p:sp>
      <p:pic>
        <p:nvPicPr>
          <p:cNvPr id="9" name="Picture 8">
            <a:extLst>
              <a:ext uri="{FF2B5EF4-FFF2-40B4-BE49-F238E27FC236}">
                <a16:creationId xmlns:a16="http://schemas.microsoft.com/office/drawing/2014/main" id="{028C8C76-88F4-4580-9DFF-23115BC2F091}"/>
              </a:ext>
            </a:extLst>
          </p:cNvPr>
          <p:cNvPicPr>
            <a:picLocks noChangeAspect="1"/>
          </p:cNvPicPr>
          <p:nvPr/>
        </p:nvPicPr>
        <p:blipFill>
          <a:blip r:embed="rId4"/>
          <a:stretch>
            <a:fillRect/>
          </a:stretch>
        </p:blipFill>
        <p:spPr>
          <a:xfrm>
            <a:off x="7631357" y="3506360"/>
            <a:ext cx="3887297" cy="1967208"/>
          </a:xfrm>
          <a:prstGeom prst="rect">
            <a:avLst/>
          </a:prstGeom>
        </p:spPr>
      </p:pic>
    </p:spTree>
    <p:extLst>
      <p:ext uri="{BB962C8B-B14F-4D97-AF65-F5344CB8AC3E}">
        <p14:creationId xmlns:p14="http://schemas.microsoft.com/office/powerpoint/2010/main" val="842097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53AB-61B4-4BF4-8267-C33749ECF831}"/>
              </a:ext>
            </a:extLst>
          </p:cNvPr>
          <p:cNvSpPr>
            <a:spLocks noGrp="1"/>
          </p:cNvSpPr>
          <p:nvPr>
            <p:ph type="title"/>
          </p:nvPr>
        </p:nvSpPr>
        <p:spPr/>
        <p:txBody>
          <a:bodyPr/>
          <a:lstStyle/>
          <a:p>
            <a:r>
              <a:rPr lang="en-CA" dirty="0"/>
              <a:t>Levels of Analysis</a:t>
            </a:r>
            <a:endParaRPr lang="en-US" dirty="0"/>
          </a:p>
        </p:txBody>
      </p:sp>
      <p:sp>
        <p:nvSpPr>
          <p:cNvPr id="3" name="Content Placeholder 2">
            <a:extLst>
              <a:ext uri="{FF2B5EF4-FFF2-40B4-BE49-F238E27FC236}">
                <a16:creationId xmlns:a16="http://schemas.microsoft.com/office/drawing/2014/main" id="{B088BDB8-A372-46A4-B24B-572E57F309E3}"/>
              </a:ext>
            </a:extLst>
          </p:cNvPr>
          <p:cNvSpPr>
            <a:spLocks noGrp="1"/>
          </p:cNvSpPr>
          <p:nvPr>
            <p:ph idx="1"/>
          </p:nvPr>
        </p:nvSpPr>
        <p:spPr>
          <a:xfrm>
            <a:off x="838200" y="1825625"/>
            <a:ext cx="2555929" cy="4351338"/>
          </a:xfrm>
        </p:spPr>
        <p:txBody>
          <a:bodyPr/>
          <a:lstStyle/>
          <a:p>
            <a:r>
              <a:rPr lang="en-CA" dirty="0"/>
              <a:t>s</a:t>
            </a:r>
            <a:endParaRPr lang="en-US" dirty="0"/>
          </a:p>
        </p:txBody>
      </p:sp>
      <p:pic>
        <p:nvPicPr>
          <p:cNvPr id="5" name="Picture 4">
            <a:extLst>
              <a:ext uri="{FF2B5EF4-FFF2-40B4-BE49-F238E27FC236}">
                <a16:creationId xmlns:a16="http://schemas.microsoft.com/office/drawing/2014/main" id="{4E9FB265-3A57-4334-815C-2699E424E191}"/>
              </a:ext>
            </a:extLst>
          </p:cNvPr>
          <p:cNvPicPr>
            <a:picLocks noChangeAspect="1"/>
          </p:cNvPicPr>
          <p:nvPr/>
        </p:nvPicPr>
        <p:blipFill>
          <a:blip r:embed="rId2"/>
          <a:stretch>
            <a:fillRect/>
          </a:stretch>
        </p:blipFill>
        <p:spPr>
          <a:xfrm>
            <a:off x="4452708" y="1816292"/>
            <a:ext cx="6807382" cy="4360671"/>
          </a:xfrm>
          <a:prstGeom prst="rect">
            <a:avLst/>
          </a:prstGeom>
        </p:spPr>
      </p:pic>
      <p:sp>
        <p:nvSpPr>
          <p:cNvPr id="7" name="TextBox 6">
            <a:extLst>
              <a:ext uri="{FF2B5EF4-FFF2-40B4-BE49-F238E27FC236}">
                <a16:creationId xmlns:a16="http://schemas.microsoft.com/office/drawing/2014/main" id="{C2ECB9A2-196D-42FF-8BFD-133ABB14DA14}"/>
              </a:ext>
            </a:extLst>
          </p:cNvPr>
          <p:cNvSpPr txBox="1"/>
          <p:nvPr/>
        </p:nvSpPr>
        <p:spPr>
          <a:xfrm>
            <a:off x="838200" y="5111571"/>
            <a:ext cx="3383797" cy="1200329"/>
          </a:xfrm>
          <a:prstGeom prst="rect">
            <a:avLst/>
          </a:prstGeom>
          <a:noFill/>
        </p:spPr>
        <p:txBody>
          <a:bodyPr wrap="square">
            <a:spAutoFit/>
          </a:bodyPr>
          <a:lstStyle/>
          <a:p>
            <a:r>
              <a:rPr lang="en-US" dirty="0"/>
              <a:t>Simon Buckingham Shim, 2012 </a:t>
            </a:r>
            <a:r>
              <a:rPr lang="en-US" dirty="0">
                <a:hlinkClick r:id="rId3"/>
              </a:rPr>
              <a:t>https://www.slideshare.net/sbs/our-learning-analytics-are-our-pedagogy</a:t>
            </a:r>
            <a:r>
              <a:rPr lang="en-US" dirty="0"/>
              <a:t>    </a:t>
            </a:r>
          </a:p>
        </p:txBody>
      </p:sp>
    </p:spTree>
    <p:extLst>
      <p:ext uri="{BB962C8B-B14F-4D97-AF65-F5344CB8AC3E}">
        <p14:creationId xmlns:p14="http://schemas.microsoft.com/office/powerpoint/2010/main" val="289397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335E-C468-49BC-AFF2-58B8B25151FA}"/>
              </a:ext>
            </a:extLst>
          </p:cNvPr>
          <p:cNvSpPr>
            <a:spLocks noGrp="1"/>
          </p:cNvSpPr>
          <p:nvPr>
            <p:ph type="title"/>
          </p:nvPr>
        </p:nvSpPr>
        <p:spPr/>
        <p:txBody>
          <a:bodyPr/>
          <a:lstStyle/>
          <a:p>
            <a:r>
              <a:rPr lang="en-CA" dirty="0"/>
              <a:t>Different Uses, Different Users</a:t>
            </a:r>
            <a:endParaRPr lang="en-US" dirty="0"/>
          </a:p>
        </p:txBody>
      </p:sp>
      <p:sp>
        <p:nvSpPr>
          <p:cNvPr id="3" name="Content Placeholder 2">
            <a:extLst>
              <a:ext uri="{FF2B5EF4-FFF2-40B4-BE49-F238E27FC236}">
                <a16:creationId xmlns:a16="http://schemas.microsoft.com/office/drawing/2014/main" id="{FA2A0D55-7B7F-4D3F-B44B-2CF0EB936BFA}"/>
              </a:ext>
            </a:extLst>
          </p:cNvPr>
          <p:cNvSpPr>
            <a:spLocks noGrp="1"/>
          </p:cNvSpPr>
          <p:nvPr>
            <p:ph idx="1"/>
          </p:nvPr>
        </p:nvSpPr>
        <p:spPr/>
        <p:txBody>
          <a:bodyPr>
            <a:normAutofit/>
          </a:bodyPr>
          <a:lstStyle/>
          <a:p>
            <a:r>
              <a:rPr lang="en-US" dirty="0"/>
              <a:t>Lust et al. (2013) – Four groups of users:</a:t>
            </a:r>
          </a:p>
          <a:p>
            <a:pPr marL="720000" lvl="1" indent="-360000">
              <a:buFont typeface="+mj-lt"/>
              <a:buAutoNum type="romanLcPeriod"/>
            </a:pPr>
            <a:r>
              <a:rPr lang="en-US" dirty="0"/>
              <a:t>no‐users, low level adoption of any tool in the LMS suggested to them in the course design (e.g., quizzes, web lectures, and discussion forums); </a:t>
            </a:r>
          </a:p>
          <a:p>
            <a:pPr marL="720000" lvl="1" indent="-360000">
              <a:buFont typeface="+mj-lt"/>
              <a:buAutoNum type="romanLcPeriod"/>
            </a:pPr>
            <a:r>
              <a:rPr lang="en-US" dirty="0"/>
              <a:t>intensive active learners – used all tools suggested by the course design and used those tools actively; </a:t>
            </a:r>
          </a:p>
          <a:p>
            <a:pPr marL="720000" lvl="1" indent="-360000">
              <a:buFont typeface="+mj-lt"/>
              <a:buAutoNum type="romanLcPeriod"/>
            </a:pPr>
            <a:r>
              <a:rPr lang="en-US" dirty="0"/>
              <a:t>selective users – only used a selected number of tools offered to them;</a:t>
            </a:r>
          </a:p>
          <a:p>
            <a:pPr marL="720000" lvl="1" indent="-360000">
              <a:buFont typeface="+mj-lt"/>
              <a:buAutoNum type="romanLcPeriod"/>
            </a:pPr>
            <a:r>
              <a:rPr lang="en-US" dirty="0"/>
              <a:t>intensive superficial users – used all the tools and spent more time than other groups, predominantly on cognitively passive activities such as reading discussion posts in lieu of contributing to the forum. </a:t>
            </a:r>
          </a:p>
        </p:txBody>
      </p:sp>
      <p:sp>
        <p:nvSpPr>
          <p:cNvPr id="4" name="TextBox 3">
            <a:extLst>
              <a:ext uri="{FF2B5EF4-FFF2-40B4-BE49-F238E27FC236}">
                <a16:creationId xmlns:a16="http://schemas.microsoft.com/office/drawing/2014/main" id="{76602725-B46A-4370-9F7D-A16E91355D53}"/>
              </a:ext>
            </a:extLst>
          </p:cNvPr>
          <p:cNvSpPr txBox="1"/>
          <p:nvPr/>
        </p:nvSpPr>
        <p:spPr>
          <a:xfrm>
            <a:off x="1124919" y="5292546"/>
            <a:ext cx="11738674" cy="1200329"/>
          </a:xfrm>
          <a:prstGeom prst="rect">
            <a:avLst/>
          </a:prstGeom>
          <a:noFill/>
        </p:spPr>
        <p:txBody>
          <a:bodyPr wrap="square">
            <a:spAutoFit/>
          </a:bodyPr>
          <a:lstStyle/>
          <a:p>
            <a:r>
              <a:rPr lang="en-US" dirty="0">
                <a:effectLst/>
              </a:rPr>
              <a:t>Dragan </a:t>
            </a:r>
            <a:r>
              <a:rPr lang="en-US" dirty="0" err="1">
                <a:effectLst/>
              </a:rPr>
              <a:t>Gašević</a:t>
            </a:r>
            <a:r>
              <a:rPr lang="en-US" dirty="0">
                <a:effectLst/>
              </a:rPr>
              <a:t>, Shane Dawson, George Siemens, </a:t>
            </a:r>
            <a:r>
              <a:rPr lang="en-US" dirty="0">
                <a:hlinkClick r:id="rId2"/>
              </a:rPr>
              <a:t>https://www.sfu.ca/~dgasevic/papers_shared/techtrends2015.pdf</a:t>
            </a:r>
            <a:endParaRPr lang="en-US" dirty="0"/>
          </a:p>
          <a:p>
            <a:r>
              <a:rPr lang="en-US" dirty="0"/>
              <a:t>Lust, G., </a:t>
            </a:r>
            <a:r>
              <a:rPr lang="en-US" dirty="0" err="1"/>
              <a:t>Elen</a:t>
            </a:r>
            <a:r>
              <a:rPr lang="en-US" dirty="0"/>
              <a:t>, J., &amp; </a:t>
            </a:r>
            <a:r>
              <a:rPr lang="en-US" dirty="0" err="1"/>
              <a:t>Clarebout</a:t>
            </a:r>
            <a:r>
              <a:rPr lang="en-US" dirty="0"/>
              <a:t>, G. (2013). Students’ tool‐use within a web enhanced course: </a:t>
            </a:r>
          </a:p>
          <a:p>
            <a:r>
              <a:rPr lang="en-US" dirty="0"/>
              <a:t>Explanatory mechanisms of students’ tool‐use pattern. Computers in Human Behavior, 29(5), </a:t>
            </a:r>
          </a:p>
          <a:p>
            <a:r>
              <a:rPr lang="en-US" dirty="0"/>
              <a:t>2013–2021. doi:10.1016/j.chb.2013.03.014  </a:t>
            </a:r>
          </a:p>
        </p:txBody>
      </p:sp>
    </p:spTree>
    <p:extLst>
      <p:ext uri="{BB962C8B-B14F-4D97-AF65-F5344CB8AC3E}">
        <p14:creationId xmlns:p14="http://schemas.microsoft.com/office/powerpoint/2010/main" val="135455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5B16CBD-58BC-40ED-840C-A9E8B047A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237" y="1690688"/>
            <a:ext cx="5094563" cy="3875649"/>
          </a:xfrm>
          <a:prstGeom prst="rect">
            <a:avLst/>
          </a:prstGeom>
        </p:spPr>
      </p:pic>
      <p:sp>
        <p:nvSpPr>
          <p:cNvPr id="2" name="Title 1">
            <a:extLst>
              <a:ext uri="{FF2B5EF4-FFF2-40B4-BE49-F238E27FC236}">
                <a16:creationId xmlns:a16="http://schemas.microsoft.com/office/drawing/2014/main" id="{3FD126A2-8BAF-485C-B794-A0FCE6E0ED09}"/>
              </a:ext>
            </a:extLst>
          </p:cNvPr>
          <p:cNvSpPr>
            <a:spLocks noGrp="1"/>
          </p:cNvSpPr>
          <p:nvPr>
            <p:ph type="title"/>
          </p:nvPr>
        </p:nvSpPr>
        <p:spPr/>
        <p:txBody>
          <a:bodyPr/>
          <a:lstStyle/>
          <a:p>
            <a:r>
              <a:rPr lang="en-CA" dirty="0"/>
              <a:t>Learning Design Teams</a:t>
            </a:r>
            <a:endParaRPr lang="en-US" dirty="0"/>
          </a:p>
        </p:txBody>
      </p:sp>
      <p:sp>
        <p:nvSpPr>
          <p:cNvPr id="3" name="Content Placeholder 2">
            <a:extLst>
              <a:ext uri="{FF2B5EF4-FFF2-40B4-BE49-F238E27FC236}">
                <a16:creationId xmlns:a16="http://schemas.microsoft.com/office/drawing/2014/main" id="{A116863A-3777-4A2D-9B69-A16CD6E06458}"/>
              </a:ext>
            </a:extLst>
          </p:cNvPr>
          <p:cNvSpPr>
            <a:spLocks noGrp="1"/>
          </p:cNvSpPr>
          <p:nvPr>
            <p:ph idx="1"/>
          </p:nvPr>
        </p:nvSpPr>
        <p:spPr>
          <a:xfrm>
            <a:off x="838200" y="1825625"/>
            <a:ext cx="5675142" cy="4351338"/>
          </a:xfrm>
        </p:spPr>
        <p:txBody>
          <a:bodyPr/>
          <a:lstStyle/>
          <a:p>
            <a:pPr marL="0" indent="0">
              <a:buNone/>
            </a:pPr>
            <a:r>
              <a:rPr lang="en-US" dirty="0"/>
              <a:t>“The ‘inclusiveness in design’ principle stands for the idea that ethical and rights-respecting AI requires more diverse participation in the development process for AI systems. This principle is expressed in two different ways. The first and more common interpretation calls for diverse AI design teams.” (</a:t>
            </a:r>
            <a:r>
              <a:rPr lang="en-US" dirty="0" err="1"/>
              <a:t>Fjeld</a:t>
            </a:r>
            <a:r>
              <a:rPr lang="en-US" dirty="0"/>
              <a:t>, et.al., 2020:52)</a:t>
            </a:r>
          </a:p>
        </p:txBody>
      </p:sp>
      <p:sp>
        <p:nvSpPr>
          <p:cNvPr id="7" name="TextBox 6">
            <a:extLst>
              <a:ext uri="{FF2B5EF4-FFF2-40B4-BE49-F238E27FC236}">
                <a16:creationId xmlns:a16="http://schemas.microsoft.com/office/drawing/2014/main" id="{AF9E307E-3CE6-4C7B-96A6-D569540E20C2}"/>
              </a:ext>
            </a:extLst>
          </p:cNvPr>
          <p:cNvSpPr txBox="1"/>
          <p:nvPr/>
        </p:nvSpPr>
        <p:spPr>
          <a:xfrm>
            <a:off x="6457072" y="5701274"/>
            <a:ext cx="4125351" cy="923330"/>
          </a:xfrm>
          <a:prstGeom prst="rect">
            <a:avLst/>
          </a:prstGeom>
          <a:noFill/>
        </p:spPr>
        <p:txBody>
          <a:bodyPr wrap="square">
            <a:spAutoFit/>
          </a:bodyPr>
          <a:lstStyle/>
          <a:p>
            <a:r>
              <a:rPr lang="en-US" dirty="0">
                <a:hlinkClick r:id="rId3"/>
              </a:rPr>
              <a:t>https://getsynapse.com/blog/the-ultimate-guide-to-instructional-design-models/</a:t>
            </a:r>
            <a:r>
              <a:rPr lang="en-US" dirty="0"/>
              <a:t> </a:t>
            </a:r>
          </a:p>
        </p:txBody>
      </p:sp>
    </p:spTree>
    <p:extLst>
      <p:ext uri="{BB962C8B-B14F-4D97-AF65-F5344CB8AC3E}">
        <p14:creationId xmlns:p14="http://schemas.microsoft.com/office/powerpoint/2010/main" val="300469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C800-50EC-48F9-A717-1161D11AA9B2}"/>
              </a:ext>
            </a:extLst>
          </p:cNvPr>
          <p:cNvSpPr>
            <a:spLocks noGrp="1"/>
          </p:cNvSpPr>
          <p:nvPr>
            <p:ph type="title"/>
          </p:nvPr>
        </p:nvSpPr>
        <p:spPr/>
        <p:txBody>
          <a:bodyPr/>
          <a:lstStyle/>
          <a:p>
            <a:r>
              <a:rPr lang="en-CA" dirty="0"/>
              <a:t>Objectives</a:t>
            </a:r>
            <a:endParaRPr lang="en-US" dirty="0"/>
          </a:p>
        </p:txBody>
      </p:sp>
      <p:pic>
        <p:nvPicPr>
          <p:cNvPr id="5" name="Content Placeholder 4" descr="Chart&#10;&#10;Description automatically generated">
            <a:extLst>
              <a:ext uri="{FF2B5EF4-FFF2-40B4-BE49-F238E27FC236}">
                <a16:creationId xmlns:a16="http://schemas.microsoft.com/office/drawing/2014/main" id="{AEE529FD-25C9-477F-8E1D-D475A99E8B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0397" y="1570792"/>
            <a:ext cx="6011206" cy="4351338"/>
          </a:xfrm>
        </p:spPr>
      </p:pic>
    </p:spTree>
    <p:extLst>
      <p:ext uri="{BB962C8B-B14F-4D97-AF65-F5344CB8AC3E}">
        <p14:creationId xmlns:p14="http://schemas.microsoft.com/office/powerpoint/2010/main" val="215862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9C51-089B-4230-90BC-6CAA0DE6D6D8}"/>
              </a:ext>
            </a:extLst>
          </p:cNvPr>
          <p:cNvSpPr>
            <a:spLocks noGrp="1"/>
          </p:cNvSpPr>
          <p:nvPr>
            <p:ph type="title"/>
          </p:nvPr>
        </p:nvSpPr>
        <p:spPr/>
        <p:txBody>
          <a:bodyPr/>
          <a:lstStyle/>
          <a:p>
            <a:r>
              <a:rPr lang="en-CA" dirty="0"/>
              <a:t>Broad Objectives</a:t>
            </a:r>
            <a:endParaRPr lang="en-US" dirty="0"/>
          </a:p>
        </p:txBody>
      </p:sp>
      <p:pic>
        <p:nvPicPr>
          <p:cNvPr id="5" name="Picture 4">
            <a:extLst>
              <a:ext uri="{FF2B5EF4-FFF2-40B4-BE49-F238E27FC236}">
                <a16:creationId xmlns:a16="http://schemas.microsoft.com/office/drawing/2014/main" id="{79BA9637-3B73-44A8-86BB-595949A6AA9E}"/>
              </a:ext>
            </a:extLst>
          </p:cNvPr>
          <p:cNvPicPr>
            <a:picLocks noChangeAspect="1"/>
          </p:cNvPicPr>
          <p:nvPr/>
        </p:nvPicPr>
        <p:blipFill>
          <a:blip r:embed="rId2"/>
          <a:stretch>
            <a:fillRect/>
          </a:stretch>
        </p:blipFill>
        <p:spPr>
          <a:xfrm>
            <a:off x="838201" y="1825625"/>
            <a:ext cx="6026834" cy="2853706"/>
          </a:xfrm>
          <a:prstGeom prst="rect">
            <a:avLst/>
          </a:prstGeom>
        </p:spPr>
      </p:pic>
      <p:sp>
        <p:nvSpPr>
          <p:cNvPr id="6" name="TextBox 5">
            <a:extLst>
              <a:ext uri="{FF2B5EF4-FFF2-40B4-BE49-F238E27FC236}">
                <a16:creationId xmlns:a16="http://schemas.microsoft.com/office/drawing/2014/main" id="{B5B73AD2-1BF0-4C04-BAFB-BA4C761B95F6}"/>
              </a:ext>
            </a:extLst>
          </p:cNvPr>
          <p:cNvSpPr txBox="1"/>
          <p:nvPr/>
        </p:nvSpPr>
        <p:spPr>
          <a:xfrm>
            <a:off x="838200" y="5111571"/>
            <a:ext cx="3383797" cy="1200329"/>
          </a:xfrm>
          <a:prstGeom prst="rect">
            <a:avLst/>
          </a:prstGeom>
          <a:noFill/>
        </p:spPr>
        <p:txBody>
          <a:bodyPr wrap="square">
            <a:spAutoFit/>
          </a:bodyPr>
          <a:lstStyle/>
          <a:p>
            <a:r>
              <a:rPr lang="en-US" dirty="0"/>
              <a:t>Simon Buckingham Shum, 2012 </a:t>
            </a:r>
            <a:r>
              <a:rPr lang="en-US" dirty="0">
                <a:hlinkClick r:id="rId3"/>
              </a:rPr>
              <a:t>https://www.slideshare.net/sbs/our-learning-analytics-are-our-pedagogy</a:t>
            </a:r>
            <a:r>
              <a:rPr lang="en-US" dirty="0"/>
              <a:t>    </a:t>
            </a:r>
          </a:p>
        </p:txBody>
      </p:sp>
      <p:sp>
        <p:nvSpPr>
          <p:cNvPr id="4" name="Rectangle 3">
            <a:extLst>
              <a:ext uri="{FF2B5EF4-FFF2-40B4-BE49-F238E27FC236}">
                <a16:creationId xmlns:a16="http://schemas.microsoft.com/office/drawing/2014/main" id="{3F2E118F-07DD-4705-8CC2-DF9CFC166627}"/>
              </a:ext>
            </a:extLst>
          </p:cNvPr>
          <p:cNvSpPr/>
          <p:nvPr/>
        </p:nvSpPr>
        <p:spPr>
          <a:xfrm>
            <a:off x="6684512" y="3854548"/>
            <a:ext cx="208660" cy="959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9B2A4533-CAFC-438E-BA47-6F47851AD584}"/>
              </a:ext>
            </a:extLst>
          </p:cNvPr>
          <p:cNvPicPr>
            <a:picLocks noChangeAspect="1"/>
          </p:cNvPicPr>
          <p:nvPr/>
        </p:nvPicPr>
        <p:blipFill>
          <a:blip r:embed="rId4"/>
          <a:stretch>
            <a:fillRect/>
          </a:stretch>
        </p:blipFill>
        <p:spPr>
          <a:xfrm>
            <a:off x="7272997" y="1778211"/>
            <a:ext cx="4522649" cy="3648401"/>
          </a:xfrm>
          <a:prstGeom prst="rect">
            <a:avLst/>
          </a:prstGeom>
        </p:spPr>
      </p:pic>
      <p:sp>
        <p:nvSpPr>
          <p:cNvPr id="15" name="TextBox 14">
            <a:extLst>
              <a:ext uri="{FF2B5EF4-FFF2-40B4-BE49-F238E27FC236}">
                <a16:creationId xmlns:a16="http://schemas.microsoft.com/office/drawing/2014/main" id="{9669FA13-41DB-473C-9BAD-BB017C9165B6}"/>
              </a:ext>
            </a:extLst>
          </p:cNvPr>
          <p:cNvSpPr txBox="1"/>
          <p:nvPr/>
        </p:nvSpPr>
        <p:spPr>
          <a:xfrm>
            <a:off x="7385538" y="5514135"/>
            <a:ext cx="3685735" cy="523220"/>
          </a:xfrm>
          <a:prstGeom prst="rect">
            <a:avLst/>
          </a:prstGeom>
          <a:noFill/>
        </p:spPr>
        <p:txBody>
          <a:bodyPr wrap="square" rtlCol="0">
            <a:spAutoFit/>
          </a:bodyPr>
          <a:lstStyle/>
          <a:p>
            <a:r>
              <a:rPr lang="en-CA" sz="2800" dirty="0"/>
              <a:t>SMART Objectives</a:t>
            </a:r>
            <a:endParaRPr lang="en-US" sz="2800" dirty="0"/>
          </a:p>
        </p:txBody>
      </p:sp>
      <p:sp>
        <p:nvSpPr>
          <p:cNvPr id="17" name="TextBox 16">
            <a:extLst>
              <a:ext uri="{FF2B5EF4-FFF2-40B4-BE49-F238E27FC236}">
                <a16:creationId xmlns:a16="http://schemas.microsoft.com/office/drawing/2014/main" id="{1D45C139-1EB9-45CE-BDDD-18AAFD41062F}"/>
              </a:ext>
            </a:extLst>
          </p:cNvPr>
          <p:cNvSpPr txBox="1"/>
          <p:nvPr/>
        </p:nvSpPr>
        <p:spPr>
          <a:xfrm>
            <a:off x="5904914" y="6059062"/>
            <a:ext cx="6098344" cy="646331"/>
          </a:xfrm>
          <a:prstGeom prst="rect">
            <a:avLst/>
          </a:prstGeom>
          <a:noFill/>
        </p:spPr>
        <p:txBody>
          <a:bodyPr wrap="square">
            <a:spAutoFit/>
          </a:bodyPr>
          <a:lstStyle/>
          <a:p>
            <a:r>
              <a:rPr lang="en-US" dirty="0">
                <a:hlinkClick r:id="rId5"/>
              </a:rPr>
              <a:t>https://www.smartinsights.com/goal-setting-evaluation/goals-kpis/define-smart-marketing-objectives/</a:t>
            </a:r>
            <a:r>
              <a:rPr lang="en-US" dirty="0"/>
              <a:t> </a:t>
            </a:r>
          </a:p>
        </p:txBody>
      </p:sp>
    </p:spTree>
    <p:extLst>
      <p:ext uri="{BB962C8B-B14F-4D97-AF65-F5344CB8AC3E}">
        <p14:creationId xmlns:p14="http://schemas.microsoft.com/office/powerpoint/2010/main" val="26670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ubble chart&#10;&#10;Description automatically generated">
            <a:extLst>
              <a:ext uri="{FF2B5EF4-FFF2-40B4-BE49-F238E27FC236}">
                <a16:creationId xmlns:a16="http://schemas.microsoft.com/office/drawing/2014/main" id="{46E41609-663B-42BB-BB9A-8949F410A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75380"/>
            <a:ext cx="9397218" cy="6240340"/>
          </a:xfrm>
          <a:prstGeom prst="rect">
            <a:avLst/>
          </a:prstGeom>
        </p:spPr>
      </p:pic>
      <p:sp>
        <p:nvSpPr>
          <p:cNvPr id="2" name="Title 1">
            <a:extLst>
              <a:ext uri="{FF2B5EF4-FFF2-40B4-BE49-F238E27FC236}">
                <a16:creationId xmlns:a16="http://schemas.microsoft.com/office/drawing/2014/main" id="{01AE4A39-226E-4C70-8AA7-580E90D4765A}"/>
              </a:ext>
            </a:extLst>
          </p:cNvPr>
          <p:cNvSpPr>
            <a:spLocks noGrp="1"/>
          </p:cNvSpPr>
          <p:nvPr>
            <p:ph type="title"/>
          </p:nvPr>
        </p:nvSpPr>
        <p:spPr/>
        <p:txBody>
          <a:bodyPr/>
          <a:lstStyle/>
          <a:p>
            <a:r>
              <a:rPr lang="en-CA" dirty="0"/>
              <a:t>Metrics</a:t>
            </a:r>
            <a:endParaRPr lang="en-US" dirty="0"/>
          </a:p>
        </p:txBody>
      </p:sp>
      <p:sp>
        <p:nvSpPr>
          <p:cNvPr id="8" name="Rectangle 7">
            <a:extLst>
              <a:ext uri="{FF2B5EF4-FFF2-40B4-BE49-F238E27FC236}">
                <a16:creationId xmlns:a16="http://schemas.microsoft.com/office/drawing/2014/main" id="{EC92AAD0-0B39-47B9-84C7-25381B3907D2}"/>
              </a:ext>
            </a:extLst>
          </p:cNvPr>
          <p:cNvSpPr/>
          <p:nvPr/>
        </p:nvSpPr>
        <p:spPr>
          <a:xfrm>
            <a:off x="3615397" y="914400"/>
            <a:ext cx="3713871" cy="1181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D7EA9C-59A0-4FD0-81EA-D8505B7902E8}"/>
              </a:ext>
            </a:extLst>
          </p:cNvPr>
          <p:cNvSpPr/>
          <p:nvPr/>
        </p:nvSpPr>
        <p:spPr>
          <a:xfrm>
            <a:off x="709247" y="6285470"/>
            <a:ext cx="9982199" cy="968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D2C6AA-426F-4881-BABB-3F9586943B3B}"/>
              </a:ext>
            </a:extLst>
          </p:cNvPr>
          <p:cNvSpPr txBox="1"/>
          <p:nvPr/>
        </p:nvSpPr>
        <p:spPr>
          <a:xfrm>
            <a:off x="709247" y="6321536"/>
            <a:ext cx="6093500" cy="369332"/>
          </a:xfrm>
          <a:prstGeom prst="rect">
            <a:avLst/>
          </a:prstGeom>
          <a:noFill/>
        </p:spPr>
        <p:txBody>
          <a:bodyPr wrap="square">
            <a:spAutoFit/>
          </a:bodyPr>
          <a:lstStyle/>
          <a:p>
            <a:r>
              <a:rPr lang="en-US" dirty="0">
                <a:hlinkClick r:id="rId3"/>
              </a:rPr>
              <a:t>https://www.aihr.com/blog/training-metrics/</a:t>
            </a:r>
            <a:r>
              <a:rPr lang="en-US" dirty="0"/>
              <a:t> </a:t>
            </a:r>
          </a:p>
        </p:txBody>
      </p:sp>
    </p:spTree>
    <p:extLst>
      <p:ext uri="{BB962C8B-B14F-4D97-AF65-F5344CB8AC3E}">
        <p14:creationId xmlns:p14="http://schemas.microsoft.com/office/powerpoint/2010/main" val="406215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2D42-ADEB-4217-BD07-EED4BAE2295B}"/>
              </a:ext>
            </a:extLst>
          </p:cNvPr>
          <p:cNvSpPr>
            <a:spLocks noGrp="1"/>
          </p:cNvSpPr>
          <p:nvPr>
            <p:ph type="title"/>
          </p:nvPr>
        </p:nvSpPr>
        <p:spPr/>
        <p:txBody>
          <a:bodyPr/>
          <a:lstStyle/>
          <a:p>
            <a:r>
              <a:rPr lang="en-CA" dirty="0"/>
              <a:t>Course Completion</a:t>
            </a:r>
            <a:endParaRPr lang="en-US" dirty="0"/>
          </a:p>
        </p:txBody>
      </p:sp>
      <p:sp>
        <p:nvSpPr>
          <p:cNvPr id="3" name="Content Placeholder 2">
            <a:extLst>
              <a:ext uri="{FF2B5EF4-FFF2-40B4-BE49-F238E27FC236}">
                <a16:creationId xmlns:a16="http://schemas.microsoft.com/office/drawing/2014/main" id="{7FE9686B-3E2F-4035-8D5B-CCA081BC7686}"/>
              </a:ext>
            </a:extLst>
          </p:cNvPr>
          <p:cNvSpPr>
            <a:spLocks noGrp="1"/>
          </p:cNvSpPr>
          <p:nvPr>
            <p:ph idx="1"/>
          </p:nvPr>
        </p:nvSpPr>
        <p:spPr/>
        <p:txBody>
          <a:bodyPr/>
          <a:lstStyle/>
          <a:p>
            <a:pPr marL="0" indent="0">
              <a:buNone/>
            </a:pPr>
            <a:r>
              <a:rPr lang="en-CA" dirty="0"/>
              <a:t>Course completion as a proxy for learning? </a:t>
            </a:r>
            <a:endParaRPr lang="en-US" dirty="0"/>
          </a:p>
          <a:p>
            <a:endParaRPr lang="en-US" dirty="0"/>
          </a:p>
        </p:txBody>
      </p:sp>
      <p:pic>
        <p:nvPicPr>
          <p:cNvPr id="5" name="Picture 4" descr="Chart, bar chart&#10;&#10;Description automatically generated">
            <a:extLst>
              <a:ext uri="{FF2B5EF4-FFF2-40B4-BE49-F238E27FC236}">
                <a16:creationId xmlns:a16="http://schemas.microsoft.com/office/drawing/2014/main" id="{B51ACB79-CB24-4F7F-A722-CE802C49F6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395537"/>
            <a:ext cx="8459887" cy="3585538"/>
          </a:xfrm>
          <a:prstGeom prst="rect">
            <a:avLst/>
          </a:prstGeom>
        </p:spPr>
      </p:pic>
      <p:sp>
        <p:nvSpPr>
          <p:cNvPr id="7" name="TextBox 6">
            <a:extLst>
              <a:ext uri="{FF2B5EF4-FFF2-40B4-BE49-F238E27FC236}">
                <a16:creationId xmlns:a16="http://schemas.microsoft.com/office/drawing/2014/main" id="{0E15FE0A-1DE5-479D-8EAB-929B96BB588A}"/>
              </a:ext>
            </a:extLst>
          </p:cNvPr>
          <p:cNvSpPr txBox="1"/>
          <p:nvPr/>
        </p:nvSpPr>
        <p:spPr>
          <a:xfrm>
            <a:off x="838199" y="6031210"/>
            <a:ext cx="9934731" cy="923330"/>
          </a:xfrm>
          <a:prstGeom prst="rect">
            <a:avLst/>
          </a:prstGeom>
          <a:noFill/>
        </p:spPr>
        <p:txBody>
          <a:bodyPr wrap="square">
            <a:spAutoFit/>
          </a:bodyPr>
          <a:lstStyle/>
          <a:p>
            <a:r>
              <a:rPr lang="en-US" dirty="0">
                <a:hlinkClick r:id="rId3"/>
              </a:rPr>
              <a:t>http://castro.tea.state.tx.us/tsds/metrics/metricsdb_docs/documentation/metrics/303https://www.ottolearn.com/post/08-are-course-completions-a-vanity-metric</a:t>
            </a:r>
            <a:endParaRPr lang="en-US" dirty="0"/>
          </a:p>
          <a:p>
            <a:r>
              <a:rPr lang="en-US" dirty="0"/>
              <a:t> </a:t>
            </a:r>
          </a:p>
        </p:txBody>
      </p:sp>
    </p:spTree>
    <p:extLst>
      <p:ext uri="{BB962C8B-B14F-4D97-AF65-F5344CB8AC3E}">
        <p14:creationId xmlns:p14="http://schemas.microsoft.com/office/powerpoint/2010/main" val="211973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F1988-AFDD-45DA-89A6-2540F5D76EC5}"/>
              </a:ext>
            </a:extLst>
          </p:cNvPr>
          <p:cNvSpPr>
            <a:spLocks noGrp="1"/>
          </p:cNvSpPr>
          <p:nvPr>
            <p:ph type="title"/>
          </p:nvPr>
        </p:nvSpPr>
        <p:spPr/>
        <p:txBody>
          <a:bodyPr/>
          <a:lstStyle/>
          <a:p>
            <a:r>
              <a:rPr lang="en-CA" dirty="0"/>
              <a:t>Public Good</a:t>
            </a:r>
            <a:endParaRPr lang="en-US" dirty="0"/>
          </a:p>
        </p:txBody>
      </p:sp>
      <p:sp>
        <p:nvSpPr>
          <p:cNvPr id="3" name="Content Placeholder 2">
            <a:extLst>
              <a:ext uri="{FF2B5EF4-FFF2-40B4-BE49-F238E27FC236}">
                <a16:creationId xmlns:a16="http://schemas.microsoft.com/office/drawing/2014/main" id="{73D5C592-75F1-45CA-ACA6-2B7E7DFD7BCF}"/>
              </a:ext>
            </a:extLst>
          </p:cNvPr>
          <p:cNvSpPr>
            <a:spLocks noGrp="1"/>
          </p:cNvSpPr>
          <p:nvPr>
            <p:ph idx="1"/>
          </p:nvPr>
        </p:nvSpPr>
        <p:spPr/>
        <p:txBody>
          <a:bodyPr>
            <a:normAutofit/>
          </a:bodyPr>
          <a:lstStyle/>
          <a:p>
            <a:r>
              <a:rPr lang="en-US" dirty="0"/>
              <a:t>Start with public good. “Design usually starts with a ‘discovery’ period of qualitative research into people's lived experience.” (Drew, 2018)</a:t>
            </a:r>
          </a:p>
          <a:p>
            <a:r>
              <a:rPr lang="en-US" dirty="0"/>
              <a:t>“Data projects can often start with the data (and well-meaningfully, with the aim for social good). </a:t>
            </a:r>
          </a:p>
          <a:p>
            <a:pPr lvl="1"/>
            <a:r>
              <a:rPr lang="en-US" dirty="0"/>
              <a:t>At worst, the process could involve simply playing with a dataset</a:t>
            </a:r>
          </a:p>
          <a:p>
            <a:pPr lvl="1"/>
            <a:r>
              <a:rPr lang="en-US" dirty="0"/>
              <a:t>At best, the process would be motivated by a clear public benefit</a:t>
            </a:r>
          </a:p>
        </p:txBody>
      </p:sp>
      <p:pic>
        <p:nvPicPr>
          <p:cNvPr id="5" name="Picture 4" descr="Diagram&#10;&#10;Description automatically generated">
            <a:extLst>
              <a:ext uri="{FF2B5EF4-FFF2-40B4-BE49-F238E27FC236}">
                <a16:creationId xmlns:a16="http://schemas.microsoft.com/office/drawing/2014/main" id="{5292ED0E-DBB0-450C-8AB7-3B5CBCE91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410341"/>
            <a:ext cx="3718810" cy="2082534"/>
          </a:xfrm>
          <a:prstGeom prst="rect">
            <a:avLst/>
          </a:prstGeom>
        </p:spPr>
      </p:pic>
      <p:pic>
        <p:nvPicPr>
          <p:cNvPr id="7" name="Picture 6" descr="A picture containing text, skiing, vector graphics&#10;&#10;Description automatically generated">
            <a:extLst>
              <a:ext uri="{FF2B5EF4-FFF2-40B4-BE49-F238E27FC236}">
                <a16:creationId xmlns:a16="http://schemas.microsoft.com/office/drawing/2014/main" id="{99E22F85-5616-45E3-BFAB-821118C4B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010" y="4503380"/>
            <a:ext cx="3612629" cy="2023073"/>
          </a:xfrm>
          <a:prstGeom prst="rect">
            <a:avLst/>
          </a:prstGeom>
        </p:spPr>
      </p:pic>
      <p:pic>
        <p:nvPicPr>
          <p:cNvPr id="1026" name="Picture 2" descr="Sustainable Development Goals | Hilton Foundation">
            <a:extLst>
              <a:ext uri="{FF2B5EF4-FFF2-40B4-BE49-F238E27FC236}">
                <a16:creationId xmlns:a16="http://schemas.microsoft.com/office/drawing/2014/main" id="{3D8A2E19-67AC-48AD-B8AA-9B6101106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008" y="4748153"/>
            <a:ext cx="3049792" cy="15637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1E22C30-2296-40CF-8707-E75070218A43}"/>
              </a:ext>
            </a:extLst>
          </p:cNvPr>
          <p:cNvSpPr txBox="1"/>
          <p:nvPr/>
        </p:nvSpPr>
        <p:spPr>
          <a:xfrm>
            <a:off x="7079105" y="6434826"/>
            <a:ext cx="6093500" cy="369332"/>
          </a:xfrm>
          <a:prstGeom prst="rect">
            <a:avLst/>
          </a:prstGeom>
          <a:noFill/>
        </p:spPr>
        <p:txBody>
          <a:bodyPr wrap="square">
            <a:spAutoFit/>
          </a:bodyPr>
          <a:lstStyle/>
          <a:p>
            <a:r>
              <a:rPr lang="en-US" dirty="0">
                <a:hlinkClick r:id="rId5"/>
              </a:rPr>
              <a:t>https://www.un.org/sustainabledevelopment/</a:t>
            </a:r>
            <a:r>
              <a:rPr lang="en-US" dirty="0"/>
              <a:t> </a:t>
            </a:r>
          </a:p>
        </p:txBody>
      </p:sp>
    </p:spTree>
    <p:extLst>
      <p:ext uri="{BB962C8B-B14F-4D97-AF65-F5344CB8AC3E}">
        <p14:creationId xmlns:p14="http://schemas.microsoft.com/office/powerpoint/2010/main" val="52514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DF3D-DCFA-45FD-975A-22E3BF5BD81F}"/>
              </a:ext>
            </a:extLst>
          </p:cNvPr>
          <p:cNvSpPr>
            <a:spLocks noGrp="1"/>
          </p:cNvSpPr>
          <p:nvPr>
            <p:ph type="title"/>
          </p:nvPr>
        </p:nvSpPr>
        <p:spPr/>
        <p:txBody>
          <a:bodyPr/>
          <a:lstStyle/>
          <a:p>
            <a:r>
              <a:rPr lang="en-CA" dirty="0"/>
              <a:t>Theory</a:t>
            </a:r>
            <a:endParaRPr lang="en-US" dirty="0"/>
          </a:p>
        </p:txBody>
      </p:sp>
      <p:pic>
        <p:nvPicPr>
          <p:cNvPr id="5" name="Content Placeholder 4" descr="A picture containing indoor&#10;&#10;Description automatically generated">
            <a:extLst>
              <a:ext uri="{FF2B5EF4-FFF2-40B4-BE49-F238E27FC236}">
                <a16:creationId xmlns:a16="http://schemas.microsoft.com/office/drawing/2014/main" id="{9B928917-CC7B-49E8-A074-8D84E47FA9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621" y="1405901"/>
            <a:ext cx="5800758" cy="4351338"/>
          </a:xfrm>
        </p:spPr>
      </p:pic>
    </p:spTree>
    <p:extLst>
      <p:ext uri="{BB962C8B-B14F-4D97-AF65-F5344CB8AC3E}">
        <p14:creationId xmlns:p14="http://schemas.microsoft.com/office/powerpoint/2010/main" val="163799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19C1-716A-4CE0-8BB7-1647685CD5DE}"/>
              </a:ext>
            </a:extLst>
          </p:cNvPr>
          <p:cNvSpPr>
            <a:spLocks noGrp="1"/>
          </p:cNvSpPr>
          <p:nvPr>
            <p:ph type="title"/>
          </p:nvPr>
        </p:nvSpPr>
        <p:spPr/>
        <p:txBody>
          <a:bodyPr/>
          <a:lstStyle/>
          <a:p>
            <a:r>
              <a:rPr lang="en-CA" dirty="0"/>
              <a:t>The Learning Context</a:t>
            </a:r>
            <a:endParaRPr lang="en-US" dirty="0"/>
          </a:p>
        </p:txBody>
      </p:sp>
      <p:sp>
        <p:nvSpPr>
          <p:cNvPr id="3" name="Content Placeholder 2">
            <a:extLst>
              <a:ext uri="{FF2B5EF4-FFF2-40B4-BE49-F238E27FC236}">
                <a16:creationId xmlns:a16="http://schemas.microsoft.com/office/drawing/2014/main" id="{254B2971-190B-443C-8F2C-7B72873B9B1E}"/>
              </a:ext>
            </a:extLst>
          </p:cNvPr>
          <p:cNvSpPr>
            <a:spLocks noGrp="1"/>
          </p:cNvSpPr>
          <p:nvPr>
            <p:ph idx="1"/>
          </p:nvPr>
        </p:nvSpPr>
        <p:spPr/>
        <p:txBody>
          <a:bodyPr/>
          <a:lstStyle/>
          <a:p>
            <a:r>
              <a:rPr lang="en-CA" dirty="0"/>
              <a:t>AI Does Not Operate in a Vacuum – “</a:t>
            </a:r>
            <a:r>
              <a:rPr lang="en-US" dirty="0">
                <a:effectLst/>
              </a:rPr>
              <a:t>learning analytics needs to build on and better connect with the existing body of research knowledge about learning and teaching.”</a:t>
            </a:r>
            <a:endParaRPr lang="en-CA" dirty="0"/>
          </a:p>
          <a:p>
            <a:r>
              <a:rPr lang="en-CA" dirty="0"/>
              <a:t>Key Questions Include:</a:t>
            </a:r>
          </a:p>
          <a:p>
            <a:pPr lvl="1"/>
            <a:r>
              <a:rPr lang="en-CA" dirty="0"/>
              <a:t>What are we trying to do</a:t>
            </a:r>
          </a:p>
          <a:p>
            <a:pPr lvl="1"/>
            <a:r>
              <a:rPr lang="en-CA" dirty="0"/>
              <a:t>What are we trying to measure or predict?</a:t>
            </a:r>
          </a:p>
          <a:p>
            <a:pPr lvl="1"/>
            <a:r>
              <a:rPr lang="en-CA" dirty="0"/>
              <a:t>Who is involved?</a:t>
            </a:r>
            <a:endParaRPr lang="en-US" dirty="0"/>
          </a:p>
        </p:txBody>
      </p:sp>
      <p:sp>
        <p:nvSpPr>
          <p:cNvPr id="5" name="TextBox 4">
            <a:extLst>
              <a:ext uri="{FF2B5EF4-FFF2-40B4-BE49-F238E27FC236}">
                <a16:creationId xmlns:a16="http://schemas.microsoft.com/office/drawing/2014/main" id="{42062D4C-05C7-4B34-955B-13BD92A2B0FA}"/>
              </a:ext>
            </a:extLst>
          </p:cNvPr>
          <p:cNvSpPr txBox="1"/>
          <p:nvPr/>
        </p:nvSpPr>
        <p:spPr>
          <a:xfrm>
            <a:off x="838200" y="5631101"/>
            <a:ext cx="10809157" cy="861774"/>
          </a:xfrm>
          <a:prstGeom prst="rect">
            <a:avLst/>
          </a:prstGeom>
          <a:noFill/>
        </p:spPr>
        <p:txBody>
          <a:bodyPr wrap="square">
            <a:spAutoFit/>
          </a:bodyPr>
          <a:lstStyle/>
          <a:p>
            <a:r>
              <a:rPr lang="en-US" dirty="0">
                <a:effectLst/>
              </a:rPr>
              <a:t>Dragan </a:t>
            </a:r>
            <a:r>
              <a:rPr lang="en-US" dirty="0" err="1">
                <a:effectLst/>
              </a:rPr>
              <a:t>Gašević</a:t>
            </a:r>
            <a:r>
              <a:rPr lang="en-US" dirty="0">
                <a:effectLst/>
              </a:rPr>
              <a:t>, Shane Dawson, George Siemens,2015 </a:t>
            </a:r>
            <a:r>
              <a:rPr lang="en-US" dirty="0">
                <a:hlinkClick r:id="rId2"/>
              </a:rPr>
              <a:t>https://www.sfu.ca/~dgasevic/papers_shared/techtrends2015.pdf</a:t>
            </a:r>
            <a:endParaRPr lang="en-US" dirty="0"/>
          </a:p>
          <a:p>
            <a:r>
              <a:rPr lang="en-US" sz="1400" dirty="0"/>
              <a:t>Title Image: </a:t>
            </a:r>
            <a:r>
              <a:rPr lang="en-US" sz="1400" dirty="0">
                <a:hlinkClick r:id="rId3"/>
              </a:rPr>
              <a:t>https://static.businessworld.in/article/article_extra_large_image/1502190988_tdOhIl_Startup_Management_Sht_470.jpg</a:t>
            </a:r>
            <a:r>
              <a:rPr lang="en-US" sz="1400" dirty="0"/>
              <a:t>  </a:t>
            </a:r>
          </a:p>
        </p:txBody>
      </p:sp>
    </p:spTree>
    <p:extLst>
      <p:ext uri="{BB962C8B-B14F-4D97-AF65-F5344CB8AC3E}">
        <p14:creationId xmlns:p14="http://schemas.microsoft.com/office/powerpoint/2010/main" val="59042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9E3A-55E2-41B7-AAD0-2A0C0793BB0C}"/>
              </a:ext>
            </a:extLst>
          </p:cNvPr>
          <p:cNvSpPr>
            <a:spLocks noGrp="1"/>
          </p:cNvSpPr>
          <p:nvPr>
            <p:ph type="title"/>
          </p:nvPr>
        </p:nvSpPr>
        <p:spPr/>
        <p:txBody>
          <a:bodyPr/>
          <a:lstStyle/>
          <a:p>
            <a:r>
              <a:rPr lang="en-US" dirty="0"/>
              <a:t>Pedagogic Theory and Learning Design</a:t>
            </a:r>
          </a:p>
        </p:txBody>
      </p:sp>
      <p:sp>
        <p:nvSpPr>
          <p:cNvPr id="3" name="Content Placeholder 2">
            <a:extLst>
              <a:ext uri="{FF2B5EF4-FFF2-40B4-BE49-F238E27FC236}">
                <a16:creationId xmlns:a16="http://schemas.microsoft.com/office/drawing/2014/main" id="{E177A5AD-20D4-46C6-9C28-BF9B59F227DE}"/>
              </a:ext>
            </a:extLst>
          </p:cNvPr>
          <p:cNvSpPr>
            <a:spLocks noGrp="1"/>
          </p:cNvSpPr>
          <p:nvPr>
            <p:ph idx="1"/>
          </p:nvPr>
        </p:nvSpPr>
        <p:spPr>
          <a:xfrm>
            <a:off x="838200" y="1825625"/>
            <a:ext cx="7091597" cy="4351338"/>
          </a:xfrm>
        </p:spPr>
        <p:txBody>
          <a:bodyPr>
            <a:normAutofit/>
          </a:bodyPr>
          <a:lstStyle/>
          <a:p>
            <a:r>
              <a:rPr lang="en-US" dirty="0"/>
              <a:t>Analogy: teaching to the test rather than teaching to improve understanding</a:t>
            </a:r>
          </a:p>
          <a:p>
            <a:pPr lvl="1"/>
            <a:r>
              <a:rPr lang="en-US" dirty="0"/>
              <a:t>“learning analytics that do not promote effective learning and teaching are susceptible to the use of trivial measures such as increased number of log‐ins into an LMS”</a:t>
            </a:r>
          </a:p>
          <a:p>
            <a:r>
              <a:rPr lang="en-US" dirty="0"/>
              <a:t>Many things are counted, but few have any bearing on theory or practice (Wilson, 1999, p. 250)</a:t>
            </a:r>
          </a:p>
        </p:txBody>
      </p:sp>
      <p:sp>
        <p:nvSpPr>
          <p:cNvPr id="4" name="TextBox 3">
            <a:extLst>
              <a:ext uri="{FF2B5EF4-FFF2-40B4-BE49-F238E27FC236}">
                <a16:creationId xmlns:a16="http://schemas.microsoft.com/office/drawing/2014/main" id="{7D7D735A-D650-4C9B-90D7-B718BEF5E055}"/>
              </a:ext>
            </a:extLst>
          </p:cNvPr>
          <p:cNvSpPr txBox="1"/>
          <p:nvPr/>
        </p:nvSpPr>
        <p:spPr>
          <a:xfrm>
            <a:off x="1048444" y="5474528"/>
            <a:ext cx="9599908" cy="923330"/>
          </a:xfrm>
          <a:prstGeom prst="rect">
            <a:avLst/>
          </a:prstGeom>
          <a:noFill/>
        </p:spPr>
        <p:txBody>
          <a:bodyPr wrap="square">
            <a:spAutoFit/>
          </a:bodyPr>
          <a:lstStyle/>
          <a:p>
            <a:r>
              <a:rPr lang="en-US" dirty="0">
                <a:effectLst/>
              </a:rPr>
              <a:t>Dragan </a:t>
            </a:r>
            <a:r>
              <a:rPr lang="en-US" dirty="0" err="1">
                <a:effectLst/>
              </a:rPr>
              <a:t>Gašević</a:t>
            </a:r>
            <a:r>
              <a:rPr lang="en-US" dirty="0">
                <a:effectLst/>
              </a:rPr>
              <a:t>, Shane Dawson, George Siemens, </a:t>
            </a:r>
            <a:r>
              <a:rPr lang="en-US" dirty="0">
                <a:hlinkClick r:id="rId2"/>
              </a:rPr>
              <a:t>https://www.sfu.ca/~dgasevic/papers_shared/techtrends2015.pdf</a:t>
            </a:r>
            <a:endParaRPr lang="en-US" dirty="0"/>
          </a:p>
          <a:p>
            <a:r>
              <a:rPr lang="en-US" dirty="0">
                <a:hlinkClick r:id="rId3"/>
              </a:rPr>
              <a:t>https://www.thoughtco.com/definition-of-theory-in-chemistry-605932</a:t>
            </a:r>
            <a:r>
              <a:rPr lang="en-US" dirty="0"/>
              <a:t>  </a:t>
            </a:r>
          </a:p>
        </p:txBody>
      </p:sp>
      <p:pic>
        <p:nvPicPr>
          <p:cNvPr id="6" name="Picture 5" descr="A picture containing text, indoor&#10;&#10;Description automatically generated">
            <a:extLst>
              <a:ext uri="{FF2B5EF4-FFF2-40B4-BE49-F238E27FC236}">
                <a16:creationId xmlns:a16="http://schemas.microsoft.com/office/drawing/2014/main" id="{1101F3EB-059D-4BEF-9F0A-47292036C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797" y="1825625"/>
            <a:ext cx="3986755" cy="2986218"/>
          </a:xfrm>
          <a:prstGeom prst="rect">
            <a:avLst/>
          </a:prstGeom>
        </p:spPr>
      </p:pic>
    </p:spTree>
    <p:extLst>
      <p:ext uri="{BB962C8B-B14F-4D97-AF65-F5344CB8AC3E}">
        <p14:creationId xmlns:p14="http://schemas.microsoft.com/office/powerpoint/2010/main" val="135650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D944-AA82-4041-BC28-950880028AF9}"/>
              </a:ext>
            </a:extLst>
          </p:cNvPr>
          <p:cNvSpPr>
            <a:spLocks noGrp="1"/>
          </p:cNvSpPr>
          <p:nvPr>
            <p:ph type="title"/>
          </p:nvPr>
        </p:nvSpPr>
        <p:spPr/>
        <p:txBody>
          <a:bodyPr/>
          <a:lstStyle/>
          <a:p>
            <a:r>
              <a:rPr lang="en-CA" dirty="0"/>
              <a:t>The Theory, For Example</a:t>
            </a:r>
            <a:endParaRPr lang="en-US" dirty="0"/>
          </a:p>
        </p:txBody>
      </p:sp>
      <p:sp>
        <p:nvSpPr>
          <p:cNvPr id="3" name="Content Placeholder 2">
            <a:extLst>
              <a:ext uri="{FF2B5EF4-FFF2-40B4-BE49-F238E27FC236}">
                <a16:creationId xmlns:a16="http://schemas.microsoft.com/office/drawing/2014/main" id="{B4440C4D-B338-44F6-A689-B5EAE13EA1F4}"/>
              </a:ext>
            </a:extLst>
          </p:cNvPr>
          <p:cNvSpPr>
            <a:spLocks noGrp="1"/>
          </p:cNvSpPr>
          <p:nvPr>
            <p:ph idx="1"/>
          </p:nvPr>
        </p:nvSpPr>
        <p:spPr>
          <a:xfrm>
            <a:off x="5095407" y="1840615"/>
            <a:ext cx="5742482" cy="4351338"/>
          </a:xfrm>
        </p:spPr>
        <p:txBody>
          <a:bodyPr/>
          <a:lstStyle/>
          <a:p>
            <a:r>
              <a:rPr lang="en-US" dirty="0"/>
              <a:t>According to a socio-constructivist perspective:</a:t>
            </a:r>
          </a:p>
          <a:p>
            <a:pPr marL="457200" lvl="1" indent="0">
              <a:buNone/>
            </a:pPr>
            <a:r>
              <a:rPr lang="en-US" dirty="0"/>
              <a:t>(1) active participants in a discussion show better learning outcomes, so </a:t>
            </a:r>
          </a:p>
          <a:p>
            <a:pPr marL="457200" lvl="1" indent="0">
              <a:buNone/>
            </a:pPr>
            <a:r>
              <a:rPr lang="en-US" dirty="0"/>
              <a:t>(2) social network analyses of students discussing in a forum are conducted in order to discover effective ways of supporting participatory online learning </a:t>
            </a:r>
          </a:p>
          <a:p>
            <a:r>
              <a:rPr lang="en-US" dirty="0"/>
              <a:t>(Seufert, et.al., 2019).</a:t>
            </a:r>
          </a:p>
          <a:p>
            <a:endParaRPr lang="en-US" dirty="0"/>
          </a:p>
        </p:txBody>
      </p:sp>
      <p:pic>
        <p:nvPicPr>
          <p:cNvPr id="4" name="Picture 3">
            <a:extLst>
              <a:ext uri="{FF2B5EF4-FFF2-40B4-BE49-F238E27FC236}">
                <a16:creationId xmlns:a16="http://schemas.microsoft.com/office/drawing/2014/main" id="{4A7501FC-9E8B-4300-9396-92AA1EF586FC}"/>
              </a:ext>
            </a:extLst>
          </p:cNvPr>
          <p:cNvPicPr>
            <a:picLocks noChangeAspect="1"/>
          </p:cNvPicPr>
          <p:nvPr/>
        </p:nvPicPr>
        <p:blipFill>
          <a:blip r:embed="rId2"/>
          <a:stretch>
            <a:fillRect/>
          </a:stretch>
        </p:blipFill>
        <p:spPr>
          <a:xfrm>
            <a:off x="986306" y="2006509"/>
            <a:ext cx="3533775" cy="4019550"/>
          </a:xfrm>
          <a:prstGeom prst="rect">
            <a:avLst/>
          </a:prstGeom>
        </p:spPr>
      </p:pic>
      <p:sp>
        <p:nvSpPr>
          <p:cNvPr id="6" name="TextBox 5">
            <a:extLst>
              <a:ext uri="{FF2B5EF4-FFF2-40B4-BE49-F238E27FC236}">
                <a16:creationId xmlns:a16="http://schemas.microsoft.com/office/drawing/2014/main" id="{21615725-8722-405B-8EED-66B2A98B55D0}"/>
              </a:ext>
            </a:extLst>
          </p:cNvPr>
          <p:cNvSpPr txBox="1"/>
          <p:nvPr/>
        </p:nvSpPr>
        <p:spPr>
          <a:xfrm>
            <a:off x="986306" y="6191953"/>
            <a:ext cx="6093500" cy="369332"/>
          </a:xfrm>
          <a:prstGeom prst="rect">
            <a:avLst/>
          </a:prstGeom>
          <a:noFill/>
        </p:spPr>
        <p:txBody>
          <a:bodyPr wrap="square">
            <a:spAutoFit/>
          </a:bodyPr>
          <a:lstStyle/>
          <a:p>
            <a:r>
              <a:rPr lang="en-US" dirty="0">
                <a:hlinkClick r:id="rId3"/>
              </a:rPr>
              <a:t>https://www.sfu.ca/~jcnesbit/EDUC220/week9/week9.html</a:t>
            </a:r>
            <a:r>
              <a:rPr lang="en-US" dirty="0"/>
              <a:t> </a:t>
            </a:r>
          </a:p>
        </p:txBody>
      </p:sp>
    </p:spTree>
    <p:extLst>
      <p:ext uri="{BB962C8B-B14F-4D97-AF65-F5344CB8AC3E}">
        <p14:creationId xmlns:p14="http://schemas.microsoft.com/office/powerpoint/2010/main" val="317580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CD25-7762-4202-B3E9-23E2586FD576}"/>
              </a:ext>
            </a:extLst>
          </p:cNvPr>
          <p:cNvSpPr>
            <a:spLocks noGrp="1"/>
          </p:cNvSpPr>
          <p:nvPr>
            <p:ph type="title"/>
          </p:nvPr>
        </p:nvSpPr>
        <p:spPr/>
        <p:txBody>
          <a:bodyPr/>
          <a:lstStyle/>
          <a:p>
            <a:r>
              <a:rPr lang="en-CA" dirty="0"/>
              <a:t>COPES Models</a:t>
            </a:r>
            <a:endParaRPr lang="en-US" dirty="0"/>
          </a:p>
        </p:txBody>
      </p:sp>
      <p:sp>
        <p:nvSpPr>
          <p:cNvPr id="3" name="Content Placeholder 2">
            <a:extLst>
              <a:ext uri="{FF2B5EF4-FFF2-40B4-BE49-F238E27FC236}">
                <a16:creationId xmlns:a16="http://schemas.microsoft.com/office/drawing/2014/main" id="{38FD4901-F862-4FE6-AE50-E5D1C7815BB6}"/>
              </a:ext>
            </a:extLst>
          </p:cNvPr>
          <p:cNvSpPr>
            <a:spLocks noGrp="1"/>
          </p:cNvSpPr>
          <p:nvPr>
            <p:ph idx="1"/>
          </p:nvPr>
        </p:nvSpPr>
        <p:spPr>
          <a:xfrm>
            <a:off x="4054207" y="1825625"/>
            <a:ext cx="2486078" cy="4351338"/>
          </a:xfrm>
        </p:spPr>
        <p:txBody>
          <a:bodyPr>
            <a:normAutofit/>
          </a:bodyPr>
          <a:lstStyle/>
          <a:p>
            <a:r>
              <a:rPr lang="en-US" dirty="0"/>
              <a:t>Conditions</a:t>
            </a:r>
          </a:p>
          <a:p>
            <a:r>
              <a:rPr lang="en-US" dirty="0"/>
              <a:t>Operations</a:t>
            </a:r>
          </a:p>
          <a:p>
            <a:r>
              <a:rPr lang="en-US" dirty="0"/>
              <a:t>Products</a:t>
            </a:r>
          </a:p>
          <a:p>
            <a:r>
              <a:rPr lang="en-US" dirty="0"/>
              <a:t>Evaluation</a:t>
            </a:r>
          </a:p>
          <a:p>
            <a:r>
              <a:rPr lang="en-US" dirty="0"/>
              <a:t>Standards</a:t>
            </a:r>
          </a:p>
        </p:txBody>
      </p:sp>
      <p:pic>
        <p:nvPicPr>
          <p:cNvPr id="5" name="Picture 4" descr="Diagram&#10;&#10;Description automatically generated">
            <a:extLst>
              <a:ext uri="{FF2B5EF4-FFF2-40B4-BE49-F238E27FC236}">
                <a16:creationId xmlns:a16="http://schemas.microsoft.com/office/drawing/2014/main" id="{07CF466D-3D0D-4CB0-A7E9-FFDA04450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198" y="1027906"/>
            <a:ext cx="4675960" cy="5149057"/>
          </a:xfrm>
          <a:prstGeom prst="rect">
            <a:avLst/>
          </a:prstGeom>
        </p:spPr>
      </p:pic>
      <p:sp>
        <p:nvSpPr>
          <p:cNvPr id="7" name="TextBox 6">
            <a:extLst>
              <a:ext uri="{FF2B5EF4-FFF2-40B4-BE49-F238E27FC236}">
                <a16:creationId xmlns:a16="http://schemas.microsoft.com/office/drawing/2014/main" id="{CE838748-A7FD-46EC-9815-D1CE0AB94D6B}"/>
              </a:ext>
            </a:extLst>
          </p:cNvPr>
          <p:cNvSpPr txBox="1"/>
          <p:nvPr/>
        </p:nvSpPr>
        <p:spPr>
          <a:xfrm>
            <a:off x="301456" y="2182220"/>
            <a:ext cx="3318831" cy="4247317"/>
          </a:xfrm>
          <a:prstGeom prst="rect">
            <a:avLst/>
          </a:prstGeom>
          <a:noFill/>
        </p:spPr>
        <p:txBody>
          <a:bodyPr wrap="square">
            <a:spAutoFit/>
          </a:bodyPr>
          <a:lstStyle/>
          <a:p>
            <a:pPr lvl="1"/>
            <a:r>
              <a:rPr lang="en-US" dirty="0"/>
              <a:t>“The model builds on conditions, operations, products, evaluation,  and  standards learners  adopt  in  order  to  explain  how  they  construct knowledge. In essence, learners construct knowledge by using (cognitive, digital, and physical) tools to perform operations on raw  information in order to  create products of learning”</a:t>
            </a:r>
          </a:p>
          <a:p>
            <a:pPr lvl="1"/>
            <a:r>
              <a:rPr lang="en-US" dirty="0" err="1">
                <a:effectLst/>
              </a:rPr>
              <a:t>Gašević</a:t>
            </a:r>
            <a:r>
              <a:rPr lang="en-US" dirty="0">
                <a:effectLst/>
              </a:rPr>
              <a:t>, Dawson, Siemens, 2015</a:t>
            </a:r>
            <a:endParaRPr lang="en-US" dirty="0"/>
          </a:p>
        </p:txBody>
      </p:sp>
      <p:sp>
        <p:nvSpPr>
          <p:cNvPr id="9" name="TextBox 8">
            <a:extLst>
              <a:ext uri="{FF2B5EF4-FFF2-40B4-BE49-F238E27FC236}">
                <a16:creationId xmlns:a16="http://schemas.microsoft.com/office/drawing/2014/main" id="{EA1F683B-B29C-4EF2-A864-D3CFA9735A15}"/>
              </a:ext>
            </a:extLst>
          </p:cNvPr>
          <p:cNvSpPr txBox="1"/>
          <p:nvPr/>
        </p:nvSpPr>
        <p:spPr>
          <a:xfrm>
            <a:off x="4054207" y="5852484"/>
            <a:ext cx="7432758" cy="923330"/>
          </a:xfrm>
          <a:prstGeom prst="rect">
            <a:avLst/>
          </a:prstGeom>
          <a:noFill/>
        </p:spPr>
        <p:txBody>
          <a:bodyPr wrap="square">
            <a:spAutoFit/>
          </a:bodyPr>
          <a:lstStyle/>
          <a:p>
            <a:r>
              <a:rPr lang="en-US" dirty="0" err="1"/>
              <a:t>Ranalli</a:t>
            </a:r>
            <a:r>
              <a:rPr lang="en-US" dirty="0"/>
              <a:t>, 2012, </a:t>
            </a:r>
            <a:r>
              <a:rPr lang="en-US" dirty="0">
                <a:hlinkClick r:id="rId3"/>
              </a:rPr>
              <a:t>https://www.researchgate.net/publication/323694812_Alternative_Models_of_Self-regulation_and_Implications_for_L2_Strategy_Research</a:t>
            </a:r>
            <a:r>
              <a:rPr lang="en-US" dirty="0"/>
              <a:t> </a:t>
            </a:r>
          </a:p>
        </p:txBody>
      </p:sp>
    </p:spTree>
    <p:extLst>
      <p:ext uri="{BB962C8B-B14F-4D97-AF65-F5344CB8AC3E}">
        <p14:creationId xmlns:p14="http://schemas.microsoft.com/office/powerpoint/2010/main" val="268295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EA503939-84C8-463F-A9A5-B738A9C53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100" y="1179293"/>
            <a:ext cx="5301579" cy="4351339"/>
          </a:xfrm>
          <a:prstGeom prst="rect">
            <a:avLst/>
          </a:prstGeom>
        </p:spPr>
      </p:pic>
      <p:sp>
        <p:nvSpPr>
          <p:cNvPr id="2" name="Title 1">
            <a:extLst>
              <a:ext uri="{FF2B5EF4-FFF2-40B4-BE49-F238E27FC236}">
                <a16:creationId xmlns:a16="http://schemas.microsoft.com/office/drawing/2014/main" id="{E398EA22-E084-4C6F-81D4-F7A33A72A9E7}"/>
              </a:ext>
            </a:extLst>
          </p:cNvPr>
          <p:cNvSpPr>
            <a:spLocks noGrp="1"/>
          </p:cNvSpPr>
          <p:nvPr>
            <p:ph type="title"/>
          </p:nvPr>
        </p:nvSpPr>
        <p:spPr/>
        <p:txBody>
          <a:bodyPr/>
          <a:lstStyle/>
          <a:p>
            <a:r>
              <a:rPr lang="en-CA" dirty="0"/>
              <a:t>Winne’s Axioms for SRL</a:t>
            </a:r>
            <a:endParaRPr lang="en-US" dirty="0"/>
          </a:p>
        </p:txBody>
      </p:sp>
      <p:sp>
        <p:nvSpPr>
          <p:cNvPr id="3" name="Content Placeholder 2">
            <a:extLst>
              <a:ext uri="{FF2B5EF4-FFF2-40B4-BE49-F238E27FC236}">
                <a16:creationId xmlns:a16="http://schemas.microsoft.com/office/drawing/2014/main" id="{0222B63D-EBA2-4852-B7D3-FA1B4A5B89A2}"/>
              </a:ext>
            </a:extLst>
          </p:cNvPr>
          <p:cNvSpPr>
            <a:spLocks noGrp="1"/>
          </p:cNvSpPr>
          <p:nvPr>
            <p:ph idx="1"/>
          </p:nvPr>
        </p:nvSpPr>
        <p:spPr/>
        <p:txBody>
          <a:bodyPr>
            <a:normAutofit/>
          </a:bodyPr>
          <a:lstStyle/>
          <a:p>
            <a:r>
              <a:rPr lang="en-US" dirty="0"/>
              <a:t>Learners  construct  knowledge</a:t>
            </a:r>
          </a:p>
          <a:p>
            <a:r>
              <a:rPr lang="en-US" dirty="0"/>
              <a:t>Learners  are  agents</a:t>
            </a:r>
          </a:p>
          <a:p>
            <a:r>
              <a:rPr lang="en-US" dirty="0"/>
              <a:t>Data  includes  randomness.  </a:t>
            </a:r>
          </a:p>
          <a:p>
            <a:pPr lvl="1"/>
            <a:r>
              <a:rPr lang="en-US" dirty="0"/>
              <a:t>The difference in instructional  conditions  </a:t>
            </a:r>
          </a:p>
          <a:p>
            <a:pPr lvl="1"/>
            <a:r>
              <a:rPr lang="en-US" dirty="0"/>
              <a:t>Effects of Internal Conditions</a:t>
            </a:r>
          </a:p>
          <a:p>
            <a:pPr lvl="1"/>
            <a:r>
              <a:rPr lang="en-US" dirty="0"/>
              <a:t>Effects of Learning Products and Strategy</a:t>
            </a:r>
          </a:p>
          <a:p>
            <a:endParaRPr lang="en-US" dirty="0"/>
          </a:p>
        </p:txBody>
      </p:sp>
      <p:sp>
        <p:nvSpPr>
          <p:cNvPr id="5" name="TextBox 4">
            <a:extLst>
              <a:ext uri="{FF2B5EF4-FFF2-40B4-BE49-F238E27FC236}">
                <a16:creationId xmlns:a16="http://schemas.microsoft.com/office/drawing/2014/main" id="{B419C00F-5FAC-457C-9409-8EA8EB668201}"/>
              </a:ext>
            </a:extLst>
          </p:cNvPr>
          <p:cNvSpPr txBox="1"/>
          <p:nvPr/>
        </p:nvSpPr>
        <p:spPr>
          <a:xfrm>
            <a:off x="838200" y="5988734"/>
            <a:ext cx="9484605" cy="646331"/>
          </a:xfrm>
          <a:prstGeom prst="rect">
            <a:avLst/>
          </a:prstGeom>
          <a:noFill/>
        </p:spPr>
        <p:txBody>
          <a:bodyPr wrap="square">
            <a:spAutoFit/>
          </a:bodyPr>
          <a:lstStyle/>
          <a:p>
            <a:r>
              <a:rPr lang="en-US" dirty="0" err="1">
                <a:effectLst/>
              </a:rPr>
              <a:t>Gašević</a:t>
            </a:r>
            <a:r>
              <a:rPr lang="en-US" dirty="0">
                <a:effectLst/>
              </a:rPr>
              <a:t>, Dawson, Siemens, 2015</a:t>
            </a:r>
            <a:endParaRPr lang="en-US" dirty="0"/>
          </a:p>
          <a:p>
            <a:r>
              <a:rPr lang="en-US" dirty="0"/>
              <a:t>Winne, 2017 </a:t>
            </a:r>
            <a:r>
              <a:rPr lang="en-US" dirty="0">
                <a:hlinkClick r:id="rId3"/>
              </a:rPr>
              <a:t>https://www.routledgehandbooks.com/doi/10.4324/9781315697048.ch3</a:t>
            </a:r>
            <a:r>
              <a:rPr lang="en-US" dirty="0"/>
              <a:t> </a:t>
            </a:r>
          </a:p>
        </p:txBody>
      </p:sp>
      <p:sp>
        <p:nvSpPr>
          <p:cNvPr id="9" name="TextBox 8">
            <a:extLst>
              <a:ext uri="{FF2B5EF4-FFF2-40B4-BE49-F238E27FC236}">
                <a16:creationId xmlns:a16="http://schemas.microsoft.com/office/drawing/2014/main" id="{92E9F0F6-AA8E-4F49-A47E-79C9C3C5DAA6}"/>
              </a:ext>
            </a:extLst>
          </p:cNvPr>
          <p:cNvSpPr txBox="1"/>
          <p:nvPr/>
        </p:nvSpPr>
        <p:spPr>
          <a:xfrm>
            <a:off x="6711100" y="5575017"/>
            <a:ext cx="6093500" cy="369332"/>
          </a:xfrm>
          <a:prstGeom prst="rect">
            <a:avLst/>
          </a:prstGeom>
          <a:noFill/>
        </p:spPr>
        <p:txBody>
          <a:bodyPr wrap="square">
            <a:spAutoFit/>
          </a:bodyPr>
          <a:lstStyle/>
          <a:p>
            <a:r>
              <a:rPr lang="en-US" dirty="0">
                <a:hlinkClick r:id="rId4"/>
              </a:rPr>
              <a:t>https://www.mdpi.com/2227-7102/10/4/98/htm</a:t>
            </a:r>
            <a:r>
              <a:rPr lang="en-US" dirty="0"/>
              <a:t> </a:t>
            </a:r>
          </a:p>
        </p:txBody>
      </p:sp>
    </p:spTree>
    <p:extLst>
      <p:ext uri="{BB962C8B-B14F-4D97-AF65-F5344CB8AC3E}">
        <p14:creationId xmlns:p14="http://schemas.microsoft.com/office/powerpoint/2010/main" val="372950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418A-F669-4B14-BA67-B547D4903787}"/>
              </a:ext>
            </a:extLst>
          </p:cNvPr>
          <p:cNvSpPr>
            <a:spLocks noGrp="1"/>
          </p:cNvSpPr>
          <p:nvPr>
            <p:ph type="title"/>
          </p:nvPr>
        </p:nvSpPr>
        <p:spPr/>
        <p:txBody>
          <a:bodyPr/>
          <a:lstStyle/>
          <a:p>
            <a:r>
              <a:rPr lang="en-CA" dirty="0"/>
              <a:t>The Conditions For Learning</a:t>
            </a:r>
            <a:endParaRPr lang="en-US" dirty="0"/>
          </a:p>
        </p:txBody>
      </p:sp>
      <p:sp>
        <p:nvSpPr>
          <p:cNvPr id="3" name="Content Placeholder 2">
            <a:extLst>
              <a:ext uri="{FF2B5EF4-FFF2-40B4-BE49-F238E27FC236}">
                <a16:creationId xmlns:a16="http://schemas.microsoft.com/office/drawing/2014/main" id="{6D32FA14-56C4-4B54-A906-371B6B297BCF}"/>
              </a:ext>
            </a:extLst>
          </p:cNvPr>
          <p:cNvSpPr>
            <a:spLocks noGrp="1"/>
          </p:cNvSpPr>
          <p:nvPr>
            <p:ph idx="1"/>
          </p:nvPr>
        </p:nvSpPr>
        <p:spPr/>
        <p:txBody>
          <a:bodyPr/>
          <a:lstStyle/>
          <a:p>
            <a:r>
              <a:rPr lang="en-US" dirty="0"/>
              <a:t>Instructional conditions – instructors, instructional models and technology choices </a:t>
            </a:r>
          </a:p>
          <a:p>
            <a:r>
              <a:rPr lang="en-US" dirty="0"/>
              <a:t>external conditions, such as instructional design, social context, previous learning history with the use of a particular tool, and revisions in the course content</a:t>
            </a:r>
          </a:p>
          <a:p>
            <a:r>
              <a:rPr lang="en-US" dirty="0"/>
              <a:t>internal conditions such as achievement goal orientation, cognitive load, or epistemic beliefs are yet to be fully understood in relation with their collection and measurement with/from trace data. </a:t>
            </a:r>
          </a:p>
        </p:txBody>
      </p:sp>
      <p:sp>
        <p:nvSpPr>
          <p:cNvPr id="8" name="TextBox 7">
            <a:extLst>
              <a:ext uri="{FF2B5EF4-FFF2-40B4-BE49-F238E27FC236}">
                <a16:creationId xmlns:a16="http://schemas.microsoft.com/office/drawing/2014/main" id="{C0A105F3-6029-417A-AE8C-DCD70361CAF7}"/>
              </a:ext>
            </a:extLst>
          </p:cNvPr>
          <p:cNvSpPr txBox="1"/>
          <p:nvPr/>
        </p:nvSpPr>
        <p:spPr>
          <a:xfrm>
            <a:off x="1078424" y="5846544"/>
            <a:ext cx="9599908" cy="646331"/>
          </a:xfrm>
          <a:prstGeom prst="rect">
            <a:avLst/>
          </a:prstGeom>
          <a:noFill/>
        </p:spPr>
        <p:txBody>
          <a:bodyPr wrap="square">
            <a:spAutoFit/>
          </a:bodyPr>
          <a:lstStyle/>
          <a:p>
            <a:r>
              <a:rPr lang="en-US" dirty="0">
                <a:effectLst/>
              </a:rPr>
              <a:t>Dragan </a:t>
            </a:r>
            <a:r>
              <a:rPr lang="en-US" dirty="0" err="1">
                <a:effectLst/>
              </a:rPr>
              <a:t>Gašević</a:t>
            </a:r>
            <a:r>
              <a:rPr lang="en-US" dirty="0">
                <a:effectLst/>
              </a:rPr>
              <a:t>, Shane Dawson, George Siemens, </a:t>
            </a:r>
            <a:r>
              <a:rPr lang="en-US" dirty="0">
                <a:hlinkClick r:id="rId2"/>
              </a:rPr>
              <a:t>https://www.sfu.ca/~dgasevic/papers_shared/techtrends2015.pdf</a:t>
            </a:r>
            <a:r>
              <a:rPr lang="en-US" dirty="0"/>
              <a:t> </a:t>
            </a:r>
          </a:p>
        </p:txBody>
      </p:sp>
    </p:spTree>
    <p:extLst>
      <p:ext uri="{BB962C8B-B14F-4D97-AF65-F5344CB8AC3E}">
        <p14:creationId xmlns:p14="http://schemas.microsoft.com/office/powerpoint/2010/main" val="277402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125E-6814-4DC9-9C02-9D627125D17C}"/>
              </a:ext>
            </a:extLst>
          </p:cNvPr>
          <p:cNvSpPr>
            <a:spLocks noGrp="1"/>
          </p:cNvSpPr>
          <p:nvPr>
            <p:ph type="title"/>
          </p:nvPr>
        </p:nvSpPr>
        <p:spPr/>
        <p:txBody>
          <a:bodyPr/>
          <a:lstStyle/>
          <a:p>
            <a:r>
              <a:rPr lang="en-CA" dirty="0"/>
              <a:t>Things To Consider…</a:t>
            </a:r>
            <a:endParaRPr lang="en-US" dirty="0"/>
          </a:p>
        </p:txBody>
      </p:sp>
      <p:sp>
        <p:nvSpPr>
          <p:cNvPr id="3" name="Content Placeholder 2">
            <a:extLst>
              <a:ext uri="{FF2B5EF4-FFF2-40B4-BE49-F238E27FC236}">
                <a16:creationId xmlns:a16="http://schemas.microsoft.com/office/drawing/2014/main" id="{F6C2526B-8C12-401D-8F5F-5CB512D241B5}"/>
              </a:ext>
            </a:extLst>
          </p:cNvPr>
          <p:cNvSpPr>
            <a:spLocks noGrp="1"/>
          </p:cNvSpPr>
          <p:nvPr>
            <p:ph idx="1"/>
          </p:nvPr>
        </p:nvSpPr>
        <p:spPr/>
        <p:txBody>
          <a:bodyPr/>
          <a:lstStyle/>
          <a:p>
            <a:r>
              <a:rPr lang="en-US" dirty="0">
                <a:effectLst/>
              </a:rPr>
              <a:t>qualitative research methods vs simple quantification</a:t>
            </a:r>
          </a:p>
          <a:p>
            <a:pPr lvl="1"/>
            <a:r>
              <a:rPr lang="en-US" dirty="0"/>
              <a:t>“</a:t>
            </a:r>
            <a:r>
              <a:rPr lang="en-US" dirty="0">
                <a:effectLst/>
              </a:rPr>
              <a:t>the primary emphasis in the learning analytics field has been in memory recall”</a:t>
            </a:r>
          </a:p>
          <a:p>
            <a:r>
              <a:rPr lang="en-US" dirty="0">
                <a:effectLst/>
              </a:rPr>
              <a:t>How to design effective visualizations and dashboards</a:t>
            </a:r>
          </a:p>
          <a:p>
            <a:pPr lvl="1"/>
            <a:r>
              <a:rPr lang="en-US" dirty="0"/>
              <a:t>“</a:t>
            </a:r>
            <a:r>
              <a:rPr lang="en-US" dirty="0">
                <a:effectLst/>
              </a:rPr>
              <a:t>it is essential to consider instructional, learning and sensemaking benefits for learning.”</a:t>
            </a:r>
          </a:p>
          <a:p>
            <a:r>
              <a:rPr lang="en-US" dirty="0">
                <a:effectLst/>
              </a:rPr>
              <a:t>development of learning analytics culture and policies</a:t>
            </a:r>
            <a:endParaRPr lang="en-US" dirty="0"/>
          </a:p>
        </p:txBody>
      </p:sp>
      <p:sp>
        <p:nvSpPr>
          <p:cNvPr id="4" name="TextBox 3">
            <a:extLst>
              <a:ext uri="{FF2B5EF4-FFF2-40B4-BE49-F238E27FC236}">
                <a16:creationId xmlns:a16="http://schemas.microsoft.com/office/drawing/2014/main" id="{308EFF44-2412-4958-BC72-2988484297E6}"/>
              </a:ext>
            </a:extLst>
          </p:cNvPr>
          <p:cNvSpPr txBox="1"/>
          <p:nvPr/>
        </p:nvSpPr>
        <p:spPr>
          <a:xfrm>
            <a:off x="1078424" y="5846544"/>
            <a:ext cx="9599908" cy="646331"/>
          </a:xfrm>
          <a:prstGeom prst="rect">
            <a:avLst/>
          </a:prstGeom>
          <a:noFill/>
        </p:spPr>
        <p:txBody>
          <a:bodyPr wrap="square">
            <a:spAutoFit/>
          </a:bodyPr>
          <a:lstStyle/>
          <a:p>
            <a:r>
              <a:rPr lang="en-US" dirty="0">
                <a:effectLst/>
              </a:rPr>
              <a:t>Dragan </a:t>
            </a:r>
            <a:r>
              <a:rPr lang="en-US" dirty="0" err="1">
                <a:effectLst/>
              </a:rPr>
              <a:t>Gašević</a:t>
            </a:r>
            <a:r>
              <a:rPr lang="en-US" dirty="0">
                <a:effectLst/>
              </a:rPr>
              <a:t>, Shane Dawson, George Siemens, </a:t>
            </a:r>
            <a:r>
              <a:rPr lang="en-US" dirty="0">
                <a:hlinkClick r:id="rId2"/>
              </a:rPr>
              <a:t>https://www.sfu.ca/~dgasevic/papers_shared/techtrends2015.pdf</a:t>
            </a:r>
            <a:r>
              <a:rPr lang="en-US" dirty="0"/>
              <a:t> </a:t>
            </a:r>
          </a:p>
        </p:txBody>
      </p:sp>
    </p:spTree>
    <p:extLst>
      <p:ext uri="{BB962C8B-B14F-4D97-AF65-F5344CB8AC3E}">
        <p14:creationId xmlns:p14="http://schemas.microsoft.com/office/powerpoint/2010/main" val="1306304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CC31-6033-40C2-A87A-2A5D6F3E3D7E}"/>
              </a:ext>
            </a:extLst>
          </p:cNvPr>
          <p:cNvSpPr>
            <a:spLocks noGrp="1"/>
          </p:cNvSpPr>
          <p:nvPr>
            <p:ph type="title"/>
          </p:nvPr>
        </p:nvSpPr>
        <p:spPr/>
        <p:txBody>
          <a:bodyPr/>
          <a:lstStyle/>
          <a:p>
            <a:r>
              <a:rPr lang="en-CA" dirty="0"/>
              <a:t>Constraints</a:t>
            </a:r>
            <a:endParaRPr lang="en-US" dirty="0"/>
          </a:p>
        </p:txBody>
      </p:sp>
      <p:pic>
        <p:nvPicPr>
          <p:cNvPr id="5" name="Content Placeholder 4" descr="Diagram, engineering drawing&#10;&#10;Description automatically generated">
            <a:extLst>
              <a:ext uri="{FF2B5EF4-FFF2-40B4-BE49-F238E27FC236}">
                <a16:creationId xmlns:a16="http://schemas.microsoft.com/office/drawing/2014/main" id="{066A8367-AF45-480E-AE7E-E113346B1A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296336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631E-2863-488F-8BC4-80052E6F3E02}"/>
              </a:ext>
            </a:extLst>
          </p:cNvPr>
          <p:cNvSpPr>
            <a:spLocks noGrp="1"/>
          </p:cNvSpPr>
          <p:nvPr>
            <p:ph type="title"/>
          </p:nvPr>
        </p:nvSpPr>
        <p:spPr/>
        <p:txBody>
          <a:bodyPr/>
          <a:lstStyle/>
          <a:p>
            <a:r>
              <a:rPr lang="en-CA" dirty="0"/>
              <a:t>Constraints - External</a:t>
            </a:r>
            <a:endParaRPr lang="en-US" dirty="0"/>
          </a:p>
        </p:txBody>
      </p:sp>
      <p:sp>
        <p:nvSpPr>
          <p:cNvPr id="3" name="Content Placeholder 2">
            <a:extLst>
              <a:ext uri="{FF2B5EF4-FFF2-40B4-BE49-F238E27FC236}">
                <a16:creationId xmlns:a16="http://schemas.microsoft.com/office/drawing/2014/main" id="{EAF75C11-7645-4FC0-829F-6A3273B6B701}"/>
              </a:ext>
            </a:extLst>
          </p:cNvPr>
          <p:cNvSpPr>
            <a:spLocks noGrp="1"/>
          </p:cNvSpPr>
          <p:nvPr>
            <p:ph idx="1"/>
          </p:nvPr>
        </p:nvSpPr>
        <p:spPr/>
        <p:txBody>
          <a:bodyPr/>
          <a:lstStyle/>
          <a:p>
            <a:r>
              <a:rPr lang="en-US" dirty="0"/>
              <a:t>Privacy: Is the analysis in accordance with privacy arrangements and are the students properly informed? </a:t>
            </a:r>
          </a:p>
          <a:p>
            <a:r>
              <a:rPr lang="en-US" dirty="0"/>
              <a:t>Ethics: What are the dangers of abuse/misguided use of the data?</a:t>
            </a:r>
          </a:p>
          <a:p>
            <a:r>
              <a:rPr lang="en-US" dirty="0"/>
              <a:t>Norms: Are there legal data protection or IPR issues related to this kind of use of student data? </a:t>
            </a:r>
          </a:p>
          <a:p>
            <a:r>
              <a:rPr lang="en-US" dirty="0"/>
              <a:t>Time scale. Is the analysis post-hoc or just-in-time? Will students still be able to benefit from the analytics outcome?</a:t>
            </a:r>
          </a:p>
          <a:p>
            <a:endParaRPr lang="en-US" dirty="0"/>
          </a:p>
        </p:txBody>
      </p:sp>
      <p:sp>
        <p:nvSpPr>
          <p:cNvPr id="5" name="TextBox 4">
            <a:extLst>
              <a:ext uri="{FF2B5EF4-FFF2-40B4-BE49-F238E27FC236}">
                <a16:creationId xmlns:a16="http://schemas.microsoft.com/office/drawing/2014/main" id="{BF40532E-D697-4DE3-A9ED-4311E51A136C}"/>
              </a:ext>
            </a:extLst>
          </p:cNvPr>
          <p:cNvSpPr txBox="1"/>
          <p:nvPr/>
        </p:nvSpPr>
        <p:spPr>
          <a:xfrm>
            <a:off x="838200" y="5862550"/>
            <a:ext cx="8380751" cy="646331"/>
          </a:xfrm>
          <a:prstGeom prst="rect">
            <a:avLst/>
          </a:prstGeom>
          <a:noFill/>
        </p:spPr>
        <p:txBody>
          <a:bodyPr wrap="square">
            <a:spAutoFit/>
          </a:bodyPr>
          <a:lstStyle/>
          <a:p>
            <a:r>
              <a:rPr lang="en-US" dirty="0">
                <a:hlinkClick r:id="rId2"/>
              </a:rPr>
              <a:t>https://iacis.org/iis/2016/3_iis_2016_236-243.pdf</a:t>
            </a:r>
            <a:endParaRPr lang="en-US" dirty="0"/>
          </a:p>
          <a:p>
            <a:r>
              <a:rPr lang="en-US" dirty="0">
                <a:hlinkClick r:id="rId3"/>
              </a:rPr>
              <a:t>https://twproject.com/blog/theory-constraints-project-management/</a:t>
            </a:r>
            <a:r>
              <a:rPr lang="en-US" dirty="0"/>
              <a:t>  </a:t>
            </a:r>
          </a:p>
        </p:txBody>
      </p:sp>
    </p:spTree>
    <p:extLst>
      <p:ext uri="{BB962C8B-B14F-4D97-AF65-F5344CB8AC3E}">
        <p14:creationId xmlns:p14="http://schemas.microsoft.com/office/powerpoint/2010/main" val="258931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6FCA-2F39-4693-A3BD-AF11FEC1BDCB}"/>
              </a:ext>
            </a:extLst>
          </p:cNvPr>
          <p:cNvSpPr>
            <a:spLocks noGrp="1"/>
          </p:cNvSpPr>
          <p:nvPr>
            <p:ph type="title"/>
          </p:nvPr>
        </p:nvSpPr>
        <p:spPr/>
        <p:txBody>
          <a:bodyPr/>
          <a:lstStyle/>
          <a:p>
            <a:r>
              <a:rPr lang="en-CA" dirty="0"/>
              <a:t>GDPR Constraints</a:t>
            </a:r>
            <a:endParaRPr lang="en-US" dirty="0"/>
          </a:p>
        </p:txBody>
      </p:sp>
      <p:pic>
        <p:nvPicPr>
          <p:cNvPr id="5" name="Picture 4" descr="Graphical user interface&#10;&#10;Description automatically generated">
            <a:extLst>
              <a:ext uri="{FF2B5EF4-FFF2-40B4-BE49-F238E27FC236}">
                <a16:creationId xmlns:a16="http://schemas.microsoft.com/office/drawing/2014/main" id="{1229E5EE-1B7F-420F-AB53-6972FD84D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912" y="1459598"/>
            <a:ext cx="8831558" cy="4621849"/>
          </a:xfrm>
          <a:prstGeom prst="rect">
            <a:avLst/>
          </a:prstGeom>
        </p:spPr>
      </p:pic>
      <p:sp>
        <p:nvSpPr>
          <p:cNvPr id="7" name="TextBox 6">
            <a:extLst>
              <a:ext uri="{FF2B5EF4-FFF2-40B4-BE49-F238E27FC236}">
                <a16:creationId xmlns:a16="http://schemas.microsoft.com/office/drawing/2014/main" id="{7B66EE6E-050C-45A5-B446-14BD2CA04684}"/>
              </a:ext>
            </a:extLst>
          </p:cNvPr>
          <p:cNvSpPr txBox="1"/>
          <p:nvPr/>
        </p:nvSpPr>
        <p:spPr>
          <a:xfrm>
            <a:off x="838200" y="6234809"/>
            <a:ext cx="9320270" cy="369332"/>
          </a:xfrm>
          <a:prstGeom prst="rect">
            <a:avLst/>
          </a:prstGeom>
          <a:noFill/>
        </p:spPr>
        <p:txBody>
          <a:bodyPr wrap="square">
            <a:spAutoFit/>
          </a:bodyPr>
          <a:lstStyle/>
          <a:p>
            <a:r>
              <a:rPr lang="en-US" dirty="0">
                <a:hlinkClick r:id="rId3"/>
              </a:rPr>
              <a:t>https://dataprivacymanager.net/what-are-data-subject-rights-according-to-the-gdpr/</a:t>
            </a:r>
            <a:r>
              <a:rPr lang="en-US" dirty="0"/>
              <a:t> </a:t>
            </a:r>
          </a:p>
        </p:txBody>
      </p:sp>
    </p:spTree>
    <p:extLst>
      <p:ext uri="{BB962C8B-B14F-4D97-AF65-F5344CB8AC3E}">
        <p14:creationId xmlns:p14="http://schemas.microsoft.com/office/powerpoint/2010/main" val="192964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5A76-0BBD-4D1F-9B44-3E5C34AB3002}"/>
              </a:ext>
            </a:extLst>
          </p:cNvPr>
          <p:cNvSpPr>
            <a:spLocks noGrp="1"/>
          </p:cNvSpPr>
          <p:nvPr>
            <p:ph type="title"/>
          </p:nvPr>
        </p:nvSpPr>
        <p:spPr/>
        <p:txBody>
          <a:bodyPr/>
          <a:lstStyle/>
          <a:p>
            <a:r>
              <a:rPr lang="en-CA" dirty="0"/>
              <a:t>Constraints - Internal</a:t>
            </a:r>
            <a:endParaRPr lang="en-US" dirty="0"/>
          </a:p>
        </p:txBody>
      </p:sp>
      <p:sp>
        <p:nvSpPr>
          <p:cNvPr id="3" name="Content Placeholder 2">
            <a:extLst>
              <a:ext uri="{FF2B5EF4-FFF2-40B4-BE49-F238E27FC236}">
                <a16:creationId xmlns:a16="http://schemas.microsoft.com/office/drawing/2014/main" id="{B94777B4-AE2B-4665-966F-4333BEB57187}"/>
              </a:ext>
            </a:extLst>
          </p:cNvPr>
          <p:cNvSpPr>
            <a:spLocks noGrp="1"/>
          </p:cNvSpPr>
          <p:nvPr>
            <p:ph idx="1"/>
          </p:nvPr>
        </p:nvSpPr>
        <p:spPr>
          <a:xfrm>
            <a:off x="838200" y="1825625"/>
            <a:ext cx="5637551" cy="4351338"/>
          </a:xfrm>
        </p:spPr>
        <p:txBody>
          <a:bodyPr/>
          <a:lstStyle/>
          <a:p>
            <a:pPr marL="0" indent="0">
              <a:buNone/>
            </a:pPr>
            <a:r>
              <a:rPr lang="en-US" sz="2400" dirty="0"/>
              <a:t>(1)  Interpretation:  Do  the  data  clients  have  the  necessary  competences  to  interpret  and act upon the results? Do they understand the visualization or presentation of the information?  </a:t>
            </a:r>
          </a:p>
          <a:p>
            <a:pPr marL="0" indent="0">
              <a:buNone/>
            </a:pPr>
            <a:r>
              <a:rPr lang="en-US" sz="2400" dirty="0"/>
              <a:t>(2)  Critical  thinking:  Do  they  understand  which  data  is  represented  and  which  data  is absent? How will they use this information? </a:t>
            </a:r>
          </a:p>
        </p:txBody>
      </p:sp>
      <p:sp>
        <p:nvSpPr>
          <p:cNvPr id="4" name="TextBox 3">
            <a:extLst>
              <a:ext uri="{FF2B5EF4-FFF2-40B4-BE49-F238E27FC236}">
                <a16:creationId xmlns:a16="http://schemas.microsoft.com/office/drawing/2014/main" id="{C20AC4D6-DE97-4C86-A4B4-C31C9907EB3A}"/>
              </a:ext>
            </a:extLst>
          </p:cNvPr>
          <p:cNvSpPr txBox="1"/>
          <p:nvPr/>
        </p:nvSpPr>
        <p:spPr>
          <a:xfrm>
            <a:off x="838200" y="5149182"/>
            <a:ext cx="6098582" cy="369332"/>
          </a:xfrm>
          <a:prstGeom prst="rect">
            <a:avLst/>
          </a:prstGeom>
          <a:noFill/>
        </p:spPr>
        <p:txBody>
          <a:bodyPr wrap="square">
            <a:spAutoFit/>
          </a:bodyPr>
          <a:lstStyle/>
          <a:p>
            <a:r>
              <a:rPr lang="en-US" dirty="0">
                <a:hlinkClick r:id="rId2"/>
              </a:rPr>
              <a:t>https://iacis.org/iis/2016/3_iis_2016_236-243.pdf</a:t>
            </a:r>
            <a:r>
              <a:rPr lang="en-US" dirty="0"/>
              <a:t> </a:t>
            </a:r>
          </a:p>
        </p:txBody>
      </p:sp>
      <p:pic>
        <p:nvPicPr>
          <p:cNvPr id="6" name="Picture 5" descr="Chart, pie chart&#10;&#10;Description automatically generated">
            <a:extLst>
              <a:ext uri="{FF2B5EF4-FFF2-40B4-BE49-F238E27FC236}">
                <a16:creationId xmlns:a16="http://schemas.microsoft.com/office/drawing/2014/main" id="{27FC30A4-9152-4C23-A22D-0606991F5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195" y="1690688"/>
            <a:ext cx="4238625" cy="4248150"/>
          </a:xfrm>
          <a:prstGeom prst="rect">
            <a:avLst/>
          </a:prstGeom>
        </p:spPr>
      </p:pic>
      <p:sp>
        <p:nvSpPr>
          <p:cNvPr id="8" name="TextBox 7">
            <a:extLst>
              <a:ext uri="{FF2B5EF4-FFF2-40B4-BE49-F238E27FC236}">
                <a16:creationId xmlns:a16="http://schemas.microsoft.com/office/drawing/2014/main" id="{D1C4A4BB-C432-482E-BCBE-C194C3E7DB48}"/>
              </a:ext>
            </a:extLst>
          </p:cNvPr>
          <p:cNvSpPr txBox="1"/>
          <p:nvPr/>
        </p:nvSpPr>
        <p:spPr>
          <a:xfrm>
            <a:off x="838200" y="5988734"/>
            <a:ext cx="8765498" cy="646331"/>
          </a:xfrm>
          <a:prstGeom prst="rect">
            <a:avLst/>
          </a:prstGeom>
          <a:noFill/>
        </p:spPr>
        <p:txBody>
          <a:bodyPr wrap="square">
            <a:spAutoFit/>
          </a:bodyPr>
          <a:lstStyle/>
          <a:p>
            <a:r>
              <a:rPr lang="en-US" dirty="0">
                <a:hlinkClick r:id="rId4"/>
              </a:rPr>
              <a:t>https://www.researchgate.net/publication/319422865_The_Effectiveness_of_Teaching_Critical_Thinking_Skills_through_Literature_in_EFL_Context_A_Case_Study_in_Spain</a:t>
            </a:r>
            <a:r>
              <a:rPr lang="en-US" dirty="0"/>
              <a:t> </a:t>
            </a:r>
          </a:p>
        </p:txBody>
      </p:sp>
    </p:spTree>
    <p:extLst>
      <p:ext uri="{BB962C8B-B14F-4D97-AF65-F5344CB8AC3E}">
        <p14:creationId xmlns:p14="http://schemas.microsoft.com/office/powerpoint/2010/main" val="382357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06F0-3222-4E85-9AE4-1EFE418B7AC5}"/>
              </a:ext>
            </a:extLst>
          </p:cNvPr>
          <p:cNvSpPr>
            <a:spLocks noGrp="1"/>
          </p:cNvSpPr>
          <p:nvPr>
            <p:ph type="title"/>
          </p:nvPr>
        </p:nvSpPr>
        <p:spPr/>
        <p:txBody>
          <a:bodyPr/>
          <a:lstStyle/>
          <a:p>
            <a:r>
              <a:rPr lang="en-CA" dirty="0"/>
              <a:t>The Learning Context</a:t>
            </a:r>
            <a:endParaRPr lang="en-US" dirty="0"/>
          </a:p>
        </p:txBody>
      </p:sp>
      <p:sp>
        <p:nvSpPr>
          <p:cNvPr id="3" name="Content Placeholder 2">
            <a:extLst>
              <a:ext uri="{FF2B5EF4-FFF2-40B4-BE49-F238E27FC236}">
                <a16:creationId xmlns:a16="http://schemas.microsoft.com/office/drawing/2014/main" id="{3E856B28-F80B-4B90-84C9-FD6DFD9FB70A}"/>
              </a:ext>
            </a:extLst>
          </p:cNvPr>
          <p:cNvSpPr>
            <a:spLocks noGrp="1"/>
          </p:cNvSpPr>
          <p:nvPr>
            <p:ph idx="1"/>
          </p:nvPr>
        </p:nvSpPr>
        <p:spPr/>
        <p:txBody>
          <a:bodyPr/>
          <a:lstStyle/>
          <a:p>
            <a:r>
              <a:rPr lang="en-CA" dirty="0"/>
              <a:t>Theory</a:t>
            </a:r>
          </a:p>
          <a:p>
            <a:r>
              <a:rPr lang="en-CA" dirty="0"/>
              <a:t>Objectives</a:t>
            </a:r>
          </a:p>
          <a:p>
            <a:r>
              <a:rPr lang="en-CA" dirty="0"/>
              <a:t>Stakeholders</a:t>
            </a:r>
          </a:p>
          <a:p>
            <a:r>
              <a:rPr lang="en-CA" dirty="0"/>
              <a:t>Constraints</a:t>
            </a:r>
            <a:endParaRPr lang="en-US" dirty="0"/>
          </a:p>
        </p:txBody>
      </p:sp>
      <p:sp>
        <p:nvSpPr>
          <p:cNvPr id="5" name="TextBox 4">
            <a:extLst>
              <a:ext uri="{FF2B5EF4-FFF2-40B4-BE49-F238E27FC236}">
                <a16:creationId xmlns:a16="http://schemas.microsoft.com/office/drawing/2014/main" id="{3DA98A92-BC47-4076-AA1D-A60F36424BF2}"/>
              </a:ext>
            </a:extLst>
          </p:cNvPr>
          <p:cNvSpPr txBox="1"/>
          <p:nvPr/>
        </p:nvSpPr>
        <p:spPr>
          <a:xfrm>
            <a:off x="838200" y="5715298"/>
            <a:ext cx="10015779"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“Starts with framework provided by Greller and </a:t>
            </a:r>
            <a:r>
              <a:rPr lang="en-US" sz="1800" b="0" i="0" u="none" strike="noStrike" dirty="0" err="1">
                <a:solidFill>
                  <a:srgbClr val="000000"/>
                </a:solidFill>
                <a:effectLst/>
                <a:latin typeface="Arial" panose="020B0604020202020204" pitchFamily="34" charset="0"/>
              </a:rPr>
              <a:t>Drachsler</a:t>
            </a:r>
            <a:r>
              <a:rPr lang="en-US" sz="1800" b="0" i="0" u="none" strike="noStrike" dirty="0">
                <a:solidFill>
                  <a:srgbClr val="000000"/>
                </a:solidFill>
                <a:effectLst/>
                <a:latin typeface="Arial" panose="020B0604020202020204" pitchFamily="34" charset="0"/>
              </a:rPr>
              <a:t> (2012). This pedagogical model contains six dimensions: competences, constraints, method, objectives (distinguishing between reflection and prediction), data, and stakeholders.” (Seufert, et.al., 2019).</a:t>
            </a:r>
            <a:endParaRPr lang="en-US" dirty="0"/>
          </a:p>
        </p:txBody>
      </p:sp>
      <p:pic>
        <p:nvPicPr>
          <p:cNvPr id="7" name="Picture 6">
            <a:extLst>
              <a:ext uri="{FF2B5EF4-FFF2-40B4-BE49-F238E27FC236}">
                <a16:creationId xmlns:a16="http://schemas.microsoft.com/office/drawing/2014/main" id="{ED28D32D-D87A-4D6F-8A0F-67A9924FCCC1}"/>
              </a:ext>
            </a:extLst>
          </p:cNvPr>
          <p:cNvPicPr>
            <a:picLocks noChangeAspect="1"/>
          </p:cNvPicPr>
          <p:nvPr/>
        </p:nvPicPr>
        <p:blipFill>
          <a:blip r:embed="rId2"/>
          <a:stretch>
            <a:fillRect/>
          </a:stretch>
        </p:blipFill>
        <p:spPr>
          <a:xfrm>
            <a:off x="3937093" y="1690688"/>
            <a:ext cx="6043815" cy="3809051"/>
          </a:xfrm>
          <a:prstGeom prst="rect">
            <a:avLst/>
          </a:prstGeom>
        </p:spPr>
      </p:pic>
    </p:spTree>
    <p:extLst>
      <p:ext uri="{BB962C8B-B14F-4D97-AF65-F5344CB8AC3E}">
        <p14:creationId xmlns:p14="http://schemas.microsoft.com/office/powerpoint/2010/main" val="366866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B9D3-2A02-487F-84A7-DA21E573E72C}"/>
              </a:ext>
            </a:extLst>
          </p:cNvPr>
          <p:cNvSpPr>
            <a:spLocks noGrp="1"/>
          </p:cNvSpPr>
          <p:nvPr>
            <p:ph type="title"/>
          </p:nvPr>
        </p:nvSpPr>
        <p:spPr/>
        <p:txBody>
          <a:bodyPr/>
          <a:lstStyle/>
          <a:p>
            <a:r>
              <a:rPr lang="en-CA" dirty="0"/>
              <a:t>Stakeholders</a:t>
            </a:r>
            <a:endParaRPr lang="en-US" dirty="0"/>
          </a:p>
        </p:txBody>
      </p:sp>
      <p:pic>
        <p:nvPicPr>
          <p:cNvPr id="9" name="Content Placeholder 8" descr="A picture containing clipart&#10;&#10;Description automatically generated">
            <a:extLst>
              <a:ext uri="{FF2B5EF4-FFF2-40B4-BE49-F238E27FC236}">
                <a16:creationId xmlns:a16="http://schemas.microsoft.com/office/drawing/2014/main" id="{1DC201AA-49FC-47C3-BD99-E74F853E91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6320" y="1825625"/>
            <a:ext cx="6759360" cy="4351338"/>
          </a:xfrm>
        </p:spPr>
      </p:pic>
    </p:spTree>
    <p:extLst>
      <p:ext uri="{BB962C8B-B14F-4D97-AF65-F5344CB8AC3E}">
        <p14:creationId xmlns:p14="http://schemas.microsoft.com/office/powerpoint/2010/main" val="117606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F46B-B480-4FD9-B8C4-3D1F0B3CFC19}"/>
              </a:ext>
            </a:extLst>
          </p:cNvPr>
          <p:cNvSpPr>
            <a:spLocks noGrp="1"/>
          </p:cNvSpPr>
          <p:nvPr>
            <p:ph type="title"/>
          </p:nvPr>
        </p:nvSpPr>
        <p:spPr/>
        <p:txBody>
          <a:bodyPr/>
          <a:lstStyle/>
          <a:p>
            <a:r>
              <a:rPr lang="en-CA" dirty="0"/>
              <a:t>Responsibility for AI</a:t>
            </a:r>
            <a:endParaRPr lang="en-US" dirty="0"/>
          </a:p>
        </p:txBody>
      </p:sp>
      <p:sp>
        <p:nvSpPr>
          <p:cNvPr id="3" name="Content Placeholder 2">
            <a:extLst>
              <a:ext uri="{FF2B5EF4-FFF2-40B4-BE49-F238E27FC236}">
                <a16:creationId xmlns:a16="http://schemas.microsoft.com/office/drawing/2014/main" id="{0C7CB136-B5D4-4F13-A16C-305BDEAE1CBA}"/>
              </a:ext>
            </a:extLst>
          </p:cNvPr>
          <p:cNvSpPr>
            <a:spLocks noGrp="1"/>
          </p:cNvSpPr>
          <p:nvPr>
            <p:ph idx="1"/>
          </p:nvPr>
        </p:nvSpPr>
        <p:spPr/>
        <p:txBody>
          <a:bodyPr/>
          <a:lstStyle/>
          <a:p>
            <a:pPr marL="0" indent="0">
              <a:buNone/>
            </a:pPr>
            <a:r>
              <a:rPr lang="en-US" dirty="0"/>
              <a:t>“Complicity here means that the responsibility for AI is shared by individuals involved in its development and deployment, regardless of their particular intentions, simply because they know enough about the potential harms.” (Zimmerman, et.al., 2020)</a:t>
            </a:r>
          </a:p>
          <a:p>
            <a:pPr marL="0" indent="0">
              <a:buNone/>
            </a:pPr>
            <a:endParaRPr lang="en-US" dirty="0"/>
          </a:p>
        </p:txBody>
      </p:sp>
      <p:pic>
        <p:nvPicPr>
          <p:cNvPr id="5" name="Picture 4" descr="Graphical user interface&#10;&#10;Description automatically generated">
            <a:extLst>
              <a:ext uri="{FF2B5EF4-FFF2-40B4-BE49-F238E27FC236}">
                <a16:creationId xmlns:a16="http://schemas.microsoft.com/office/drawing/2014/main" id="{1621133B-9E69-4C4B-B14B-8E6842BB84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425" y="3530494"/>
            <a:ext cx="6171045" cy="2781406"/>
          </a:xfrm>
          <a:prstGeom prst="rect">
            <a:avLst/>
          </a:prstGeom>
        </p:spPr>
      </p:pic>
      <p:sp>
        <p:nvSpPr>
          <p:cNvPr id="7" name="TextBox 6">
            <a:extLst>
              <a:ext uri="{FF2B5EF4-FFF2-40B4-BE49-F238E27FC236}">
                <a16:creationId xmlns:a16="http://schemas.microsoft.com/office/drawing/2014/main" id="{052AE717-A6C5-41DC-A05D-47B51243BEA6}"/>
              </a:ext>
            </a:extLst>
          </p:cNvPr>
          <p:cNvSpPr txBox="1"/>
          <p:nvPr/>
        </p:nvSpPr>
        <p:spPr>
          <a:xfrm>
            <a:off x="838200" y="4001294"/>
            <a:ext cx="3837214" cy="2031325"/>
          </a:xfrm>
          <a:prstGeom prst="rect">
            <a:avLst/>
          </a:prstGeom>
          <a:noFill/>
        </p:spPr>
        <p:txBody>
          <a:bodyPr wrap="square">
            <a:spAutoFit/>
          </a:bodyPr>
          <a:lstStyle/>
          <a:p>
            <a:r>
              <a:rPr lang="en-US" dirty="0"/>
              <a:t>Joshua Kroll: “While structural inscrutability frustrates users and oversight entities, system creators and operators always determine that the technologies they deploy are fit for certain uses, making no system wholly inscrutable.”</a:t>
            </a:r>
          </a:p>
        </p:txBody>
      </p:sp>
      <p:sp>
        <p:nvSpPr>
          <p:cNvPr id="9" name="TextBox 8">
            <a:extLst>
              <a:ext uri="{FF2B5EF4-FFF2-40B4-BE49-F238E27FC236}">
                <a16:creationId xmlns:a16="http://schemas.microsoft.com/office/drawing/2014/main" id="{AB05F2A0-CEF4-45AA-A3AD-C014373ADC5B}"/>
              </a:ext>
            </a:extLst>
          </p:cNvPr>
          <p:cNvSpPr txBox="1"/>
          <p:nvPr/>
        </p:nvSpPr>
        <p:spPr>
          <a:xfrm>
            <a:off x="2850968" y="6308209"/>
            <a:ext cx="9145089" cy="369332"/>
          </a:xfrm>
          <a:prstGeom prst="rect">
            <a:avLst/>
          </a:prstGeom>
          <a:noFill/>
        </p:spPr>
        <p:txBody>
          <a:bodyPr wrap="square">
            <a:spAutoFit/>
          </a:bodyPr>
          <a:lstStyle/>
          <a:p>
            <a:r>
              <a:rPr lang="en-US" dirty="0">
                <a:hlinkClick r:id="rId3"/>
              </a:rPr>
              <a:t>https://insuranceblog.accenture.com/approaching-artificial-intelligence-the-responsible-way</a:t>
            </a:r>
            <a:r>
              <a:rPr lang="en-US" dirty="0"/>
              <a:t> </a:t>
            </a:r>
          </a:p>
        </p:txBody>
      </p:sp>
    </p:spTree>
    <p:extLst>
      <p:ext uri="{BB962C8B-B14F-4D97-AF65-F5344CB8AC3E}">
        <p14:creationId xmlns:p14="http://schemas.microsoft.com/office/powerpoint/2010/main" val="118731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4BF4-4888-4BA1-8066-688187883FF7}"/>
              </a:ext>
            </a:extLst>
          </p:cNvPr>
          <p:cNvSpPr>
            <a:spLocks noGrp="1"/>
          </p:cNvSpPr>
          <p:nvPr>
            <p:ph type="title"/>
          </p:nvPr>
        </p:nvSpPr>
        <p:spPr/>
        <p:txBody>
          <a:bodyPr/>
          <a:lstStyle/>
          <a:p>
            <a:r>
              <a:rPr lang="en-CA" dirty="0"/>
              <a:t>Chief AI Officer</a:t>
            </a:r>
            <a:endParaRPr lang="en-US" dirty="0"/>
          </a:p>
        </p:txBody>
      </p:sp>
      <p:sp>
        <p:nvSpPr>
          <p:cNvPr id="3" name="Content Placeholder 2">
            <a:extLst>
              <a:ext uri="{FF2B5EF4-FFF2-40B4-BE49-F238E27FC236}">
                <a16:creationId xmlns:a16="http://schemas.microsoft.com/office/drawing/2014/main" id="{78841CA2-D327-4DBC-94FE-544895632D7A}"/>
              </a:ext>
            </a:extLst>
          </p:cNvPr>
          <p:cNvSpPr>
            <a:spLocks noGrp="1"/>
          </p:cNvSpPr>
          <p:nvPr>
            <p:ph idx="1"/>
          </p:nvPr>
        </p:nvSpPr>
        <p:spPr>
          <a:xfrm>
            <a:off x="7680959" y="1737441"/>
            <a:ext cx="4010297" cy="4351338"/>
          </a:xfrm>
        </p:spPr>
        <p:txBody>
          <a:bodyPr/>
          <a:lstStyle/>
          <a:p>
            <a:pPr marL="0" indent="0">
              <a:buNone/>
            </a:pPr>
            <a:r>
              <a:rPr lang="en-CA" dirty="0"/>
              <a:t>“</a:t>
            </a:r>
            <a:r>
              <a:rPr lang="fr-FR" dirty="0"/>
              <a:t>AI </a:t>
            </a:r>
            <a:r>
              <a:rPr lang="fr-FR" dirty="0" err="1"/>
              <a:t>governance</a:t>
            </a:r>
            <a:r>
              <a:rPr lang="fr-FR" dirty="0"/>
              <a:t> (</a:t>
            </a:r>
            <a:r>
              <a:rPr lang="fr-FR" dirty="0" err="1"/>
              <a:t>ethical</a:t>
            </a:r>
            <a:r>
              <a:rPr lang="fr-FR" dirty="0"/>
              <a:t> AI), automation of AI/ML pipeline, infrastructure management </a:t>
            </a:r>
            <a:r>
              <a:rPr lang="fr-FR" dirty="0" err="1"/>
              <a:t>vis-a-vis</a:t>
            </a:r>
            <a:r>
              <a:rPr lang="fr-FR" dirty="0"/>
              <a:t> usage of cloud services, unique </a:t>
            </a:r>
            <a:r>
              <a:rPr lang="fr-FR" dirty="0" err="1"/>
              <a:t>project</a:t>
            </a:r>
            <a:r>
              <a:rPr lang="fr-FR" dirty="0"/>
              <a:t> </a:t>
            </a:r>
            <a:r>
              <a:rPr lang="fr-FR" dirty="0" err="1"/>
              <a:t>implementation</a:t>
            </a:r>
            <a:r>
              <a:rPr lang="fr-FR" dirty="0"/>
              <a:t> </a:t>
            </a:r>
            <a:r>
              <a:rPr lang="fr-FR" dirty="0" err="1"/>
              <a:t>methodologies</a:t>
            </a:r>
            <a:r>
              <a:rPr lang="fr-FR" dirty="0"/>
              <a:t> etc.</a:t>
            </a:r>
            <a:r>
              <a:rPr lang="en-CA" dirty="0"/>
              <a:t>”</a:t>
            </a:r>
            <a:endParaRPr lang="en-US" dirty="0"/>
          </a:p>
        </p:txBody>
      </p:sp>
      <p:pic>
        <p:nvPicPr>
          <p:cNvPr id="7" name="Picture 6" descr="Diagram&#10;&#10;Description automatically generated">
            <a:extLst>
              <a:ext uri="{FF2B5EF4-FFF2-40B4-BE49-F238E27FC236}">
                <a16:creationId xmlns:a16="http://schemas.microsoft.com/office/drawing/2014/main" id="{971C795F-CB53-4D5A-96DD-B1AFD3859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26" y="1542986"/>
            <a:ext cx="6463976" cy="4740248"/>
          </a:xfrm>
          <a:prstGeom prst="rect">
            <a:avLst/>
          </a:prstGeom>
        </p:spPr>
      </p:pic>
      <p:sp>
        <p:nvSpPr>
          <p:cNvPr id="9" name="TextBox 8">
            <a:extLst>
              <a:ext uri="{FF2B5EF4-FFF2-40B4-BE49-F238E27FC236}">
                <a16:creationId xmlns:a16="http://schemas.microsoft.com/office/drawing/2014/main" id="{7A4E3319-3BBD-4543-931A-7E41D8D92BD0}"/>
              </a:ext>
            </a:extLst>
          </p:cNvPr>
          <p:cNvSpPr txBox="1"/>
          <p:nvPr/>
        </p:nvSpPr>
        <p:spPr>
          <a:xfrm>
            <a:off x="7680959" y="5212202"/>
            <a:ext cx="3044734" cy="923330"/>
          </a:xfrm>
          <a:prstGeom prst="rect">
            <a:avLst/>
          </a:prstGeom>
          <a:noFill/>
        </p:spPr>
        <p:txBody>
          <a:bodyPr wrap="square">
            <a:spAutoFit/>
          </a:bodyPr>
          <a:lstStyle/>
          <a:p>
            <a:r>
              <a:rPr lang="en-US" dirty="0">
                <a:hlinkClick r:id="rId3"/>
              </a:rPr>
              <a:t>https://vitalflux.com/job-description-chief-artificial-intelligence-officer/</a:t>
            </a:r>
            <a:r>
              <a:rPr lang="en-US" dirty="0"/>
              <a:t> </a:t>
            </a:r>
          </a:p>
        </p:txBody>
      </p:sp>
    </p:spTree>
    <p:extLst>
      <p:ext uri="{BB962C8B-B14F-4D97-AF65-F5344CB8AC3E}">
        <p14:creationId xmlns:p14="http://schemas.microsoft.com/office/powerpoint/2010/main" val="327423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4DFD1A-80E7-4991-98D2-E342AB2347F4}"/>
              </a:ext>
            </a:extLst>
          </p:cNvPr>
          <p:cNvPicPr>
            <a:picLocks noChangeAspect="1"/>
          </p:cNvPicPr>
          <p:nvPr/>
        </p:nvPicPr>
        <p:blipFill>
          <a:blip r:embed="rId2"/>
          <a:stretch>
            <a:fillRect/>
          </a:stretch>
        </p:blipFill>
        <p:spPr>
          <a:xfrm>
            <a:off x="678874" y="253584"/>
            <a:ext cx="8908214" cy="6350832"/>
          </a:xfrm>
          <a:prstGeom prst="rect">
            <a:avLst/>
          </a:prstGeom>
        </p:spPr>
      </p:pic>
      <p:sp>
        <p:nvSpPr>
          <p:cNvPr id="11" name="TextBox 10">
            <a:extLst>
              <a:ext uri="{FF2B5EF4-FFF2-40B4-BE49-F238E27FC236}">
                <a16:creationId xmlns:a16="http://schemas.microsoft.com/office/drawing/2014/main" id="{67DD6A24-F7C2-47C0-9EF6-38ACC701880D}"/>
              </a:ext>
            </a:extLst>
          </p:cNvPr>
          <p:cNvSpPr txBox="1"/>
          <p:nvPr/>
        </p:nvSpPr>
        <p:spPr>
          <a:xfrm>
            <a:off x="9587088" y="3630553"/>
            <a:ext cx="2218845" cy="2862322"/>
          </a:xfrm>
          <a:prstGeom prst="rect">
            <a:avLst/>
          </a:prstGeom>
          <a:noFill/>
        </p:spPr>
        <p:txBody>
          <a:bodyPr wrap="square">
            <a:spAutoFit/>
          </a:bodyPr>
          <a:lstStyle/>
          <a:p>
            <a:r>
              <a:rPr lang="en-US" dirty="0"/>
              <a:t>Mohammad Khalil, Martin Ebner, 2015. </a:t>
            </a:r>
          </a:p>
          <a:p>
            <a:r>
              <a:rPr lang="en-US" dirty="0"/>
              <a:t>Learning Analytics: Principles and Constraints </a:t>
            </a:r>
            <a:r>
              <a:rPr lang="en-US" dirty="0">
                <a:hlinkClick r:id="rId3"/>
              </a:rPr>
              <a:t>https://www.researchgate.net/publication/278940599_Learning_Analytics_Principles_and_Constraints</a:t>
            </a:r>
            <a:r>
              <a:rPr lang="en-US" dirty="0"/>
              <a:t> </a:t>
            </a:r>
          </a:p>
        </p:txBody>
      </p:sp>
    </p:spTree>
    <p:extLst>
      <p:ext uri="{BB962C8B-B14F-4D97-AF65-F5344CB8AC3E}">
        <p14:creationId xmlns:p14="http://schemas.microsoft.com/office/powerpoint/2010/main" val="39672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2BB36-A68D-4DA3-911B-ED1F5D9A6A20}"/>
              </a:ext>
            </a:extLst>
          </p:cNvPr>
          <p:cNvSpPr>
            <a:spLocks noGrp="1"/>
          </p:cNvSpPr>
          <p:nvPr>
            <p:ph type="title"/>
          </p:nvPr>
        </p:nvSpPr>
        <p:spPr/>
        <p:txBody>
          <a:bodyPr/>
          <a:lstStyle/>
          <a:p>
            <a:r>
              <a:rPr lang="en-CA" dirty="0"/>
              <a:t>Data Subjects, Data Clients</a:t>
            </a:r>
            <a:endParaRPr lang="en-US" dirty="0"/>
          </a:p>
        </p:txBody>
      </p:sp>
      <p:sp>
        <p:nvSpPr>
          <p:cNvPr id="3" name="Content Placeholder 2">
            <a:extLst>
              <a:ext uri="{FF2B5EF4-FFF2-40B4-BE49-F238E27FC236}">
                <a16:creationId xmlns:a16="http://schemas.microsoft.com/office/drawing/2014/main" id="{913E94B2-B468-424D-A4DB-EE30968B7F09}"/>
              </a:ext>
            </a:extLst>
          </p:cNvPr>
          <p:cNvSpPr>
            <a:spLocks noGrp="1"/>
          </p:cNvSpPr>
          <p:nvPr>
            <p:ph idx="1"/>
          </p:nvPr>
        </p:nvSpPr>
        <p:spPr/>
        <p:txBody>
          <a:bodyPr>
            <a:normAutofit/>
          </a:bodyPr>
          <a:lstStyle/>
          <a:p>
            <a:r>
              <a:rPr lang="en-US" dirty="0"/>
              <a:t>Data subjects: a group of learners Data clients: Teachers, tutors, discussion moderators (Seufert, et.al., 2019)</a:t>
            </a:r>
          </a:p>
        </p:txBody>
      </p:sp>
      <p:sp>
        <p:nvSpPr>
          <p:cNvPr id="5" name="TextBox 4">
            <a:extLst>
              <a:ext uri="{FF2B5EF4-FFF2-40B4-BE49-F238E27FC236}">
                <a16:creationId xmlns:a16="http://schemas.microsoft.com/office/drawing/2014/main" id="{68D129DF-65CA-4709-8A4B-A247C8821283}"/>
              </a:ext>
            </a:extLst>
          </p:cNvPr>
          <p:cNvSpPr txBox="1"/>
          <p:nvPr/>
        </p:nvSpPr>
        <p:spPr>
          <a:xfrm>
            <a:off x="838200" y="5988734"/>
            <a:ext cx="8309472" cy="646331"/>
          </a:xfrm>
          <a:prstGeom prst="rect">
            <a:avLst/>
          </a:prstGeom>
          <a:noFill/>
        </p:spPr>
        <p:txBody>
          <a:bodyPr wrap="square">
            <a:spAutoFit/>
          </a:bodyPr>
          <a:lstStyle/>
          <a:p>
            <a:r>
              <a:rPr lang="en-US" dirty="0"/>
              <a:t>Sheila </a:t>
            </a:r>
            <a:r>
              <a:rPr lang="en-US" dirty="0" err="1"/>
              <a:t>Jambekar</a:t>
            </a:r>
            <a:r>
              <a:rPr lang="en-US" dirty="0"/>
              <a:t>, 2017-10-04, GDPR: Data Subjects, Controllers and Processors, Oh My! </a:t>
            </a:r>
            <a:r>
              <a:rPr lang="en-US" dirty="0">
                <a:hlinkClick r:id="rId2"/>
              </a:rPr>
              <a:t>https://www.twilio.com/blog/2017/10/gdpr-data-subjects-controllers-processors.html</a:t>
            </a:r>
            <a:r>
              <a:rPr lang="en-US" dirty="0"/>
              <a:t> </a:t>
            </a:r>
          </a:p>
        </p:txBody>
      </p:sp>
      <p:pic>
        <p:nvPicPr>
          <p:cNvPr id="7" name="Picture 6">
            <a:extLst>
              <a:ext uri="{FF2B5EF4-FFF2-40B4-BE49-F238E27FC236}">
                <a16:creationId xmlns:a16="http://schemas.microsoft.com/office/drawing/2014/main" id="{C3A2DD87-EEBD-4FFA-BA5B-7CC1DA677C3C}"/>
              </a:ext>
            </a:extLst>
          </p:cNvPr>
          <p:cNvPicPr>
            <a:picLocks noChangeAspect="1"/>
          </p:cNvPicPr>
          <p:nvPr/>
        </p:nvPicPr>
        <p:blipFill>
          <a:blip r:embed="rId3"/>
          <a:stretch>
            <a:fillRect/>
          </a:stretch>
        </p:blipFill>
        <p:spPr>
          <a:xfrm>
            <a:off x="6583518" y="3201812"/>
            <a:ext cx="4490261" cy="2719454"/>
          </a:xfrm>
          <a:prstGeom prst="rect">
            <a:avLst/>
          </a:prstGeom>
        </p:spPr>
      </p:pic>
      <p:sp>
        <p:nvSpPr>
          <p:cNvPr id="11" name="TextBox 10">
            <a:extLst>
              <a:ext uri="{FF2B5EF4-FFF2-40B4-BE49-F238E27FC236}">
                <a16:creationId xmlns:a16="http://schemas.microsoft.com/office/drawing/2014/main" id="{49975052-93A8-4FFA-8A4E-BAF4E0C8656E}"/>
              </a:ext>
            </a:extLst>
          </p:cNvPr>
          <p:cNvSpPr txBox="1"/>
          <p:nvPr/>
        </p:nvSpPr>
        <p:spPr>
          <a:xfrm>
            <a:off x="838200" y="2670243"/>
            <a:ext cx="5606667" cy="333168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GDPR: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subjects—those for whom GDPR was written to protect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controllers—those that make the decisions about personal data processing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processors—those to whom controllers have outsourced processing activities</a:t>
            </a:r>
          </a:p>
        </p:txBody>
      </p:sp>
    </p:spTree>
    <p:extLst>
      <p:ext uri="{BB962C8B-B14F-4D97-AF65-F5344CB8AC3E}">
        <p14:creationId xmlns:p14="http://schemas.microsoft.com/office/powerpoint/2010/main" val="244835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55AB-EEA9-4F36-A976-ADCC31E916FD}"/>
              </a:ext>
            </a:extLst>
          </p:cNvPr>
          <p:cNvSpPr>
            <a:spLocks noGrp="1"/>
          </p:cNvSpPr>
          <p:nvPr>
            <p:ph type="title"/>
          </p:nvPr>
        </p:nvSpPr>
        <p:spPr/>
        <p:txBody>
          <a:bodyPr/>
          <a:lstStyle/>
          <a:p>
            <a:r>
              <a:rPr lang="en-CA" dirty="0"/>
              <a:t>Stakeholder Issues</a:t>
            </a:r>
            <a:endParaRPr lang="en-US" dirty="0"/>
          </a:p>
        </p:txBody>
      </p:sp>
      <p:sp>
        <p:nvSpPr>
          <p:cNvPr id="3" name="Content Placeholder 2">
            <a:extLst>
              <a:ext uri="{FF2B5EF4-FFF2-40B4-BE49-F238E27FC236}">
                <a16:creationId xmlns:a16="http://schemas.microsoft.com/office/drawing/2014/main" id="{0D898180-99B6-40EC-8D36-AC4B7DE01208}"/>
              </a:ext>
            </a:extLst>
          </p:cNvPr>
          <p:cNvSpPr>
            <a:spLocks noGrp="1"/>
          </p:cNvSpPr>
          <p:nvPr>
            <p:ph idx="1"/>
          </p:nvPr>
        </p:nvSpPr>
        <p:spPr/>
        <p:txBody>
          <a:bodyPr/>
          <a:lstStyle/>
          <a:p>
            <a:pPr marL="0" indent="0">
              <a:buNone/>
            </a:pPr>
            <a:r>
              <a:rPr lang="en-US" dirty="0"/>
              <a:t>The prioritization of, say, institutional stakeholders may lead to undesirable outcomes. (</a:t>
            </a:r>
            <a:r>
              <a:rPr lang="en-US" dirty="0" err="1"/>
              <a:t>Jaschik</a:t>
            </a:r>
            <a:r>
              <a:rPr lang="en-US" dirty="0"/>
              <a:t>, 2016)</a:t>
            </a:r>
          </a:p>
          <a:p>
            <a:endParaRPr lang="en-US" dirty="0"/>
          </a:p>
        </p:txBody>
      </p:sp>
      <p:sp>
        <p:nvSpPr>
          <p:cNvPr id="5" name="TextBox 4">
            <a:extLst>
              <a:ext uri="{FF2B5EF4-FFF2-40B4-BE49-F238E27FC236}">
                <a16:creationId xmlns:a16="http://schemas.microsoft.com/office/drawing/2014/main" id="{526C4ECB-DC78-4298-BE7A-91067BF29EA7}"/>
              </a:ext>
            </a:extLst>
          </p:cNvPr>
          <p:cNvSpPr txBox="1"/>
          <p:nvPr/>
        </p:nvSpPr>
        <p:spPr>
          <a:xfrm>
            <a:off x="6965769" y="2455670"/>
            <a:ext cx="3758837" cy="4037205"/>
          </a:xfrm>
          <a:prstGeom prst="rect">
            <a:avLst/>
          </a:prstGeom>
          <a:noFill/>
          <a:ln w="3175">
            <a:solidFill>
              <a:schemeClr val="tx1"/>
            </a:solidFill>
          </a:ln>
        </p:spPr>
        <p:txBody>
          <a:bodyPr wrap="square" lIns="252000" tIns="216000" rIns="252000" bIns="252000">
            <a:spAutoFit/>
          </a:bodyPr>
          <a:lstStyle/>
          <a:p>
            <a:r>
              <a:rPr lang="en-US" dirty="0" err="1"/>
              <a:t>Zeide</a:t>
            </a:r>
            <a:r>
              <a:rPr lang="en-US" dirty="0"/>
              <a:t> (2019) writes, “the president of Mount St. Mary's University, in Maryland, administered a predictive analytics test to see which students were most at risk of failing. The idea was to encourage them to drop out before the university was required to report its enrollment numbers to the federal government, thereby creating better retention numbers and improving its rankings.”</a:t>
            </a:r>
          </a:p>
        </p:txBody>
      </p:sp>
      <p:pic>
        <p:nvPicPr>
          <p:cNvPr id="7" name="Picture 6" descr="A person sitting on a bench reading a book&#10;&#10;Description automatically generated with medium confidence">
            <a:extLst>
              <a:ext uri="{FF2B5EF4-FFF2-40B4-BE49-F238E27FC236}">
                <a16:creationId xmlns:a16="http://schemas.microsoft.com/office/drawing/2014/main" id="{210B86E6-E362-4AB9-9F95-9FB926E36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10" y="2995301"/>
            <a:ext cx="5216434" cy="2569748"/>
          </a:xfrm>
          <a:prstGeom prst="rect">
            <a:avLst/>
          </a:prstGeom>
        </p:spPr>
      </p:pic>
      <p:sp>
        <p:nvSpPr>
          <p:cNvPr id="9" name="TextBox 8">
            <a:extLst>
              <a:ext uri="{FF2B5EF4-FFF2-40B4-BE49-F238E27FC236}">
                <a16:creationId xmlns:a16="http://schemas.microsoft.com/office/drawing/2014/main" id="{73047CED-25D6-41E4-995C-1ABBBE6BD8D2}"/>
              </a:ext>
            </a:extLst>
          </p:cNvPr>
          <p:cNvSpPr txBox="1"/>
          <p:nvPr/>
        </p:nvSpPr>
        <p:spPr>
          <a:xfrm>
            <a:off x="868138" y="5846544"/>
            <a:ext cx="6098720" cy="646331"/>
          </a:xfrm>
          <a:prstGeom prst="rect">
            <a:avLst/>
          </a:prstGeom>
          <a:noFill/>
        </p:spPr>
        <p:txBody>
          <a:bodyPr wrap="square">
            <a:spAutoFit/>
          </a:bodyPr>
          <a:lstStyle/>
          <a:p>
            <a:r>
              <a:rPr lang="en-US" dirty="0">
                <a:hlinkClick r:id="rId3"/>
              </a:rPr>
              <a:t>https://theconversation.com/why-suspending-or-expelling-students-often-does-more-harm-than-good-93279</a:t>
            </a:r>
            <a:r>
              <a:rPr lang="en-US" dirty="0"/>
              <a:t> </a:t>
            </a:r>
          </a:p>
        </p:txBody>
      </p:sp>
    </p:spTree>
    <p:extLst>
      <p:ext uri="{BB962C8B-B14F-4D97-AF65-F5344CB8AC3E}">
        <p14:creationId xmlns:p14="http://schemas.microsoft.com/office/powerpoint/2010/main" val="122209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1838</Words>
  <Application>Microsoft Office PowerPoint</Application>
  <PresentationFormat>Widescreen</PresentationFormat>
  <Paragraphs>134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The Learning Context</vt:lpstr>
      <vt:lpstr>The Learning Context</vt:lpstr>
      <vt:lpstr>The Learning Context</vt:lpstr>
      <vt:lpstr>Stakeholders</vt:lpstr>
      <vt:lpstr>Responsibility for AI</vt:lpstr>
      <vt:lpstr>Chief AI Officer</vt:lpstr>
      <vt:lpstr>PowerPoint Presentation</vt:lpstr>
      <vt:lpstr>Data Subjects, Data Clients</vt:lpstr>
      <vt:lpstr>Stakeholder Issues</vt:lpstr>
      <vt:lpstr>Multistakeholder Collaboration</vt:lpstr>
      <vt:lpstr>Levels of Analysis</vt:lpstr>
      <vt:lpstr>Different Uses, Different Users</vt:lpstr>
      <vt:lpstr>Learning Design Teams</vt:lpstr>
      <vt:lpstr>Objectives</vt:lpstr>
      <vt:lpstr>Broad Objectives</vt:lpstr>
      <vt:lpstr>Metrics</vt:lpstr>
      <vt:lpstr>Course Completion</vt:lpstr>
      <vt:lpstr>Public Good</vt:lpstr>
      <vt:lpstr>Theory</vt:lpstr>
      <vt:lpstr>Pedagogic Theory and Learning Design</vt:lpstr>
      <vt:lpstr>The Theory, For Example</vt:lpstr>
      <vt:lpstr>COPES Models</vt:lpstr>
      <vt:lpstr>Winne’s Axioms for SRL</vt:lpstr>
      <vt:lpstr>The Conditions For Learning</vt:lpstr>
      <vt:lpstr>Things To Consider…</vt:lpstr>
      <vt:lpstr>Constraints</vt:lpstr>
      <vt:lpstr>Constraints - External</vt:lpstr>
      <vt:lpstr>GDPR Constraints</vt:lpstr>
      <vt:lpstr>Constraints - Internal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Context</dc:title>
  <dc:creator>Stephen Downes</dc:creator>
  <cp:lastModifiedBy>Stephen Downes</cp:lastModifiedBy>
  <cp:revision>1</cp:revision>
  <dcterms:created xsi:type="dcterms:W3CDTF">2021-12-02T15:11:25Z</dcterms:created>
  <dcterms:modified xsi:type="dcterms:W3CDTF">2021-12-02T20:13:10Z</dcterms:modified>
</cp:coreProperties>
</file>