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75" r:id="rId5"/>
    <p:sldId id="272" r:id="rId6"/>
    <p:sldId id="270" r:id="rId7"/>
    <p:sldId id="259" r:id="rId8"/>
    <p:sldId id="261" r:id="rId9"/>
    <p:sldId id="279" r:id="rId10"/>
    <p:sldId id="260" r:id="rId11"/>
    <p:sldId id="262" r:id="rId12"/>
    <p:sldId id="266" r:id="rId13"/>
    <p:sldId id="263" r:id="rId14"/>
    <p:sldId id="264" r:id="rId15"/>
    <p:sldId id="274" r:id="rId16"/>
    <p:sldId id="281" r:id="rId17"/>
    <p:sldId id="273" r:id="rId18"/>
    <p:sldId id="269" r:id="rId19"/>
    <p:sldId id="278" r:id="rId20"/>
    <p:sldId id="265" r:id="rId21"/>
    <p:sldId id="280" r:id="rId22"/>
    <p:sldId id="271" r:id="rId23"/>
    <p:sldId id="26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0" autoAdjust="0"/>
    <p:restoredTop sz="94660"/>
  </p:normalViewPr>
  <p:slideViewPr>
    <p:cSldViewPr snapToGrid="0">
      <p:cViewPr varScale="1">
        <p:scale>
          <a:sx n="70" d="100"/>
          <a:sy n="70" d="100"/>
        </p:scale>
        <p:origin x="1410" y="60"/>
      </p:cViewPr>
      <p:guideLst/>
    </p:cSldViewPr>
  </p:slideViewPr>
  <p:notesTextViewPr>
    <p:cViewPr>
      <p:scale>
        <a:sx n="1" d="1"/>
        <a:sy n="1" d="1"/>
      </p:scale>
      <p:origin x="0" y="0"/>
    </p:cViewPr>
  </p:notesTextViewPr>
  <p:sorterViewPr>
    <p:cViewPr>
      <p:scale>
        <a:sx n="100" d="100"/>
        <a:sy n="100" d="100"/>
      </p:scale>
      <p:origin x="0" y="-403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7747B-C116-4097-9BB7-1C271DCC23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739726-CBE5-4A12-ACCD-7B4437D1E2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F331C-298C-434D-AF4D-6CFB7F12017B}"/>
              </a:ext>
            </a:extLst>
          </p:cNvPr>
          <p:cNvSpPr>
            <a:spLocks noGrp="1"/>
          </p:cNvSpPr>
          <p:nvPr>
            <p:ph type="dt" sz="half" idx="10"/>
          </p:nvPr>
        </p:nvSpPr>
        <p:spPr/>
        <p:txBody>
          <a:bodyPr/>
          <a:lstStyle/>
          <a:p>
            <a:fld id="{263460D7-ABCA-4E8C-97C2-AD25F8B8CDDA}" type="datetimeFigureOut">
              <a:rPr lang="en-US" smtClean="0"/>
              <a:t>12/9/2021</a:t>
            </a:fld>
            <a:endParaRPr lang="en-US"/>
          </a:p>
        </p:txBody>
      </p:sp>
      <p:sp>
        <p:nvSpPr>
          <p:cNvPr id="5" name="Footer Placeholder 4">
            <a:extLst>
              <a:ext uri="{FF2B5EF4-FFF2-40B4-BE49-F238E27FC236}">
                <a16:creationId xmlns:a16="http://schemas.microsoft.com/office/drawing/2014/main" id="{E985F5F1-925E-41B2-8CCE-0CB6986B8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F8981B-9F97-48B0-AC86-AD9614E07680}"/>
              </a:ext>
            </a:extLst>
          </p:cNvPr>
          <p:cNvSpPr>
            <a:spLocks noGrp="1"/>
          </p:cNvSpPr>
          <p:nvPr>
            <p:ph type="sldNum" sz="quarter" idx="12"/>
          </p:nvPr>
        </p:nvSpPr>
        <p:spPr/>
        <p:txBody>
          <a:bodyPr/>
          <a:lstStyle/>
          <a:p>
            <a:fld id="{6F23F2AB-1448-41EC-944D-6472507D69E3}" type="slidenum">
              <a:rPr lang="en-US" smtClean="0"/>
              <a:t>‹#›</a:t>
            </a:fld>
            <a:endParaRPr lang="en-US"/>
          </a:p>
        </p:txBody>
      </p:sp>
    </p:spTree>
    <p:extLst>
      <p:ext uri="{BB962C8B-B14F-4D97-AF65-F5344CB8AC3E}">
        <p14:creationId xmlns:p14="http://schemas.microsoft.com/office/powerpoint/2010/main" val="301637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9DB69-5077-4BF0-A185-588FC99291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7D9607F-2A1E-4063-AAC9-D6C230C55A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06F750-C28D-46B1-870D-C835ABDE3FCE}"/>
              </a:ext>
            </a:extLst>
          </p:cNvPr>
          <p:cNvSpPr>
            <a:spLocks noGrp="1"/>
          </p:cNvSpPr>
          <p:nvPr>
            <p:ph type="dt" sz="half" idx="10"/>
          </p:nvPr>
        </p:nvSpPr>
        <p:spPr/>
        <p:txBody>
          <a:bodyPr/>
          <a:lstStyle/>
          <a:p>
            <a:fld id="{263460D7-ABCA-4E8C-97C2-AD25F8B8CDDA}" type="datetimeFigureOut">
              <a:rPr lang="en-US" smtClean="0"/>
              <a:t>12/9/2021</a:t>
            </a:fld>
            <a:endParaRPr lang="en-US"/>
          </a:p>
        </p:txBody>
      </p:sp>
      <p:sp>
        <p:nvSpPr>
          <p:cNvPr id="5" name="Footer Placeholder 4">
            <a:extLst>
              <a:ext uri="{FF2B5EF4-FFF2-40B4-BE49-F238E27FC236}">
                <a16:creationId xmlns:a16="http://schemas.microsoft.com/office/drawing/2014/main" id="{00E4BC48-E961-483B-8A67-95433E0235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FBE4A6-E823-4837-99CF-E24FAA8A56C3}"/>
              </a:ext>
            </a:extLst>
          </p:cNvPr>
          <p:cNvSpPr>
            <a:spLocks noGrp="1"/>
          </p:cNvSpPr>
          <p:nvPr>
            <p:ph type="sldNum" sz="quarter" idx="12"/>
          </p:nvPr>
        </p:nvSpPr>
        <p:spPr/>
        <p:txBody>
          <a:bodyPr/>
          <a:lstStyle/>
          <a:p>
            <a:fld id="{6F23F2AB-1448-41EC-944D-6472507D69E3}" type="slidenum">
              <a:rPr lang="en-US" smtClean="0"/>
              <a:t>‹#›</a:t>
            </a:fld>
            <a:endParaRPr lang="en-US"/>
          </a:p>
        </p:txBody>
      </p:sp>
    </p:spTree>
    <p:extLst>
      <p:ext uri="{BB962C8B-B14F-4D97-AF65-F5344CB8AC3E}">
        <p14:creationId xmlns:p14="http://schemas.microsoft.com/office/powerpoint/2010/main" val="1123818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1C1691-F0D5-4A7D-99C4-B1E3BC5207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2AD9CE-6FA3-4E03-99EC-137622F30F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3E4E6B-0925-4DF9-9295-58AB3FFE7303}"/>
              </a:ext>
            </a:extLst>
          </p:cNvPr>
          <p:cNvSpPr>
            <a:spLocks noGrp="1"/>
          </p:cNvSpPr>
          <p:nvPr>
            <p:ph type="dt" sz="half" idx="10"/>
          </p:nvPr>
        </p:nvSpPr>
        <p:spPr/>
        <p:txBody>
          <a:bodyPr/>
          <a:lstStyle/>
          <a:p>
            <a:fld id="{263460D7-ABCA-4E8C-97C2-AD25F8B8CDDA}" type="datetimeFigureOut">
              <a:rPr lang="en-US" smtClean="0"/>
              <a:t>12/9/2021</a:t>
            </a:fld>
            <a:endParaRPr lang="en-US"/>
          </a:p>
        </p:txBody>
      </p:sp>
      <p:sp>
        <p:nvSpPr>
          <p:cNvPr id="5" name="Footer Placeholder 4">
            <a:extLst>
              <a:ext uri="{FF2B5EF4-FFF2-40B4-BE49-F238E27FC236}">
                <a16:creationId xmlns:a16="http://schemas.microsoft.com/office/drawing/2014/main" id="{C6DBC11C-B996-47B9-BE70-20E4961BFA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135463-6C62-4521-A805-BD31E6293A38}"/>
              </a:ext>
            </a:extLst>
          </p:cNvPr>
          <p:cNvSpPr>
            <a:spLocks noGrp="1"/>
          </p:cNvSpPr>
          <p:nvPr>
            <p:ph type="sldNum" sz="quarter" idx="12"/>
          </p:nvPr>
        </p:nvSpPr>
        <p:spPr/>
        <p:txBody>
          <a:bodyPr/>
          <a:lstStyle/>
          <a:p>
            <a:fld id="{6F23F2AB-1448-41EC-944D-6472507D69E3}" type="slidenum">
              <a:rPr lang="en-US" smtClean="0"/>
              <a:t>‹#›</a:t>
            </a:fld>
            <a:endParaRPr lang="en-US"/>
          </a:p>
        </p:txBody>
      </p:sp>
    </p:spTree>
    <p:extLst>
      <p:ext uri="{BB962C8B-B14F-4D97-AF65-F5344CB8AC3E}">
        <p14:creationId xmlns:p14="http://schemas.microsoft.com/office/powerpoint/2010/main" val="2357268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D6F7C-2ED3-4CD6-B892-114E8FC9E5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6CE20A-E062-45B5-B53E-FB44AA2676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997540-6F6E-4E73-BA31-1F83EA6E4F74}"/>
              </a:ext>
            </a:extLst>
          </p:cNvPr>
          <p:cNvSpPr>
            <a:spLocks noGrp="1"/>
          </p:cNvSpPr>
          <p:nvPr>
            <p:ph type="dt" sz="half" idx="10"/>
          </p:nvPr>
        </p:nvSpPr>
        <p:spPr/>
        <p:txBody>
          <a:bodyPr/>
          <a:lstStyle/>
          <a:p>
            <a:fld id="{263460D7-ABCA-4E8C-97C2-AD25F8B8CDDA}" type="datetimeFigureOut">
              <a:rPr lang="en-US" smtClean="0"/>
              <a:t>12/9/2021</a:t>
            </a:fld>
            <a:endParaRPr lang="en-US"/>
          </a:p>
        </p:txBody>
      </p:sp>
      <p:sp>
        <p:nvSpPr>
          <p:cNvPr id="5" name="Footer Placeholder 4">
            <a:extLst>
              <a:ext uri="{FF2B5EF4-FFF2-40B4-BE49-F238E27FC236}">
                <a16:creationId xmlns:a16="http://schemas.microsoft.com/office/drawing/2014/main" id="{5EF9A8CE-B03D-4602-A7C6-65B6A67078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80986-A7D7-4985-AA44-C84B46E5B715}"/>
              </a:ext>
            </a:extLst>
          </p:cNvPr>
          <p:cNvSpPr>
            <a:spLocks noGrp="1"/>
          </p:cNvSpPr>
          <p:nvPr>
            <p:ph type="sldNum" sz="quarter" idx="12"/>
          </p:nvPr>
        </p:nvSpPr>
        <p:spPr/>
        <p:txBody>
          <a:bodyPr/>
          <a:lstStyle/>
          <a:p>
            <a:fld id="{6F23F2AB-1448-41EC-944D-6472507D69E3}" type="slidenum">
              <a:rPr lang="en-US" smtClean="0"/>
              <a:t>‹#›</a:t>
            </a:fld>
            <a:endParaRPr lang="en-US"/>
          </a:p>
        </p:txBody>
      </p:sp>
    </p:spTree>
    <p:extLst>
      <p:ext uri="{BB962C8B-B14F-4D97-AF65-F5344CB8AC3E}">
        <p14:creationId xmlns:p14="http://schemas.microsoft.com/office/powerpoint/2010/main" val="1257376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7062-4FCF-4B77-B978-AB53D8147B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9A90F2-1231-4D52-9E30-68C5AE20F6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9A6156-5378-4F05-B85A-E22C8BD7C115}"/>
              </a:ext>
            </a:extLst>
          </p:cNvPr>
          <p:cNvSpPr>
            <a:spLocks noGrp="1"/>
          </p:cNvSpPr>
          <p:nvPr>
            <p:ph type="dt" sz="half" idx="10"/>
          </p:nvPr>
        </p:nvSpPr>
        <p:spPr/>
        <p:txBody>
          <a:bodyPr/>
          <a:lstStyle/>
          <a:p>
            <a:fld id="{263460D7-ABCA-4E8C-97C2-AD25F8B8CDDA}" type="datetimeFigureOut">
              <a:rPr lang="en-US" smtClean="0"/>
              <a:t>12/9/2021</a:t>
            </a:fld>
            <a:endParaRPr lang="en-US"/>
          </a:p>
        </p:txBody>
      </p:sp>
      <p:sp>
        <p:nvSpPr>
          <p:cNvPr id="5" name="Footer Placeholder 4">
            <a:extLst>
              <a:ext uri="{FF2B5EF4-FFF2-40B4-BE49-F238E27FC236}">
                <a16:creationId xmlns:a16="http://schemas.microsoft.com/office/drawing/2014/main" id="{537BC6BF-CA18-4C5E-9EAC-87EB793A21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7FA8DF-F03B-4F12-9FAF-B85687BE80F4}"/>
              </a:ext>
            </a:extLst>
          </p:cNvPr>
          <p:cNvSpPr>
            <a:spLocks noGrp="1"/>
          </p:cNvSpPr>
          <p:nvPr>
            <p:ph type="sldNum" sz="quarter" idx="12"/>
          </p:nvPr>
        </p:nvSpPr>
        <p:spPr/>
        <p:txBody>
          <a:bodyPr/>
          <a:lstStyle/>
          <a:p>
            <a:fld id="{6F23F2AB-1448-41EC-944D-6472507D69E3}" type="slidenum">
              <a:rPr lang="en-US" smtClean="0"/>
              <a:t>‹#›</a:t>
            </a:fld>
            <a:endParaRPr lang="en-US"/>
          </a:p>
        </p:txBody>
      </p:sp>
    </p:spTree>
    <p:extLst>
      <p:ext uri="{BB962C8B-B14F-4D97-AF65-F5344CB8AC3E}">
        <p14:creationId xmlns:p14="http://schemas.microsoft.com/office/powerpoint/2010/main" val="3386909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D3A53-55C0-485A-96EE-DF6D65B097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35F0C2-DDD7-47F1-89DB-1FD7D5B572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FF7C82-9875-4F87-9036-8F8AB1C433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7F6B7E-9BC7-416A-98E1-64592B16392F}"/>
              </a:ext>
            </a:extLst>
          </p:cNvPr>
          <p:cNvSpPr>
            <a:spLocks noGrp="1"/>
          </p:cNvSpPr>
          <p:nvPr>
            <p:ph type="dt" sz="half" idx="10"/>
          </p:nvPr>
        </p:nvSpPr>
        <p:spPr/>
        <p:txBody>
          <a:bodyPr/>
          <a:lstStyle/>
          <a:p>
            <a:fld id="{263460D7-ABCA-4E8C-97C2-AD25F8B8CDDA}" type="datetimeFigureOut">
              <a:rPr lang="en-US" smtClean="0"/>
              <a:t>12/9/2021</a:t>
            </a:fld>
            <a:endParaRPr lang="en-US"/>
          </a:p>
        </p:txBody>
      </p:sp>
      <p:sp>
        <p:nvSpPr>
          <p:cNvPr id="6" name="Footer Placeholder 5">
            <a:extLst>
              <a:ext uri="{FF2B5EF4-FFF2-40B4-BE49-F238E27FC236}">
                <a16:creationId xmlns:a16="http://schemas.microsoft.com/office/drawing/2014/main" id="{67451ED9-760D-4918-80EF-70F978C2E3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B10EBC-889E-4820-A97F-A9C1357B7253}"/>
              </a:ext>
            </a:extLst>
          </p:cNvPr>
          <p:cNvSpPr>
            <a:spLocks noGrp="1"/>
          </p:cNvSpPr>
          <p:nvPr>
            <p:ph type="sldNum" sz="quarter" idx="12"/>
          </p:nvPr>
        </p:nvSpPr>
        <p:spPr/>
        <p:txBody>
          <a:bodyPr/>
          <a:lstStyle/>
          <a:p>
            <a:fld id="{6F23F2AB-1448-41EC-944D-6472507D69E3}" type="slidenum">
              <a:rPr lang="en-US" smtClean="0"/>
              <a:t>‹#›</a:t>
            </a:fld>
            <a:endParaRPr lang="en-US"/>
          </a:p>
        </p:txBody>
      </p:sp>
    </p:spTree>
    <p:extLst>
      <p:ext uri="{BB962C8B-B14F-4D97-AF65-F5344CB8AC3E}">
        <p14:creationId xmlns:p14="http://schemas.microsoft.com/office/powerpoint/2010/main" val="2332355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E2D1C-2BA0-4BAF-A404-64D2A06694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7E4860-FA2F-414C-A075-C2100604EC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EBBA08-E290-4EA4-806A-9FDD866C89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05D29B-02ED-4419-B984-A8D2A0D289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266F5D-DD40-4FAB-8957-736812AFC8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118EDE-9FE5-4818-AF73-579F4E9F37C3}"/>
              </a:ext>
            </a:extLst>
          </p:cNvPr>
          <p:cNvSpPr>
            <a:spLocks noGrp="1"/>
          </p:cNvSpPr>
          <p:nvPr>
            <p:ph type="dt" sz="half" idx="10"/>
          </p:nvPr>
        </p:nvSpPr>
        <p:spPr/>
        <p:txBody>
          <a:bodyPr/>
          <a:lstStyle/>
          <a:p>
            <a:fld id="{263460D7-ABCA-4E8C-97C2-AD25F8B8CDDA}" type="datetimeFigureOut">
              <a:rPr lang="en-US" smtClean="0"/>
              <a:t>12/9/2021</a:t>
            </a:fld>
            <a:endParaRPr lang="en-US"/>
          </a:p>
        </p:txBody>
      </p:sp>
      <p:sp>
        <p:nvSpPr>
          <p:cNvPr id="8" name="Footer Placeholder 7">
            <a:extLst>
              <a:ext uri="{FF2B5EF4-FFF2-40B4-BE49-F238E27FC236}">
                <a16:creationId xmlns:a16="http://schemas.microsoft.com/office/drawing/2014/main" id="{699DAF12-735F-4224-AB6D-47C64748EB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5C0A17-834D-4E34-A4F9-A8BF424FED3F}"/>
              </a:ext>
            </a:extLst>
          </p:cNvPr>
          <p:cNvSpPr>
            <a:spLocks noGrp="1"/>
          </p:cNvSpPr>
          <p:nvPr>
            <p:ph type="sldNum" sz="quarter" idx="12"/>
          </p:nvPr>
        </p:nvSpPr>
        <p:spPr/>
        <p:txBody>
          <a:bodyPr/>
          <a:lstStyle/>
          <a:p>
            <a:fld id="{6F23F2AB-1448-41EC-944D-6472507D69E3}" type="slidenum">
              <a:rPr lang="en-US" smtClean="0"/>
              <a:t>‹#›</a:t>
            </a:fld>
            <a:endParaRPr lang="en-US"/>
          </a:p>
        </p:txBody>
      </p:sp>
    </p:spTree>
    <p:extLst>
      <p:ext uri="{BB962C8B-B14F-4D97-AF65-F5344CB8AC3E}">
        <p14:creationId xmlns:p14="http://schemas.microsoft.com/office/powerpoint/2010/main" val="1015948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CFA97-7203-49C4-9349-A65CD5942B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8A91BC-212C-4C10-9817-0A79B234BC46}"/>
              </a:ext>
            </a:extLst>
          </p:cNvPr>
          <p:cNvSpPr>
            <a:spLocks noGrp="1"/>
          </p:cNvSpPr>
          <p:nvPr>
            <p:ph type="dt" sz="half" idx="10"/>
          </p:nvPr>
        </p:nvSpPr>
        <p:spPr/>
        <p:txBody>
          <a:bodyPr/>
          <a:lstStyle/>
          <a:p>
            <a:fld id="{263460D7-ABCA-4E8C-97C2-AD25F8B8CDDA}" type="datetimeFigureOut">
              <a:rPr lang="en-US" smtClean="0"/>
              <a:t>12/9/2021</a:t>
            </a:fld>
            <a:endParaRPr lang="en-US"/>
          </a:p>
        </p:txBody>
      </p:sp>
      <p:sp>
        <p:nvSpPr>
          <p:cNvPr id="4" name="Footer Placeholder 3">
            <a:extLst>
              <a:ext uri="{FF2B5EF4-FFF2-40B4-BE49-F238E27FC236}">
                <a16:creationId xmlns:a16="http://schemas.microsoft.com/office/drawing/2014/main" id="{2B55D1F3-BD15-4DF9-99B5-3F2AB60756F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422790-CD35-419D-A0D6-41D0C8B3C3EC}"/>
              </a:ext>
            </a:extLst>
          </p:cNvPr>
          <p:cNvSpPr>
            <a:spLocks noGrp="1"/>
          </p:cNvSpPr>
          <p:nvPr>
            <p:ph type="sldNum" sz="quarter" idx="12"/>
          </p:nvPr>
        </p:nvSpPr>
        <p:spPr/>
        <p:txBody>
          <a:bodyPr/>
          <a:lstStyle/>
          <a:p>
            <a:fld id="{6F23F2AB-1448-41EC-944D-6472507D69E3}" type="slidenum">
              <a:rPr lang="en-US" smtClean="0"/>
              <a:t>‹#›</a:t>
            </a:fld>
            <a:endParaRPr lang="en-US"/>
          </a:p>
        </p:txBody>
      </p:sp>
    </p:spTree>
    <p:extLst>
      <p:ext uri="{BB962C8B-B14F-4D97-AF65-F5344CB8AC3E}">
        <p14:creationId xmlns:p14="http://schemas.microsoft.com/office/powerpoint/2010/main" val="730557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5BA659-A56B-4251-8302-CB44E4FEA8C2}"/>
              </a:ext>
            </a:extLst>
          </p:cNvPr>
          <p:cNvSpPr>
            <a:spLocks noGrp="1"/>
          </p:cNvSpPr>
          <p:nvPr>
            <p:ph type="dt" sz="half" idx="10"/>
          </p:nvPr>
        </p:nvSpPr>
        <p:spPr/>
        <p:txBody>
          <a:bodyPr/>
          <a:lstStyle/>
          <a:p>
            <a:fld id="{263460D7-ABCA-4E8C-97C2-AD25F8B8CDDA}" type="datetimeFigureOut">
              <a:rPr lang="en-US" smtClean="0"/>
              <a:t>12/9/2021</a:t>
            </a:fld>
            <a:endParaRPr lang="en-US"/>
          </a:p>
        </p:txBody>
      </p:sp>
      <p:sp>
        <p:nvSpPr>
          <p:cNvPr id="3" name="Footer Placeholder 2">
            <a:extLst>
              <a:ext uri="{FF2B5EF4-FFF2-40B4-BE49-F238E27FC236}">
                <a16:creationId xmlns:a16="http://schemas.microsoft.com/office/drawing/2014/main" id="{7B83C3CA-E528-4745-AF41-F37BE77ECA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2B1BB9-CDB2-4F74-9435-EFC30B2B44B4}"/>
              </a:ext>
            </a:extLst>
          </p:cNvPr>
          <p:cNvSpPr>
            <a:spLocks noGrp="1"/>
          </p:cNvSpPr>
          <p:nvPr>
            <p:ph type="sldNum" sz="quarter" idx="12"/>
          </p:nvPr>
        </p:nvSpPr>
        <p:spPr/>
        <p:txBody>
          <a:bodyPr/>
          <a:lstStyle/>
          <a:p>
            <a:fld id="{6F23F2AB-1448-41EC-944D-6472507D69E3}" type="slidenum">
              <a:rPr lang="en-US" smtClean="0"/>
              <a:t>‹#›</a:t>
            </a:fld>
            <a:endParaRPr lang="en-US"/>
          </a:p>
        </p:txBody>
      </p:sp>
    </p:spTree>
    <p:extLst>
      <p:ext uri="{BB962C8B-B14F-4D97-AF65-F5344CB8AC3E}">
        <p14:creationId xmlns:p14="http://schemas.microsoft.com/office/powerpoint/2010/main" val="1283996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7FAB0-D01B-4652-8A64-F87AC5918E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539F65-34C4-492F-8ACC-6EACE6757E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A63F67-EB2A-4C36-94D8-1C7B584130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F570AE-93CE-4DEE-9658-A098DB07849B}"/>
              </a:ext>
            </a:extLst>
          </p:cNvPr>
          <p:cNvSpPr>
            <a:spLocks noGrp="1"/>
          </p:cNvSpPr>
          <p:nvPr>
            <p:ph type="dt" sz="half" idx="10"/>
          </p:nvPr>
        </p:nvSpPr>
        <p:spPr/>
        <p:txBody>
          <a:bodyPr/>
          <a:lstStyle/>
          <a:p>
            <a:fld id="{263460D7-ABCA-4E8C-97C2-AD25F8B8CDDA}" type="datetimeFigureOut">
              <a:rPr lang="en-US" smtClean="0"/>
              <a:t>12/9/2021</a:t>
            </a:fld>
            <a:endParaRPr lang="en-US"/>
          </a:p>
        </p:txBody>
      </p:sp>
      <p:sp>
        <p:nvSpPr>
          <p:cNvPr id="6" name="Footer Placeholder 5">
            <a:extLst>
              <a:ext uri="{FF2B5EF4-FFF2-40B4-BE49-F238E27FC236}">
                <a16:creationId xmlns:a16="http://schemas.microsoft.com/office/drawing/2014/main" id="{CD46B298-A3C7-4C2E-B7F0-24C2E72CE3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5204A2-F7FA-4047-8AAB-026E48FE3E11}"/>
              </a:ext>
            </a:extLst>
          </p:cNvPr>
          <p:cNvSpPr>
            <a:spLocks noGrp="1"/>
          </p:cNvSpPr>
          <p:nvPr>
            <p:ph type="sldNum" sz="quarter" idx="12"/>
          </p:nvPr>
        </p:nvSpPr>
        <p:spPr/>
        <p:txBody>
          <a:bodyPr/>
          <a:lstStyle/>
          <a:p>
            <a:fld id="{6F23F2AB-1448-41EC-944D-6472507D69E3}" type="slidenum">
              <a:rPr lang="en-US" smtClean="0"/>
              <a:t>‹#›</a:t>
            </a:fld>
            <a:endParaRPr lang="en-US"/>
          </a:p>
        </p:txBody>
      </p:sp>
    </p:spTree>
    <p:extLst>
      <p:ext uri="{BB962C8B-B14F-4D97-AF65-F5344CB8AC3E}">
        <p14:creationId xmlns:p14="http://schemas.microsoft.com/office/powerpoint/2010/main" val="1534713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D5D83-9546-4077-AD7B-80E67327E4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1C222A-7AD4-43B5-8FD7-BE961C61A8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90B47F-B6E9-4C1E-B9BB-8E8EFE898B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96F360-F0B1-4835-AAA4-18889DD40680}"/>
              </a:ext>
            </a:extLst>
          </p:cNvPr>
          <p:cNvSpPr>
            <a:spLocks noGrp="1"/>
          </p:cNvSpPr>
          <p:nvPr>
            <p:ph type="dt" sz="half" idx="10"/>
          </p:nvPr>
        </p:nvSpPr>
        <p:spPr/>
        <p:txBody>
          <a:bodyPr/>
          <a:lstStyle/>
          <a:p>
            <a:fld id="{263460D7-ABCA-4E8C-97C2-AD25F8B8CDDA}" type="datetimeFigureOut">
              <a:rPr lang="en-US" smtClean="0"/>
              <a:t>12/9/2021</a:t>
            </a:fld>
            <a:endParaRPr lang="en-US"/>
          </a:p>
        </p:txBody>
      </p:sp>
      <p:sp>
        <p:nvSpPr>
          <p:cNvPr id="6" name="Footer Placeholder 5">
            <a:extLst>
              <a:ext uri="{FF2B5EF4-FFF2-40B4-BE49-F238E27FC236}">
                <a16:creationId xmlns:a16="http://schemas.microsoft.com/office/drawing/2014/main" id="{44CFF7C0-70C7-43CE-B744-CB2CE9A195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448764-6575-4554-9369-394C84268407}"/>
              </a:ext>
            </a:extLst>
          </p:cNvPr>
          <p:cNvSpPr>
            <a:spLocks noGrp="1"/>
          </p:cNvSpPr>
          <p:nvPr>
            <p:ph type="sldNum" sz="quarter" idx="12"/>
          </p:nvPr>
        </p:nvSpPr>
        <p:spPr/>
        <p:txBody>
          <a:bodyPr/>
          <a:lstStyle/>
          <a:p>
            <a:fld id="{6F23F2AB-1448-41EC-944D-6472507D69E3}" type="slidenum">
              <a:rPr lang="en-US" smtClean="0"/>
              <a:t>‹#›</a:t>
            </a:fld>
            <a:endParaRPr lang="en-US"/>
          </a:p>
        </p:txBody>
      </p:sp>
    </p:spTree>
    <p:extLst>
      <p:ext uri="{BB962C8B-B14F-4D97-AF65-F5344CB8AC3E}">
        <p14:creationId xmlns:p14="http://schemas.microsoft.com/office/powerpoint/2010/main" val="3858201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EC38C4-BB98-4C9C-AA9E-35C29D4226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CC8C22-31C5-4874-B04D-6E88D8847E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C19F13-FAFD-4428-AEA7-5B4B3E4B55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3460D7-ABCA-4E8C-97C2-AD25F8B8CDDA}" type="datetimeFigureOut">
              <a:rPr lang="en-US" smtClean="0"/>
              <a:t>12/9/2021</a:t>
            </a:fld>
            <a:endParaRPr lang="en-US"/>
          </a:p>
        </p:txBody>
      </p:sp>
      <p:sp>
        <p:nvSpPr>
          <p:cNvPr id="5" name="Footer Placeholder 4">
            <a:extLst>
              <a:ext uri="{FF2B5EF4-FFF2-40B4-BE49-F238E27FC236}">
                <a16:creationId xmlns:a16="http://schemas.microsoft.com/office/drawing/2014/main" id="{6F48FCD8-714F-4D40-9C66-A6E9889B4A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B41A0C-AD23-46DF-AB2F-5A445E8CD5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23F2AB-1448-41EC-944D-6472507D69E3}" type="slidenum">
              <a:rPr lang="en-US" smtClean="0"/>
              <a:t>‹#›</a:t>
            </a:fld>
            <a:endParaRPr lang="en-US"/>
          </a:p>
        </p:txBody>
      </p:sp>
    </p:spTree>
    <p:extLst>
      <p:ext uri="{BB962C8B-B14F-4D97-AF65-F5344CB8AC3E}">
        <p14:creationId xmlns:p14="http://schemas.microsoft.com/office/powerpoint/2010/main" val="33128928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britannica.com/topic/The-Logical-Structure-of-the-World-Pseudoproblems-in-Philosophy" TargetMode="External"/><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hyperlink" Target="https://www.britannica.com/biography/Rudolf-Carnap"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slideplayer.com/slide/10741885/"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science.org/doi/10.1126/science.aaw8829" TargetMode="Externa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hyperlink" Target="https://www.downes.ca/presentation/257"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hyperlink" Target="https://www-sop.inria.fr/acacia/cours/essi2006/Scientific%20American_%20Feature%20Article_%20The%20Semantic%20Web_%20May%202001.pdf" TargetMode="Externa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hyperlink" Target="https://www.youtube.com/watch?v=V6BR9DrmUQA" TargetMode="External"/><Relationship Id="rId5" Type="http://schemas.openxmlformats.org/officeDocument/2006/relationships/hyperlink" Target="https://www.w3.org/standards/semanticweb/" TargetMode="External"/><Relationship Id="rId4" Type="http://schemas.openxmlformats.org/officeDocument/2006/relationships/hyperlink" Target="https://en.wikipedia.org/wiki/Semantic_Web"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resource.revealdata.com/en/blog/what-is-an-ai-model" TargetMode="External"/><Relationship Id="rId2" Type="http://schemas.openxmlformats.org/officeDocument/2006/relationships/hyperlink" Target="https://chooch.ai/computer-vision/what-is-an-ai-model/" TargetMode="External"/><Relationship Id="rId1" Type="http://schemas.openxmlformats.org/officeDocument/2006/relationships/slideLayout" Target="../slideLayouts/slideLayout2.x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hyperlink" Target="https://buddhirajsahu.medium.com/ai-what-is-since-when-79a25bb7b6f4"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towardsdatascience.com/explainable-artificial-intelligence-part-2-model-interpretation-strategies-75d4afa6b739" TargetMode="External"/><Relationship Id="rId2" Type="http://schemas.openxmlformats.org/officeDocument/2006/relationships/hyperlink" Target="https://www.dhi.ac.uk/san/waysofbeing/data/communication-zangana-boyd-2012.pdf" TargetMode="Externa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hyperlink" Target="https://www.downes.ca/post/72827"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downes.ca/post/72827"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web.eecs.utk.edu/~azh/pubs/Chattopadhyay2020CHI_NotebookPainpoints.pdf"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philsci-archive.pitt.edu/19538/1/3442188.3445886.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puzzleaday.wordpress.com/2019/06/20/removing-pebbles/"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datapine.com/blog/big-data-examples-in-healthcare/" TargetMode="External"/><Relationship Id="rId2" Type="http://schemas.openxmlformats.org/officeDocument/2006/relationships/hyperlink" Target="https://www.healthaffairs.org/doi/10.1377/hlthaff.2014.0048" TargetMode="Externa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ibb.unisg.ch/-/media/images-2000x1125/instituteundcenter/ibb/forschung/learning-analytics.pdf?la=de&amp;hash=EDA4D55AA5BADE6627081BFBED5B19880879A025"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researchgate.net/figure/The-Model-Risk-Management-Framework_fig4_277138848" TargetMode="External"/><Relationship Id="rId2" Type="http://schemas.openxmlformats.org/officeDocument/2006/relationships/hyperlink" Target="https://www.federalreserve.gov/supervisionreg/srletters/sr1107a1.pdf"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hyperlink" Target="https://www.sebokwiki.org/wiki/System_Analysi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fivethirtyeight.com/features/how-to-read-2020-polls-like-a-pro/"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explainxkcd.com/wiki/index.php/2302:_2020_Google_Trends" TargetMode="External"/><Relationship Id="rId2" Type="http://schemas.openxmlformats.org/officeDocument/2006/relationships/hyperlink" Target="https://languagelog.ldc.upenn.edu/nll/?p=46996"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blogs.scientificamerican.com/voices/i-know-some-algorithms-are-biased-because-i-created-one/"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medium.com/swlh/explainable-ai-making-sense-of-the-black-box-32ebf2d16c61" TargetMode="External"/><Relationship Id="rId2" Type="http://schemas.openxmlformats.org/officeDocument/2006/relationships/hyperlink" Target="https://mailchi.mp/protocol/protocol-braintrust-the-unintended-consequences-of-unethical-ai?e=ebba0444a7" TargetMode="Externa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s://en.wikipedia.org/wiki/Black_box"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s://www.downes.ca/wired/conclusion.htm"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homes.chass.utoronto.ca/~jrbrown/Brown_Philosophy_of_Mathematics.pdf"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soiladvocates.ca/why-do-we-need-to-prove-things-in-our-society/" TargetMode="External"/><Relationship Id="rId2" Type="http://schemas.openxmlformats.org/officeDocument/2006/relationships/hyperlink" Target="http://homes.chass.utoronto.ca/~jrbrown/Brown_Philosophy_of_Mathematics.pdf"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8A79891-A819-4C34-8339-948DCCB98146}"/>
              </a:ext>
            </a:extLst>
          </p:cNvPr>
          <p:cNvPicPr>
            <a:picLocks noChangeAspect="1"/>
          </p:cNvPicPr>
          <p:nvPr/>
        </p:nvPicPr>
        <p:blipFill rotWithShape="1">
          <a:blip r:embed="rId2">
            <a:alphaModFix amt="50000"/>
          </a:blip>
          <a:srcRect t="7062" b="17938"/>
          <a:stretch/>
        </p:blipFill>
        <p:spPr>
          <a:xfrm>
            <a:off x="20" y="1"/>
            <a:ext cx="12191980" cy="6857999"/>
          </a:xfrm>
          <a:prstGeom prst="rect">
            <a:avLst/>
          </a:prstGeom>
        </p:spPr>
      </p:pic>
      <p:sp>
        <p:nvSpPr>
          <p:cNvPr id="2" name="Title 1">
            <a:extLst>
              <a:ext uri="{FF2B5EF4-FFF2-40B4-BE49-F238E27FC236}">
                <a16:creationId xmlns:a16="http://schemas.microsoft.com/office/drawing/2014/main" id="{98DE2ED3-D3B1-4BF6-8A9F-DD8789F21DB3}"/>
              </a:ext>
            </a:extLst>
          </p:cNvPr>
          <p:cNvSpPr>
            <a:spLocks noGrp="1"/>
          </p:cNvSpPr>
          <p:nvPr>
            <p:ph type="ctrTitle"/>
          </p:nvPr>
        </p:nvSpPr>
        <p:spPr>
          <a:xfrm>
            <a:off x="1524000" y="1122362"/>
            <a:ext cx="9144000" cy="2900518"/>
          </a:xfrm>
        </p:spPr>
        <p:txBody>
          <a:bodyPr>
            <a:normAutofit/>
          </a:bodyPr>
          <a:lstStyle/>
          <a:p>
            <a:r>
              <a:rPr lang="en-CA" dirty="0">
                <a:solidFill>
                  <a:srgbClr val="FFFFFF"/>
                </a:solidFill>
              </a:rPr>
              <a:t>Models and Interpretations</a:t>
            </a:r>
            <a:endParaRPr lang="en-US" dirty="0">
              <a:solidFill>
                <a:srgbClr val="FFFFFF"/>
              </a:solidFill>
            </a:endParaRPr>
          </a:p>
        </p:txBody>
      </p:sp>
      <p:sp>
        <p:nvSpPr>
          <p:cNvPr id="3" name="Subtitle 2">
            <a:extLst>
              <a:ext uri="{FF2B5EF4-FFF2-40B4-BE49-F238E27FC236}">
                <a16:creationId xmlns:a16="http://schemas.microsoft.com/office/drawing/2014/main" id="{6977DCC0-1FD9-4179-9F3B-281939DCA39F}"/>
              </a:ext>
            </a:extLst>
          </p:cNvPr>
          <p:cNvSpPr>
            <a:spLocks noGrp="1"/>
          </p:cNvSpPr>
          <p:nvPr>
            <p:ph type="subTitle" idx="1"/>
          </p:nvPr>
        </p:nvSpPr>
        <p:spPr>
          <a:xfrm>
            <a:off x="1524000" y="4159404"/>
            <a:ext cx="9144000" cy="1098395"/>
          </a:xfrm>
        </p:spPr>
        <p:txBody>
          <a:bodyPr>
            <a:normAutofit/>
          </a:bodyPr>
          <a:lstStyle/>
          <a:p>
            <a:r>
              <a:rPr lang="en-CA" dirty="0">
                <a:solidFill>
                  <a:srgbClr val="FFFFFF"/>
                </a:solidFill>
              </a:rPr>
              <a:t>Stephen Downes</a:t>
            </a:r>
          </a:p>
          <a:p>
            <a:r>
              <a:rPr lang="en-CA" dirty="0">
                <a:solidFill>
                  <a:srgbClr val="FFFFFF"/>
                </a:solidFill>
              </a:rPr>
              <a:t>December 9, 2021</a:t>
            </a:r>
            <a:endParaRPr lang="en-US" dirty="0">
              <a:solidFill>
                <a:srgbClr val="FFFFFF"/>
              </a:solidFill>
            </a:endParaRPr>
          </a:p>
        </p:txBody>
      </p:sp>
    </p:spTree>
    <p:extLst>
      <p:ext uri="{BB962C8B-B14F-4D97-AF65-F5344CB8AC3E}">
        <p14:creationId xmlns:p14="http://schemas.microsoft.com/office/powerpoint/2010/main" val="121099006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08E2B-CE8F-414D-8E01-9D29C0E4C3DE}"/>
              </a:ext>
            </a:extLst>
          </p:cNvPr>
          <p:cNvSpPr>
            <a:spLocks noGrp="1"/>
          </p:cNvSpPr>
          <p:nvPr>
            <p:ph type="title"/>
          </p:nvPr>
        </p:nvSpPr>
        <p:spPr/>
        <p:txBody>
          <a:bodyPr/>
          <a:lstStyle/>
          <a:p>
            <a:r>
              <a:rPr lang="en-CA" dirty="0"/>
              <a:t>State Space and Probability</a:t>
            </a:r>
            <a:endParaRPr lang="en-US" dirty="0"/>
          </a:p>
        </p:txBody>
      </p:sp>
      <p:sp>
        <p:nvSpPr>
          <p:cNvPr id="3" name="Content Placeholder 2">
            <a:extLst>
              <a:ext uri="{FF2B5EF4-FFF2-40B4-BE49-F238E27FC236}">
                <a16:creationId xmlns:a16="http://schemas.microsoft.com/office/drawing/2014/main" id="{C7D50A62-CBCC-47F8-AF95-44746E2FC658}"/>
              </a:ext>
            </a:extLst>
          </p:cNvPr>
          <p:cNvSpPr>
            <a:spLocks noGrp="1"/>
          </p:cNvSpPr>
          <p:nvPr>
            <p:ph idx="1"/>
          </p:nvPr>
        </p:nvSpPr>
        <p:spPr>
          <a:xfrm>
            <a:off x="5092504" y="1825625"/>
            <a:ext cx="6261295" cy="4351338"/>
          </a:xfrm>
        </p:spPr>
        <p:txBody>
          <a:bodyPr/>
          <a:lstStyle/>
          <a:p>
            <a:pPr marL="0" indent="0">
              <a:buNone/>
            </a:pPr>
            <a:r>
              <a:rPr lang="en-CA" dirty="0"/>
              <a:t>A state space is a description of all possible states of affairs in a given world. </a:t>
            </a:r>
            <a:endParaRPr lang="en-US" dirty="0"/>
          </a:p>
        </p:txBody>
      </p:sp>
      <p:pic>
        <p:nvPicPr>
          <p:cNvPr id="7" name="Picture 6" descr="Table&#10;&#10;Description automatically generated">
            <a:extLst>
              <a:ext uri="{FF2B5EF4-FFF2-40B4-BE49-F238E27FC236}">
                <a16:creationId xmlns:a16="http://schemas.microsoft.com/office/drawing/2014/main" id="{1762EA18-C27A-4499-BD1E-D4F1335C24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259" y="1825624"/>
            <a:ext cx="3013661" cy="3013661"/>
          </a:xfrm>
          <a:prstGeom prst="rect">
            <a:avLst/>
          </a:prstGeom>
        </p:spPr>
      </p:pic>
      <p:sp>
        <p:nvSpPr>
          <p:cNvPr id="9" name="TextBox 8">
            <a:extLst>
              <a:ext uri="{FF2B5EF4-FFF2-40B4-BE49-F238E27FC236}">
                <a16:creationId xmlns:a16="http://schemas.microsoft.com/office/drawing/2014/main" id="{BD104491-C21F-40A4-9537-5439DDFC58F2}"/>
              </a:ext>
            </a:extLst>
          </p:cNvPr>
          <p:cNvSpPr txBox="1"/>
          <p:nvPr/>
        </p:nvSpPr>
        <p:spPr>
          <a:xfrm>
            <a:off x="5092504" y="3084959"/>
            <a:ext cx="6098344" cy="1754326"/>
          </a:xfrm>
          <a:prstGeom prst="rect">
            <a:avLst/>
          </a:prstGeom>
          <a:noFill/>
        </p:spPr>
        <p:txBody>
          <a:bodyPr wrap="square">
            <a:spAutoFit/>
          </a:bodyPr>
          <a:lstStyle/>
          <a:p>
            <a:r>
              <a:rPr lang="en-US" dirty="0"/>
              <a:t>“In his first great work, </a:t>
            </a:r>
            <a:r>
              <a:rPr lang="en-US" i="1" dirty="0"/>
              <a:t>Der </a:t>
            </a:r>
            <a:r>
              <a:rPr lang="en-US" i="1" dirty="0" err="1"/>
              <a:t>logische</a:t>
            </a:r>
            <a:r>
              <a:rPr lang="en-US" i="1" dirty="0"/>
              <a:t> Aufbau der Welt</a:t>
            </a:r>
            <a:r>
              <a:rPr lang="en-US" dirty="0"/>
              <a:t> (1928; </a:t>
            </a:r>
            <a:r>
              <a:rPr lang="en-US" i="1" dirty="0">
                <a:hlinkClick r:id="rId3"/>
              </a:rPr>
              <a:t>The Logical Structure of the World</a:t>
            </a:r>
            <a:r>
              <a:rPr lang="en-US" dirty="0"/>
              <a:t>), Carnap developed, with unprecedented </a:t>
            </a:r>
            <a:r>
              <a:rPr lang="en-US" dirty="0" err="1"/>
              <a:t>rigour</a:t>
            </a:r>
            <a:r>
              <a:rPr lang="en-US" dirty="0"/>
              <a:t>, a version of the empiricist reducibility thesis according to which all terms suited to describe actual or possible empirical facts are fully definable by terms referring exclusively to aspects of immediate experience.”</a:t>
            </a:r>
          </a:p>
        </p:txBody>
      </p:sp>
      <p:sp>
        <p:nvSpPr>
          <p:cNvPr id="10" name="Content Placeholder 2">
            <a:extLst>
              <a:ext uri="{FF2B5EF4-FFF2-40B4-BE49-F238E27FC236}">
                <a16:creationId xmlns:a16="http://schemas.microsoft.com/office/drawing/2014/main" id="{06728476-D5A9-423A-BD02-07464835F3E0}"/>
              </a:ext>
            </a:extLst>
          </p:cNvPr>
          <p:cNvSpPr txBox="1">
            <a:spLocks/>
          </p:cNvSpPr>
          <p:nvPr/>
        </p:nvSpPr>
        <p:spPr>
          <a:xfrm>
            <a:off x="937259" y="5155197"/>
            <a:ext cx="9226060" cy="9434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dirty="0"/>
              <a:t>So </a:t>
            </a:r>
            <a:r>
              <a:rPr lang="en-CA" i="1" dirty="0"/>
              <a:t>of course</a:t>
            </a:r>
            <a:r>
              <a:rPr lang="en-CA" dirty="0"/>
              <a:t> we would measure the probability of dice using the state space, right? Unless perhaps the dice were rigged…</a:t>
            </a:r>
            <a:endParaRPr lang="en-US" dirty="0"/>
          </a:p>
        </p:txBody>
      </p:sp>
      <p:sp>
        <p:nvSpPr>
          <p:cNvPr id="12" name="TextBox 11">
            <a:extLst>
              <a:ext uri="{FF2B5EF4-FFF2-40B4-BE49-F238E27FC236}">
                <a16:creationId xmlns:a16="http://schemas.microsoft.com/office/drawing/2014/main" id="{13971844-B4E2-43FC-ACA4-280005FC7055}"/>
              </a:ext>
            </a:extLst>
          </p:cNvPr>
          <p:cNvSpPr txBox="1"/>
          <p:nvPr/>
        </p:nvSpPr>
        <p:spPr>
          <a:xfrm>
            <a:off x="937259" y="6098619"/>
            <a:ext cx="6098344" cy="369332"/>
          </a:xfrm>
          <a:prstGeom prst="rect">
            <a:avLst/>
          </a:prstGeom>
          <a:noFill/>
        </p:spPr>
        <p:txBody>
          <a:bodyPr wrap="square">
            <a:spAutoFit/>
          </a:bodyPr>
          <a:lstStyle/>
          <a:p>
            <a:r>
              <a:rPr lang="en-US" dirty="0">
                <a:hlinkClick r:id="rId4"/>
              </a:rPr>
              <a:t>https://www.britannica.com/biography/Rudolf-Carnap</a:t>
            </a:r>
            <a:r>
              <a:rPr lang="en-US" dirty="0"/>
              <a:t> </a:t>
            </a:r>
          </a:p>
        </p:txBody>
      </p:sp>
    </p:spTree>
    <p:extLst>
      <p:ext uri="{BB962C8B-B14F-4D97-AF65-F5344CB8AC3E}">
        <p14:creationId xmlns:p14="http://schemas.microsoft.com/office/powerpoint/2010/main" val="477567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72209-BC0C-4F40-B7C7-E936BC2BF13B}"/>
              </a:ext>
            </a:extLst>
          </p:cNvPr>
          <p:cNvSpPr>
            <a:spLocks noGrp="1"/>
          </p:cNvSpPr>
          <p:nvPr>
            <p:ph type="title"/>
          </p:nvPr>
        </p:nvSpPr>
        <p:spPr/>
        <p:txBody>
          <a:bodyPr/>
          <a:lstStyle/>
          <a:p>
            <a:r>
              <a:rPr lang="en-CA"/>
              <a:t>Formal Semantics</a:t>
            </a:r>
            <a:endParaRPr lang="en-US" dirty="0"/>
          </a:p>
        </p:txBody>
      </p:sp>
      <p:sp>
        <p:nvSpPr>
          <p:cNvPr id="3" name="Content Placeholder 2">
            <a:extLst>
              <a:ext uri="{FF2B5EF4-FFF2-40B4-BE49-F238E27FC236}">
                <a16:creationId xmlns:a16="http://schemas.microsoft.com/office/drawing/2014/main" id="{5C85A362-9EAA-4EF4-AF78-FE747C6714E2}"/>
              </a:ext>
            </a:extLst>
          </p:cNvPr>
          <p:cNvSpPr>
            <a:spLocks noGrp="1"/>
          </p:cNvSpPr>
          <p:nvPr>
            <p:ph idx="1"/>
          </p:nvPr>
        </p:nvSpPr>
        <p:spPr>
          <a:xfrm>
            <a:off x="8806374" y="1825625"/>
            <a:ext cx="2547425" cy="4351338"/>
          </a:xfrm>
        </p:spPr>
        <p:txBody>
          <a:bodyPr/>
          <a:lstStyle/>
          <a:p>
            <a:r>
              <a:rPr lang="en-CA" dirty="0"/>
              <a:t>e</a:t>
            </a:r>
            <a:endParaRPr lang="en-US" dirty="0"/>
          </a:p>
        </p:txBody>
      </p:sp>
      <p:pic>
        <p:nvPicPr>
          <p:cNvPr id="11" name="Picture 10">
            <a:extLst>
              <a:ext uri="{FF2B5EF4-FFF2-40B4-BE49-F238E27FC236}">
                <a16:creationId xmlns:a16="http://schemas.microsoft.com/office/drawing/2014/main" id="{17D25423-3A0D-4C4E-A5B1-340DD23F8B72}"/>
              </a:ext>
            </a:extLst>
          </p:cNvPr>
          <p:cNvPicPr>
            <a:picLocks noChangeAspect="1"/>
          </p:cNvPicPr>
          <p:nvPr/>
        </p:nvPicPr>
        <p:blipFill>
          <a:blip r:embed="rId2"/>
          <a:stretch>
            <a:fillRect/>
          </a:stretch>
        </p:blipFill>
        <p:spPr>
          <a:xfrm>
            <a:off x="1780735" y="1632904"/>
            <a:ext cx="8430802" cy="4544059"/>
          </a:xfrm>
          <a:prstGeom prst="rect">
            <a:avLst/>
          </a:prstGeom>
        </p:spPr>
      </p:pic>
      <p:sp>
        <p:nvSpPr>
          <p:cNvPr id="19" name="TextBox 18">
            <a:extLst>
              <a:ext uri="{FF2B5EF4-FFF2-40B4-BE49-F238E27FC236}">
                <a16:creationId xmlns:a16="http://schemas.microsoft.com/office/drawing/2014/main" id="{008E2104-F9B8-4B33-AE14-95CAA91D1ABF}"/>
              </a:ext>
            </a:extLst>
          </p:cNvPr>
          <p:cNvSpPr txBox="1"/>
          <p:nvPr/>
        </p:nvSpPr>
        <p:spPr>
          <a:xfrm>
            <a:off x="1670538" y="6308209"/>
            <a:ext cx="6098344" cy="369332"/>
          </a:xfrm>
          <a:prstGeom prst="rect">
            <a:avLst/>
          </a:prstGeom>
          <a:noFill/>
        </p:spPr>
        <p:txBody>
          <a:bodyPr wrap="square">
            <a:spAutoFit/>
          </a:bodyPr>
          <a:lstStyle/>
          <a:p>
            <a:r>
              <a:rPr lang="en-US" dirty="0"/>
              <a:t>McKinney </a:t>
            </a:r>
            <a:r>
              <a:rPr lang="en-US" dirty="0">
                <a:hlinkClick r:id="rId3"/>
              </a:rPr>
              <a:t>https://slideplayer.com/slide/10741885/</a:t>
            </a:r>
            <a:r>
              <a:rPr lang="en-US" dirty="0"/>
              <a:t>  </a:t>
            </a:r>
          </a:p>
        </p:txBody>
      </p:sp>
      <p:sp>
        <p:nvSpPr>
          <p:cNvPr id="20" name="Rectangle 19">
            <a:extLst>
              <a:ext uri="{FF2B5EF4-FFF2-40B4-BE49-F238E27FC236}">
                <a16:creationId xmlns:a16="http://schemas.microsoft.com/office/drawing/2014/main" id="{7B4A59A7-E6B8-4C20-BC6C-4296E6420101}"/>
              </a:ext>
            </a:extLst>
          </p:cNvPr>
          <p:cNvSpPr/>
          <p:nvPr/>
        </p:nvSpPr>
        <p:spPr>
          <a:xfrm>
            <a:off x="1266092" y="5669280"/>
            <a:ext cx="2180493" cy="507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5118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9105E-A740-43A6-8B3C-2EF347C47DE9}"/>
              </a:ext>
            </a:extLst>
          </p:cNvPr>
          <p:cNvSpPr>
            <a:spLocks noGrp="1"/>
          </p:cNvSpPr>
          <p:nvPr>
            <p:ph type="title"/>
          </p:nvPr>
        </p:nvSpPr>
        <p:spPr/>
        <p:txBody>
          <a:bodyPr/>
          <a:lstStyle/>
          <a:p>
            <a:r>
              <a:rPr lang="en-CA" dirty="0"/>
              <a:t>Representations</a:t>
            </a:r>
            <a:endParaRPr lang="en-US" dirty="0"/>
          </a:p>
        </p:txBody>
      </p:sp>
      <p:pic>
        <p:nvPicPr>
          <p:cNvPr id="7" name="Content Placeholder 6" descr="Diagram&#10;&#10;Description automatically generated">
            <a:extLst>
              <a:ext uri="{FF2B5EF4-FFF2-40B4-BE49-F238E27FC236}">
                <a16:creationId xmlns:a16="http://schemas.microsoft.com/office/drawing/2014/main" id="{22BC5F01-904C-4496-B510-45CBE42900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0671" y="1273155"/>
            <a:ext cx="7472581" cy="5382594"/>
          </a:xfrm>
        </p:spPr>
      </p:pic>
      <p:sp>
        <p:nvSpPr>
          <p:cNvPr id="5" name="TextBox 4">
            <a:extLst>
              <a:ext uri="{FF2B5EF4-FFF2-40B4-BE49-F238E27FC236}">
                <a16:creationId xmlns:a16="http://schemas.microsoft.com/office/drawing/2014/main" id="{DDFEEE18-C5A1-4813-A2B2-7972824E92D2}"/>
              </a:ext>
            </a:extLst>
          </p:cNvPr>
          <p:cNvSpPr txBox="1"/>
          <p:nvPr/>
        </p:nvSpPr>
        <p:spPr>
          <a:xfrm>
            <a:off x="8595359" y="1273155"/>
            <a:ext cx="3090203" cy="2308324"/>
          </a:xfrm>
          <a:prstGeom prst="rect">
            <a:avLst/>
          </a:prstGeom>
          <a:noFill/>
        </p:spPr>
        <p:txBody>
          <a:bodyPr wrap="square">
            <a:spAutoFit/>
          </a:bodyPr>
          <a:lstStyle/>
          <a:p>
            <a:r>
              <a:rPr lang="en-US" dirty="0"/>
              <a:t>Neural Representations Across Species </a:t>
            </a:r>
            <a:r>
              <a:rPr lang="en-US" dirty="0">
                <a:hlinkClick r:id="rId3"/>
              </a:rPr>
              <a:t>https://www.science.org/doi/10.1126/science.aaw8829</a:t>
            </a:r>
            <a:r>
              <a:rPr lang="en-US" dirty="0"/>
              <a:t> </a:t>
            </a:r>
          </a:p>
          <a:p>
            <a:endParaRPr lang="en-US" dirty="0"/>
          </a:p>
          <a:p>
            <a:r>
              <a:rPr lang="en-US" dirty="0"/>
              <a:t>The Representative Student - </a:t>
            </a:r>
            <a:r>
              <a:rPr lang="en-US" dirty="0">
                <a:hlinkClick r:id="rId4"/>
              </a:rPr>
              <a:t>https://www.downes.ca/presentation/257</a:t>
            </a:r>
            <a:r>
              <a:rPr lang="en-US" dirty="0"/>
              <a:t> </a:t>
            </a:r>
          </a:p>
        </p:txBody>
      </p:sp>
      <p:sp>
        <p:nvSpPr>
          <p:cNvPr id="8" name="Rectangle 7">
            <a:extLst>
              <a:ext uri="{FF2B5EF4-FFF2-40B4-BE49-F238E27FC236}">
                <a16:creationId xmlns:a16="http://schemas.microsoft.com/office/drawing/2014/main" id="{47A14C40-927E-41F7-A5AB-797CAD221B49}"/>
              </a:ext>
            </a:extLst>
          </p:cNvPr>
          <p:cNvSpPr/>
          <p:nvPr/>
        </p:nvSpPr>
        <p:spPr>
          <a:xfrm>
            <a:off x="970671" y="1273155"/>
            <a:ext cx="7472581" cy="1758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0882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D4A65-9C82-47AA-B7A6-7AC06DB7018B}"/>
              </a:ext>
            </a:extLst>
          </p:cNvPr>
          <p:cNvSpPr>
            <a:spLocks noGrp="1"/>
          </p:cNvSpPr>
          <p:nvPr>
            <p:ph type="title"/>
          </p:nvPr>
        </p:nvSpPr>
        <p:spPr/>
        <p:txBody>
          <a:bodyPr/>
          <a:lstStyle/>
          <a:p>
            <a:r>
              <a:rPr lang="en-CA" dirty="0"/>
              <a:t>The Semantic Web</a:t>
            </a:r>
            <a:endParaRPr lang="en-US" dirty="0"/>
          </a:p>
        </p:txBody>
      </p:sp>
      <p:pic>
        <p:nvPicPr>
          <p:cNvPr id="4" name="Content Placeholder 3" descr="Diagram&#10;&#10;Description automatically generated">
            <a:extLst>
              <a:ext uri="{FF2B5EF4-FFF2-40B4-BE49-F238E27FC236}">
                <a16:creationId xmlns:a16="http://schemas.microsoft.com/office/drawing/2014/main" id="{074AFEB3-20F3-4620-95DD-049D389B0A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62145" y="1556726"/>
            <a:ext cx="5260345" cy="2957391"/>
          </a:xfrm>
          <a:prstGeom prst="rect">
            <a:avLst/>
          </a:prstGeom>
        </p:spPr>
      </p:pic>
      <p:pic>
        <p:nvPicPr>
          <p:cNvPr id="6" name="Picture 5" descr="Text&#10;&#10;Description automatically generated">
            <a:extLst>
              <a:ext uri="{FF2B5EF4-FFF2-40B4-BE49-F238E27FC236}">
                <a16:creationId xmlns:a16="http://schemas.microsoft.com/office/drawing/2014/main" id="{5F54F898-9119-462C-ADA3-96B27AE579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954640"/>
            <a:ext cx="4876800" cy="2295525"/>
          </a:xfrm>
          <a:prstGeom prst="rect">
            <a:avLst/>
          </a:prstGeom>
        </p:spPr>
      </p:pic>
      <p:sp>
        <p:nvSpPr>
          <p:cNvPr id="8" name="TextBox 7">
            <a:extLst>
              <a:ext uri="{FF2B5EF4-FFF2-40B4-BE49-F238E27FC236}">
                <a16:creationId xmlns:a16="http://schemas.microsoft.com/office/drawing/2014/main" id="{D6ADD727-F080-4F32-B571-8BDA476EF898}"/>
              </a:ext>
            </a:extLst>
          </p:cNvPr>
          <p:cNvSpPr txBox="1"/>
          <p:nvPr/>
        </p:nvSpPr>
        <p:spPr>
          <a:xfrm>
            <a:off x="838199" y="5116608"/>
            <a:ext cx="10683241" cy="1200329"/>
          </a:xfrm>
          <a:prstGeom prst="rect">
            <a:avLst/>
          </a:prstGeom>
          <a:noFill/>
        </p:spPr>
        <p:txBody>
          <a:bodyPr wrap="square">
            <a:spAutoFit/>
          </a:bodyPr>
          <a:lstStyle/>
          <a:p>
            <a:r>
              <a:rPr lang="en-US" dirty="0">
                <a:hlinkClick r:id="rId4"/>
              </a:rPr>
              <a:t>https://en.wikipedia.org/wiki/Semantic_Web</a:t>
            </a:r>
            <a:endParaRPr lang="en-US" dirty="0"/>
          </a:p>
          <a:p>
            <a:r>
              <a:rPr lang="en-US" dirty="0">
                <a:hlinkClick r:id="rId5"/>
              </a:rPr>
              <a:t>https://www.w3.org/standards/semanticweb/</a:t>
            </a:r>
            <a:r>
              <a:rPr lang="en-US" dirty="0"/>
              <a:t> </a:t>
            </a:r>
          </a:p>
          <a:p>
            <a:r>
              <a:rPr lang="en-US" dirty="0">
                <a:hlinkClick r:id="rId6"/>
              </a:rPr>
              <a:t>https://www.youtube.com/watch?v=V6BR9DrmUQA</a:t>
            </a:r>
            <a:r>
              <a:rPr lang="en-US" dirty="0"/>
              <a:t>  </a:t>
            </a:r>
          </a:p>
          <a:p>
            <a:endParaRPr lang="en-US" dirty="0"/>
          </a:p>
        </p:txBody>
      </p:sp>
      <p:sp>
        <p:nvSpPr>
          <p:cNvPr id="10" name="TextBox 9">
            <a:extLst>
              <a:ext uri="{FF2B5EF4-FFF2-40B4-BE49-F238E27FC236}">
                <a16:creationId xmlns:a16="http://schemas.microsoft.com/office/drawing/2014/main" id="{15A0ECB6-9D63-4261-9074-EB46F73FFF67}"/>
              </a:ext>
            </a:extLst>
          </p:cNvPr>
          <p:cNvSpPr txBox="1"/>
          <p:nvPr/>
        </p:nvSpPr>
        <p:spPr>
          <a:xfrm>
            <a:off x="7811086" y="4967054"/>
            <a:ext cx="3432516" cy="1477328"/>
          </a:xfrm>
          <a:prstGeom prst="rect">
            <a:avLst/>
          </a:prstGeom>
          <a:noFill/>
        </p:spPr>
        <p:txBody>
          <a:bodyPr wrap="square">
            <a:spAutoFit/>
          </a:bodyPr>
          <a:lstStyle/>
          <a:p>
            <a:r>
              <a:rPr lang="en-US" dirty="0">
                <a:hlinkClick r:id="rId7"/>
              </a:rPr>
              <a:t>https://www-sop.inria.fr/acacia/cours/essi2006/Scientific%20American_%20Feature%20Article_%20The%20Semantic%20Web_%20May%202001.pdf</a:t>
            </a:r>
            <a:r>
              <a:rPr lang="en-US" dirty="0"/>
              <a:t> </a:t>
            </a:r>
          </a:p>
        </p:txBody>
      </p:sp>
    </p:spTree>
    <p:extLst>
      <p:ext uri="{BB962C8B-B14F-4D97-AF65-F5344CB8AC3E}">
        <p14:creationId xmlns:p14="http://schemas.microsoft.com/office/powerpoint/2010/main" val="36389061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DCBEE-645D-41F1-9FE8-7AE309321019}"/>
              </a:ext>
            </a:extLst>
          </p:cNvPr>
          <p:cNvSpPr>
            <a:spLocks noGrp="1"/>
          </p:cNvSpPr>
          <p:nvPr>
            <p:ph type="title"/>
          </p:nvPr>
        </p:nvSpPr>
        <p:spPr/>
        <p:txBody>
          <a:bodyPr/>
          <a:lstStyle/>
          <a:p>
            <a:r>
              <a:rPr lang="en-CA" dirty="0"/>
              <a:t>Models in AI</a:t>
            </a:r>
            <a:endParaRPr lang="en-US" dirty="0"/>
          </a:p>
        </p:txBody>
      </p:sp>
      <p:sp>
        <p:nvSpPr>
          <p:cNvPr id="3" name="Content Placeholder 2">
            <a:extLst>
              <a:ext uri="{FF2B5EF4-FFF2-40B4-BE49-F238E27FC236}">
                <a16:creationId xmlns:a16="http://schemas.microsoft.com/office/drawing/2014/main" id="{7C5F6999-B0C3-41B8-8D74-ACC2D26C35A0}"/>
              </a:ext>
            </a:extLst>
          </p:cNvPr>
          <p:cNvSpPr>
            <a:spLocks noGrp="1"/>
          </p:cNvSpPr>
          <p:nvPr>
            <p:ph idx="1"/>
          </p:nvPr>
        </p:nvSpPr>
        <p:spPr>
          <a:xfrm>
            <a:off x="838200" y="1825625"/>
            <a:ext cx="5257800" cy="4351338"/>
          </a:xfrm>
        </p:spPr>
        <p:txBody>
          <a:bodyPr/>
          <a:lstStyle/>
          <a:p>
            <a:pPr marL="0" indent="0">
              <a:buNone/>
            </a:pPr>
            <a:r>
              <a:rPr lang="en-CA" dirty="0"/>
              <a:t>“</a:t>
            </a:r>
            <a:r>
              <a:rPr lang="en-US" b="0" dirty="0">
                <a:effectLst/>
              </a:rPr>
              <a:t>An AI (artificial intelligence) model is a program that has been trained on a set of data (called the </a:t>
            </a:r>
            <a:r>
              <a:rPr lang="en-US" b="0" i="1" dirty="0">
                <a:effectLst/>
              </a:rPr>
              <a:t>training set</a:t>
            </a:r>
            <a:r>
              <a:rPr lang="en-US" b="0" dirty="0">
                <a:effectLst/>
              </a:rPr>
              <a:t>) to recognize certain types of patterns.”</a:t>
            </a:r>
          </a:p>
          <a:p>
            <a:pPr marL="0" indent="0">
              <a:buNone/>
            </a:pPr>
            <a:r>
              <a:rPr lang="en-CA" dirty="0"/>
              <a:t>In a neural networks specifically) we can say that the model is the </a:t>
            </a:r>
            <a:r>
              <a:rPr lang="en-CA" i="1" dirty="0"/>
              <a:t>set of connection weights</a:t>
            </a:r>
            <a:r>
              <a:rPr lang="en-CA" dirty="0"/>
              <a:t> in a trained network</a:t>
            </a:r>
            <a:endParaRPr lang="en-US" dirty="0"/>
          </a:p>
        </p:txBody>
      </p:sp>
      <p:sp>
        <p:nvSpPr>
          <p:cNvPr id="5" name="TextBox 4">
            <a:extLst>
              <a:ext uri="{FF2B5EF4-FFF2-40B4-BE49-F238E27FC236}">
                <a16:creationId xmlns:a16="http://schemas.microsoft.com/office/drawing/2014/main" id="{44C89FDB-0C27-4B16-9638-D23F3E3F1388}"/>
              </a:ext>
            </a:extLst>
          </p:cNvPr>
          <p:cNvSpPr txBox="1"/>
          <p:nvPr/>
        </p:nvSpPr>
        <p:spPr>
          <a:xfrm>
            <a:off x="838199" y="5665569"/>
            <a:ext cx="7250723" cy="923330"/>
          </a:xfrm>
          <a:prstGeom prst="rect">
            <a:avLst/>
          </a:prstGeom>
          <a:noFill/>
        </p:spPr>
        <p:txBody>
          <a:bodyPr wrap="square">
            <a:spAutoFit/>
          </a:bodyPr>
          <a:lstStyle/>
          <a:p>
            <a:r>
              <a:rPr lang="en-US" dirty="0">
                <a:hlinkClick r:id="rId2"/>
              </a:rPr>
              <a:t>https://chooch.ai/computer-vision/what-is-an-ai-model/</a:t>
            </a:r>
            <a:r>
              <a:rPr lang="en-US" dirty="0"/>
              <a:t> </a:t>
            </a:r>
          </a:p>
          <a:p>
            <a:r>
              <a:rPr lang="en-US" dirty="0">
                <a:hlinkClick r:id="rId3"/>
              </a:rPr>
              <a:t>https://resource.revealdata.com/en/blog/what-is-an-ai-model</a:t>
            </a:r>
            <a:endParaRPr lang="en-US" dirty="0"/>
          </a:p>
          <a:p>
            <a:r>
              <a:rPr lang="en-US" dirty="0">
                <a:hlinkClick r:id="rId4"/>
              </a:rPr>
              <a:t>https://buddhirajsahu.medium.com/ai-what-is-since-when-79a25bb7b6f4</a:t>
            </a:r>
            <a:r>
              <a:rPr lang="en-US" dirty="0"/>
              <a:t>  </a:t>
            </a:r>
          </a:p>
        </p:txBody>
      </p:sp>
      <p:pic>
        <p:nvPicPr>
          <p:cNvPr id="9" name="Picture 8" descr="Chart, scatter chart&#10;&#10;Description automatically generated">
            <a:extLst>
              <a:ext uri="{FF2B5EF4-FFF2-40B4-BE49-F238E27FC236}">
                <a16:creationId xmlns:a16="http://schemas.microsoft.com/office/drawing/2014/main" id="{B674B5C8-53FD-4464-B6B0-1A2167DB3A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6009" y="4080229"/>
            <a:ext cx="3918063" cy="2723595"/>
          </a:xfrm>
          <a:prstGeom prst="rect">
            <a:avLst/>
          </a:prstGeom>
        </p:spPr>
      </p:pic>
      <p:pic>
        <p:nvPicPr>
          <p:cNvPr id="11" name="Picture 10" descr="A screenshot of a map&#10;&#10;Description automatically generated with medium confidence">
            <a:extLst>
              <a:ext uri="{FF2B5EF4-FFF2-40B4-BE49-F238E27FC236}">
                <a16:creationId xmlns:a16="http://schemas.microsoft.com/office/drawing/2014/main" id="{8DDE24A7-980B-489C-9559-F92C3BEAE2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3852" y="799660"/>
            <a:ext cx="5570220" cy="2846034"/>
          </a:xfrm>
          <a:prstGeom prst="rect">
            <a:avLst/>
          </a:prstGeom>
        </p:spPr>
      </p:pic>
    </p:spTree>
    <p:extLst>
      <p:ext uri="{BB962C8B-B14F-4D97-AF65-F5344CB8AC3E}">
        <p14:creationId xmlns:p14="http://schemas.microsoft.com/office/powerpoint/2010/main" val="2852451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7FBDE-DA83-4A74-B188-C0A9767CA21C}"/>
              </a:ext>
            </a:extLst>
          </p:cNvPr>
          <p:cNvSpPr>
            <a:spLocks noGrp="1"/>
          </p:cNvSpPr>
          <p:nvPr>
            <p:ph type="title"/>
          </p:nvPr>
        </p:nvSpPr>
        <p:spPr/>
        <p:txBody>
          <a:bodyPr/>
          <a:lstStyle/>
          <a:p>
            <a:r>
              <a:rPr lang="en-CA" dirty="0"/>
              <a:t>Interpretation in AI Models</a:t>
            </a:r>
            <a:endParaRPr lang="en-US" dirty="0"/>
          </a:p>
        </p:txBody>
      </p:sp>
      <p:sp>
        <p:nvSpPr>
          <p:cNvPr id="3" name="Content Placeholder 2">
            <a:extLst>
              <a:ext uri="{FF2B5EF4-FFF2-40B4-BE49-F238E27FC236}">
                <a16:creationId xmlns:a16="http://schemas.microsoft.com/office/drawing/2014/main" id="{754C7C33-7575-462F-A196-F4A9E05FB210}"/>
              </a:ext>
            </a:extLst>
          </p:cNvPr>
          <p:cNvSpPr>
            <a:spLocks noGrp="1"/>
          </p:cNvSpPr>
          <p:nvPr>
            <p:ph idx="1"/>
          </p:nvPr>
        </p:nvSpPr>
        <p:spPr>
          <a:xfrm>
            <a:off x="838200" y="1825625"/>
            <a:ext cx="5703277" cy="4351338"/>
          </a:xfrm>
        </p:spPr>
        <p:txBody>
          <a:bodyPr>
            <a:normAutofit/>
          </a:bodyPr>
          <a:lstStyle/>
          <a:p>
            <a:r>
              <a:rPr lang="en-US" sz="2400" dirty="0"/>
              <a:t>Anderson: “This is a world where massive amounts of data and applied mathematics replace every other tool that might be brought to bear.”</a:t>
            </a:r>
          </a:p>
          <a:p>
            <a:r>
              <a:rPr lang="en-US" sz="2400" dirty="0"/>
              <a:t>Boyd &amp; Crawford: “Do numbers speak for themselves? We believe the answer is ‘no’. </a:t>
            </a:r>
          </a:p>
        </p:txBody>
      </p:sp>
      <p:sp>
        <p:nvSpPr>
          <p:cNvPr id="5" name="TextBox 4">
            <a:extLst>
              <a:ext uri="{FF2B5EF4-FFF2-40B4-BE49-F238E27FC236}">
                <a16:creationId xmlns:a16="http://schemas.microsoft.com/office/drawing/2014/main" id="{C447954C-D45F-4C17-BE6F-37681605C26B}"/>
              </a:ext>
            </a:extLst>
          </p:cNvPr>
          <p:cNvSpPr txBox="1"/>
          <p:nvPr/>
        </p:nvSpPr>
        <p:spPr>
          <a:xfrm>
            <a:off x="1050973" y="5159345"/>
            <a:ext cx="10090053" cy="1200329"/>
          </a:xfrm>
          <a:prstGeom prst="rect">
            <a:avLst/>
          </a:prstGeom>
          <a:noFill/>
        </p:spPr>
        <p:txBody>
          <a:bodyPr wrap="square">
            <a:spAutoFit/>
          </a:bodyPr>
          <a:lstStyle/>
          <a:p>
            <a:r>
              <a:rPr lang="en-US" dirty="0" err="1"/>
              <a:t>danah</a:t>
            </a:r>
            <a:r>
              <a:rPr lang="en-US" dirty="0"/>
              <a:t> </a:t>
            </a:r>
            <a:r>
              <a:rPr lang="en-US" dirty="0" err="1"/>
              <a:t>boyd</a:t>
            </a:r>
            <a:r>
              <a:rPr lang="en-US" dirty="0"/>
              <a:t> &amp; Kate Crawford - Critical Questions for Big Data</a:t>
            </a:r>
          </a:p>
          <a:p>
            <a:r>
              <a:rPr lang="en-US" dirty="0">
                <a:hlinkClick r:id="rId2"/>
              </a:rPr>
              <a:t>https://www.dhi.ac.uk/san/waysofbeing/data/communication-zangana-boyd-2012.pdf</a:t>
            </a:r>
            <a:endParaRPr lang="en-US" dirty="0"/>
          </a:p>
          <a:p>
            <a:r>
              <a:rPr lang="en-US" dirty="0">
                <a:hlinkClick r:id="rId3"/>
              </a:rPr>
              <a:t>https://towardsdatascience.com/explainable-artificial-intelligence-part-2-model-interpretation-strategies-75d4afa6b739</a:t>
            </a:r>
            <a:r>
              <a:rPr lang="en-US" dirty="0"/>
              <a:t>  </a:t>
            </a:r>
          </a:p>
        </p:txBody>
      </p:sp>
      <p:pic>
        <p:nvPicPr>
          <p:cNvPr id="7" name="Picture 6" descr="Diagram&#10;&#10;Description automatically generated">
            <a:extLst>
              <a:ext uri="{FF2B5EF4-FFF2-40B4-BE49-F238E27FC236}">
                <a16:creationId xmlns:a16="http://schemas.microsoft.com/office/drawing/2014/main" id="{1FC155D3-89C6-4FD0-AF40-282710C67C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5654" y="1375489"/>
            <a:ext cx="4688938" cy="2625805"/>
          </a:xfrm>
          <a:prstGeom prst="rect">
            <a:avLst/>
          </a:prstGeom>
        </p:spPr>
      </p:pic>
      <p:sp>
        <p:nvSpPr>
          <p:cNvPr id="9" name="TextBox 8">
            <a:extLst>
              <a:ext uri="{FF2B5EF4-FFF2-40B4-BE49-F238E27FC236}">
                <a16:creationId xmlns:a16="http://schemas.microsoft.com/office/drawing/2014/main" id="{8538FFE5-D0CC-4CDA-B746-EBA1C5AA1253}"/>
              </a:ext>
            </a:extLst>
          </p:cNvPr>
          <p:cNvSpPr txBox="1"/>
          <p:nvPr/>
        </p:nvSpPr>
        <p:spPr>
          <a:xfrm>
            <a:off x="1064205" y="3888799"/>
            <a:ext cx="11071275" cy="1200329"/>
          </a:xfrm>
          <a:prstGeom prst="rect">
            <a:avLst/>
          </a:prstGeom>
          <a:noFill/>
        </p:spPr>
        <p:txBody>
          <a:bodyPr wrap="square">
            <a:spAutoFit/>
          </a:bodyPr>
          <a:lstStyle/>
          <a:p>
            <a:r>
              <a:rPr lang="en-US" sz="2400" dirty="0"/>
              <a:t>Significantly, Anderson’s sweeping dismissal of all other theories and disciplines is a tell: it reveals an arrogant undercurrent in many Big Data debates where other forms of analysis are too easily sidelined.”</a:t>
            </a:r>
          </a:p>
        </p:txBody>
      </p:sp>
    </p:spTree>
    <p:extLst>
      <p:ext uri="{BB962C8B-B14F-4D97-AF65-F5344CB8AC3E}">
        <p14:creationId xmlns:p14="http://schemas.microsoft.com/office/powerpoint/2010/main" val="3310037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6A96754-3245-4C83-B308-E20049C179C0}"/>
              </a:ext>
            </a:extLst>
          </p:cNvPr>
          <p:cNvPicPr>
            <a:picLocks noChangeAspect="1"/>
          </p:cNvPicPr>
          <p:nvPr/>
        </p:nvPicPr>
        <p:blipFill>
          <a:blip r:embed="rId2"/>
          <a:stretch>
            <a:fillRect/>
          </a:stretch>
        </p:blipFill>
        <p:spPr>
          <a:xfrm>
            <a:off x="7027624" y="1690688"/>
            <a:ext cx="4630827" cy="4351339"/>
          </a:xfrm>
          <a:prstGeom prst="rect">
            <a:avLst/>
          </a:prstGeom>
        </p:spPr>
      </p:pic>
      <p:sp>
        <p:nvSpPr>
          <p:cNvPr id="2" name="Title 1">
            <a:extLst>
              <a:ext uri="{FF2B5EF4-FFF2-40B4-BE49-F238E27FC236}">
                <a16:creationId xmlns:a16="http://schemas.microsoft.com/office/drawing/2014/main" id="{E47080EE-19E0-4545-BAE0-4C73A9948B78}"/>
              </a:ext>
            </a:extLst>
          </p:cNvPr>
          <p:cNvSpPr>
            <a:spLocks noGrp="1"/>
          </p:cNvSpPr>
          <p:nvPr>
            <p:ph type="title"/>
          </p:nvPr>
        </p:nvSpPr>
        <p:spPr/>
        <p:txBody>
          <a:bodyPr/>
          <a:lstStyle/>
          <a:p>
            <a:r>
              <a:rPr lang="en-CA" dirty="0"/>
              <a:t>Model as Perceptual Expertise</a:t>
            </a:r>
            <a:endParaRPr lang="en-US" dirty="0"/>
          </a:p>
        </p:txBody>
      </p:sp>
      <p:sp>
        <p:nvSpPr>
          <p:cNvPr id="3" name="Content Placeholder 2">
            <a:extLst>
              <a:ext uri="{FF2B5EF4-FFF2-40B4-BE49-F238E27FC236}">
                <a16:creationId xmlns:a16="http://schemas.microsoft.com/office/drawing/2014/main" id="{33C13CB5-F2C1-4B25-865F-DEDD598EB940}"/>
              </a:ext>
            </a:extLst>
          </p:cNvPr>
          <p:cNvSpPr>
            <a:spLocks noGrp="1"/>
          </p:cNvSpPr>
          <p:nvPr>
            <p:ph idx="1"/>
          </p:nvPr>
        </p:nvSpPr>
        <p:spPr>
          <a:xfrm>
            <a:off x="1032061" y="1818371"/>
            <a:ext cx="5737412" cy="4351338"/>
          </a:xfrm>
        </p:spPr>
        <p:txBody>
          <a:bodyPr/>
          <a:lstStyle/>
          <a:p>
            <a:pPr marL="0" indent="0">
              <a:buNone/>
            </a:pPr>
            <a:r>
              <a:rPr lang="en-US" dirty="0"/>
              <a:t>Jonna Vance: perceptual expertise as "an enhanced capacity for perceptual recognition or discrimination with respect to some feature or category." For example, "one can be a perceptually expert recognizer or discriminator of bird species, cars, or tumors depicted in X-rays."</a:t>
            </a:r>
          </a:p>
        </p:txBody>
      </p:sp>
      <p:sp>
        <p:nvSpPr>
          <p:cNvPr id="5" name="TextBox 4">
            <a:extLst>
              <a:ext uri="{FF2B5EF4-FFF2-40B4-BE49-F238E27FC236}">
                <a16:creationId xmlns:a16="http://schemas.microsoft.com/office/drawing/2014/main" id="{81B1C169-B12A-499D-920E-A3EAC8C71ED3}"/>
              </a:ext>
            </a:extLst>
          </p:cNvPr>
          <p:cNvSpPr txBox="1"/>
          <p:nvPr/>
        </p:nvSpPr>
        <p:spPr>
          <a:xfrm>
            <a:off x="1032061" y="5292546"/>
            <a:ext cx="8843459" cy="1200329"/>
          </a:xfrm>
          <a:prstGeom prst="rect">
            <a:avLst/>
          </a:prstGeom>
          <a:noFill/>
        </p:spPr>
        <p:txBody>
          <a:bodyPr wrap="square">
            <a:spAutoFit/>
          </a:bodyPr>
          <a:lstStyle/>
          <a:p>
            <a:r>
              <a:rPr lang="en-US" dirty="0">
                <a:hlinkClick r:id="rId3"/>
              </a:rPr>
              <a:t>https://philosophyofbrains.com/2021/09/29/jonna-vance-vicious-perceptual-expertise.aspx  </a:t>
            </a:r>
          </a:p>
          <a:p>
            <a:r>
              <a:rPr lang="en-US" dirty="0">
                <a:hlinkClick r:id="rId3"/>
              </a:rPr>
              <a:t>https://www.semanticscholar.org/paper/Computational-approaches-to-the-development-of-Palmeri-Wong/69321f0f2ec191da26b53396b539ffb66b6c2ca0 https://www.downes.ca/post/72827</a:t>
            </a:r>
            <a:r>
              <a:rPr lang="en-US" dirty="0"/>
              <a:t>  </a:t>
            </a:r>
          </a:p>
        </p:txBody>
      </p:sp>
    </p:spTree>
    <p:extLst>
      <p:ext uri="{BB962C8B-B14F-4D97-AF65-F5344CB8AC3E}">
        <p14:creationId xmlns:p14="http://schemas.microsoft.com/office/powerpoint/2010/main" val="2728310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9CA66-E16A-4DDD-A8DA-10753D18982C}"/>
              </a:ext>
            </a:extLst>
          </p:cNvPr>
          <p:cNvSpPr>
            <a:spLocks noGrp="1"/>
          </p:cNvSpPr>
          <p:nvPr>
            <p:ph type="title"/>
          </p:nvPr>
        </p:nvSpPr>
        <p:spPr/>
        <p:txBody>
          <a:bodyPr/>
          <a:lstStyle/>
          <a:p>
            <a:r>
              <a:rPr lang="en-CA" dirty="0"/>
              <a:t>Models and Ethics</a:t>
            </a:r>
            <a:endParaRPr lang="en-US" dirty="0"/>
          </a:p>
        </p:txBody>
      </p:sp>
      <p:sp>
        <p:nvSpPr>
          <p:cNvPr id="3" name="Content Placeholder 2">
            <a:extLst>
              <a:ext uri="{FF2B5EF4-FFF2-40B4-BE49-F238E27FC236}">
                <a16:creationId xmlns:a16="http://schemas.microsoft.com/office/drawing/2014/main" id="{2AD52968-08B9-4F07-BA1F-C7FB0CDA9255}"/>
              </a:ext>
            </a:extLst>
          </p:cNvPr>
          <p:cNvSpPr>
            <a:spLocks noGrp="1"/>
          </p:cNvSpPr>
          <p:nvPr>
            <p:ph idx="1"/>
          </p:nvPr>
        </p:nvSpPr>
        <p:spPr>
          <a:xfrm>
            <a:off x="3713871" y="1818370"/>
            <a:ext cx="7512030" cy="4351338"/>
          </a:xfrm>
        </p:spPr>
        <p:txBody>
          <a:bodyPr>
            <a:normAutofit/>
          </a:bodyPr>
          <a:lstStyle/>
          <a:p>
            <a:r>
              <a:rPr lang="en-US" dirty="0"/>
              <a:t>Is perceptual expertise always virtuous?</a:t>
            </a:r>
          </a:p>
          <a:p>
            <a:r>
              <a:rPr lang="en-US" dirty="0"/>
              <a:t>Daniel </a:t>
            </a:r>
            <a:r>
              <a:rPr lang="en-US" dirty="0" err="1"/>
              <a:t>Burnston</a:t>
            </a:r>
            <a:r>
              <a:rPr lang="en-US" dirty="0"/>
              <a:t>: "there is no guarantee that perceptual expertise will have a net positive contribution to the proportion of true beliefs or knowledge." </a:t>
            </a:r>
          </a:p>
          <a:p>
            <a:r>
              <a:rPr lang="en-US" dirty="0"/>
              <a:t>So, "are privileged epistemic agents subject to different epistemic obligations than marginalized or oppressed epistemic agents are?"</a:t>
            </a:r>
          </a:p>
          <a:p>
            <a:endParaRPr lang="en-US" dirty="0"/>
          </a:p>
        </p:txBody>
      </p:sp>
      <p:sp>
        <p:nvSpPr>
          <p:cNvPr id="4" name="TextBox 3">
            <a:extLst>
              <a:ext uri="{FF2B5EF4-FFF2-40B4-BE49-F238E27FC236}">
                <a16:creationId xmlns:a16="http://schemas.microsoft.com/office/drawing/2014/main" id="{2CB9F940-39AD-49F1-A0F9-D64A14533984}"/>
              </a:ext>
            </a:extLst>
          </p:cNvPr>
          <p:cNvSpPr txBox="1"/>
          <p:nvPr/>
        </p:nvSpPr>
        <p:spPr>
          <a:xfrm>
            <a:off x="891746" y="5846543"/>
            <a:ext cx="8743949" cy="646331"/>
          </a:xfrm>
          <a:prstGeom prst="rect">
            <a:avLst/>
          </a:prstGeom>
          <a:noFill/>
        </p:spPr>
        <p:txBody>
          <a:bodyPr wrap="square">
            <a:spAutoFit/>
          </a:bodyPr>
          <a:lstStyle/>
          <a:p>
            <a:r>
              <a:rPr lang="en-US" dirty="0">
                <a:hlinkClick r:id="rId2"/>
              </a:rPr>
              <a:t>https://philosophyofbrains.com/2021/09/29/jonna-vance-vicious-perceptual-expertise.aspx  </a:t>
            </a:r>
          </a:p>
          <a:p>
            <a:r>
              <a:rPr lang="en-US" dirty="0">
                <a:hlinkClick r:id="rId2"/>
              </a:rPr>
              <a:t>https://www.downes.ca/post/72827</a:t>
            </a:r>
            <a:r>
              <a:rPr lang="en-US" dirty="0"/>
              <a:t>  </a:t>
            </a:r>
          </a:p>
        </p:txBody>
      </p:sp>
      <p:pic>
        <p:nvPicPr>
          <p:cNvPr id="7" name="Picture 6" descr="A picture containing graphical user interface&#10;&#10;Description automatically generated">
            <a:extLst>
              <a:ext uri="{FF2B5EF4-FFF2-40B4-BE49-F238E27FC236}">
                <a16:creationId xmlns:a16="http://schemas.microsoft.com/office/drawing/2014/main" id="{68C747AF-70AF-421C-AF73-0B5C506672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099" y="1894817"/>
            <a:ext cx="2500901" cy="3747596"/>
          </a:xfrm>
          <a:prstGeom prst="rect">
            <a:avLst/>
          </a:prstGeom>
        </p:spPr>
      </p:pic>
    </p:spTree>
    <p:extLst>
      <p:ext uri="{BB962C8B-B14F-4D97-AF65-F5344CB8AC3E}">
        <p14:creationId xmlns:p14="http://schemas.microsoft.com/office/powerpoint/2010/main" val="3078602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F8972-C010-4873-BB6C-4C9B898FD25F}"/>
              </a:ext>
            </a:extLst>
          </p:cNvPr>
          <p:cNvSpPr>
            <a:spLocks noGrp="1"/>
          </p:cNvSpPr>
          <p:nvPr>
            <p:ph type="title"/>
          </p:nvPr>
        </p:nvSpPr>
        <p:spPr/>
        <p:txBody>
          <a:bodyPr/>
          <a:lstStyle/>
          <a:p>
            <a:r>
              <a:rPr lang="en-CA" dirty="0"/>
              <a:t>Making Models</a:t>
            </a:r>
            <a:endParaRPr lang="en-US" dirty="0"/>
          </a:p>
        </p:txBody>
      </p:sp>
      <p:sp>
        <p:nvSpPr>
          <p:cNvPr id="3" name="Content Placeholder 2">
            <a:extLst>
              <a:ext uri="{FF2B5EF4-FFF2-40B4-BE49-F238E27FC236}">
                <a16:creationId xmlns:a16="http://schemas.microsoft.com/office/drawing/2014/main" id="{DACFD314-EAB2-41DB-A9A0-CBDD44192575}"/>
              </a:ext>
            </a:extLst>
          </p:cNvPr>
          <p:cNvSpPr>
            <a:spLocks noGrp="1"/>
          </p:cNvSpPr>
          <p:nvPr>
            <p:ph idx="1"/>
          </p:nvPr>
        </p:nvSpPr>
        <p:spPr/>
        <p:txBody>
          <a:bodyPr>
            <a:normAutofit/>
          </a:bodyPr>
          <a:lstStyle/>
          <a:p>
            <a:r>
              <a:rPr lang="en-US" dirty="0"/>
              <a:t>Defining a model inherently means asking a question, and the choice of question is critical (Seufert, et.al., 2019):</a:t>
            </a:r>
          </a:p>
          <a:p>
            <a:pPr lvl="1"/>
            <a:r>
              <a:rPr lang="en-US" dirty="0"/>
              <a:t>What problems are high priorities?</a:t>
            </a:r>
          </a:p>
          <a:p>
            <a:pPr lvl="1"/>
            <a:r>
              <a:rPr lang="en-US" dirty="0"/>
              <a:t>How will the outcome be used?</a:t>
            </a:r>
          </a:p>
          <a:p>
            <a:pPr lvl="1"/>
            <a:r>
              <a:rPr lang="en-US" dirty="0"/>
              <a:t>How will we respond to adverse outcomes (esp. in statistical cases)</a:t>
            </a:r>
          </a:p>
          <a:p>
            <a:pPr lvl="1"/>
            <a:r>
              <a:rPr lang="en-US" dirty="0"/>
              <a:t>How will the outcomes be measured?</a:t>
            </a:r>
          </a:p>
          <a:p>
            <a:r>
              <a:rPr lang="en-US" dirty="0"/>
              <a:t>Models are ‘trained’, yes, but the training is the result of extensive programming:</a:t>
            </a:r>
          </a:p>
          <a:p>
            <a:pPr lvl="1"/>
            <a:r>
              <a:rPr lang="en-US" dirty="0"/>
              <a:t>Are rigorous programming standards used</a:t>
            </a:r>
          </a:p>
          <a:p>
            <a:pPr lvl="1"/>
            <a:r>
              <a:rPr lang="en-US" dirty="0"/>
              <a:t>Is the program open source</a:t>
            </a:r>
          </a:p>
          <a:p>
            <a:endParaRPr lang="en-US" dirty="0"/>
          </a:p>
        </p:txBody>
      </p:sp>
      <p:sp>
        <p:nvSpPr>
          <p:cNvPr id="7" name="TextBox 6">
            <a:extLst>
              <a:ext uri="{FF2B5EF4-FFF2-40B4-BE49-F238E27FC236}">
                <a16:creationId xmlns:a16="http://schemas.microsoft.com/office/drawing/2014/main" id="{8FC0C29A-FB8E-4917-9643-E5679EDE7F3B}"/>
              </a:ext>
            </a:extLst>
          </p:cNvPr>
          <p:cNvSpPr txBox="1"/>
          <p:nvPr/>
        </p:nvSpPr>
        <p:spPr>
          <a:xfrm>
            <a:off x="972458" y="5988734"/>
            <a:ext cx="8171542" cy="369332"/>
          </a:xfrm>
          <a:prstGeom prst="rect">
            <a:avLst/>
          </a:prstGeom>
          <a:noFill/>
        </p:spPr>
        <p:txBody>
          <a:bodyPr wrap="square">
            <a:spAutoFit/>
          </a:bodyPr>
          <a:lstStyle/>
          <a:p>
            <a:r>
              <a:rPr lang="en-US" dirty="0">
                <a:hlinkClick r:id="rId2"/>
              </a:rPr>
              <a:t>http://web.eecs.utk.edu/~azh/pubs/Chattopadhyay2020CHI_NotebookPainpoints.pdf</a:t>
            </a:r>
            <a:r>
              <a:rPr lang="en-US" dirty="0"/>
              <a:t> </a:t>
            </a:r>
          </a:p>
        </p:txBody>
      </p:sp>
    </p:spTree>
    <p:extLst>
      <p:ext uri="{BB962C8B-B14F-4D97-AF65-F5344CB8AC3E}">
        <p14:creationId xmlns:p14="http://schemas.microsoft.com/office/powerpoint/2010/main" val="2455202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47FA2-DC97-4AE3-A263-079DDC9C439D}"/>
              </a:ext>
            </a:extLst>
          </p:cNvPr>
          <p:cNvSpPr>
            <a:spLocks noGrp="1"/>
          </p:cNvSpPr>
          <p:nvPr>
            <p:ph type="title"/>
          </p:nvPr>
        </p:nvSpPr>
        <p:spPr/>
        <p:txBody>
          <a:bodyPr/>
          <a:lstStyle/>
          <a:p>
            <a:r>
              <a:rPr lang="en-CA" dirty="0"/>
              <a:t>Choices, Choices</a:t>
            </a:r>
            <a:endParaRPr lang="en-US" dirty="0"/>
          </a:p>
        </p:txBody>
      </p:sp>
      <p:graphicFrame>
        <p:nvGraphicFramePr>
          <p:cNvPr id="5" name="Table 6">
            <a:extLst>
              <a:ext uri="{FF2B5EF4-FFF2-40B4-BE49-F238E27FC236}">
                <a16:creationId xmlns:a16="http://schemas.microsoft.com/office/drawing/2014/main" id="{DA818BBE-97FF-4182-8FE9-9FE18DE1A30E}"/>
              </a:ext>
            </a:extLst>
          </p:cNvPr>
          <p:cNvGraphicFramePr>
            <a:graphicFrameLocks noGrp="1"/>
          </p:cNvGraphicFramePr>
          <p:nvPr>
            <p:ph idx="1"/>
            <p:extLst>
              <p:ext uri="{D42A27DB-BD31-4B8C-83A1-F6EECF244321}">
                <p14:modId xmlns:p14="http://schemas.microsoft.com/office/powerpoint/2010/main" val="2859465736"/>
              </p:ext>
            </p:extLst>
          </p:nvPr>
        </p:nvGraphicFramePr>
        <p:xfrm>
          <a:off x="998806" y="1825625"/>
          <a:ext cx="10354994" cy="4246880"/>
        </p:xfrm>
        <a:graphic>
          <a:graphicData uri="http://schemas.openxmlformats.org/drawingml/2006/table">
            <a:tbl>
              <a:tblPr firstRow="1" bandRow="1">
                <a:tableStyleId>{8799B23B-EC83-4686-B30A-512413B5E67A}</a:tableStyleId>
              </a:tblPr>
              <a:tblGrid>
                <a:gridCol w="2518117">
                  <a:extLst>
                    <a:ext uri="{9D8B030D-6E8A-4147-A177-3AD203B41FA5}">
                      <a16:colId xmlns:a16="http://schemas.microsoft.com/office/drawing/2014/main" val="3422155368"/>
                    </a:ext>
                  </a:extLst>
                </a:gridCol>
                <a:gridCol w="7836877">
                  <a:extLst>
                    <a:ext uri="{9D8B030D-6E8A-4147-A177-3AD203B41FA5}">
                      <a16:colId xmlns:a16="http://schemas.microsoft.com/office/drawing/2014/main" val="1109905006"/>
                    </a:ext>
                  </a:extLst>
                </a:gridCol>
              </a:tblGrid>
              <a:tr h="370840">
                <a:tc>
                  <a:txBody>
                    <a:bodyPr/>
                    <a:lstStyle/>
                    <a:p>
                      <a:r>
                        <a:rPr lang="en-CA" dirty="0"/>
                        <a:t>Assumption</a:t>
                      </a:r>
                      <a:endParaRPr lang="en-US" dirty="0"/>
                    </a:p>
                  </a:txBody>
                  <a:tcPr/>
                </a:tc>
                <a:tc>
                  <a:txBody>
                    <a:bodyPr/>
                    <a:lstStyle/>
                    <a:p>
                      <a:r>
                        <a:rPr lang="en-CA" dirty="0"/>
                        <a:t>Question</a:t>
                      </a:r>
                      <a:endParaRPr lang="en-US" dirty="0"/>
                    </a:p>
                  </a:txBody>
                  <a:tcPr/>
                </a:tc>
                <a:extLst>
                  <a:ext uri="{0D108BD9-81ED-4DB2-BD59-A6C34878D82A}">
                    <a16:rowId xmlns:a16="http://schemas.microsoft.com/office/drawing/2014/main" val="384242749"/>
                  </a:ext>
                </a:extLst>
              </a:tr>
              <a:tr h="370840">
                <a:tc>
                  <a:txBody>
                    <a:bodyPr/>
                    <a:lstStyle/>
                    <a:p>
                      <a:r>
                        <a:rPr lang="en-US" dirty="0"/>
                        <a:t>Ontological choice</a:t>
                      </a:r>
                    </a:p>
                  </a:txBody>
                  <a:tcPr/>
                </a:tc>
                <a:tc>
                  <a:txBody>
                    <a:bodyPr/>
                    <a:lstStyle/>
                    <a:p>
                      <a:r>
                        <a:rPr lang="en-US" dirty="0"/>
                        <a:t>What ontological perspective do we choose to adopt, and why?</a:t>
                      </a:r>
                    </a:p>
                  </a:txBody>
                  <a:tcPr/>
                </a:tc>
                <a:extLst>
                  <a:ext uri="{0D108BD9-81ED-4DB2-BD59-A6C34878D82A}">
                    <a16:rowId xmlns:a16="http://schemas.microsoft.com/office/drawing/2014/main" val="4139589989"/>
                  </a:ext>
                </a:extLst>
              </a:tr>
              <a:tr h="370840">
                <a:tc>
                  <a:txBody>
                    <a:bodyPr/>
                    <a:lstStyle/>
                    <a:p>
                      <a:r>
                        <a:rPr lang="en-US" dirty="0"/>
                        <a:t>Ontological knowledge</a:t>
                      </a:r>
                    </a:p>
                  </a:txBody>
                  <a:tcPr/>
                </a:tc>
                <a:tc>
                  <a:txBody>
                    <a:bodyPr/>
                    <a:lstStyle/>
                    <a:p>
                      <a:r>
                        <a:rPr lang="en-US" dirty="0"/>
                        <a:t>How do we know about the social categories?</a:t>
                      </a:r>
                    </a:p>
                  </a:txBody>
                  <a:tcPr/>
                </a:tc>
                <a:extLst>
                  <a:ext uri="{0D108BD9-81ED-4DB2-BD59-A6C34878D82A}">
                    <a16:rowId xmlns:a16="http://schemas.microsoft.com/office/drawing/2014/main" val="2543186240"/>
                  </a:ext>
                </a:extLst>
              </a:tr>
              <a:tr h="370840">
                <a:tc>
                  <a:txBody>
                    <a:bodyPr/>
                    <a:lstStyle/>
                    <a:p>
                      <a:r>
                        <a:rPr lang="en-US" dirty="0"/>
                        <a:t>Semantic choice</a:t>
                      </a:r>
                    </a:p>
                  </a:txBody>
                  <a:tcPr/>
                </a:tc>
                <a:tc>
                  <a:txBody>
                    <a:bodyPr/>
                    <a:lstStyle/>
                    <a:p>
                      <a:r>
                        <a:rPr lang="en-US" dirty="0"/>
                        <a:t>Close-enough-possible-worlds or causal modeling? What is the justification?</a:t>
                      </a:r>
                    </a:p>
                  </a:txBody>
                  <a:tcPr/>
                </a:tc>
                <a:extLst>
                  <a:ext uri="{0D108BD9-81ED-4DB2-BD59-A6C34878D82A}">
                    <a16:rowId xmlns:a16="http://schemas.microsoft.com/office/drawing/2014/main" val="3950608402"/>
                  </a:ext>
                </a:extLst>
              </a:tr>
              <a:tr h="370840">
                <a:tc>
                  <a:txBody>
                    <a:bodyPr/>
                    <a:lstStyle/>
                    <a:p>
                      <a:r>
                        <a:rPr lang="en-US" dirty="0"/>
                        <a:t>Evaluation reliability</a:t>
                      </a:r>
                    </a:p>
                  </a:txBody>
                  <a:tcPr/>
                </a:tc>
                <a:tc>
                  <a:txBody>
                    <a:bodyPr/>
                    <a:lstStyle/>
                    <a:p>
                      <a:r>
                        <a:rPr lang="en-US" dirty="0"/>
                        <a:t>What happens to the truth value of the counterfactuals of interest</a:t>
                      </a:r>
                    </a:p>
                  </a:txBody>
                  <a:tcPr/>
                </a:tc>
                <a:extLst>
                  <a:ext uri="{0D108BD9-81ED-4DB2-BD59-A6C34878D82A}">
                    <a16:rowId xmlns:a16="http://schemas.microsoft.com/office/drawing/2014/main" val="1667061803"/>
                  </a:ext>
                </a:extLst>
              </a:tr>
              <a:tr h="370840">
                <a:tc>
                  <a:txBody>
                    <a:bodyPr/>
                    <a:lstStyle/>
                    <a:p>
                      <a:r>
                        <a:rPr lang="en-US" dirty="0"/>
                        <a:t>Similarity choice</a:t>
                      </a:r>
                    </a:p>
                  </a:txBody>
                  <a:tcPr/>
                </a:tc>
                <a:tc>
                  <a:txBody>
                    <a:bodyPr/>
                    <a:lstStyle/>
                    <a:p>
                      <a:r>
                        <a:rPr lang="en-US" dirty="0"/>
                        <a:t>How do we choose what similarity means in this context?</a:t>
                      </a:r>
                    </a:p>
                  </a:txBody>
                  <a:tcPr/>
                </a:tc>
                <a:extLst>
                  <a:ext uri="{0D108BD9-81ED-4DB2-BD59-A6C34878D82A}">
                    <a16:rowId xmlns:a16="http://schemas.microsoft.com/office/drawing/2014/main" val="390516940"/>
                  </a:ext>
                </a:extLst>
              </a:tr>
              <a:tr h="370840">
                <a:tc>
                  <a:txBody>
                    <a:bodyPr/>
                    <a:lstStyle/>
                    <a:p>
                      <a:r>
                        <a:rPr lang="en-US" dirty="0"/>
                        <a:t>Comparison criteria</a:t>
                      </a:r>
                    </a:p>
                  </a:txBody>
                  <a:tcPr/>
                </a:tc>
                <a:tc>
                  <a:txBody>
                    <a:bodyPr/>
                    <a:lstStyle/>
                    <a:p>
                      <a:r>
                        <a:rPr lang="en-US" dirty="0"/>
                        <a:t>What are our chosen criteria for comparing the similar worlds of interests to the actual world?</a:t>
                      </a:r>
                    </a:p>
                  </a:txBody>
                  <a:tcPr/>
                </a:tc>
                <a:extLst>
                  <a:ext uri="{0D108BD9-81ED-4DB2-BD59-A6C34878D82A}">
                    <a16:rowId xmlns:a16="http://schemas.microsoft.com/office/drawing/2014/main" val="3034627174"/>
                  </a:ext>
                </a:extLst>
              </a:tr>
              <a:tr h="370840">
                <a:tc>
                  <a:txBody>
                    <a:bodyPr/>
                    <a:lstStyle/>
                    <a:p>
                      <a:r>
                        <a:rPr lang="en-US" sz="1800" kern="1200" dirty="0">
                          <a:solidFill>
                            <a:schemeClr val="tx1"/>
                          </a:solidFill>
                          <a:effectLst/>
                          <a:latin typeface="+mn-lt"/>
                          <a:ea typeface="+mn-ea"/>
                          <a:cs typeface="+mn-cs"/>
                        </a:rPr>
                        <a:t>Idealization</a:t>
                      </a:r>
                      <a:endParaRPr lang="en-US" dirty="0"/>
                    </a:p>
                  </a:txBody>
                  <a:tcPr/>
                </a:tc>
                <a:tc>
                  <a:txBody>
                    <a:bodyPr/>
                    <a:lstStyle/>
                    <a:p>
                      <a:r>
                        <a:rPr lang="en-US" sz="1800" kern="1200" dirty="0">
                          <a:solidFill>
                            <a:schemeClr val="tx1"/>
                          </a:solidFill>
                          <a:effectLst/>
                          <a:latin typeface="+mn-lt"/>
                          <a:ea typeface="+mn-ea"/>
                          <a:cs typeface="+mn-cs"/>
                        </a:rPr>
                        <a:t>What do we miss by translating social categories into random variables?</a:t>
                      </a:r>
                      <a:endParaRPr lang="en-US" dirty="0"/>
                    </a:p>
                  </a:txBody>
                  <a:tcPr/>
                </a:tc>
                <a:extLst>
                  <a:ext uri="{0D108BD9-81ED-4DB2-BD59-A6C34878D82A}">
                    <a16:rowId xmlns:a16="http://schemas.microsoft.com/office/drawing/2014/main" val="3368346668"/>
                  </a:ext>
                </a:extLst>
              </a:tr>
              <a:tr h="370840">
                <a:tc>
                  <a:txBody>
                    <a:bodyPr/>
                    <a:lstStyle/>
                    <a:p>
                      <a:r>
                        <a:rPr lang="en-US" dirty="0"/>
                        <a:t>Context</a:t>
                      </a:r>
                    </a:p>
                  </a:txBody>
                  <a:tcPr/>
                </a:tc>
                <a:tc>
                  <a:txBody>
                    <a:bodyPr/>
                    <a:lstStyle/>
                    <a:p>
                      <a:r>
                        <a:rPr lang="en-US" dirty="0"/>
                        <a:t>How do these categories operate in the world?</a:t>
                      </a:r>
                    </a:p>
                    <a:p>
                      <a:endParaRPr lang="en-US" dirty="0"/>
                    </a:p>
                  </a:txBody>
                  <a:tcPr/>
                </a:tc>
                <a:extLst>
                  <a:ext uri="{0D108BD9-81ED-4DB2-BD59-A6C34878D82A}">
                    <a16:rowId xmlns:a16="http://schemas.microsoft.com/office/drawing/2014/main" val="1661711661"/>
                  </a:ext>
                </a:extLst>
              </a:tr>
              <a:tr h="370840">
                <a:tc>
                  <a:txBody>
                    <a:bodyPr/>
                    <a:lstStyle/>
                    <a:p>
                      <a:r>
                        <a:rPr lang="en-US" dirty="0"/>
                        <a:t>Ethical and social harm</a:t>
                      </a:r>
                    </a:p>
                  </a:txBody>
                  <a:tcPr/>
                </a:tc>
                <a:tc>
                  <a:txBody>
                    <a:bodyPr/>
                    <a:lstStyle/>
                    <a:p>
                      <a:r>
                        <a:rPr lang="en-US" dirty="0"/>
                        <a:t>Does our ontological preference generate harms in relation to social justice</a:t>
                      </a:r>
                    </a:p>
                  </a:txBody>
                  <a:tcPr/>
                </a:tc>
                <a:extLst>
                  <a:ext uri="{0D108BD9-81ED-4DB2-BD59-A6C34878D82A}">
                    <a16:rowId xmlns:a16="http://schemas.microsoft.com/office/drawing/2014/main" val="1008657096"/>
                  </a:ext>
                </a:extLst>
              </a:tr>
            </a:tbl>
          </a:graphicData>
        </a:graphic>
      </p:graphicFrame>
      <p:sp>
        <p:nvSpPr>
          <p:cNvPr id="6" name="TextBox 5">
            <a:extLst>
              <a:ext uri="{FF2B5EF4-FFF2-40B4-BE49-F238E27FC236}">
                <a16:creationId xmlns:a16="http://schemas.microsoft.com/office/drawing/2014/main" id="{A6B0B8FA-A1E2-4C34-86CE-CA93F13E6752}"/>
              </a:ext>
            </a:extLst>
          </p:cNvPr>
          <p:cNvSpPr txBox="1"/>
          <p:nvPr/>
        </p:nvSpPr>
        <p:spPr>
          <a:xfrm>
            <a:off x="838200" y="6311900"/>
            <a:ext cx="9037320" cy="369332"/>
          </a:xfrm>
          <a:prstGeom prst="rect">
            <a:avLst/>
          </a:prstGeom>
          <a:noFill/>
        </p:spPr>
        <p:txBody>
          <a:bodyPr wrap="square">
            <a:spAutoFit/>
          </a:bodyPr>
          <a:lstStyle/>
          <a:p>
            <a:r>
              <a:rPr lang="en-US" sz="1800" b="0" i="0" u="none" strike="noStrike" dirty="0">
                <a:solidFill>
                  <a:srgbClr val="000000"/>
                </a:solidFill>
                <a:effectLst/>
                <a:latin typeface="Arial" panose="020B0604020202020204" pitchFamily="34" charset="0"/>
              </a:rPr>
              <a:t>From: </a:t>
            </a:r>
            <a:r>
              <a:rPr lang="en-US" sz="1800" b="0" i="0" u="sng" strike="noStrike" dirty="0">
                <a:solidFill>
                  <a:srgbClr val="1155CC"/>
                </a:solidFill>
                <a:effectLst/>
                <a:latin typeface="Arial" panose="020B0604020202020204" pitchFamily="34" charset="0"/>
                <a:hlinkClick r:id="rId2"/>
              </a:rPr>
              <a:t>http://philsci-archive.pitt.edu/19538/1/3442188.3445886.pdf</a:t>
            </a:r>
            <a:r>
              <a:rPr lang="en-US" sz="1800" b="0" i="0" u="none" strike="noStrike" dirty="0">
                <a:solidFill>
                  <a:srgbClr val="000000"/>
                </a:solidFill>
                <a:effectLst/>
                <a:latin typeface="Arial" panose="020B0604020202020204" pitchFamily="34" charset="0"/>
              </a:rPr>
              <a:t> </a:t>
            </a:r>
            <a:endParaRPr lang="en-US" dirty="0"/>
          </a:p>
        </p:txBody>
      </p:sp>
    </p:spTree>
    <p:extLst>
      <p:ext uri="{BB962C8B-B14F-4D97-AF65-F5344CB8AC3E}">
        <p14:creationId xmlns:p14="http://schemas.microsoft.com/office/powerpoint/2010/main" val="1947514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945BD-FE0B-4C79-822A-11B427B33880}"/>
              </a:ext>
            </a:extLst>
          </p:cNvPr>
          <p:cNvSpPr>
            <a:spLocks noGrp="1"/>
          </p:cNvSpPr>
          <p:nvPr>
            <p:ph type="title"/>
          </p:nvPr>
        </p:nvSpPr>
        <p:spPr/>
        <p:txBody>
          <a:bodyPr/>
          <a:lstStyle/>
          <a:p>
            <a:r>
              <a:rPr lang="en-CA" dirty="0"/>
              <a:t>Models and Interpretations</a:t>
            </a:r>
            <a:endParaRPr lang="en-US" dirty="0"/>
          </a:p>
        </p:txBody>
      </p:sp>
      <p:sp>
        <p:nvSpPr>
          <p:cNvPr id="5" name="TextBox 4">
            <a:extLst>
              <a:ext uri="{FF2B5EF4-FFF2-40B4-BE49-F238E27FC236}">
                <a16:creationId xmlns:a16="http://schemas.microsoft.com/office/drawing/2014/main" id="{638DF83B-15D8-461F-B16B-871151A435D8}"/>
              </a:ext>
            </a:extLst>
          </p:cNvPr>
          <p:cNvSpPr txBox="1"/>
          <p:nvPr/>
        </p:nvSpPr>
        <p:spPr>
          <a:xfrm>
            <a:off x="838200" y="6308209"/>
            <a:ext cx="7344229" cy="369332"/>
          </a:xfrm>
          <a:prstGeom prst="rect">
            <a:avLst/>
          </a:prstGeom>
          <a:noFill/>
        </p:spPr>
        <p:txBody>
          <a:bodyPr wrap="square">
            <a:spAutoFit/>
          </a:bodyPr>
          <a:lstStyle/>
          <a:p>
            <a:r>
              <a:rPr lang="en-US" dirty="0">
                <a:hlinkClick r:id="rId2"/>
              </a:rPr>
              <a:t>https://puzzleaday.wordpress.com/2019/06/20/removing-pebbles/</a:t>
            </a:r>
            <a:r>
              <a:rPr lang="en-US" dirty="0"/>
              <a:t> </a:t>
            </a:r>
          </a:p>
        </p:txBody>
      </p:sp>
      <p:sp>
        <p:nvSpPr>
          <p:cNvPr id="9" name="Content Placeholder 8">
            <a:extLst>
              <a:ext uri="{FF2B5EF4-FFF2-40B4-BE49-F238E27FC236}">
                <a16:creationId xmlns:a16="http://schemas.microsoft.com/office/drawing/2014/main" id="{12FCB876-0C0D-40E8-B4D6-637E111062EC}"/>
              </a:ext>
            </a:extLst>
          </p:cNvPr>
          <p:cNvSpPr>
            <a:spLocks noGrp="1"/>
          </p:cNvSpPr>
          <p:nvPr>
            <p:ph idx="1"/>
          </p:nvPr>
        </p:nvSpPr>
        <p:spPr>
          <a:xfrm>
            <a:off x="6720114" y="1825625"/>
            <a:ext cx="4633686" cy="4351338"/>
          </a:xfrm>
        </p:spPr>
        <p:txBody>
          <a:bodyPr/>
          <a:lstStyle/>
          <a:p>
            <a:r>
              <a:rPr lang="en-CA" dirty="0"/>
              <a:t>The pebbles are the </a:t>
            </a:r>
            <a:r>
              <a:rPr lang="en-CA" i="1" dirty="0"/>
              <a:t>model</a:t>
            </a:r>
          </a:p>
          <a:p>
            <a:r>
              <a:rPr lang="en-CA" dirty="0"/>
              <a:t>What they stand for is the </a:t>
            </a:r>
            <a:r>
              <a:rPr lang="en-CA" i="1" dirty="0"/>
              <a:t>interpretation</a:t>
            </a:r>
            <a:endParaRPr lang="en-US" i="1" dirty="0"/>
          </a:p>
        </p:txBody>
      </p:sp>
      <p:pic>
        <p:nvPicPr>
          <p:cNvPr id="10" name="Content Placeholder 6" descr="A picture containing indoor, plate&#10;&#10;Description automatically generated">
            <a:extLst>
              <a:ext uri="{FF2B5EF4-FFF2-40B4-BE49-F238E27FC236}">
                <a16:creationId xmlns:a16="http://schemas.microsoft.com/office/drawing/2014/main" id="{AD3F30F9-CF71-41BE-A770-F00DF810E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465" y="1727422"/>
            <a:ext cx="5756650" cy="4314604"/>
          </a:xfrm>
          <a:prstGeom prst="rect">
            <a:avLst/>
          </a:prstGeom>
        </p:spPr>
      </p:pic>
    </p:spTree>
    <p:extLst>
      <p:ext uri="{BB962C8B-B14F-4D97-AF65-F5344CB8AC3E}">
        <p14:creationId xmlns:p14="http://schemas.microsoft.com/office/powerpoint/2010/main" val="3203080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848F3-0827-411A-A61E-BCDC27C3B635}"/>
              </a:ext>
            </a:extLst>
          </p:cNvPr>
          <p:cNvSpPr>
            <a:spLocks noGrp="1"/>
          </p:cNvSpPr>
          <p:nvPr>
            <p:ph type="title"/>
          </p:nvPr>
        </p:nvSpPr>
        <p:spPr/>
        <p:txBody>
          <a:bodyPr/>
          <a:lstStyle/>
          <a:p>
            <a:r>
              <a:rPr lang="en-CA" dirty="0"/>
              <a:t>Validating Models</a:t>
            </a:r>
            <a:endParaRPr lang="en-US" dirty="0"/>
          </a:p>
        </p:txBody>
      </p:sp>
      <p:sp>
        <p:nvSpPr>
          <p:cNvPr id="3" name="Content Placeholder 2">
            <a:extLst>
              <a:ext uri="{FF2B5EF4-FFF2-40B4-BE49-F238E27FC236}">
                <a16:creationId xmlns:a16="http://schemas.microsoft.com/office/drawing/2014/main" id="{B1BBAA67-707A-4D95-BA29-69530DAB20BE}"/>
              </a:ext>
            </a:extLst>
          </p:cNvPr>
          <p:cNvSpPr>
            <a:spLocks noGrp="1"/>
          </p:cNvSpPr>
          <p:nvPr>
            <p:ph idx="1"/>
          </p:nvPr>
        </p:nvSpPr>
        <p:spPr>
          <a:xfrm>
            <a:off x="838200" y="1825625"/>
            <a:ext cx="5618871" cy="4351338"/>
          </a:xfrm>
        </p:spPr>
        <p:txBody>
          <a:bodyPr>
            <a:normAutofit lnSpcReduction="10000"/>
          </a:bodyPr>
          <a:lstStyle/>
          <a:p>
            <a:r>
              <a:rPr lang="en-US" dirty="0"/>
              <a:t>What choices do we make?</a:t>
            </a:r>
          </a:p>
          <a:p>
            <a:pPr lvl="1"/>
            <a:r>
              <a:rPr lang="en-US" dirty="0"/>
              <a:t>which problems to make high priorities</a:t>
            </a:r>
          </a:p>
          <a:p>
            <a:pPr lvl="1"/>
            <a:r>
              <a:rPr lang="en-US" dirty="0"/>
              <a:t>how the model will be used</a:t>
            </a:r>
          </a:p>
          <a:p>
            <a:pPr lvl="1"/>
            <a:r>
              <a:rPr lang="en-US" dirty="0"/>
              <a:t>what… interventions will be provided?</a:t>
            </a:r>
          </a:p>
          <a:p>
            <a:r>
              <a:rPr lang="en-US" dirty="0"/>
              <a:t>Standards for validation </a:t>
            </a:r>
          </a:p>
          <a:p>
            <a:r>
              <a:rPr lang="en-US" dirty="0"/>
              <a:t>Standards for transparency </a:t>
            </a:r>
          </a:p>
          <a:p>
            <a:pPr lvl="1"/>
            <a:r>
              <a:rPr lang="en-US" dirty="0"/>
              <a:t>What are the “key independent variables”?</a:t>
            </a:r>
          </a:p>
          <a:p>
            <a:r>
              <a:rPr lang="en-US" dirty="0"/>
              <a:t>Outcomes assessment</a:t>
            </a:r>
          </a:p>
          <a:p>
            <a:pPr marL="0" indent="0">
              <a:buNone/>
            </a:pPr>
            <a:r>
              <a:rPr lang="en-US" dirty="0"/>
              <a:t>  </a:t>
            </a:r>
          </a:p>
          <a:p>
            <a:endParaRPr lang="en-US" dirty="0"/>
          </a:p>
          <a:p>
            <a:endParaRPr lang="en-US" dirty="0"/>
          </a:p>
        </p:txBody>
      </p:sp>
      <p:sp>
        <p:nvSpPr>
          <p:cNvPr id="7" name="TextBox 6">
            <a:extLst>
              <a:ext uri="{FF2B5EF4-FFF2-40B4-BE49-F238E27FC236}">
                <a16:creationId xmlns:a16="http://schemas.microsoft.com/office/drawing/2014/main" id="{7896115C-41BE-4B62-B896-C41AFDEF9F5E}"/>
              </a:ext>
            </a:extLst>
          </p:cNvPr>
          <p:cNvSpPr txBox="1"/>
          <p:nvPr/>
        </p:nvSpPr>
        <p:spPr>
          <a:xfrm>
            <a:off x="891849" y="5988734"/>
            <a:ext cx="8193258" cy="646331"/>
          </a:xfrm>
          <a:prstGeom prst="rect">
            <a:avLst/>
          </a:prstGeom>
          <a:noFill/>
        </p:spPr>
        <p:txBody>
          <a:bodyPr wrap="square">
            <a:spAutoFit/>
          </a:bodyPr>
          <a:lstStyle/>
          <a:p>
            <a:r>
              <a:rPr lang="en-US" dirty="0">
                <a:hlinkClick r:id="rId2"/>
              </a:rPr>
              <a:t>https://www.healthaffairs.org/doi/10.1377/hlthaff.2014.0048</a:t>
            </a:r>
            <a:endParaRPr lang="en-US" dirty="0"/>
          </a:p>
          <a:p>
            <a:r>
              <a:rPr lang="en-US" dirty="0"/>
              <a:t>Image: </a:t>
            </a:r>
            <a:r>
              <a:rPr lang="en-US" dirty="0">
                <a:hlinkClick r:id="rId3"/>
              </a:rPr>
              <a:t>https://www.datapine.com/blog/big-data-examples-in-healthcare/</a:t>
            </a:r>
            <a:r>
              <a:rPr lang="en-US" dirty="0"/>
              <a:t>  </a:t>
            </a:r>
          </a:p>
        </p:txBody>
      </p:sp>
      <p:pic>
        <p:nvPicPr>
          <p:cNvPr id="9" name="Picture 8" descr="Graphical user interface, application&#10;&#10;Description automatically generated">
            <a:extLst>
              <a:ext uri="{FF2B5EF4-FFF2-40B4-BE49-F238E27FC236}">
                <a16:creationId xmlns:a16="http://schemas.microsoft.com/office/drawing/2014/main" id="{037C341C-2473-4EE0-894F-9DDB50BCE9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7071" y="1690688"/>
            <a:ext cx="5256073" cy="3960055"/>
          </a:xfrm>
          <a:prstGeom prst="rect">
            <a:avLst/>
          </a:prstGeom>
        </p:spPr>
      </p:pic>
    </p:spTree>
    <p:extLst>
      <p:ext uri="{BB962C8B-B14F-4D97-AF65-F5344CB8AC3E}">
        <p14:creationId xmlns:p14="http://schemas.microsoft.com/office/powerpoint/2010/main" val="3342355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9D18F-88A1-4CDF-9326-1DB0A6D0C6D4}"/>
              </a:ext>
            </a:extLst>
          </p:cNvPr>
          <p:cNvSpPr>
            <a:spLocks noGrp="1"/>
          </p:cNvSpPr>
          <p:nvPr>
            <p:ph type="title"/>
          </p:nvPr>
        </p:nvSpPr>
        <p:spPr/>
        <p:txBody>
          <a:bodyPr/>
          <a:lstStyle/>
          <a:p>
            <a:r>
              <a:rPr lang="en-CA" dirty="0"/>
              <a:t>Learning Analytics Models</a:t>
            </a:r>
            <a:endParaRPr lang="en-US" dirty="0"/>
          </a:p>
        </p:txBody>
      </p:sp>
      <p:sp>
        <p:nvSpPr>
          <p:cNvPr id="3" name="Content Placeholder 2">
            <a:extLst>
              <a:ext uri="{FF2B5EF4-FFF2-40B4-BE49-F238E27FC236}">
                <a16:creationId xmlns:a16="http://schemas.microsoft.com/office/drawing/2014/main" id="{B547D46C-4E74-401C-BCF0-FB3C4C17C839}"/>
              </a:ext>
            </a:extLst>
          </p:cNvPr>
          <p:cNvSpPr>
            <a:spLocks noGrp="1"/>
          </p:cNvSpPr>
          <p:nvPr>
            <p:ph idx="1"/>
          </p:nvPr>
        </p:nvSpPr>
        <p:spPr>
          <a:xfrm>
            <a:off x="838200" y="1825625"/>
            <a:ext cx="4732606" cy="4351338"/>
          </a:xfrm>
        </p:spPr>
        <p:txBody>
          <a:bodyPr>
            <a:noAutofit/>
          </a:bodyPr>
          <a:lstStyle/>
          <a:p>
            <a:pPr marL="0" indent="0">
              <a:lnSpc>
                <a:spcPct val="100000"/>
              </a:lnSpc>
              <a:spcBef>
                <a:spcPts val="300"/>
              </a:spcBef>
              <a:buNone/>
            </a:pPr>
            <a:r>
              <a:rPr lang="en-US" dirty="0"/>
              <a:t>Dimensions</a:t>
            </a:r>
          </a:p>
          <a:p>
            <a:pPr>
              <a:lnSpc>
                <a:spcPct val="100000"/>
              </a:lnSpc>
              <a:spcBef>
                <a:spcPts val="300"/>
              </a:spcBef>
            </a:pPr>
            <a:r>
              <a:rPr lang="en-US" sz="2400" dirty="0"/>
              <a:t>Pedagogic theory and learning design </a:t>
            </a:r>
          </a:p>
          <a:p>
            <a:pPr>
              <a:lnSpc>
                <a:spcPct val="100000"/>
              </a:lnSpc>
              <a:spcBef>
                <a:spcPts val="300"/>
              </a:spcBef>
            </a:pPr>
            <a:r>
              <a:rPr lang="en-US" sz="2400" dirty="0"/>
              <a:t>Objective</a:t>
            </a:r>
          </a:p>
          <a:p>
            <a:pPr>
              <a:lnSpc>
                <a:spcPct val="100000"/>
              </a:lnSpc>
              <a:spcBef>
                <a:spcPts val="300"/>
              </a:spcBef>
            </a:pPr>
            <a:r>
              <a:rPr lang="en-US" sz="2400" dirty="0"/>
              <a:t>Stakeholders</a:t>
            </a:r>
          </a:p>
          <a:p>
            <a:pPr>
              <a:lnSpc>
                <a:spcPct val="100000"/>
              </a:lnSpc>
              <a:spcBef>
                <a:spcPts val="300"/>
              </a:spcBef>
            </a:pPr>
            <a:r>
              <a:rPr lang="en-US" sz="2400" dirty="0"/>
              <a:t>LA model </a:t>
            </a:r>
          </a:p>
          <a:p>
            <a:pPr>
              <a:lnSpc>
                <a:spcPct val="100000"/>
              </a:lnSpc>
              <a:spcBef>
                <a:spcPts val="300"/>
              </a:spcBef>
            </a:pPr>
            <a:r>
              <a:rPr lang="en-US" sz="2400" dirty="0"/>
              <a:t>LA application: data</a:t>
            </a:r>
          </a:p>
          <a:p>
            <a:pPr>
              <a:lnSpc>
                <a:spcPct val="100000"/>
              </a:lnSpc>
              <a:spcBef>
                <a:spcPts val="300"/>
              </a:spcBef>
            </a:pPr>
            <a:r>
              <a:rPr lang="en-US" sz="2400" dirty="0"/>
              <a:t>LA application: instruments</a:t>
            </a:r>
          </a:p>
          <a:p>
            <a:pPr>
              <a:lnSpc>
                <a:spcPct val="100000"/>
              </a:lnSpc>
              <a:spcBef>
                <a:spcPts val="300"/>
              </a:spcBef>
            </a:pPr>
            <a:r>
              <a:rPr lang="en-US" sz="2400" dirty="0"/>
              <a:t>Competences required</a:t>
            </a:r>
          </a:p>
          <a:p>
            <a:pPr>
              <a:lnSpc>
                <a:spcPct val="100000"/>
              </a:lnSpc>
              <a:spcBef>
                <a:spcPts val="300"/>
              </a:spcBef>
            </a:pPr>
            <a:r>
              <a:rPr lang="en-US" sz="2400" dirty="0"/>
              <a:t>Constraints</a:t>
            </a:r>
          </a:p>
        </p:txBody>
      </p:sp>
      <p:sp>
        <p:nvSpPr>
          <p:cNvPr id="5" name="TextBox 4">
            <a:extLst>
              <a:ext uri="{FF2B5EF4-FFF2-40B4-BE49-F238E27FC236}">
                <a16:creationId xmlns:a16="http://schemas.microsoft.com/office/drawing/2014/main" id="{1F5B4380-225E-49AD-9311-8E1C7A5B204A}"/>
              </a:ext>
            </a:extLst>
          </p:cNvPr>
          <p:cNvSpPr txBox="1"/>
          <p:nvPr/>
        </p:nvSpPr>
        <p:spPr>
          <a:xfrm>
            <a:off x="838200" y="5934670"/>
            <a:ext cx="10809849" cy="923330"/>
          </a:xfrm>
          <a:prstGeom prst="rect">
            <a:avLst/>
          </a:prstGeom>
          <a:noFill/>
        </p:spPr>
        <p:txBody>
          <a:bodyPr wrap="square">
            <a:spAutoFit/>
          </a:bodyPr>
          <a:lstStyle/>
          <a:p>
            <a:r>
              <a:rPr lang="en-US" dirty="0"/>
              <a:t>Seufert, et.al., 2019, </a:t>
            </a:r>
            <a:r>
              <a:rPr lang="en-US" sz="1800" dirty="0"/>
              <a:t>Pedagogical Perspective on Big Data and Learning Analytics </a:t>
            </a:r>
            <a:r>
              <a:rPr lang="en-US" sz="1800" dirty="0">
                <a:hlinkClick r:id="rId2"/>
              </a:rPr>
              <a:t>https://ibb.unisg.ch/-/media/images-2000x1125/instituteundcenter/ibb/forschung/learning-analytics.pdf?la=de&amp;hash=EDA4D55AA5BADE6627081BFBED5B19880879A025</a:t>
            </a:r>
            <a:r>
              <a:rPr lang="en-US" sz="1800" dirty="0"/>
              <a:t> </a:t>
            </a:r>
            <a:endParaRPr lang="en-US" dirty="0"/>
          </a:p>
        </p:txBody>
      </p:sp>
      <p:pic>
        <p:nvPicPr>
          <p:cNvPr id="6" name="Picture 5">
            <a:extLst>
              <a:ext uri="{FF2B5EF4-FFF2-40B4-BE49-F238E27FC236}">
                <a16:creationId xmlns:a16="http://schemas.microsoft.com/office/drawing/2014/main" id="{CF20DA2E-C159-4D96-A2E5-D2279440666B}"/>
              </a:ext>
            </a:extLst>
          </p:cNvPr>
          <p:cNvPicPr>
            <a:picLocks noChangeAspect="1"/>
          </p:cNvPicPr>
          <p:nvPr/>
        </p:nvPicPr>
        <p:blipFill>
          <a:blip r:embed="rId3"/>
          <a:stretch>
            <a:fillRect/>
          </a:stretch>
        </p:blipFill>
        <p:spPr>
          <a:xfrm>
            <a:off x="4875361" y="2091963"/>
            <a:ext cx="6893922" cy="3576369"/>
          </a:xfrm>
          <a:prstGeom prst="rect">
            <a:avLst/>
          </a:prstGeom>
        </p:spPr>
      </p:pic>
    </p:spTree>
    <p:extLst>
      <p:ext uri="{BB962C8B-B14F-4D97-AF65-F5344CB8AC3E}">
        <p14:creationId xmlns:p14="http://schemas.microsoft.com/office/powerpoint/2010/main" val="814018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92AD2-6167-4150-862A-399407DDF03D}"/>
              </a:ext>
            </a:extLst>
          </p:cNvPr>
          <p:cNvSpPr>
            <a:spLocks noGrp="1"/>
          </p:cNvSpPr>
          <p:nvPr>
            <p:ph type="title"/>
          </p:nvPr>
        </p:nvSpPr>
        <p:spPr/>
        <p:txBody>
          <a:bodyPr/>
          <a:lstStyle/>
          <a:p>
            <a:r>
              <a:rPr lang="en-CA" dirty="0"/>
              <a:t>Model Risk Management</a:t>
            </a:r>
            <a:endParaRPr lang="en-US" dirty="0"/>
          </a:p>
        </p:txBody>
      </p:sp>
      <p:sp>
        <p:nvSpPr>
          <p:cNvPr id="3" name="Content Placeholder 2">
            <a:extLst>
              <a:ext uri="{FF2B5EF4-FFF2-40B4-BE49-F238E27FC236}">
                <a16:creationId xmlns:a16="http://schemas.microsoft.com/office/drawing/2014/main" id="{AD2BA0D1-CFDE-4E49-9DF6-75A9C74BDCD0}"/>
              </a:ext>
            </a:extLst>
          </p:cNvPr>
          <p:cNvSpPr>
            <a:spLocks noGrp="1"/>
          </p:cNvSpPr>
          <p:nvPr>
            <p:ph idx="1"/>
          </p:nvPr>
        </p:nvSpPr>
        <p:spPr/>
        <p:txBody>
          <a:bodyPr>
            <a:normAutofit/>
          </a:bodyPr>
          <a:lstStyle/>
          <a:p>
            <a:r>
              <a:rPr lang="en-US" dirty="0"/>
              <a:t>Model risks occur because:</a:t>
            </a:r>
          </a:p>
          <a:p>
            <a:pPr lvl="1"/>
            <a:r>
              <a:rPr lang="en-US" dirty="0"/>
              <a:t>The model may have fundamental errors</a:t>
            </a:r>
          </a:p>
          <a:p>
            <a:pPr lvl="1"/>
            <a:r>
              <a:rPr lang="en-US" dirty="0"/>
              <a:t>The model may be used incorrectly or inappropriately</a:t>
            </a:r>
          </a:p>
          <a:p>
            <a:r>
              <a:rPr lang="en-US" dirty="0"/>
              <a:t>Model risk management combines:</a:t>
            </a:r>
          </a:p>
          <a:p>
            <a:pPr lvl="1"/>
            <a:r>
              <a:rPr lang="en-US" dirty="0"/>
              <a:t>Model development and implementation processes</a:t>
            </a:r>
          </a:p>
          <a:p>
            <a:pPr lvl="1"/>
            <a:r>
              <a:rPr lang="en-US" dirty="0"/>
              <a:t>Model validation processes</a:t>
            </a:r>
          </a:p>
          <a:p>
            <a:pPr lvl="1"/>
            <a:r>
              <a:rPr lang="en-US" dirty="0"/>
              <a:t>Model governance process (roles, responsibilities)</a:t>
            </a:r>
          </a:p>
          <a:p>
            <a:pPr lvl="1"/>
            <a:endParaRPr lang="en-US" dirty="0"/>
          </a:p>
          <a:p>
            <a:endParaRPr lang="en-US" dirty="0"/>
          </a:p>
        </p:txBody>
      </p:sp>
      <p:sp>
        <p:nvSpPr>
          <p:cNvPr id="11" name="TextBox 10">
            <a:extLst>
              <a:ext uri="{FF2B5EF4-FFF2-40B4-BE49-F238E27FC236}">
                <a16:creationId xmlns:a16="http://schemas.microsoft.com/office/drawing/2014/main" id="{78E97F5E-117F-4CB6-93A4-4C630BE2D110}"/>
              </a:ext>
            </a:extLst>
          </p:cNvPr>
          <p:cNvSpPr txBox="1"/>
          <p:nvPr/>
        </p:nvSpPr>
        <p:spPr>
          <a:xfrm>
            <a:off x="967153" y="5715298"/>
            <a:ext cx="10765302" cy="923330"/>
          </a:xfrm>
          <a:prstGeom prst="rect">
            <a:avLst/>
          </a:prstGeom>
          <a:noFill/>
        </p:spPr>
        <p:txBody>
          <a:bodyPr wrap="square">
            <a:spAutoFit/>
          </a:bodyPr>
          <a:lstStyle/>
          <a:p>
            <a:r>
              <a:rPr lang="en-US" dirty="0"/>
              <a:t>Board of Governors of the Federal Reserve System </a:t>
            </a:r>
            <a:r>
              <a:rPr lang="en-US" dirty="0">
                <a:hlinkClick r:id="rId2"/>
              </a:rPr>
              <a:t>https://www.federalreserve.gov/supervisionreg/srletters/sr1107a1.pdf</a:t>
            </a:r>
            <a:endParaRPr lang="en-US" dirty="0"/>
          </a:p>
          <a:p>
            <a:r>
              <a:rPr lang="en-US" dirty="0"/>
              <a:t>Image: </a:t>
            </a:r>
            <a:r>
              <a:rPr lang="en-US" dirty="0">
                <a:hlinkClick r:id="rId3"/>
              </a:rPr>
              <a:t>https://www.researchgate.net/figure/The-Model-Risk-Management-Framework_fig4_277138848</a:t>
            </a:r>
            <a:r>
              <a:rPr lang="en-US" dirty="0"/>
              <a:t>    </a:t>
            </a:r>
          </a:p>
        </p:txBody>
      </p:sp>
      <p:pic>
        <p:nvPicPr>
          <p:cNvPr id="13" name="Picture 12" descr="A picture containing text, sign, stool&#10;&#10;Description automatically generated">
            <a:extLst>
              <a:ext uri="{FF2B5EF4-FFF2-40B4-BE49-F238E27FC236}">
                <a16:creationId xmlns:a16="http://schemas.microsoft.com/office/drawing/2014/main" id="{1712DE42-EC0F-4D87-A780-C6FDDB6202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52045" y="1710690"/>
            <a:ext cx="3280410" cy="3436620"/>
          </a:xfrm>
          <a:prstGeom prst="rect">
            <a:avLst/>
          </a:prstGeom>
        </p:spPr>
      </p:pic>
    </p:spTree>
    <p:extLst>
      <p:ext uri="{BB962C8B-B14F-4D97-AF65-F5344CB8AC3E}">
        <p14:creationId xmlns:p14="http://schemas.microsoft.com/office/powerpoint/2010/main" val="21098521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86FA0-349F-4E99-BD7D-31D1E8B78476}"/>
              </a:ext>
            </a:extLst>
          </p:cNvPr>
          <p:cNvSpPr>
            <a:spLocks noGrp="1"/>
          </p:cNvSpPr>
          <p:nvPr>
            <p:ph type="title"/>
          </p:nvPr>
        </p:nvSpPr>
        <p:spPr/>
        <p:txBody>
          <a:bodyPr/>
          <a:lstStyle/>
          <a:p>
            <a:r>
              <a:rPr lang="en-CA" dirty="0"/>
              <a:t>Practices</a:t>
            </a:r>
            <a:endParaRPr lang="en-US" dirty="0"/>
          </a:p>
        </p:txBody>
      </p:sp>
      <p:graphicFrame>
        <p:nvGraphicFramePr>
          <p:cNvPr id="6" name="Content Placeholder 5">
            <a:extLst>
              <a:ext uri="{FF2B5EF4-FFF2-40B4-BE49-F238E27FC236}">
                <a16:creationId xmlns:a16="http://schemas.microsoft.com/office/drawing/2014/main" id="{4E35C2E8-84DE-401A-A3F5-4A5C7405BF6D}"/>
              </a:ext>
            </a:extLst>
          </p:cNvPr>
          <p:cNvGraphicFramePr>
            <a:graphicFrameLocks noGrp="1"/>
          </p:cNvGraphicFramePr>
          <p:nvPr>
            <p:ph idx="1"/>
            <p:extLst>
              <p:ext uri="{D42A27DB-BD31-4B8C-83A1-F6EECF244321}">
                <p14:modId xmlns:p14="http://schemas.microsoft.com/office/powerpoint/2010/main" val="1735688194"/>
              </p:ext>
            </p:extLst>
          </p:nvPr>
        </p:nvGraphicFramePr>
        <p:xfrm>
          <a:off x="1041010" y="1825625"/>
          <a:ext cx="9805182" cy="3537844"/>
        </p:xfrm>
        <a:graphic>
          <a:graphicData uri="http://schemas.openxmlformats.org/drawingml/2006/table">
            <a:tbl>
              <a:tblPr>
                <a:tableStyleId>{8799B23B-EC83-4686-B30A-512413B5E67A}</a:tableStyleId>
              </a:tblPr>
              <a:tblGrid>
                <a:gridCol w="2471781">
                  <a:extLst>
                    <a:ext uri="{9D8B030D-6E8A-4147-A177-3AD203B41FA5}">
                      <a16:colId xmlns:a16="http://schemas.microsoft.com/office/drawing/2014/main" val="1701984459"/>
                    </a:ext>
                  </a:extLst>
                </a:gridCol>
                <a:gridCol w="7333401">
                  <a:extLst>
                    <a:ext uri="{9D8B030D-6E8A-4147-A177-3AD203B41FA5}">
                      <a16:colId xmlns:a16="http://schemas.microsoft.com/office/drawing/2014/main" val="1984526703"/>
                    </a:ext>
                  </a:extLst>
                </a:gridCol>
              </a:tblGrid>
              <a:tr h="236324">
                <a:tc>
                  <a:txBody>
                    <a:bodyPr/>
                    <a:lstStyle/>
                    <a:p>
                      <a:r>
                        <a:rPr lang="en-US" sz="1600"/>
                        <a:t>Practice </a:t>
                      </a:r>
                    </a:p>
                  </a:txBody>
                  <a:tcPr marL="66944" marR="66944" marT="33472" marB="33472" anchor="ctr"/>
                </a:tc>
                <a:tc>
                  <a:txBody>
                    <a:bodyPr/>
                    <a:lstStyle/>
                    <a:p>
                      <a:r>
                        <a:rPr lang="en-US" sz="1600"/>
                        <a:t>Description </a:t>
                      </a:r>
                    </a:p>
                  </a:txBody>
                  <a:tcPr marL="66944" marR="66944" marT="33472" marB="33472" anchor="ctr"/>
                </a:tc>
                <a:extLst>
                  <a:ext uri="{0D108BD9-81ED-4DB2-BD59-A6C34878D82A}">
                    <a16:rowId xmlns:a16="http://schemas.microsoft.com/office/drawing/2014/main" val="3000671827"/>
                  </a:ext>
                </a:extLst>
              </a:tr>
              <a:tr h="983379">
                <a:tc>
                  <a:txBody>
                    <a:bodyPr/>
                    <a:lstStyle/>
                    <a:p>
                      <a:r>
                        <a:rPr lang="en-US" sz="1600" dirty="0"/>
                        <a:t>Stay in the operational field </a:t>
                      </a:r>
                    </a:p>
                  </a:txBody>
                  <a:tcPr marL="66944" marR="66944" marT="33472" marB="33472" anchor="ctr"/>
                </a:tc>
                <a:tc>
                  <a:txBody>
                    <a:bodyPr/>
                    <a:lstStyle/>
                    <a:p>
                      <a:r>
                        <a:rPr lang="en-US" sz="1600"/>
                        <a:t>Models can never simulate all the behavior/reactions of a system: they operate only in one limited field with a restricted number of variables. When a model is used, it is always necessary to make sure that the parameters and data inputs are part of the operation field. If not, there is a high risk of irregular outputs. </a:t>
                      </a:r>
                    </a:p>
                  </a:txBody>
                  <a:tcPr marL="66944" marR="66944" marT="33472" marB="33472" anchor="ctr"/>
                </a:tc>
                <a:extLst>
                  <a:ext uri="{0D108BD9-81ED-4DB2-BD59-A6C34878D82A}">
                    <a16:rowId xmlns:a16="http://schemas.microsoft.com/office/drawing/2014/main" val="381962723"/>
                  </a:ext>
                </a:extLst>
              </a:tr>
              <a:tr h="983379">
                <a:tc>
                  <a:txBody>
                    <a:bodyPr/>
                    <a:lstStyle/>
                    <a:p>
                      <a:r>
                        <a:rPr lang="en-US" sz="1600"/>
                        <a:t>Evolve models </a:t>
                      </a:r>
                    </a:p>
                  </a:txBody>
                  <a:tcPr marL="66944" marR="66944" marT="33472" marB="33472" anchor="ctr"/>
                </a:tc>
                <a:tc>
                  <a:txBody>
                    <a:bodyPr/>
                    <a:lstStyle/>
                    <a:p>
                      <a:r>
                        <a:rPr lang="en-US" sz="1600" dirty="0"/>
                        <a:t>Models shall evolve during the project: by modification of parameter settings, by entering new data when modified (modification of assessment criteria, functions to perform, requirements, etc.), by the use of new tools when those used reach their limits. </a:t>
                      </a:r>
                    </a:p>
                  </a:txBody>
                  <a:tcPr marL="66944" marR="66944" marT="33472" marB="33472" anchor="ctr"/>
                </a:tc>
                <a:extLst>
                  <a:ext uri="{0D108BD9-81ED-4DB2-BD59-A6C34878D82A}">
                    <a16:rowId xmlns:a16="http://schemas.microsoft.com/office/drawing/2014/main" val="3131384391"/>
                  </a:ext>
                </a:extLst>
              </a:tr>
              <a:tr h="517568">
                <a:tc>
                  <a:txBody>
                    <a:bodyPr/>
                    <a:lstStyle/>
                    <a:p>
                      <a:r>
                        <a:rPr lang="en-US" sz="1600"/>
                        <a:t>Use several types of models </a:t>
                      </a:r>
                    </a:p>
                  </a:txBody>
                  <a:tcPr marL="66944" marR="66944" marT="33472" marB="33472" anchor="ctr"/>
                </a:tc>
                <a:tc>
                  <a:txBody>
                    <a:bodyPr/>
                    <a:lstStyle/>
                    <a:p>
                      <a:r>
                        <a:rPr lang="en-US" sz="1600"/>
                        <a:t>It is recommended to concurrently use several types of models in order to compare the results and/or to take into account another aspect of the system. </a:t>
                      </a:r>
                    </a:p>
                  </a:txBody>
                  <a:tcPr marL="66944" marR="66944" marT="33472" marB="33472" anchor="ctr"/>
                </a:tc>
                <a:extLst>
                  <a:ext uri="{0D108BD9-81ED-4DB2-BD59-A6C34878D82A}">
                    <a16:rowId xmlns:a16="http://schemas.microsoft.com/office/drawing/2014/main" val="2104927084"/>
                  </a:ext>
                </a:extLst>
              </a:tr>
              <a:tr h="587828">
                <a:tc>
                  <a:txBody>
                    <a:bodyPr/>
                    <a:lstStyle/>
                    <a:p>
                      <a:r>
                        <a:rPr lang="en-US" sz="1600"/>
                        <a:t>Keep context elements consistent </a:t>
                      </a:r>
                    </a:p>
                  </a:txBody>
                  <a:tcPr marL="66944" marR="66944" marT="33472" marB="33472" anchor="ctr"/>
                </a:tc>
                <a:tc>
                  <a:txBody>
                    <a:bodyPr/>
                    <a:lstStyle/>
                    <a:p>
                      <a:r>
                        <a:rPr lang="en-US" sz="1600" dirty="0"/>
                        <a:t>Results of a simulation shall always be given in their modeling context: tool used, selected assumptions, parameters and data introduced, and variance of the outputs. </a:t>
                      </a:r>
                    </a:p>
                  </a:txBody>
                  <a:tcPr marL="66944" marR="66944" marT="33472" marB="33472" anchor="ctr"/>
                </a:tc>
                <a:extLst>
                  <a:ext uri="{0D108BD9-81ED-4DB2-BD59-A6C34878D82A}">
                    <a16:rowId xmlns:a16="http://schemas.microsoft.com/office/drawing/2014/main" val="1150089057"/>
                  </a:ext>
                </a:extLst>
              </a:tr>
            </a:tbl>
          </a:graphicData>
        </a:graphic>
      </p:graphicFrame>
      <p:sp>
        <p:nvSpPr>
          <p:cNvPr id="5" name="TextBox 4">
            <a:extLst>
              <a:ext uri="{FF2B5EF4-FFF2-40B4-BE49-F238E27FC236}">
                <a16:creationId xmlns:a16="http://schemas.microsoft.com/office/drawing/2014/main" id="{692E1501-7560-4004-8128-27735E0077F5}"/>
              </a:ext>
            </a:extLst>
          </p:cNvPr>
          <p:cNvSpPr txBox="1"/>
          <p:nvPr/>
        </p:nvSpPr>
        <p:spPr>
          <a:xfrm>
            <a:off x="1041010" y="6308209"/>
            <a:ext cx="6096000" cy="369332"/>
          </a:xfrm>
          <a:prstGeom prst="rect">
            <a:avLst/>
          </a:prstGeom>
          <a:noFill/>
        </p:spPr>
        <p:txBody>
          <a:bodyPr wrap="square">
            <a:spAutoFit/>
          </a:bodyPr>
          <a:lstStyle/>
          <a:p>
            <a:r>
              <a:rPr lang="en-US" dirty="0">
                <a:hlinkClick r:id="rId2"/>
              </a:rPr>
              <a:t>https://www.sebokwiki.org/wiki/System_Analysis</a:t>
            </a:r>
            <a:r>
              <a:rPr lang="en-US" dirty="0"/>
              <a:t> </a:t>
            </a:r>
          </a:p>
        </p:txBody>
      </p:sp>
    </p:spTree>
    <p:extLst>
      <p:ext uri="{BB962C8B-B14F-4D97-AF65-F5344CB8AC3E}">
        <p14:creationId xmlns:p14="http://schemas.microsoft.com/office/powerpoint/2010/main" val="3740546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191D7-2714-4DF8-BE65-1CD66EE79628}"/>
              </a:ext>
            </a:extLst>
          </p:cNvPr>
          <p:cNvSpPr>
            <a:spLocks noGrp="1"/>
          </p:cNvSpPr>
          <p:nvPr>
            <p:ph type="title"/>
          </p:nvPr>
        </p:nvSpPr>
        <p:spPr/>
        <p:txBody>
          <a:bodyPr/>
          <a:lstStyle/>
          <a:p>
            <a:r>
              <a:rPr lang="en-CA" dirty="0"/>
              <a:t>What Does a Poll Mean?</a:t>
            </a:r>
            <a:endParaRPr lang="en-US" dirty="0"/>
          </a:p>
        </p:txBody>
      </p:sp>
      <p:sp>
        <p:nvSpPr>
          <p:cNvPr id="3" name="Content Placeholder 2">
            <a:extLst>
              <a:ext uri="{FF2B5EF4-FFF2-40B4-BE49-F238E27FC236}">
                <a16:creationId xmlns:a16="http://schemas.microsoft.com/office/drawing/2014/main" id="{EA635B47-F844-41C1-B4FB-CC24BA8822CC}"/>
              </a:ext>
            </a:extLst>
          </p:cNvPr>
          <p:cNvSpPr>
            <a:spLocks noGrp="1"/>
          </p:cNvSpPr>
          <p:nvPr>
            <p:ph idx="1"/>
          </p:nvPr>
        </p:nvSpPr>
        <p:spPr>
          <a:xfrm>
            <a:off x="7160454" y="1690688"/>
            <a:ext cx="4193345" cy="4486275"/>
          </a:xfrm>
        </p:spPr>
        <p:txBody>
          <a:bodyPr>
            <a:normAutofit lnSpcReduction="10000"/>
          </a:bodyPr>
          <a:lstStyle/>
          <a:p>
            <a:r>
              <a:rPr lang="en-CA" dirty="0"/>
              <a:t>A poll is a collection of preferences for an upcoming election. But how do we know what the results </a:t>
            </a:r>
            <a:r>
              <a:rPr lang="en-CA" i="1" dirty="0"/>
              <a:t>mean</a:t>
            </a:r>
            <a:r>
              <a:rPr lang="en-CA" dirty="0"/>
              <a:t>?</a:t>
            </a:r>
          </a:p>
          <a:p>
            <a:r>
              <a:rPr lang="en-CA" dirty="0"/>
              <a:t>Consider, e.g., the margin of error. What is that? Can we trust it?</a:t>
            </a:r>
          </a:p>
          <a:p>
            <a:r>
              <a:rPr lang="en-CA" dirty="0"/>
              <a:t>Are polls snapshots how </a:t>
            </a:r>
            <a:r>
              <a:rPr lang="en-CA" dirty="0" err="1"/>
              <a:t>how</a:t>
            </a:r>
            <a:r>
              <a:rPr lang="en-CA" dirty="0"/>
              <a:t> people think or predictions of upcoming results?</a:t>
            </a:r>
            <a:endParaRPr lang="en-US" dirty="0"/>
          </a:p>
        </p:txBody>
      </p:sp>
      <p:sp>
        <p:nvSpPr>
          <p:cNvPr id="5" name="TextBox 4">
            <a:extLst>
              <a:ext uri="{FF2B5EF4-FFF2-40B4-BE49-F238E27FC236}">
                <a16:creationId xmlns:a16="http://schemas.microsoft.com/office/drawing/2014/main" id="{56EAF231-8346-4B61-987F-959982E29CF5}"/>
              </a:ext>
            </a:extLst>
          </p:cNvPr>
          <p:cNvSpPr txBox="1"/>
          <p:nvPr/>
        </p:nvSpPr>
        <p:spPr>
          <a:xfrm>
            <a:off x="838200" y="6311900"/>
            <a:ext cx="7825153" cy="369332"/>
          </a:xfrm>
          <a:prstGeom prst="rect">
            <a:avLst/>
          </a:prstGeom>
          <a:noFill/>
        </p:spPr>
        <p:txBody>
          <a:bodyPr wrap="square">
            <a:spAutoFit/>
          </a:bodyPr>
          <a:lstStyle/>
          <a:p>
            <a:r>
              <a:rPr lang="en-US" dirty="0">
                <a:hlinkClick r:id="rId2"/>
              </a:rPr>
              <a:t>https://fivethirtyeight.com/features/how-to-read-2020-polls-like-a-pro/</a:t>
            </a:r>
            <a:r>
              <a:rPr lang="en-US" dirty="0"/>
              <a:t> </a:t>
            </a:r>
          </a:p>
        </p:txBody>
      </p:sp>
      <p:pic>
        <p:nvPicPr>
          <p:cNvPr id="6" name="Picture 5">
            <a:extLst>
              <a:ext uri="{FF2B5EF4-FFF2-40B4-BE49-F238E27FC236}">
                <a16:creationId xmlns:a16="http://schemas.microsoft.com/office/drawing/2014/main" id="{F8204E36-993B-45F9-AE71-FB09720FC39F}"/>
              </a:ext>
            </a:extLst>
          </p:cNvPr>
          <p:cNvPicPr>
            <a:picLocks noChangeAspect="1"/>
          </p:cNvPicPr>
          <p:nvPr/>
        </p:nvPicPr>
        <p:blipFill>
          <a:blip r:embed="rId3"/>
          <a:stretch>
            <a:fillRect/>
          </a:stretch>
        </p:blipFill>
        <p:spPr>
          <a:xfrm>
            <a:off x="951986" y="1690688"/>
            <a:ext cx="5476875" cy="4105275"/>
          </a:xfrm>
          <a:prstGeom prst="rect">
            <a:avLst/>
          </a:prstGeom>
        </p:spPr>
      </p:pic>
    </p:spTree>
    <p:extLst>
      <p:ext uri="{BB962C8B-B14F-4D97-AF65-F5344CB8AC3E}">
        <p14:creationId xmlns:p14="http://schemas.microsoft.com/office/powerpoint/2010/main" val="1927241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6AEC1-1AB7-4EA4-AE5E-030719CA0E15}"/>
              </a:ext>
            </a:extLst>
          </p:cNvPr>
          <p:cNvSpPr>
            <a:spLocks noGrp="1"/>
          </p:cNvSpPr>
          <p:nvPr>
            <p:ph type="title"/>
          </p:nvPr>
        </p:nvSpPr>
        <p:spPr/>
        <p:txBody>
          <a:bodyPr/>
          <a:lstStyle/>
          <a:p>
            <a:r>
              <a:rPr lang="en-CA" dirty="0"/>
              <a:t>Modeling Can Be Tricky</a:t>
            </a:r>
            <a:endParaRPr lang="en-US" dirty="0"/>
          </a:p>
        </p:txBody>
      </p:sp>
      <p:sp>
        <p:nvSpPr>
          <p:cNvPr id="3" name="Content Placeholder 2">
            <a:extLst>
              <a:ext uri="{FF2B5EF4-FFF2-40B4-BE49-F238E27FC236}">
                <a16:creationId xmlns:a16="http://schemas.microsoft.com/office/drawing/2014/main" id="{05F9ED0D-D61F-4A2D-9DA0-3A4CC8887974}"/>
              </a:ext>
            </a:extLst>
          </p:cNvPr>
          <p:cNvSpPr>
            <a:spLocks noGrp="1"/>
          </p:cNvSpPr>
          <p:nvPr>
            <p:ph idx="1"/>
          </p:nvPr>
        </p:nvSpPr>
        <p:spPr>
          <a:xfrm>
            <a:off x="7033846" y="1825625"/>
            <a:ext cx="4319953" cy="4351338"/>
          </a:xfrm>
        </p:spPr>
        <p:txBody>
          <a:bodyPr>
            <a:normAutofit/>
          </a:bodyPr>
          <a:lstStyle/>
          <a:p>
            <a:pPr marL="0" indent="0">
              <a:buNone/>
            </a:pPr>
            <a:r>
              <a:rPr lang="en-US" dirty="0"/>
              <a:t>“Today's </a:t>
            </a:r>
            <a:r>
              <a:rPr lang="en-US" dirty="0" err="1"/>
              <a:t>xkcd</a:t>
            </a:r>
            <a:r>
              <a:rPr lang="en-US" dirty="0"/>
              <a:t> illustrates why topic modeling can be tricky, for people as well as for machines: It's one thing to detect a new cluster of words and phrases, and something else to assign an interpretation.”</a:t>
            </a:r>
          </a:p>
          <a:p>
            <a:pPr marL="0" indent="0">
              <a:buNone/>
            </a:pPr>
            <a:endParaRPr lang="en-US" dirty="0"/>
          </a:p>
          <a:p>
            <a:endParaRPr lang="en-US" dirty="0"/>
          </a:p>
        </p:txBody>
      </p:sp>
      <p:sp>
        <p:nvSpPr>
          <p:cNvPr id="5" name="TextBox 4">
            <a:extLst>
              <a:ext uri="{FF2B5EF4-FFF2-40B4-BE49-F238E27FC236}">
                <a16:creationId xmlns:a16="http://schemas.microsoft.com/office/drawing/2014/main" id="{40562108-F837-41F3-97E2-B9B0509ED6E1}"/>
              </a:ext>
            </a:extLst>
          </p:cNvPr>
          <p:cNvSpPr txBox="1"/>
          <p:nvPr/>
        </p:nvSpPr>
        <p:spPr>
          <a:xfrm>
            <a:off x="996462" y="5665569"/>
            <a:ext cx="9541412" cy="646331"/>
          </a:xfrm>
          <a:prstGeom prst="rect">
            <a:avLst/>
          </a:prstGeom>
          <a:noFill/>
        </p:spPr>
        <p:txBody>
          <a:bodyPr wrap="square">
            <a:spAutoFit/>
          </a:bodyPr>
          <a:lstStyle/>
          <a:p>
            <a:r>
              <a:rPr lang="en-US" dirty="0">
                <a:hlinkClick r:id="rId2"/>
              </a:rPr>
              <a:t>https://languagelog.ldc.upenn.edu/nll/?p=46996</a:t>
            </a:r>
            <a:r>
              <a:rPr lang="en-US" dirty="0"/>
              <a:t> </a:t>
            </a:r>
          </a:p>
          <a:p>
            <a:r>
              <a:rPr lang="en-US" dirty="0">
                <a:hlinkClick r:id="rId3"/>
              </a:rPr>
              <a:t>https://www.explainxkcd.com/wiki/index.php/2302:_2020_Google_Trends</a:t>
            </a:r>
            <a:r>
              <a:rPr lang="en-US" dirty="0"/>
              <a:t>  </a:t>
            </a:r>
          </a:p>
        </p:txBody>
      </p:sp>
      <p:pic>
        <p:nvPicPr>
          <p:cNvPr id="7" name="Picture 6" descr="Chart, line chart&#10;&#10;Description automatically generated">
            <a:extLst>
              <a:ext uri="{FF2B5EF4-FFF2-40B4-BE49-F238E27FC236}">
                <a16:creationId xmlns:a16="http://schemas.microsoft.com/office/drawing/2014/main" id="{3AAB8D0F-C247-4AB4-896C-14C138B211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461" y="1533524"/>
            <a:ext cx="5182179" cy="3997107"/>
          </a:xfrm>
          <a:prstGeom prst="rect">
            <a:avLst/>
          </a:prstGeom>
        </p:spPr>
      </p:pic>
    </p:spTree>
    <p:extLst>
      <p:ext uri="{BB962C8B-B14F-4D97-AF65-F5344CB8AC3E}">
        <p14:creationId xmlns:p14="http://schemas.microsoft.com/office/powerpoint/2010/main" val="3796478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01725-FF56-408E-A0EA-C77E4F6DA112}"/>
              </a:ext>
            </a:extLst>
          </p:cNvPr>
          <p:cNvSpPr>
            <a:spLocks noGrp="1"/>
          </p:cNvSpPr>
          <p:nvPr>
            <p:ph type="title"/>
          </p:nvPr>
        </p:nvSpPr>
        <p:spPr/>
        <p:txBody>
          <a:bodyPr/>
          <a:lstStyle/>
          <a:p>
            <a:r>
              <a:rPr lang="en-CA" dirty="0"/>
              <a:t>The Wrong Model</a:t>
            </a:r>
            <a:endParaRPr lang="en-US" dirty="0"/>
          </a:p>
        </p:txBody>
      </p:sp>
      <p:sp>
        <p:nvSpPr>
          <p:cNvPr id="3" name="Content Placeholder 2">
            <a:extLst>
              <a:ext uri="{FF2B5EF4-FFF2-40B4-BE49-F238E27FC236}">
                <a16:creationId xmlns:a16="http://schemas.microsoft.com/office/drawing/2014/main" id="{0A4FEB6F-9C47-46A0-949E-29DDD470884D}"/>
              </a:ext>
            </a:extLst>
          </p:cNvPr>
          <p:cNvSpPr>
            <a:spLocks noGrp="1"/>
          </p:cNvSpPr>
          <p:nvPr>
            <p:ph idx="1"/>
          </p:nvPr>
        </p:nvSpPr>
        <p:spPr/>
        <p:txBody>
          <a:bodyPr>
            <a:normAutofit/>
          </a:bodyPr>
          <a:lstStyle/>
          <a:p>
            <a:pPr marL="0" indent="0">
              <a:buNone/>
            </a:pPr>
            <a:r>
              <a:rPr lang="en-US" dirty="0"/>
              <a:t>What happens when we choose the wrong model?</a:t>
            </a:r>
          </a:p>
          <a:p>
            <a:endParaRPr lang="en-US" dirty="0"/>
          </a:p>
        </p:txBody>
      </p:sp>
      <p:sp>
        <p:nvSpPr>
          <p:cNvPr id="5" name="TextBox 4">
            <a:extLst>
              <a:ext uri="{FF2B5EF4-FFF2-40B4-BE49-F238E27FC236}">
                <a16:creationId xmlns:a16="http://schemas.microsoft.com/office/drawing/2014/main" id="{616BD534-CC8B-4CA9-8992-E9B010E05ADE}"/>
              </a:ext>
            </a:extLst>
          </p:cNvPr>
          <p:cNvSpPr txBox="1"/>
          <p:nvPr/>
        </p:nvSpPr>
        <p:spPr>
          <a:xfrm>
            <a:off x="838200" y="5569545"/>
            <a:ext cx="10880188" cy="923330"/>
          </a:xfrm>
          <a:prstGeom prst="rect">
            <a:avLst/>
          </a:prstGeom>
          <a:noFill/>
        </p:spPr>
        <p:txBody>
          <a:bodyPr wrap="square">
            <a:spAutoFit/>
          </a:bodyPr>
          <a:lstStyle/>
          <a:p>
            <a:r>
              <a:rPr lang="en-US" dirty="0"/>
              <a:t>By Nicholas T. Young. (2020). I Know Some Algorithms Are Biased—because I Created One. Scientific American. January 31, 2020. </a:t>
            </a:r>
            <a:r>
              <a:rPr lang="en-US" dirty="0">
                <a:hlinkClick r:id="rId2"/>
              </a:rPr>
              <a:t>https://blogs.scientificamerican.com/voices/i-know-some-algorithms-are-biased-because-i-created-one/</a:t>
            </a:r>
            <a:r>
              <a:rPr lang="en-US" dirty="0"/>
              <a:t>   </a:t>
            </a:r>
          </a:p>
        </p:txBody>
      </p:sp>
      <p:pic>
        <p:nvPicPr>
          <p:cNvPr id="7" name="Picture 6" descr="A person wearing glasses&#10;&#10;Description automatically generated with medium confidence">
            <a:extLst>
              <a:ext uri="{FF2B5EF4-FFF2-40B4-BE49-F238E27FC236}">
                <a16:creationId xmlns:a16="http://schemas.microsoft.com/office/drawing/2014/main" id="{FDE472E9-F103-4ABD-989E-83D136D9DC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228" y="2493735"/>
            <a:ext cx="4403845" cy="2940873"/>
          </a:xfrm>
          <a:prstGeom prst="rect">
            <a:avLst/>
          </a:prstGeom>
        </p:spPr>
      </p:pic>
      <p:sp>
        <p:nvSpPr>
          <p:cNvPr id="9" name="TextBox 8">
            <a:extLst>
              <a:ext uri="{FF2B5EF4-FFF2-40B4-BE49-F238E27FC236}">
                <a16:creationId xmlns:a16="http://schemas.microsoft.com/office/drawing/2014/main" id="{DDC7048B-027D-4CEE-B3E2-BCA7B36ADCCE}"/>
              </a:ext>
            </a:extLst>
          </p:cNvPr>
          <p:cNvSpPr txBox="1"/>
          <p:nvPr/>
        </p:nvSpPr>
        <p:spPr>
          <a:xfrm>
            <a:off x="5852159" y="2493735"/>
            <a:ext cx="4266027" cy="2031325"/>
          </a:xfrm>
          <a:prstGeom prst="rect">
            <a:avLst/>
          </a:prstGeom>
          <a:noFill/>
        </p:spPr>
        <p:txBody>
          <a:bodyPr wrap="square">
            <a:spAutoFit/>
          </a:bodyPr>
          <a:lstStyle/>
          <a:p>
            <a:r>
              <a:rPr lang="en-US" dirty="0"/>
              <a:t>“My example may seem silly. So what if I chose the wrong algorithm to predict which instructors teach programming? But what if I had instead been creating a model to predict which patients should receive extra care? Then using the wrong algorithm could be a significant problem.”</a:t>
            </a:r>
          </a:p>
        </p:txBody>
      </p:sp>
    </p:spTree>
    <p:extLst>
      <p:ext uri="{BB962C8B-B14F-4D97-AF65-F5344CB8AC3E}">
        <p14:creationId xmlns:p14="http://schemas.microsoft.com/office/powerpoint/2010/main" val="1774897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F217F-FED0-43BD-B22B-DDFCDC5C43D7}"/>
              </a:ext>
            </a:extLst>
          </p:cNvPr>
          <p:cNvSpPr>
            <a:spLocks noGrp="1"/>
          </p:cNvSpPr>
          <p:nvPr>
            <p:ph type="title"/>
          </p:nvPr>
        </p:nvSpPr>
        <p:spPr/>
        <p:txBody>
          <a:bodyPr/>
          <a:lstStyle/>
          <a:p>
            <a:r>
              <a:rPr lang="en-CA" dirty="0"/>
              <a:t>Models in AI and Analytics</a:t>
            </a:r>
            <a:endParaRPr lang="en-US" dirty="0"/>
          </a:p>
        </p:txBody>
      </p:sp>
      <p:sp>
        <p:nvSpPr>
          <p:cNvPr id="3" name="Content Placeholder 2">
            <a:extLst>
              <a:ext uri="{FF2B5EF4-FFF2-40B4-BE49-F238E27FC236}">
                <a16:creationId xmlns:a16="http://schemas.microsoft.com/office/drawing/2014/main" id="{B990B899-4AA7-4B78-B9DC-8EE233B8799C}"/>
              </a:ext>
            </a:extLst>
          </p:cNvPr>
          <p:cNvSpPr>
            <a:spLocks noGrp="1"/>
          </p:cNvSpPr>
          <p:nvPr>
            <p:ph idx="1"/>
          </p:nvPr>
        </p:nvSpPr>
        <p:spPr>
          <a:xfrm>
            <a:off x="838200" y="1825625"/>
            <a:ext cx="5731412" cy="4351338"/>
          </a:xfrm>
        </p:spPr>
        <p:txBody>
          <a:bodyPr/>
          <a:lstStyle/>
          <a:p>
            <a:pPr marL="0" indent="0">
              <a:buNone/>
            </a:pPr>
            <a:r>
              <a:rPr lang="en-US" dirty="0"/>
              <a:t>“AI raises new questions: For example, the use of black-box models makes it difficult for us to determine why decisions are being made. Paradoxically, traditional limitations on accessing data on protected groups can hinder the ability to assess models properly.”</a:t>
            </a:r>
          </a:p>
          <a:p>
            <a:pPr marL="0" indent="0">
              <a:buNone/>
            </a:pPr>
            <a:endParaRPr lang="en-US" dirty="0"/>
          </a:p>
        </p:txBody>
      </p:sp>
      <p:sp>
        <p:nvSpPr>
          <p:cNvPr id="5" name="TextBox 4">
            <a:extLst>
              <a:ext uri="{FF2B5EF4-FFF2-40B4-BE49-F238E27FC236}">
                <a16:creationId xmlns:a16="http://schemas.microsoft.com/office/drawing/2014/main" id="{F63C7313-EE45-4A24-BA15-161E978B994F}"/>
              </a:ext>
            </a:extLst>
          </p:cNvPr>
          <p:cNvSpPr txBox="1"/>
          <p:nvPr/>
        </p:nvSpPr>
        <p:spPr>
          <a:xfrm>
            <a:off x="838200" y="5834741"/>
            <a:ext cx="11102926" cy="923330"/>
          </a:xfrm>
          <a:prstGeom prst="rect">
            <a:avLst/>
          </a:prstGeom>
          <a:noFill/>
        </p:spPr>
        <p:txBody>
          <a:bodyPr wrap="square">
            <a:spAutoFit/>
          </a:bodyPr>
          <a:lstStyle/>
          <a:p>
            <a:r>
              <a:rPr lang="en-US" dirty="0">
                <a:hlinkClick r:id="rId2"/>
              </a:rPr>
              <a:t>https://mailchi.mp/protocol/protocol-braintrust-the-unintended-consequences-of-unethical-ai?e=ebba0444a7</a:t>
            </a:r>
            <a:endParaRPr lang="en-US" dirty="0"/>
          </a:p>
          <a:p>
            <a:r>
              <a:rPr lang="en-US" dirty="0">
                <a:hlinkClick r:id="rId3"/>
              </a:rPr>
              <a:t>https://medium.com/swlh/explainable-ai-making-sense-of-the-black-box-32ebf2d16c61</a:t>
            </a:r>
            <a:r>
              <a:rPr lang="en-US" dirty="0"/>
              <a:t>  </a:t>
            </a:r>
          </a:p>
          <a:p>
            <a:r>
              <a:rPr lang="en-US" dirty="0">
                <a:hlinkClick r:id="rId4"/>
              </a:rPr>
              <a:t>https://en.wikipedia.org/wiki/Black_box</a:t>
            </a:r>
            <a:r>
              <a:rPr lang="en-US" dirty="0"/>
              <a:t> </a:t>
            </a:r>
          </a:p>
        </p:txBody>
      </p:sp>
      <p:sp>
        <p:nvSpPr>
          <p:cNvPr id="7" name="Speech Bubble: Rectangle 6">
            <a:extLst>
              <a:ext uri="{FF2B5EF4-FFF2-40B4-BE49-F238E27FC236}">
                <a16:creationId xmlns:a16="http://schemas.microsoft.com/office/drawing/2014/main" id="{02088128-1EBA-49BF-A5B6-37979C680967}"/>
              </a:ext>
            </a:extLst>
          </p:cNvPr>
          <p:cNvSpPr/>
          <p:nvPr/>
        </p:nvSpPr>
        <p:spPr>
          <a:xfrm>
            <a:off x="3703906" y="4647967"/>
            <a:ext cx="4192172" cy="1080886"/>
          </a:xfrm>
          <a:prstGeom prst="wedge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dirty="0">
                <a:solidFill>
                  <a:sysClr val="windowText" lastClr="000000"/>
                </a:solidFill>
              </a:rPr>
              <a:t>What do we even </a:t>
            </a:r>
            <a:r>
              <a:rPr lang="en-CA" sz="2800" i="1" dirty="0">
                <a:solidFill>
                  <a:sysClr val="windowText" lastClr="000000"/>
                </a:solidFill>
              </a:rPr>
              <a:t>mean</a:t>
            </a:r>
            <a:r>
              <a:rPr lang="en-CA" sz="2800" dirty="0">
                <a:solidFill>
                  <a:sysClr val="windowText" lastClr="000000"/>
                </a:solidFill>
              </a:rPr>
              <a:t> by ‘black box model’?</a:t>
            </a:r>
            <a:endParaRPr lang="en-US" sz="2800" dirty="0">
              <a:solidFill>
                <a:sysClr val="windowText" lastClr="000000"/>
              </a:solidFill>
            </a:endParaRPr>
          </a:p>
        </p:txBody>
      </p:sp>
      <p:pic>
        <p:nvPicPr>
          <p:cNvPr id="9" name="Picture 8" descr="Diagram&#10;&#10;Description automatically generated">
            <a:extLst>
              <a:ext uri="{FF2B5EF4-FFF2-40B4-BE49-F238E27FC236}">
                <a16:creationId xmlns:a16="http://schemas.microsoft.com/office/drawing/2014/main" id="{DDF1323A-B3F1-4D4C-B97F-BC6AEC93B3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2219" y="1433219"/>
            <a:ext cx="4686300" cy="2809875"/>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031838D0-8B4B-4D70-9B0F-386C36B0B3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6148" y="4618918"/>
            <a:ext cx="3779319" cy="1080886"/>
          </a:xfrm>
          <a:prstGeom prst="rect">
            <a:avLst/>
          </a:prstGeom>
        </p:spPr>
      </p:pic>
    </p:spTree>
    <p:extLst>
      <p:ext uri="{BB962C8B-B14F-4D97-AF65-F5344CB8AC3E}">
        <p14:creationId xmlns:p14="http://schemas.microsoft.com/office/powerpoint/2010/main" val="23493274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0F48E-C16F-4E37-B08A-D904B836CA1E}"/>
              </a:ext>
            </a:extLst>
          </p:cNvPr>
          <p:cNvSpPr>
            <a:spLocks noGrp="1"/>
          </p:cNvSpPr>
          <p:nvPr>
            <p:ph type="title"/>
          </p:nvPr>
        </p:nvSpPr>
        <p:spPr/>
        <p:txBody>
          <a:bodyPr/>
          <a:lstStyle/>
          <a:p>
            <a:r>
              <a:rPr lang="en-CA" dirty="0"/>
              <a:t>The Cartesian Revolution</a:t>
            </a:r>
            <a:endParaRPr lang="en-US" dirty="0"/>
          </a:p>
        </p:txBody>
      </p:sp>
      <p:sp>
        <p:nvSpPr>
          <p:cNvPr id="3" name="Content Placeholder 2">
            <a:extLst>
              <a:ext uri="{FF2B5EF4-FFF2-40B4-BE49-F238E27FC236}">
                <a16:creationId xmlns:a16="http://schemas.microsoft.com/office/drawing/2014/main" id="{5B6BBBCF-7ED6-4589-BE25-44BFD2E49EB5}"/>
              </a:ext>
            </a:extLst>
          </p:cNvPr>
          <p:cNvSpPr>
            <a:spLocks noGrp="1"/>
          </p:cNvSpPr>
          <p:nvPr>
            <p:ph idx="1"/>
          </p:nvPr>
        </p:nvSpPr>
        <p:spPr>
          <a:xfrm>
            <a:off x="838200" y="1825625"/>
            <a:ext cx="5925457" cy="4351338"/>
          </a:xfrm>
        </p:spPr>
        <p:txBody>
          <a:bodyPr/>
          <a:lstStyle/>
          <a:p>
            <a:pPr marL="0" indent="0">
              <a:buNone/>
            </a:pPr>
            <a:r>
              <a:rPr lang="en-US" i="1" dirty="0" err="1"/>
              <a:t>Quaecumque</a:t>
            </a:r>
            <a:r>
              <a:rPr lang="en-US" i="1" dirty="0"/>
              <a:t> ab </a:t>
            </a:r>
            <a:r>
              <a:rPr lang="en-US" i="1" dirty="0" err="1"/>
              <a:t>Aristotele</a:t>
            </a:r>
            <a:r>
              <a:rPr lang="en-US" i="1" dirty="0"/>
              <a:t> dicta </a:t>
            </a:r>
            <a:r>
              <a:rPr lang="en-US" i="1" dirty="0" err="1"/>
              <a:t>essent</a:t>
            </a:r>
            <a:r>
              <a:rPr lang="en-US" i="1" dirty="0"/>
              <a:t>, </a:t>
            </a:r>
            <a:r>
              <a:rPr lang="en-US" i="1" dirty="0" err="1"/>
              <a:t>commentitia</a:t>
            </a:r>
            <a:r>
              <a:rPr lang="en-US" i="1" dirty="0"/>
              <a:t> </a:t>
            </a:r>
            <a:r>
              <a:rPr lang="en-US" i="1" dirty="0" err="1"/>
              <a:t>esse</a:t>
            </a:r>
            <a:r>
              <a:rPr lang="en-US" i="1" dirty="0"/>
              <a:t> *</a:t>
            </a:r>
            <a:endParaRPr lang="en-US" dirty="0"/>
          </a:p>
        </p:txBody>
      </p:sp>
      <p:sp>
        <p:nvSpPr>
          <p:cNvPr id="5" name="TextBox 4">
            <a:extLst>
              <a:ext uri="{FF2B5EF4-FFF2-40B4-BE49-F238E27FC236}">
                <a16:creationId xmlns:a16="http://schemas.microsoft.com/office/drawing/2014/main" id="{88F360D7-BB1C-46AB-AB96-BC0C6F729105}"/>
              </a:ext>
            </a:extLst>
          </p:cNvPr>
          <p:cNvSpPr txBox="1"/>
          <p:nvPr/>
        </p:nvSpPr>
        <p:spPr>
          <a:xfrm>
            <a:off x="838200" y="6311900"/>
            <a:ext cx="7518400" cy="369332"/>
          </a:xfrm>
          <a:prstGeom prst="rect">
            <a:avLst/>
          </a:prstGeom>
          <a:noFill/>
        </p:spPr>
        <p:txBody>
          <a:bodyPr wrap="square">
            <a:spAutoFit/>
          </a:bodyPr>
          <a:lstStyle/>
          <a:p>
            <a:r>
              <a:rPr lang="en-US" dirty="0"/>
              <a:t>The Rise and Fall of Wired - </a:t>
            </a:r>
            <a:r>
              <a:rPr lang="en-US" dirty="0">
                <a:hlinkClick r:id="rId2"/>
              </a:rPr>
              <a:t>https://www.downes.ca/wired/conclusion.htm</a:t>
            </a:r>
            <a:r>
              <a:rPr lang="en-US" dirty="0"/>
              <a:t> </a:t>
            </a:r>
          </a:p>
        </p:txBody>
      </p:sp>
      <p:sp>
        <p:nvSpPr>
          <p:cNvPr id="7" name="TextBox 6">
            <a:extLst>
              <a:ext uri="{FF2B5EF4-FFF2-40B4-BE49-F238E27FC236}">
                <a16:creationId xmlns:a16="http://schemas.microsoft.com/office/drawing/2014/main" id="{CAED6900-6C57-4D63-8C86-37C90A6AC637}"/>
              </a:ext>
            </a:extLst>
          </p:cNvPr>
          <p:cNvSpPr txBox="1"/>
          <p:nvPr/>
        </p:nvSpPr>
        <p:spPr>
          <a:xfrm>
            <a:off x="7286171" y="1825625"/>
            <a:ext cx="3817257" cy="3693319"/>
          </a:xfrm>
          <a:prstGeom prst="rect">
            <a:avLst/>
          </a:prstGeom>
          <a:noFill/>
        </p:spPr>
        <p:txBody>
          <a:bodyPr wrap="square">
            <a:spAutoFit/>
          </a:bodyPr>
          <a:lstStyle/>
          <a:p>
            <a:r>
              <a:rPr lang="en-US" dirty="0"/>
              <a:t>Nicolaus Copernicus 1473 – 1543</a:t>
            </a:r>
          </a:p>
          <a:p>
            <a:r>
              <a:rPr lang="en-US" dirty="0"/>
              <a:t>Gerolamo </a:t>
            </a:r>
            <a:r>
              <a:rPr lang="en-US" dirty="0" err="1"/>
              <a:t>Cardano</a:t>
            </a:r>
            <a:r>
              <a:rPr lang="en-US" dirty="0"/>
              <a:t> 1501 – 1576</a:t>
            </a:r>
          </a:p>
          <a:p>
            <a:r>
              <a:rPr lang="en-US" dirty="0"/>
              <a:t>Petrus Ramus 1515 –1572</a:t>
            </a:r>
          </a:p>
          <a:p>
            <a:r>
              <a:rPr lang="fr-FR" dirty="0"/>
              <a:t>François </a:t>
            </a:r>
            <a:r>
              <a:rPr lang="fr-FR" dirty="0" err="1"/>
              <a:t>Viète</a:t>
            </a:r>
            <a:r>
              <a:rPr lang="fr-FR" dirty="0"/>
              <a:t> 1540 – 1603</a:t>
            </a:r>
            <a:endParaRPr lang="en-US" dirty="0"/>
          </a:p>
          <a:p>
            <a:r>
              <a:rPr lang="en-US" dirty="0"/>
              <a:t>Tycho Brahe 1546 – 1601</a:t>
            </a:r>
          </a:p>
          <a:p>
            <a:r>
              <a:rPr lang="en-US" dirty="0"/>
              <a:t>Pierre de Fermat  1607 – 1665</a:t>
            </a:r>
          </a:p>
          <a:p>
            <a:r>
              <a:rPr lang="en-US" dirty="0"/>
              <a:t>Giordano Bruno 1548 – 1600</a:t>
            </a:r>
          </a:p>
          <a:p>
            <a:r>
              <a:rPr lang="en-US" dirty="0"/>
              <a:t>Galileo Galilei 1564 – 1642</a:t>
            </a:r>
          </a:p>
          <a:p>
            <a:r>
              <a:rPr lang="en-US" dirty="0"/>
              <a:t>Johannes Kepler 1571 – 1630</a:t>
            </a:r>
          </a:p>
          <a:p>
            <a:r>
              <a:rPr lang="en-US" dirty="0"/>
              <a:t>René Descartes 1596 – 1650</a:t>
            </a:r>
          </a:p>
          <a:p>
            <a:r>
              <a:rPr lang="en-US" dirty="0"/>
              <a:t>Blaise Pascal  1623 – 1662</a:t>
            </a:r>
          </a:p>
          <a:p>
            <a:r>
              <a:rPr lang="en-US" dirty="0"/>
              <a:t>Gottfried Wilhelm Leibniz 1646 – 1716</a:t>
            </a:r>
          </a:p>
          <a:p>
            <a:r>
              <a:rPr lang="en-US" dirty="0"/>
              <a:t>Isaac Newton 1642 – 1726</a:t>
            </a:r>
          </a:p>
        </p:txBody>
      </p:sp>
      <p:sp>
        <p:nvSpPr>
          <p:cNvPr id="12" name="TextBox 11">
            <a:extLst>
              <a:ext uri="{FF2B5EF4-FFF2-40B4-BE49-F238E27FC236}">
                <a16:creationId xmlns:a16="http://schemas.microsoft.com/office/drawing/2014/main" id="{F93E2D54-ED2F-426D-8148-C34DC3B3CD61}"/>
              </a:ext>
            </a:extLst>
          </p:cNvPr>
          <p:cNvSpPr txBox="1"/>
          <p:nvPr/>
        </p:nvSpPr>
        <p:spPr>
          <a:xfrm>
            <a:off x="838200" y="5253633"/>
            <a:ext cx="6096000" cy="923330"/>
          </a:xfrm>
          <a:prstGeom prst="rect">
            <a:avLst/>
          </a:prstGeom>
          <a:noFill/>
        </p:spPr>
        <p:txBody>
          <a:bodyPr wrap="square">
            <a:spAutoFit/>
          </a:bodyPr>
          <a:lstStyle/>
          <a:p>
            <a:r>
              <a:rPr lang="en-US" dirty="0"/>
              <a:t>* All the things that Aristotle has said are inconsistent because they are poorly systematized and can be called to mind only by the use of arbitrary mnemonic devices. - Ramus</a:t>
            </a:r>
          </a:p>
        </p:txBody>
      </p:sp>
      <p:pic>
        <p:nvPicPr>
          <p:cNvPr id="13" name="Picture 12">
            <a:extLst>
              <a:ext uri="{FF2B5EF4-FFF2-40B4-BE49-F238E27FC236}">
                <a16:creationId xmlns:a16="http://schemas.microsoft.com/office/drawing/2014/main" id="{872543AB-A3D1-4F0C-AECE-E2DE4FE835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800" y="2722949"/>
            <a:ext cx="5359400" cy="2463215"/>
          </a:xfrm>
          <a:prstGeom prst="rect">
            <a:avLst/>
          </a:prstGeom>
        </p:spPr>
      </p:pic>
    </p:spTree>
    <p:extLst>
      <p:ext uri="{BB962C8B-B14F-4D97-AF65-F5344CB8AC3E}">
        <p14:creationId xmlns:p14="http://schemas.microsoft.com/office/powerpoint/2010/main" val="648330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1D8BA-298D-46D1-ACE6-D5EEA5C86723}"/>
              </a:ext>
            </a:extLst>
          </p:cNvPr>
          <p:cNvSpPr>
            <a:spLocks noGrp="1"/>
          </p:cNvSpPr>
          <p:nvPr>
            <p:ph type="title"/>
          </p:nvPr>
        </p:nvSpPr>
        <p:spPr/>
        <p:txBody>
          <a:bodyPr/>
          <a:lstStyle/>
          <a:p>
            <a:r>
              <a:rPr lang="en-CA" dirty="0"/>
              <a:t>Mathematics</a:t>
            </a:r>
            <a:endParaRPr lang="en-US" dirty="0"/>
          </a:p>
        </p:txBody>
      </p:sp>
      <p:sp>
        <p:nvSpPr>
          <p:cNvPr id="3" name="Content Placeholder 2">
            <a:extLst>
              <a:ext uri="{FF2B5EF4-FFF2-40B4-BE49-F238E27FC236}">
                <a16:creationId xmlns:a16="http://schemas.microsoft.com/office/drawing/2014/main" id="{D3334906-77AD-4296-A9B1-ACAB30345EF2}"/>
              </a:ext>
            </a:extLst>
          </p:cNvPr>
          <p:cNvSpPr>
            <a:spLocks noGrp="1"/>
          </p:cNvSpPr>
          <p:nvPr>
            <p:ph idx="1"/>
          </p:nvPr>
        </p:nvSpPr>
        <p:spPr>
          <a:xfrm>
            <a:off x="838200" y="1825625"/>
            <a:ext cx="5257800" cy="4351338"/>
          </a:xfrm>
        </p:spPr>
        <p:txBody>
          <a:bodyPr/>
          <a:lstStyle/>
          <a:p>
            <a:r>
              <a:rPr lang="en-CA" dirty="0"/>
              <a:t>Idealism (Plato)</a:t>
            </a:r>
          </a:p>
          <a:p>
            <a:r>
              <a:rPr lang="en-CA" dirty="0"/>
              <a:t>Formalism (Hilbert, </a:t>
            </a:r>
            <a:r>
              <a:rPr lang="en-US" dirty="0">
                <a:effectLst/>
                <a:latin typeface="Times New Roman" panose="02020603050405020304" pitchFamily="18" charset="0"/>
              </a:rPr>
              <a:t>Gödel</a:t>
            </a:r>
            <a:r>
              <a:rPr lang="en-CA" dirty="0"/>
              <a:t>)</a:t>
            </a:r>
          </a:p>
          <a:p>
            <a:r>
              <a:rPr lang="en-CA" dirty="0"/>
              <a:t>Intuitionism (Brouwer)</a:t>
            </a:r>
          </a:p>
          <a:p>
            <a:r>
              <a:rPr lang="en-CA" dirty="0"/>
              <a:t>Anti-Realism (</a:t>
            </a:r>
            <a:r>
              <a:rPr lang="en-CA" dirty="0" err="1"/>
              <a:t>Dummett</a:t>
            </a:r>
            <a:r>
              <a:rPr lang="en-CA" dirty="0"/>
              <a:t>)</a:t>
            </a:r>
          </a:p>
          <a:p>
            <a:r>
              <a:rPr lang="en-CA" dirty="0"/>
              <a:t>Operationalism (Mill, </a:t>
            </a:r>
            <a:r>
              <a:rPr lang="en-CA" dirty="0" err="1"/>
              <a:t>Kitcher</a:t>
            </a:r>
            <a:r>
              <a:rPr lang="en-CA" dirty="0"/>
              <a:t>)</a:t>
            </a:r>
          </a:p>
          <a:p>
            <a:r>
              <a:rPr lang="en-CA" dirty="0"/>
              <a:t>Conventionalism (Wittgenstein)</a:t>
            </a:r>
          </a:p>
          <a:p>
            <a:r>
              <a:rPr lang="en-CA" dirty="0"/>
              <a:t>Computation (Turing)</a:t>
            </a:r>
          </a:p>
        </p:txBody>
      </p:sp>
      <p:sp>
        <p:nvSpPr>
          <p:cNvPr id="5" name="TextBox 4">
            <a:extLst>
              <a:ext uri="{FF2B5EF4-FFF2-40B4-BE49-F238E27FC236}">
                <a16:creationId xmlns:a16="http://schemas.microsoft.com/office/drawing/2014/main" id="{0888EE54-E20A-4C69-9A92-38D39BBC5FDD}"/>
              </a:ext>
            </a:extLst>
          </p:cNvPr>
          <p:cNvSpPr txBox="1"/>
          <p:nvPr/>
        </p:nvSpPr>
        <p:spPr>
          <a:xfrm>
            <a:off x="838200" y="5807631"/>
            <a:ext cx="8304628" cy="369332"/>
          </a:xfrm>
          <a:prstGeom prst="rect">
            <a:avLst/>
          </a:prstGeom>
          <a:noFill/>
        </p:spPr>
        <p:txBody>
          <a:bodyPr wrap="square">
            <a:spAutoFit/>
          </a:bodyPr>
          <a:lstStyle/>
          <a:p>
            <a:r>
              <a:rPr lang="en-US" dirty="0">
                <a:hlinkClick r:id="rId2"/>
              </a:rPr>
              <a:t>http://homes.chass.utoronto.ca/~jrbrown/Brown_Philosophy_of_Mathematics.pdf</a:t>
            </a:r>
            <a:r>
              <a:rPr lang="en-US" dirty="0"/>
              <a:t> </a:t>
            </a:r>
          </a:p>
        </p:txBody>
      </p:sp>
      <p:pic>
        <p:nvPicPr>
          <p:cNvPr id="9" name="Picture 8">
            <a:extLst>
              <a:ext uri="{FF2B5EF4-FFF2-40B4-BE49-F238E27FC236}">
                <a16:creationId xmlns:a16="http://schemas.microsoft.com/office/drawing/2014/main" id="{F446827C-8E2E-4EF6-8E4D-A5DFDDD892A5}"/>
              </a:ext>
            </a:extLst>
          </p:cNvPr>
          <p:cNvPicPr>
            <a:picLocks noChangeAspect="1"/>
          </p:cNvPicPr>
          <p:nvPr/>
        </p:nvPicPr>
        <p:blipFill>
          <a:blip r:embed="rId3"/>
          <a:stretch>
            <a:fillRect/>
          </a:stretch>
        </p:blipFill>
        <p:spPr>
          <a:xfrm>
            <a:off x="5714130" y="1825626"/>
            <a:ext cx="5447141" cy="3614458"/>
          </a:xfrm>
          <a:prstGeom prst="rect">
            <a:avLst/>
          </a:prstGeom>
        </p:spPr>
      </p:pic>
    </p:spTree>
    <p:extLst>
      <p:ext uri="{BB962C8B-B14F-4D97-AF65-F5344CB8AC3E}">
        <p14:creationId xmlns:p14="http://schemas.microsoft.com/office/powerpoint/2010/main" val="2901812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05591-73DB-47EB-86D9-D19CB20E3820}"/>
              </a:ext>
            </a:extLst>
          </p:cNvPr>
          <p:cNvSpPr>
            <a:spLocks noGrp="1"/>
          </p:cNvSpPr>
          <p:nvPr>
            <p:ph type="title"/>
          </p:nvPr>
        </p:nvSpPr>
        <p:spPr/>
        <p:txBody>
          <a:bodyPr/>
          <a:lstStyle/>
          <a:p>
            <a:r>
              <a:rPr lang="en-CA" dirty="0"/>
              <a:t>How We Prove Things</a:t>
            </a:r>
            <a:endParaRPr lang="en-US" dirty="0"/>
          </a:p>
        </p:txBody>
      </p:sp>
      <p:sp>
        <p:nvSpPr>
          <p:cNvPr id="3" name="Content Placeholder 2">
            <a:extLst>
              <a:ext uri="{FF2B5EF4-FFF2-40B4-BE49-F238E27FC236}">
                <a16:creationId xmlns:a16="http://schemas.microsoft.com/office/drawing/2014/main" id="{2A94FEEE-19D9-4B0B-A5AC-EC45CFDD9CC5}"/>
              </a:ext>
            </a:extLst>
          </p:cNvPr>
          <p:cNvSpPr>
            <a:spLocks noGrp="1"/>
          </p:cNvSpPr>
          <p:nvPr>
            <p:ph idx="1"/>
          </p:nvPr>
        </p:nvSpPr>
        <p:spPr>
          <a:xfrm>
            <a:off x="838200" y="1825625"/>
            <a:ext cx="5801751" cy="4351338"/>
          </a:xfrm>
        </p:spPr>
        <p:txBody>
          <a:bodyPr>
            <a:normAutofit/>
          </a:bodyPr>
          <a:lstStyle/>
          <a:p>
            <a:r>
              <a:rPr lang="en-US" dirty="0"/>
              <a:t>Proofs </a:t>
            </a:r>
            <a:r>
              <a:rPr lang="en-US" dirty="0">
                <a:solidFill>
                  <a:schemeClr val="bg1">
                    <a:lumMod val="50000"/>
                  </a:schemeClr>
                </a:solidFill>
              </a:rPr>
              <a:t>e.g. symbolic derivations</a:t>
            </a:r>
          </a:p>
          <a:p>
            <a:r>
              <a:rPr lang="en-US" dirty="0"/>
              <a:t>Intuition </a:t>
            </a:r>
            <a:r>
              <a:rPr lang="en-US" dirty="0">
                <a:solidFill>
                  <a:schemeClr val="bg1">
                    <a:lumMod val="50000"/>
                  </a:schemeClr>
                </a:solidFill>
              </a:rPr>
              <a:t>e.g. 2 + 2 = 4</a:t>
            </a:r>
          </a:p>
          <a:p>
            <a:r>
              <a:rPr lang="en-US" dirty="0"/>
              <a:t>Induction </a:t>
            </a:r>
            <a:r>
              <a:rPr lang="en-US" dirty="0">
                <a:solidFill>
                  <a:schemeClr val="bg1">
                    <a:lumMod val="50000"/>
                  </a:schemeClr>
                </a:solidFill>
              </a:rPr>
              <a:t>e.g. counting crows</a:t>
            </a:r>
          </a:p>
          <a:p>
            <a:r>
              <a:rPr lang="en-US" dirty="0"/>
              <a:t>H-D </a:t>
            </a:r>
            <a:r>
              <a:rPr lang="en-US" dirty="0">
                <a:solidFill>
                  <a:schemeClr val="bg1">
                    <a:lumMod val="50000"/>
                  </a:schemeClr>
                </a:solidFill>
              </a:rPr>
              <a:t>e.g.</a:t>
            </a:r>
            <a:r>
              <a:rPr lang="en-US" dirty="0"/>
              <a:t> </a:t>
            </a:r>
            <a:r>
              <a:rPr lang="en-US" dirty="0">
                <a:solidFill>
                  <a:schemeClr val="bg1">
                    <a:lumMod val="50000"/>
                  </a:schemeClr>
                </a:solidFill>
              </a:rPr>
              <a:t>predictions / consequences</a:t>
            </a:r>
          </a:p>
          <a:p>
            <a:r>
              <a:rPr lang="en-US" dirty="0"/>
              <a:t>Pictures </a:t>
            </a:r>
            <a:r>
              <a:rPr lang="en-US" dirty="0">
                <a:solidFill>
                  <a:schemeClr val="bg1">
                    <a:lumMod val="50000"/>
                  </a:schemeClr>
                </a:solidFill>
              </a:rPr>
              <a:t>e.g. </a:t>
            </a:r>
            <a:r>
              <a:rPr lang="en-US" dirty="0" err="1">
                <a:solidFill>
                  <a:schemeClr val="bg1">
                    <a:lumMod val="50000"/>
                  </a:schemeClr>
                </a:solidFill>
              </a:rPr>
              <a:t>gometry</a:t>
            </a:r>
            <a:r>
              <a:rPr lang="en-US" dirty="0"/>
              <a:t> </a:t>
            </a:r>
          </a:p>
          <a:p>
            <a:r>
              <a:rPr lang="en-US" dirty="0"/>
              <a:t>Diagonalization </a:t>
            </a:r>
            <a:r>
              <a:rPr lang="en-US" dirty="0">
                <a:solidFill>
                  <a:schemeClr val="bg1">
                    <a:lumMod val="50000"/>
                  </a:schemeClr>
                </a:solidFill>
              </a:rPr>
              <a:t>e.g. </a:t>
            </a:r>
            <a:r>
              <a:rPr lang="en-US" dirty="0">
                <a:solidFill>
                  <a:schemeClr val="bg1">
                    <a:lumMod val="50000"/>
                  </a:schemeClr>
                </a:solidFill>
                <a:effectLst/>
                <a:latin typeface="Times New Roman" panose="02020603050405020304" pitchFamily="18" charset="0"/>
              </a:rPr>
              <a:t>Gödel’s proof</a:t>
            </a:r>
            <a:endParaRPr lang="en-US" dirty="0">
              <a:solidFill>
                <a:schemeClr val="bg1">
                  <a:lumMod val="50000"/>
                </a:schemeClr>
              </a:solidFill>
            </a:endParaRPr>
          </a:p>
          <a:p>
            <a:r>
              <a:rPr lang="en-US" dirty="0"/>
              <a:t>Thought Experiments </a:t>
            </a:r>
            <a:r>
              <a:rPr lang="en-US" dirty="0">
                <a:solidFill>
                  <a:schemeClr val="bg1">
                    <a:lumMod val="50000"/>
                  </a:schemeClr>
                </a:solidFill>
              </a:rPr>
              <a:t>e.g. Einstein</a:t>
            </a:r>
          </a:p>
        </p:txBody>
      </p:sp>
      <p:sp>
        <p:nvSpPr>
          <p:cNvPr id="5" name="TextBox 4">
            <a:extLst>
              <a:ext uri="{FF2B5EF4-FFF2-40B4-BE49-F238E27FC236}">
                <a16:creationId xmlns:a16="http://schemas.microsoft.com/office/drawing/2014/main" id="{F5D6FA53-025B-4A1C-B98F-83E8363CE9A6}"/>
              </a:ext>
            </a:extLst>
          </p:cNvPr>
          <p:cNvSpPr txBox="1"/>
          <p:nvPr/>
        </p:nvSpPr>
        <p:spPr>
          <a:xfrm>
            <a:off x="838200" y="5938074"/>
            <a:ext cx="11165058" cy="646331"/>
          </a:xfrm>
          <a:prstGeom prst="rect">
            <a:avLst/>
          </a:prstGeom>
          <a:noFill/>
        </p:spPr>
        <p:txBody>
          <a:bodyPr wrap="square">
            <a:spAutoFit/>
          </a:bodyPr>
          <a:lstStyle/>
          <a:p>
            <a:r>
              <a:rPr lang="en-US" dirty="0"/>
              <a:t>James Robert brown </a:t>
            </a:r>
            <a:r>
              <a:rPr lang="en-US" dirty="0">
                <a:hlinkClick r:id="rId2"/>
              </a:rPr>
              <a:t>http://homes.chass.utoronto.ca/~jrbrown/Brown_Philosophy_of_Mathematics.pdf</a:t>
            </a:r>
            <a:r>
              <a:rPr lang="en-US" dirty="0"/>
              <a:t> p. 206</a:t>
            </a:r>
          </a:p>
          <a:p>
            <a:r>
              <a:rPr lang="en-US" dirty="0"/>
              <a:t>Image: </a:t>
            </a:r>
            <a:r>
              <a:rPr lang="en-US" dirty="0">
                <a:hlinkClick r:id="rId3"/>
              </a:rPr>
              <a:t>https://www.soiladvocates.ca/why-do-we-need-to-prove-things-in-our-society/</a:t>
            </a:r>
            <a:r>
              <a:rPr lang="en-US" dirty="0"/>
              <a:t> </a:t>
            </a:r>
          </a:p>
        </p:txBody>
      </p:sp>
      <p:pic>
        <p:nvPicPr>
          <p:cNvPr id="7" name="Picture 6">
            <a:extLst>
              <a:ext uri="{FF2B5EF4-FFF2-40B4-BE49-F238E27FC236}">
                <a16:creationId xmlns:a16="http://schemas.microsoft.com/office/drawing/2014/main" id="{74C911FC-C1F4-4D97-BA8C-5D982DC7D3AD}"/>
              </a:ext>
            </a:extLst>
          </p:cNvPr>
          <p:cNvPicPr>
            <a:picLocks noChangeAspect="1"/>
          </p:cNvPicPr>
          <p:nvPr/>
        </p:nvPicPr>
        <p:blipFill>
          <a:blip r:embed="rId4"/>
          <a:stretch>
            <a:fillRect/>
          </a:stretch>
        </p:blipFill>
        <p:spPr>
          <a:xfrm>
            <a:off x="6933046" y="1825625"/>
            <a:ext cx="4420753" cy="3712574"/>
          </a:xfrm>
          <a:prstGeom prst="rect">
            <a:avLst/>
          </a:prstGeom>
        </p:spPr>
      </p:pic>
    </p:spTree>
    <p:extLst>
      <p:ext uri="{BB962C8B-B14F-4D97-AF65-F5344CB8AC3E}">
        <p14:creationId xmlns:p14="http://schemas.microsoft.com/office/powerpoint/2010/main" val="17113783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TotalTime>
  <Words>1955</Words>
  <Application>Microsoft Office PowerPoint</Application>
  <PresentationFormat>Widescreen</PresentationFormat>
  <Paragraphs>179</Paragraphs>
  <Slides>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Times New Roman</vt:lpstr>
      <vt:lpstr>Office Theme</vt:lpstr>
      <vt:lpstr>Models and Interpretations</vt:lpstr>
      <vt:lpstr>Models and Interpretations</vt:lpstr>
      <vt:lpstr>What Does a Poll Mean?</vt:lpstr>
      <vt:lpstr>Modeling Can Be Tricky</vt:lpstr>
      <vt:lpstr>The Wrong Model</vt:lpstr>
      <vt:lpstr>Models in AI and Analytics</vt:lpstr>
      <vt:lpstr>The Cartesian Revolution</vt:lpstr>
      <vt:lpstr>Mathematics</vt:lpstr>
      <vt:lpstr>How We Prove Things</vt:lpstr>
      <vt:lpstr>State Space and Probability</vt:lpstr>
      <vt:lpstr>Formal Semantics</vt:lpstr>
      <vt:lpstr>Representations</vt:lpstr>
      <vt:lpstr>The Semantic Web</vt:lpstr>
      <vt:lpstr>Models in AI</vt:lpstr>
      <vt:lpstr>Interpretation in AI Models</vt:lpstr>
      <vt:lpstr>Model as Perceptual Expertise</vt:lpstr>
      <vt:lpstr>Models and Ethics</vt:lpstr>
      <vt:lpstr>Making Models</vt:lpstr>
      <vt:lpstr>Choices, Choices</vt:lpstr>
      <vt:lpstr>Validating Models</vt:lpstr>
      <vt:lpstr>Learning Analytics Models</vt:lpstr>
      <vt:lpstr>Model Risk Management</vt:lpstr>
      <vt:lpstr>Practices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Models and Interpretations</dc:title>
  <dc:creator>Stephen Downes</dc:creator>
  <cp:lastModifiedBy>Stephen Downes</cp:lastModifiedBy>
  <cp:revision>3</cp:revision>
  <dcterms:created xsi:type="dcterms:W3CDTF">2021-12-09T14:54:36Z</dcterms:created>
  <dcterms:modified xsi:type="dcterms:W3CDTF">2021-12-09T20:13:18Z</dcterms:modified>
</cp:coreProperties>
</file>