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2" r:id="rId4"/>
    <p:sldId id="270" r:id="rId5"/>
    <p:sldId id="283" r:id="rId6"/>
    <p:sldId id="261" r:id="rId7"/>
    <p:sldId id="274" r:id="rId8"/>
    <p:sldId id="275" r:id="rId9"/>
    <p:sldId id="268" r:id="rId10"/>
    <p:sldId id="272" r:id="rId11"/>
    <p:sldId id="271" r:id="rId12"/>
    <p:sldId id="277" r:id="rId13"/>
    <p:sldId id="278" r:id="rId14"/>
    <p:sldId id="279" r:id="rId15"/>
    <p:sldId id="280" r:id="rId16"/>
    <p:sldId id="281"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68" d="100"/>
          <a:sy n="68" d="100"/>
        </p:scale>
        <p:origin x="336" y="66"/>
      </p:cViewPr>
      <p:guideLst/>
    </p:cSldViewPr>
  </p:slideViewPr>
  <p:notesTextViewPr>
    <p:cViewPr>
      <p:scale>
        <a:sx n="1" d="1"/>
        <a:sy n="1" d="1"/>
      </p:scale>
      <p:origin x="0" y="0"/>
    </p:cViewPr>
  </p:notesTextViewPr>
  <p:sorterViewPr>
    <p:cViewPr>
      <p:scale>
        <a:sx n="100" d="100"/>
        <a:sy n="100" d="100"/>
      </p:scale>
      <p:origin x="0" y="-27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19BE-50DE-4A23-B376-D45B73305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377E07-A383-478B-BADE-43D373B40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D9EDD-8673-458C-AD3D-F4328F3B3F7E}"/>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3931CADD-5AD3-4650-AE4A-993BBE656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CC6D2-1865-48E2-A162-83C0264AF986}"/>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93713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BF53-8C73-48DB-B6FC-DF73F51F9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1E38D-0F61-4894-B542-1AC05BF140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7CE25-E405-494D-9E9A-C07156BC0894}"/>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25F20338-C619-4BA9-ACAF-BD55343DE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C5EA-5DF7-41B1-A57B-8393B49749ED}"/>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196397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F1846-012F-4D10-AEA3-01198E7AD5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FF825-A795-4294-B1E1-EEAB5FF55F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0C0B5-E7AE-4B0E-B288-57D3E09A0067}"/>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1367D186-D635-456B-87D7-945FBD7AB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09927-9390-4E88-A4C3-4E9F90E7337F}"/>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102563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BC32-BA01-44C0-8D7C-F8787F926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70281-D62C-4833-AC8C-ED5377C9D1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93E7B-95FD-4FE5-BA54-20D3E932297C}"/>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DC1921EB-02F0-4FB7-8132-754353DF5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97726-672E-4E52-978A-41FD32E0B1C2}"/>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90011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A32A-B122-488F-BFBF-E0C1B6DBA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AEA2B-7FDD-497C-BF9E-7A09D43D1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4ED7D-3AE9-454C-A586-03BD4A63BCB3}"/>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9DAC5C7C-7132-435D-B710-2ACEB0E69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18C9E-6383-4D72-AB02-795D021B6ED2}"/>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225192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A8B3-5297-42FA-AE30-3319BE509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238B-4856-45DA-8785-B3B69DD9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E7ADDF-D3F9-4C24-832A-01BC743BF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CE618B-D1B0-4642-8893-60D664DF7CD7}"/>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6" name="Footer Placeholder 5">
            <a:extLst>
              <a:ext uri="{FF2B5EF4-FFF2-40B4-BE49-F238E27FC236}">
                <a16:creationId xmlns:a16="http://schemas.microsoft.com/office/drawing/2014/main" id="{CA64CDE4-E9C6-419A-B49E-42FD9D20C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7C916-9B70-407B-83EB-EAE3C716C24F}"/>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16486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1FD2-9F98-46ED-B4E0-7A5117127E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046B6B-875B-4EEF-A59B-31F33BC02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6D65B2-8B6F-4B10-8C22-5D9F5A4C86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106F2-46C1-4F83-90E3-C45A27C59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82EE9-F83B-4E69-AAE4-DFD70C9C0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22E17-3884-4464-B6D7-C7C3FEDB39B0}"/>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8" name="Footer Placeholder 7">
            <a:extLst>
              <a:ext uri="{FF2B5EF4-FFF2-40B4-BE49-F238E27FC236}">
                <a16:creationId xmlns:a16="http://schemas.microsoft.com/office/drawing/2014/main" id="{9CF6EDAA-70EE-42F4-938F-89BCB26BE6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D98D1-C19E-4A22-8214-72921C46496C}"/>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96299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C1B2-8516-4F32-BEB4-B347249CC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98A27-0580-4A00-B86B-11D89FF06B26}"/>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4" name="Footer Placeholder 3">
            <a:extLst>
              <a:ext uri="{FF2B5EF4-FFF2-40B4-BE49-F238E27FC236}">
                <a16:creationId xmlns:a16="http://schemas.microsoft.com/office/drawing/2014/main" id="{EB9B6080-C323-4A18-A136-FAB6C8FD9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ED4FA7-CFBE-4275-8B73-D838087B6579}"/>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23719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67B88-71DC-4C2B-874B-6A02FB32757B}"/>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3" name="Footer Placeholder 2">
            <a:extLst>
              <a:ext uri="{FF2B5EF4-FFF2-40B4-BE49-F238E27FC236}">
                <a16:creationId xmlns:a16="http://schemas.microsoft.com/office/drawing/2014/main" id="{302EE8BA-AB6F-49F7-8BD4-A974AB0C8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D0483-3B2F-4719-9341-4E45E3C28E44}"/>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217701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EC75-B8C1-4EB5-B68C-DFEABD5D2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3DD8AD-9FA2-402E-8502-BCF1619E2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CD3DF-6349-4668-B449-44A96AD18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3F00A-1C92-4C36-B2BC-42A6D7991C79}"/>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6" name="Footer Placeholder 5">
            <a:extLst>
              <a:ext uri="{FF2B5EF4-FFF2-40B4-BE49-F238E27FC236}">
                <a16:creationId xmlns:a16="http://schemas.microsoft.com/office/drawing/2014/main" id="{8C5C07AC-5598-485E-B47D-4CD5E81DC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E6AD9-C1CE-432A-8BD7-AD159D91A59E}"/>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186169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515E-5C2C-459C-B4BD-02B27FAD2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E44E6-A067-4B29-B9B1-5A0AF9FFF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B51626-452E-44B3-B631-C23013209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EC8BD-5CD0-4D60-BB58-44B091BF5630}"/>
              </a:ext>
            </a:extLst>
          </p:cNvPr>
          <p:cNvSpPr>
            <a:spLocks noGrp="1"/>
          </p:cNvSpPr>
          <p:nvPr>
            <p:ph type="dt" sz="half" idx="10"/>
          </p:nvPr>
        </p:nvSpPr>
        <p:spPr/>
        <p:txBody>
          <a:bodyPr/>
          <a:lstStyle/>
          <a:p>
            <a:fld id="{0A663226-69A0-40F8-9357-1C39BB8B38AF}" type="datetimeFigureOut">
              <a:rPr lang="en-US" smtClean="0"/>
              <a:t>12/14/2021</a:t>
            </a:fld>
            <a:endParaRPr lang="en-US"/>
          </a:p>
        </p:txBody>
      </p:sp>
      <p:sp>
        <p:nvSpPr>
          <p:cNvPr id="6" name="Footer Placeholder 5">
            <a:extLst>
              <a:ext uri="{FF2B5EF4-FFF2-40B4-BE49-F238E27FC236}">
                <a16:creationId xmlns:a16="http://schemas.microsoft.com/office/drawing/2014/main" id="{23F7CB6D-1368-4709-A8C6-3FF26D08B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5D0C4-C5BB-4CE9-AF2B-045CDE840A45}"/>
              </a:ext>
            </a:extLst>
          </p:cNvPr>
          <p:cNvSpPr>
            <a:spLocks noGrp="1"/>
          </p:cNvSpPr>
          <p:nvPr>
            <p:ph type="sldNum" sz="quarter" idx="12"/>
          </p:nvPr>
        </p:nvSpPr>
        <p:spPr/>
        <p:txBody>
          <a:bodyPr/>
          <a:lstStyle/>
          <a:p>
            <a:fld id="{CD0735A2-2136-4004-A64B-45AD9E60255C}" type="slidenum">
              <a:rPr lang="en-US" smtClean="0"/>
              <a:t>‹#›</a:t>
            </a:fld>
            <a:endParaRPr lang="en-US"/>
          </a:p>
        </p:txBody>
      </p:sp>
    </p:spTree>
    <p:extLst>
      <p:ext uri="{BB962C8B-B14F-4D97-AF65-F5344CB8AC3E}">
        <p14:creationId xmlns:p14="http://schemas.microsoft.com/office/powerpoint/2010/main" val="422055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616FD-8970-4D3B-BD9C-B4232FD65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64A76-B5FC-4D2E-8270-F65AF6C63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F76FD-B5D3-4B73-859D-69542FBFA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63226-69A0-40F8-9357-1C39BB8B38AF}" type="datetimeFigureOut">
              <a:rPr lang="en-US" smtClean="0"/>
              <a:t>12/14/2021</a:t>
            </a:fld>
            <a:endParaRPr lang="en-US"/>
          </a:p>
        </p:txBody>
      </p:sp>
      <p:sp>
        <p:nvSpPr>
          <p:cNvPr id="5" name="Footer Placeholder 4">
            <a:extLst>
              <a:ext uri="{FF2B5EF4-FFF2-40B4-BE49-F238E27FC236}">
                <a16:creationId xmlns:a16="http://schemas.microsoft.com/office/drawing/2014/main" id="{806246D7-1913-4DCD-91DD-A244F0379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2CA94-17EA-40A8-B6E9-D3F456AEA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735A2-2136-4004-A64B-45AD9E60255C}" type="slidenum">
              <a:rPr lang="en-US" smtClean="0"/>
              <a:t>‹#›</a:t>
            </a:fld>
            <a:endParaRPr lang="en-US"/>
          </a:p>
        </p:txBody>
      </p:sp>
    </p:spTree>
    <p:extLst>
      <p:ext uri="{BB962C8B-B14F-4D97-AF65-F5344CB8AC3E}">
        <p14:creationId xmlns:p14="http://schemas.microsoft.com/office/powerpoint/2010/main" val="183896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dm.com/digital-home-reinventing-signs-billboards-jukebox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stcompany.com/3064539/self-driving-mercedes-will-be-programmed-to-sacrifice-pedestrians-to-save-the-driver" TargetMode="External"/><Relationship Id="rId2" Type="http://schemas.openxmlformats.org/officeDocument/2006/relationships/hyperlink" Target="https://www.newscientist.com/article/2227168-turkey-is-getting-military-drones-armed-with-machine-gun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mediawell.ssrc.org/expert-reflections/on-digital-disinformation-and-democratic-myth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10758-021-09514-5" TargetMode="External"/><Relationship Id="rId2" Type="http://schemas.openxmlformats.org/officeDocument/2006/relationships/hyperlink" Target="https://journals.aau.dk/index.php/pbl/article/view/2545/297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onlinelibrary.wiley.com/doi/abs/10.1111/j.1467-8500.2010.00699.x" TargetMode="External"/><Relationship Id="rId2" Type="http://schemas.openxmlformats.org/officeDocument/2006/relationships/hyperlink" Target="https://doi.org/10.1080/02680939.2015.1035758"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ts.org.za/index.php/hts/article/view/5342/13193" TargetMode="External"/><Relationship Id="rId1" Type="http://schemas.openxmlformats.org/officeDocument/2006/relationships/slideLayout" Target="../slideLayouts/slideLayout2.xml"/><Relationship Id="rId4" Type="http://schemas.openxmlformats.org/officeDocument/2006/relationships/hyperlink" Target="https://www.aies-conference.com/2021/wp-content/posters/83_%20Modeling%20and%20Guiding%20the%20Creation%20of%20Ethical%20Human-AI%20Teams.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322694783_Impact_Evaluation_of_Development_Interventions_A_Practical_Guid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gtrax.edublogs.org/2020/01/24/grapple-session-an-inquiry-into-ai-and-ethic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ckinsey.com/featured-insights/artificial-intelligence/the-promise-and-challenge-of-the-age-of-artificial-intellige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chcrunch.com/2021/12/01/data-governance-act-provisional-agre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ciencedirect.com/science/article/pii/S036013151730239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467-019-14108-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sciforce/ai-at-the-classroom-the-good-the-bad-and-the-ugly-8dd7a1b4085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daviddao/awful-a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faceptio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mj.com/content/372/bmj.n304"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www.thelancet.com/journals/landig/article/PIIS2589-7500(21)00210-7/fulltext"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2A96D8AF-841F-4818-90E1-CDEB45988BE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FA0EF048-DCBC-48D4-A4A9-4E217DB0C43D}"/>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Evaluation and Impact</a:t>
            </a:r>
            <a:endParaRPr lang="en-US" dirty="0">
              <a:solidFill>
                <a:srgbClr val="FFFFFF"/>
              </a:solidFill>
            </a:endParaRPr>
          </a:p>
        </p:txBody>
      </p:sp>
      <p:sp>
        <p:nvSpPr>
          <p:cNvPr id="3" name="Subtitle 2">
            <a:extLst>
              <a:ext uri="{FF2B5EF4-FFF2-40B4-BE49-F238E27FC236}">
                <a16:creationId xmlns:a16="http://schemas.microsoft.com/office/drawing/2014/main" id="{9AA4261F-0FB4-41B3-81FA-803821295334}"/>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14, 2021</a:t>
            </a:r>
            <a:endParaRPr lang="en-US">
              <a:solidFill>
                <a:srgbClr val="FFFFFF"/>
              </a:solidFill>
            </a:endParaRPr>
          </a:p>
        </p:txBody>
      </p:sp>
    </p:spTree>
    <p:extLst>
      <p:ext uri="{BB962C8B-B14F-4D97-AF65-F5344CB8AC3E}">
        <p14:creationId xmlns:p14="http://schemas.microsoft.com/office/powerpoint/2010/main" val="34297067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C51A-40A5-4E2C-A29F-85DC787503A3}"/>
              </a:ext>
            </a:extLst>
          </p:cNvPr>
          <p:cNvSpPr>
            <a:spLocks noGrp="1"/>
          </p:cNvSpPr>
          <p:nvPr>
            <p:ph type="title"/>
          </p:nvPr>
        </p:nvSpPr>
        <p:spPr/>
        <p:txBody>
          <a:bodyPr/>
          <a:lstStyle/>
          <a:p>
            <a:r>
              <a:rPr lang="en-CA" dirty="0"/>
              <a:t>Use</a:t>
            </a:r>
            <a:endParaRPr lang="en-US" dirty="0"/>
          </a:p>
        </p:txBody>
      </p:sp>
      <p:sp>
        <p:nvSpPr>
          <p:cNvPr id="3" name="Content Placeholder 2">
            <a:extLst>
              <a:ext uri="{FF2B5EF4-FFF2-40B4-BE49-F238E27FC236}">
                <a16:creationId xmlns:a16="http://schemas.microsoft.com/office/drawing/2014/main" id="{61E35506-380C-4E5F-AF16-B8D4D713DD73}"/>
              </a:ext>
            </a:extLst>
          </p:cNvPr>
          <p:cNvSpPr>
            <a:spLocks noGrp="1"/>
          </p:cNvSpPr>
          <p:nvPr>
            <p:ph idx="1"/>
          </p:nvPr>
        </p:nvSpPr>
        <p:spPr/>
        <p:txBody>
          <a:bodyPr>
            <a:normAutofit/>
          </a:bodyPr>
          <a:lstStyle/>
          <a:p>
            <a:pPr marL="0" indent="0">
              <a:buNone/>
            </a:pPr>
            <a:r>
              <a:rPr lang="en-US" dirty="0"/>
              <a:t>Example: What makes the surveillance culture ethically questionable is the use to which surveillance is put. </a:t>
            </a:r>
          </a:p>
          <a:p>
            <a:endParaRPr lang="en-US" dirty="0"/>
          </a:p>
        </p:txBody>
      </p:sp>
      <p:sp>
        <p:nvSpPr>
          <p:cNvPr id="5" name="TextBox 4">
            <a:extLst>
              <a:ext uri="{FF2B5EF4-FFF2-40B4-BE49-F238E27FC236}">
                <a16:creationId xmlns:a16="http://schemas.microsoft.com/office/drawing/2014/main" id="{0E95BDE3-78D3-411B-91A7-19CF2F677671}"/>
              </a:ext>
            </a:extLst>
          </p:cNvPr>
          <p:cNvSpPr txBox="1"/>
          <p:nvPr/>
        </p:nvSpPr>
        <p:spPr>
          <a:xfrm>
            <a:off x="6746929" y="3037642"/>
            <a:ext cx="4606871" cy="3139321"/>
          </a:xfrm>
          <a:prstGeom prst="rect">
            <a:avLst/>
          </a:prstGeom>
          <a:noFill/>
          <a:ln w="3175">
            <a:solidFill>
              <a:schemeClr val="tx1"/>
            </a:solidFill>
          </a:ln>
        </p:spPr>
        <p:txBody>
          <a:bodyPr wrap="square">
            <a:spAutoFit/>
          </a:bodyPr>
          <a:lstStyle/>
          <a:p>
            <a:r>
              <a:rPr lang="en-US" dirty="0"/>
              <a:t>“The point is that it doesn’t matter which technology is used to identify people… The whole purpose of this process is for companies — and governments — to treat individuals differently. We are shown different ads on the internet and receive different offers for credit cards. Smart billboards display different advertisements based on who we are. In the future, we might be treated differently when we walk into a store, just as we currently are when we visit websites.” (</a:t>
            </a:r>
            <a:r>
              <a:rPr lang="en-US" dirty="0" err="1"/>
              <a:t>Schneier</a:t>
            </a:r>
            <a:r>
              <a:rPr lang="en-US" dirty="0"/>
              <a:t>, 2020)</a:t>
            </a:r>
          </a:p>
        </p:txBody>
      </p:sp>
      <p:pic>
        <p:nvPicPr>
          <p:cNvPr id="7" name="Picture 6" descr="A picture containing text, sky, outdoor&#10;&#10;Description automatically generated">
            <a:extLst>
              <a:ext uri="{FF2B5EF4-FFF2-40B4-BE49-F238E27FC236}">
                <a16:creationId xmlns:a16="http://schemas.microsoft.com/office/drawing/2014/main" id="{7D5B2326-33BA-4775-962A-383E46CC8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37642"/>
            <a:ext cx="5268352" cy="3139321"/>
          </a:xfrm>
          <a:prstGeom prst="rect">
            <a:avLst/>
          </a:prstGeom>
        </p:spPr>
      </p:pic>
      <p:sp>
        <p:nvSpPr>
          <p:cNvPr id="9" name="TextBox 8">
            <a:extLst>
              <a:ext uri="{FF2B5EF4-FFF2-40B4-BE49-F238E27FC236}">
                <a16:creationId xmlns:a16="http://schemas.microsoft.com/office/drawing/2014/main" id="{57283EB1-6377-4270-B3EB-9D60E5976777}"/>
              </a:ext>
            </a:extLst>
          </p:cNvPr>
          <p:cNvSpPr txBox="1"/>
          <p:nvPr/>
        </p:nvSpPr>
        <p:spPr>
          <a:xfrm>
            <a:off x="838200" y="6311900"/>
            <a:ext cx="8636430" cy="369332"/>
          </a:xfrm>
          <a:prstGeom prst="rect">
            <a:avLst/>
          </a:prstGeom>
          <a:noFill/>
        </p:spPr>
        <p:txBody>
          <a:bodyPr wrap="square">
            <a:spAutoFit/>
          </a:bodyPr>
          <a:lstStyle/>
          <a:p>
            <a:r>
              <a:rPr lang="en-US" dirty="0">
                <a:hlinkClick r:id="rId3"/>
              </a:rPr>
              <a:t>https://digitaldm.com/digital-home-reinventing-signs-billboards-jukeboxes/</a:t>
            </a:r>
            <a:r>
              <a:rPr lang="en-US" dirty="0"/>
              <a:t> </a:t>
            </a:r>
          </a:p>
        </p:txBody>
      </p:sp>
    </p:spTree>
    <p:extLst>
      <p:ext uri="{BB962C8B-B14F-4D97-AF65-F5344CB8AC3E}">
        <p14:creationId xmlns:p14="http://schemas.microsoft.com/office/powerpoint/2010/main" val="216510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63D-5108-40DB-9330-3909766AE351}"/>
              </a:ext>
            </a:extLst>
          </p:cNvPr>
          <p:cNvSpPr>
            <a:spLocks noGrp="1"/>
          </p:cNvSpPr>
          <p:nvPr>
            <p:ph type="title"/>
          </p:nvPr>
        </p:nvSpPr>
        <p:spPr/>
        <p:txBody>
          <a:bodyPr/>
          <a:lstStyle/>
          <a:p>
            <a:r>
              <a:rPr lang="en-CA" dirty="0"/>
              <a:t>Ethical Decisions Actually Made</a:t>
            </a:r>
            <a:endParaRPr lang="en-US" dirty="0"/>
          </a:p>
        </p:txBody>
      </p:sp>
      <p:sp>
        <p:nvSpPr>
          <p:cNvPr id="3" name="Content Placeholder 2">
            <a:extLst>
              <a:ext uri="{FF2B5EF4-FFF2-40B4-BE49-F238E27FC236}">
                <a16:creationId xmlns:a16="http://schemas.microsoft.com/office/drawing/2014/main" id="{FDE62206-91E0-4295-AD0C-23658677147F}"/>
              </a:ext>
            </a:extLst>
          </p:cNvPr>
          <p:cNvSpPr>
            <a:spLocks noGrp="1"/>
          </p:cNvSpPr>
          <p:nvPr>
            <p:ph idx="1"/>
          </p:nvPr>
        </p:nvSpPr>
        <p:spPr>
          <a:xfrm>
            <a:off x="838200" y="1825625"/>
            <a:ext cx="5066654" cy="4351338"/>
          </a:xfrm>
        </p:spPr>
        <p:txBody>
          <a:bodyPr/>
          <a:lstStyle/>
          <a:p>
            <a:r>
              <a:rPr lang="en-US" dirty="0"/>
              <a:t>Evaluation considers the decisions actually made in the field:</a:t>
            </a:r>
          </a:p>
          <a:p>
            <a:pPr lvl="1"/>
            <a:r>
              <a:rPr lang="en-US" dirty="0"/>
              <a:t>Drones with machine guns</a:t>
            </a:r>
          </a:p>
          <a:p>
            <a:pPr lvl="1"/>
            <a:r>
              <a:rPr lang="en-US" dirty="0"/>
              <a:t>Cars that protect occupants first</a:t>
            </a:r>
          </a:p>
          <a:p>
            <a:r>
              <a:rPr lang="en-US" dirty="0"/>
              <a:t>Subsequent analysis projects what the ethics </a:t>
            </a:r>
            <a:r>
              <a:rPr lang="en-US" i="1" dirty="0"/>
              <a:t>actually are</a:t>
            </a:r>
            <a:r>
              <a:rPr lang="en-US" dirty="0"/>
              <a:t> in the environment</a:t>
            </a:r>
            <a:br>
              <a:rPr lang="en-US" dirty="0"/>
            </a:br>
            <a:r>
              <a:rPr lang="en-US" dirty="0"/>
              <a:t> </a:t>
            </a:r>
          </a:p>
          <a:p>
            <a:endParaRPr lang="en-US" dirty="0"/>
          </a:p>
        </p:txBody>
      </p:sp>
      <p:sp>
        <p:nvSpPr>
          <p:cNvPr id="5" name="TextBox 4">
            <a:extLst>
              <a:ext uri="{FF2B5EF4-FFF2-40B4-BE49-F238E27FC236}">
                <a16:creationId xmlns:a16="http://schemas.microsoft.com/office/drawing/2014/main" id="{603B1CE2-55D1-4D98-8641-6212A34832CB}"/>
              </a:ext>
            </a:extLst>
          </p:cNvPr>
          <p:cNvSpPr txBox="1"/>
          <p:nvPr/>
        </p:nvSpPr>
        <p:spPr>
          <a:xfrm>
            <a:off x="838200" y="5380672"/>
            <a:ext cx="10711912" cy="1477328"/>
          </a:xfrm>
          <a:prstGeom prst="rect">
            <a:avLst/>
          </a:prstGeom>
          <a:noFill/>
        </p:spPr>
        <p:txBody>
          <a:bodyPr wrap="square">
            <a:spAutoFit/>
          </a:bodyPr>
          <a:lstStyle/>
          <a:p>
            <a:r>
              <a:rPr lang="en-US" dirty="0">
                <a:hlinkClick r:id="rId2"/>
              </a:rPr>
              <a:t>https://www.newscientist.com/article/2227168-turkey-is-getting-military-drones-armed-with-machine-guns/</a:t>
            </a:r>
            <a:endParaRPr lang="en-US" dirty="0"/>
          </a:p>
          <a:p>
            <a:r>
              <a:rPr lang="en-US" dirty="0"/>
              <a:t>Charlie Sorrel. (2016). Self-Driving Mercedes Will Be Programmed To Sacrifice Pedestrians To Save The Driver. Fast Company, October 13, 2016. </a:t>
            </a:r>
            <a:r>
              <a:rPr lang="en-US" dirty="0">
                <a:hlinkClick r:id="rId3"/>
              </a:rPr>
              <a:t>https://www.fastcompany.com/3064539/self-driving-mercedes-will-be-programmed-to-sacrifice-pedestrians-to-save-the-driver</a:t>
            </a:r>
            <a:r>
              <a:rPr lang="en-US" dirty="0"/>
              <a:t>  </a:t>
            </a:r>
          </a:p>
          <a:p>
            <a:r>
              <a:rPr lang="en-US" dirty="0"/>
              <a:t>   </a:t>
            </a:r>
          </a:p>
        </p:txBody>
      </p:sp>
      <p:pic>
        <p:nvPicPr>
          <p:cNvPr id="7" name="Picture 6" descr="Diagram&#10;&#10;Description automatically generated">
            <a:extLst>
              <a:ext uri="{FF2B5EF4-FFF2-40B4-BE49-F238E27FC236}">
                <a16:creationId xmlns:a16="http://schemas.microsoft.com/office/drawing/2014/main" id="{C542643C-09D6-40C0-930A-39AD67D3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5625"/>
            <a:ext cx="4790661" cy="3195826"/>
          </a:xfrm>
          <a:prstGeom prst="rect">
            <a:avLst/>
          </a:prstGeom>
        </p:spPr>
      </p:pic>
    </p:spTree>
    <p:extLst>
      <p:ext uri="{BB962C8B-B14F-4D97-AF65-F5344CB8AC3E}">
        <p14:creationId xmlns:p14="http://schemas.microsoft.com/office/powerpoint/2010/main" val="58630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87D6-7FCC-4366-865B-046E8DE63DA3}"/>
              </a:ext>
            </a:extLst>
          </p:cNvPr>
          <p:cNvSpPr>
            <a:spLocks noGrp="1"/>
          </p:cNvSpPr>
          <p:nvPr>
            <p:ph type="title"/>
          </p:nvPr>
        </p:nvSpPr>
        <p:spPr/>
        <p:txBody>
          <a:bodyPr/>
          <a:lstStyle/>
          <a:p>
            <a:r>
              <a:rPr lang="en-CA" dirty="0"/>
              <a:t>Impacts and Narratives</a:t>
            </a:r>
            <a:endParaRPr lang="en-US" dirty="0"/>
          </a:p>
        </p:txBody>
      </p:sp>
      <p:sp>
        <p:nvSpPr>
          <p:cNvPr id="3" name="Content Placeholder 2">
            <a:extLst>
              <a:ext uri="{FF2B5EF4-FFF2-40B4-BE49-F238E27FC236}">
                <a16:creationId xmlns:a16="http://schemas.microsoft.com/office/drawing/2014/main" id="{3E64A042-DE14-4012-A4E7-6A8BFB854D0A}"/>
              </a:ext>
            </a:extLst>
          </p:cNvPr>
          <p:cNvSpPr>
            <a:spLocks noGrp="1"/>
          </p:cNvSpPr>
          <p:nvPr>
            <p:ph idx="1"/>
          </p:nvPr>
        </p:nvSpPr>
        <p:spPr>
          <a:xfrm>
            <a:off x="838200" y="1825625"/>
            <a:ext cx="9621253" cy="4351338"/>
          </a:xfrm>
        </p:spPr>
        <p:txBody>
          <a:bodyPr>
            <a:normAutofit/>
          </a:bodyPr>
          <a:lstStyle/>
          <a:p>
            <a:pPr marL="0" indent="0">
              <a:buNone/>
            </a:pPr>
            <a:r>
              <a:rPr lang="en-US" dirty="0"/>
              <a:t>What is the impact of media manipulation and fake news? David </a:t>
            </a:r>
            <a:r>
              <a:rPr lang="en-US" dirty="0" err="1"/>
              <a:t>Karpf</a:t>
            </a:r>
            <a:r>
              <a:rPr lang="en-US" dirty="0"/>
              <a:t> contrasts two narratives: </a:t>
            </a:r>
          </a:p>
          <a:p>
            <a:pPr lvl="1"/>
            <a:r>
              <a:rPr lang="en-US" dirty="0"/>
              <a:t>on the one hand, " a story of digital wizards... capable of producing near-omniscient insights into public behavior," </a:t>
            </a:r>
          </a:p>
          <a:p>
            <a:pPr lvl="1"/>
            <a:r>
              <a:rPr lang="en-US" dirty="0"/>
              <a:t>and on the other hand, a "more mundane" but more accurate story of "messy workflows, incomplete datasets, and endless trial and error." </a:t>
            </a:r>
          </a:p>
          <a:p>
            <a:pPr marL="0" indent="0">
              <a:buNone/>
            </a:pPr>
            <a:r>
              <a:rPr lang="en-US" dirty="0"/>
              <a:t>"If the public is so easily duped, then our political elites need not be concerned with satisfying their public obligations. If real power lies with the propagandists, then the traditional institutional checks on corruption can be ignored without consequence."</a:t>
            </a:r>
          </a:p>
          <a:p>
            <a:endParaRPr lang="en-US" dirty="0"/>
          </a:p>
        </p:txBody>
      </p:sp>
      <p:sp>
        <p:nvSpPr>
          <p:cNvPr id="5" name="TextBox 4">
            <a:extLst>
              <a:ext uri="{FF2B5EF4-FFF2-40B4-BE49-F238E27FC236}">
                <a16:creationId xmlns:a16="http://schemas.microsoft.com/office/drawing/2014/main" id="{4C2EB47F-0845-485E-9023-EC886763F577}"/>
              </a:ext>
            </a:extLst>
          </p:cNvPr>
          <p:cNvSpPr txBox="1"/>
          <p:nvPr/>
        </p:nvSpPr>
        <p:spPr>
          <a:xfrm>
            <a:off x="838200" y="6311900"/>
            <a:ext cx="10976674" cy="369332"/>
          </a:xfrm>
          <a:prstGeom prst="rect">
            <a:avLst/>
          </a:prstGeom>
          <a:noFill/>
        </p:spPr>
        <p:txBody>
          <a:bodyPr wrap="square">
            <a:spAutoFit/>
          </a:bodyPr>
          <a:lstStyle/>
          <a:p>
            <a:r>
              <a:rPr lang="en-US" dirty="0">
                <a:hlinkClick r:id="rId2"/>
              </a:rPr>
              <a:t>https://mediawell.ssrc.org/expert-reflections/on-digital-disinformation-and-democratic-myths/</a:t>
            </a:r>
            <a:r>
              <a:rPr lang="en-US" dirty="0"/>
              <a:t> </a:t>
            </a:r>
          </a:p>
        </p:txBody>
      </p:sp>
    </p:spTree>
    <p:extLst>
      <p:ext uri="{BB962C8B-B14F-4D97-AF65-F5344CB8AC3E}">
        <p14:creationId xmlns:p14="http://schemas.microsoft.com/office/powerpoint/2010/main" val="286031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9AE4-3816-4C3C-A66C-3DDA1C5AE5D8}"/>
              </a:ext>
            </a:extLst>
          </p:cNvPr>
          <p:cNvSpPr>
            <a:spLocks noGrp="1"/>
          </p:cNvSpPr>
          <p:nvPr>
            <p:ph type="title"/>
          </p:nvPr>
        </p:nvSpPr>
        <p:spPr/>
        <p:txBody>
          <a:bodyPr/>
          <a:lstStyle/>
          <a:p>
            <a:r>
              <a:rPr lang="en-CA" dirty="0"/>
              <a:t>Impacts and Incentives</a:t>
            </a:r>
            <a:endParaRPr lang="en-US" dirty="0"/>
          </a:p>
        </p:txBody>
      </p:sp>
      <p:sp>
        <p:nvSpPr>
          <p:cNvPr id="3" name="Content Placeholder 2">
            <a:extLst>
              <a:ext uri="{FF2B5EF4-FFF2-40B4-BE49-F238E27FC236}">
                <a16:creationId xmlns:a16="http://schemas.microsoft.com/office/drawing/2014/main" id="{D0137968-F935-40B0-B860-0C1EDB9B8898}"/>
              </a:ext>
            </a:extLst>
          </p:cNvPr>
          <p:cNvSpPr>
            <a:spLocks noGrp="1"/>
          </p:cNvSpPr>
          <p:nvPr>
            <p:ph idx="1"/>
          </p:nvPr>
        </p:nvSpPr>
        <p:spPr>
          <a:xfrm>
            <a:off x="4991744" y="1690688"/>
            <a:ext cx="6213530" cy="4351338"/>
          </a:xfrm>
        </p:spPr>
        <p:txBody>
          <a:bodyPr>
            <a:normAutofit/>
          </a:bodyPr>
          <a:lstStyle/>
          <a:p>
            <a:pPr marL="0" indent="0">
              <a:buNone/>
            </a:pPr>
            <a:r>
              <a:rPr lang="en-US" dirty="0"/>
              <a:t>Reasons learning analytics are becoming more widespread Simon (2017):</a:t>
            </a:r>
          </a:p>
          <a:p>
            <a:pPr lvl="1"/>
            <a:r>
              <a:rPr lang="en-US" dirty="0"/>
              <a:t>Tools create less dependence on LMS analytics (Slade  &amp;Prinsloo,  2013)</a:t>
            </a:r>
          </a:p>
          <a:p>
            <a:pPr lvl="1"/>
            <a:r>
              <a:rPr lang="en-US" dirty="0"/>
              <a:t>Economic pressure  to  automate  education (Taylor,  2001) </a:t>
            </a:r>
          </a:p>
          <a:p>
            <a:pPr lvl="1"/>
            <a:r>
              <a:rPr lang="en-US" dirty="0"/>
              <a:t>Emphasis on developing students’ 21stcentury skills (Dede, 2010)</a:t>
            </a:r>
          </a:p>
          <a:p>
            <a:pPr lvl="1"/>
            <a:r>
              <a:rPr lang="en-US" dirty="0"/>
              <a:t>A strong political interest in relation to how ‘data’ can inform and improve learning</a:t>
            </a:r>
          </a:p>
        </p:txBody>
      </p:sp>
      <p:sp>
        <p:nvSpPr>
          <p:cNvPr id="5" name="TextBox 4">
            <a:extLst>
              <a:ext uri="{FF2B5EF4-FFF2-40B4-BE49-F238E27FC236}">
                <a16:creationId xmlns:a16="http://schemas.microsoft.com/office/drawing/2014/main" id="{D68AF236-60AC-4CD2-BA9B-630193DAD34B}"/>
              </a:ext>
            </a:extLst>
          </p:cNvPr>
          <p:cNvSpPr txBox="1"/>
          <p:nvPr/>
        </p:nvSpPr>
        <p:spPr>
          <a:xfrm>
            <a:off x="1112003" y="5890726"/>
            <a:ext cx="11079997" cy="923330"/>
          </a:xfrm>
          <a:prstGeom prst="rect">
            <a:avLst/>
          </a:prstGeom>
          <a:noFill/>
        </p:spPr>
        <p:txBody>
          <a:bodyPr wrap="square">
            <a:spAutoFit/>
          </a:bodyPr>
          <a:lstStyle/>
          <a:p>
            <a:r>
              <a:rPr lang="en-US" dirty="0" err="1"/>
              <a:t>Kilińskaand</a:t>
            </a:r>
            <a:r>
              <a:rPr lang="en-US" dirty="0"/>
              <a:t> Thomas </a:t>
            </a:r>
            <a:r>
              <a:rPr lang="en-US" dirty="0" err="1"/>
              <a:t>Ryberg</a:t>
            </a:r>
            <a:r>
              <a:rPr lang="en-US" dirty="0"/>
              <a:t>, 2019 </a:t>
            </a:r>
            <a:r>
              <a:rPr lang="en-US" dirty="0">
                <a:hlinkClick r:id="rId2"/>
              </a:rPr>
              <a:t>https://journals.aau.dk/index.php/pbl/article/view/2545/2970</a:t>
            </a:r>
            <a:endParaRPr lang="en-US" dirty="0"/>
          </a:p>
          <a:p>
            <a:r>
              <a:rPr lang="en-US" dirty="0"/>
              <a:t>See also: Taylor, J. C. (2001). Automating e-Learning: The Higher Education Revolution</a:t>
            </a:r>
          </a:p>
          <a:p>
            <a:r>
              <a:rPr lang="en-US" dirty="0"/>
              <a:t>Image: </a:t>
            </a:r>
            <a:r>
              <a:rPr lang="en-US" dirty="0">
                <a:hlinkClick r:id="rId3"/>
              </a:rPr>
              <a:t>https://link.springer.com/article/10.1007/s10758-021-09514-5</a:t>
            </a:r>
            <a:r>
              <a:rPr lang="en-US" dirty="0"/>
              <a:t> </a:t>
            </a:r>
          </a:p>
        </p:txBody>
      </p:sp>
      <p:pic>
        <p:nvPicPr>
          <p:cNvPr id="7" name="Picture 6" descr="Chart, radar chart&#10;&#10;Description automatically generated">
            <a:extLst>
              <a:ext uri="{FF2B5EF4-FFF2-40B4-BE49-F238E27FC236}">
                <a16:creationId xmlns:a16="http://schemas.microsoft.com/office/drawing/2014/main" id="{008F9BF3-C845-4A84-BC73-6D1EF470F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55" y="1690688"/>
            <a:ext cx="4222563" cy="3969826"/>
          </a:xfrm>
          <a:prstGeom prst="rect">
            <a:avLst/>
          </a:prstGeom>
        </p:spPr>
      </p:pic>
    </p:spTree>
    <p:extLst>
      <p:ext uri="{BB962C8B-B14F-4D97-AF65-F5344CB8AC3E}">
        <p14:creationId xmlns:p14="http://schemas.microsoft.com/office/powerpoint/2010/main" val="255743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8A51-A4DD-4E61-83EB-EBFAB29D2795}"/>
              </a:ext>
            </a:extLst>
          </p:cNvPr>
          <p:cNvSpPr>
            <a:spLocks noGrp="1"/>
          </p:cNvSpPr>
          <p:nvPr>
            <p:ph type="title"/>
          </p:nvPr>
        </p:nvSpPr>
        <p:spPr/>
        <p:txBody>
          <a:bodyPr/>
          <a:lstStyle/>
          <a:p>
            <a:r>
              <a:rPr lang="en-CA" dirty="0"/>
              <a:t>Impact and Governance</a:t>
            </a:r>
            <a:endParaRPr lang="en-US" dirty="0"/>
          </a:p>
        </p:txBody>
      </p:sp>
      <p:sp>
        <p:nvSpPr>
          <p:cNvPr id="3" name="Content Placeholder 2">
            <a:extLst>
              <a:ext uri="{FF2B5EF4-FFF2-40B4-BE49-F238E27FC236}">
                <a16:creationId xmlns:a16="http://schemas.microsoft.com/office/drawing/2014/main" id="{03DF848A-CD52-44C9-A104-1249FC306D3A}"/>
              </a:ext>
            </a:extLst>
          </p:cNvPr>
          <p:cNvSpPr>
            <a:spLocks noGrp="1"/>
          </p:cNvSpPr>
          <p:nvPr>
            <p:ph idx="1"/>
          </p:nvPr>
        </p:nvSpPr>
        <p:spPr>
          <a:xfrm>
            <a:off x="838200" y="1825625"/>
            <a:ext cx="4818681" cy="4351338"/>
          </a:xfrm>
        </p:spPr>
        <p:txBody>
          <a:bodyPr>
            <a:normAutofit/>
          </a:bodyPr>
          <a:lstStyle/>
          <a:p>
            <a:pPr marL="0" indent="0">
              <a:buNone/>
            </a:pPr>
            <a:r>
              <a:rPr lang="en-US" dirty="0"/>
              <a:t>“digital policy instruments… enabling techniques of governing education to be operationalized in new ways”</a:t>
            </a:r>
          </a:p>
          <a:p>
            <a:pPr marL="0" indent="0">
              <a:buNone/>
            </a:pPr>
            <a:endParaRPr lang="en-US" dirty="0"/>
          </a:p>
        </p:txBody>
      </p:sp>
      <p:sp>
        <p:nvSpPr>
          <p:cNvPr id="5" name="TextBox 4">
            <a:extLst>
              <a:ext uri="{FF2B5EF4-FFF2-40B4-BE49-F238E27FC236}">
                <a16:creationId xmlns:a16="http://schemas.microsoft.com/office/drawing/2014/main" id="{071F0A02-161E-4936-9A54-B1E266BFAD6E}"/>
              </a:ext>
            </a:extLst>
          </p:cNvPr>
          <p:cNvSpPr txBox="1"/>
          <p:nvPr/>
        </p:nvSpPr>
        <p:spPr>
          <a:xfrm>
            <a:off x="838200" y="5292546"/>
            <a:ext cx="10821691" cy="1477328"/>
          </a:xfrm>
          <a:prstGeom prst="rect">
            <a:avLst/>
          </a:prstGeom>
          <a:noFill/>
        </p:spPr>
        <p:txBody>
          <a:bodyPr wrap="square">
            <a:spAutoFit/>
          </a:bodyPr>
          <a:lstStyle/>
          <a:p>
            <a:r>
              <a:rPr lang="en-US" dirty="0"/>
              <a:t>Williamson, B. (2016). Digital education governance: data visualization, predictive analytics, and ‘real-time’ policy instruments. Journal of Education Policy, 31 (2), 123–141. </a:t>
            </a:r>
            <a:r>
              <a:rPr lang="en-US" dirty="0">
                <a:hlinkClick r:id="rId2"/>
              </a:rPr>
              <a:t>https://doi.org/10.1080/02680939.2015.1035758</a:t>
            </a:r>
            <a:r>
              <a:rPr lang="en-US" dirty="0"/>
              <a:t>   </a:t>
            </a:r>
          </a:p>
          <a:p>
            <a:r>
              <a:rPr lang="en-US" dirty="0"/>
              <a:t>Williamson, B. (2017). Big data in education: the digital future of learning, policy and practice (1st ed.). Thousand Oaks, CA: SAGE Publications.</a:t>
            </a:r>
          </a:p>
          <a:p>
            <a:r>
              <a:rPr lang="en-US" dirty="0"/>
              <a:t>Image: </a:t>
            </a:r>
            <a:r>
              <a:rPr lang="en-US" dirty="0">
                <a:hlinkClick r:id="rId3"/>
              </a:rPr>
              <a:t>https://onlinelibrary.wiley.com/doi/abs/10.1111/j.1467-8500.2010.00699.x</a:t>
            </a:r>
            <a:r>
              <a:rPr lang="en-US" dirty="0"/>
              <a:t> </a:t>
            </a:r>
          </a:p>
        </p:txBody>
      </p:sp>
      <p:pic>
        <p:nvPicPr>
          <p:cNvPr id="7" name="Picture 6" descr="Diagram&#10;&#10;Description automatically generated">
            <a:extLst>
              <a:ext uri="{FF2B5EF4-FFF2-40B4-BE49-F238E27FC236}">
                <a16:creationId xmlns:a16="http://schemas.microsoft.com/office/drawing/2014/main" id="{89648A96-6078-4E60-9FAF-3AF160405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25625"/>
            <a:ext cx="4378697" cy="3074210"/>
          </a:xfrm>
          <a:prstGeom prst="rect">
            <a:avLst/>
          </a:prstGeom>
        </p:spPr>
      </p:pic>
    </p:spTree>
    <p:extLst>
      <p:ext uri="{BB962C8B-B14F-4D97-AF65-F5344CB8AC3E}">
        <p14:creationId xmlns:p14="http://schemas.microsoft.com/office/powerpoint/2010/main" val="360505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E391-F98F-4446-8A45-C1CE2747B0CF}"/>
              </a:ext>
            </a:extLst>
          </p:cNvPr>
          <p:cNvSpPr>
            <a:spLocks noGrp="1"/>
          </p:cNvSpPr>
          <p:nvPr>
            <p:ph type="title"/>
          </p:nvPr>
        </p:nvSpPr>
        <p:spPr/>
        <p:txBody>
          <a:bodyPr/>
          <a:lstStyle/>
          <a:p>
            <a:r>
              <a:rPr lang="en-CA" dirty="0"/>
              <a:t>Impact and Ideology</a:t>
            </a:r>
            <a:endParaRPr lang="en-US" dirty="0"/>
          </a:p>
        </p:txBody>
      </p:sp>
      <p:sp>
        <p:nvSpPr>
          <p:cNvPr id="3" name="Content Placeholder 2">
            <a:extLst>
              <a:ext uri="{FF2B5EF4-FFF2-40B4-BE49-F238E27FC236}">
                <a16:creationId xmlns:a16="http://schemas.microsoft.com/office/drawing/2014/main" id="{953637B0-9982-45AE-ADE6-45AA0F19FFF1}"/>
              </a:ext>
            </a:extLst>
          </p:cNvPr>
          <p:cNvSpPr>
            <a:spLocks noGrp="1"/>
          </p:cNvSpPr>
          <p:nvPr>
            <p:ph idx="1"/>
          </p:nvPr>
        </p:nvSpPr>
        <p:spPr>
          <a:xfrm>
            <a:off x="838200" y="1825625"/>
            <a:ext cx="4617203" cy="4351338"/>
          </a:xfrm>
        </p:spPr>
        <p:txBody>
          <a:bodyPr>
            <a:normAutofit/>
          </a:bodyPr>
          <a:lstStyle/>
          <a:p>
            <a:pPr marL="0" indent="0">
              <a:buNone/>
            </a:pPr>
            <a:r>
              <a:rPr lang="en-US" dirty="0"/>
              <a:t>Starting from the perspective that "implicit ideology is an unavoidable feature of pedagogy" we can "</a:t>
            </a:r>
            <a:r>
              <a:rPr lang="en-US" dirty="0" err="1"/>
              <a:t>sensitise</a:t>
            </a:r>
            <a:r>
              <a:rPr lang="en-US" dirty="0"/>
              <a:t> and empower lecturer and learner alike to use the tools of discourse analysis to evaluate the possible ideological content of online courses."</a:t>
            </a:r>
          </a:p>
        </p:txBody>
      </p:sp>
      <p:sp>
        <p:nvSpPr>
          <p:cNvPr id="7" name="TextBox 6">
            <a:extLst>
              <a:ext uri="{FF2B5EF4-FFF2-40B4-BE49-F238E27FC236}">
                <a16:creationId xmlns:a16="http://schemas.microsoft.com/office/drawing/2014/main" id="{B014CEBA-CA04-4281-848E-C8ADC17CC350}"/>
              </a:ext>
            </a:extLst>
          </p:cNvPr>
          <p:cNvSpPr txBox="1"/>
          <p:nvPr/>
        </p:nvSpPr>
        <p:spPr>
          <a:xfrm>
            <a:off x="838200" y="5715298"/>
            <a:ext cx="9519833" cy="923330"/>
          </a:xfrm>
          <a:prstGeom prst="rect">
            <a:avLst/>
          </a:prstGeom>
          <a:noFill/>
        </p:spPr>
        <p:txBody>
          <a:bodyPr wrap="square">
            <a:spAutoFit/>
          </a:bodyPr>
          <a:lstStyle/>
          <a:p>
            <a:r>
              <a:rPr lang="en-US" dirty="0" err="1"/>
              <a:t>Iuliia</a:t>
            </a:r>
            <a:r>
              <a:rPr lang="en-US" dirty="0"/>
              <a:t> </a:t>
            </a:r>
            <a:r>
              <a:rPr lang="en-US" dirty="0" err="1"/>
              <a:t>Platonova</a:t>
            </a:r>
            <a:r>
              <a:rPr lang="en-US" dirty="0"/>
              <a:t>, Ignatius G.P. </a:t>
            </a:r>
            <a:r>
              <a:rPr lang="en-US" dirty="0" err="1"/>
              <a:t>Gous</a:t>
            </a:r>
            <a:r>
              <a:rPr lang="en-US" dirty="0"/>
              <a:t> , 2019, The online educated or online indoctrinated human? Discourse analysis as a method to study ideologies disseminated by online courses, HTS Theological Studies, 2019/12/27  </a:t>
            </a:r>
            <a:r>
              <a:rPr lang="en-US" dirty="0">
                <a:hlinkClick r:id="rId2"/>
              </a:rPr>
              <a:t>https://hts.org.za/index.php/hts/article/view/5342/13193</a:t>
            </a:r>
            <a:r>
              <a:rPr lang="en-US" dirty="0"/>
              <a:t> </a:t>
            </a:r>
          </a:p>
        </p:txBody>
      </p:sp>
      <p:pic>
        <p:nvPicPr>
          <p:cNvPr id="9" name="Picture 8" descr="Diagram&#10;&#10;Description automatically generated">
            <a:extLst>
              <a:ext uri="{FF2B5EF4-FFF2-40B4-BE49-F238E27FC236}">
                <a16:creationId xmlns:a16="http://schemas.microsoft.com/office/drawing/2014/main" id="{A8ED5F7B-A1AD-4685-A0C3-CC2C3A3DD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374" y="1932136"/>
            <a:ext cx="4012043" cy="2966760"/>
          </a:xfrm>
          <a:prstGeom prst="rect">
            <a:avLst/>
          </a:prstGeom>
        </p:spPr>
      </p:pic>
      <p:sp>
        <p:nvSpPr>
          <p:cNvPr id="11" name="TextBox 10">
            <a:extLst>
              <a:ext uri="{FF2B5EF4-FFF2-40B4-BE49-F238E27FC236}">
                <a16:creationId xmlns:a16="http://schemas.microsoft.com/office/drawing/2014/main" id="{6210E598-24F6-44BE-99D7-256B7C0EDE53}"/>
              </a:ext>
            </a:extLst>
          </p:cNvPr>
          <p:cNvSpPr txBox="1"/>
          <p:nvPr/>
        </p:nvSpPr>
        <p:spPr>
          <a:xfrm>
            <a:off x="5455403" y="4865395"/>
            <a:ext cx="6098582" cy="923330"/>
          </a:xfrm>
          <a:prstGeom prst="rect">
            <a:avLst/>
          </a:prstGeom>
          <a:noFill/>
        </p:spPr>
        <p:txBody>
          <a:bodyPr wrap="square">
            <a:spAutoFit/>
          </a:bodyPr>
          <a:lstStyle/>
          <a:p>
            <a:r>
              <a:rPr lang="en-US" dirty="0">
                <a:hlinkClick r:id="rId4"/>
              </a:rPr>
              <a:t>https://www.aies-conference.com/2021/wp-content/posters/83_%20Modeling%20and%20Guiding%20the%20Creation%20of%20Ethical%20Human-AI%20Teams.pdf</a:t>
            </a:r>
            <a:r>
              <a:rPr lang="en-US" dirty="0"/>
              <a:t> </a:t>
            </a:r>
          </a:p>
        </p:txBody>
      </p:sp>
    </p:spTree>
    <p:extLst>
      <p:ext uri="{BB962C8B-B14F-4D97-AF65-F5344CB8AC3E}">
        <p14:creationId xmlns:p14="http://schemas.microsoft.com/office/powerpoint/2010/main" val="366602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26D8-0DD4-45F5-BA45-1B6A83D4CBA8}"/>
              </a:ext>
            </a:extLst>
          </p:cNvPr>
          <p:cNvSpPr>
            <a:spLocks noGrp="1"/>
          </p:cNvSpPr>
          <p:nvPr>
            <p:ph type="title"/>
          </p:nvPr>
        </p:nvSpPr>
        <p:spPr/>
        <p:txBody>
          <a:bodyPr/>
          <a:lstStyle/>
          <a:p>
            <a:r>
              <a:rPr lang="en-CA" dirty="0"/>
              <a:t>How to Evaluate Impact</a:t>
            </a:r>
            <a:endParaRPr lang="en-US" dirty="0"/>
          </a:p>
        </p:txBody>
      </p:sp>
      <p:sp>
        <p:nvSpPr>
          <p:cNvPr id="3" name="Content Placeholder 2">
            <a:extLst>
              <a:ext uri="{FF2B5EF4-FFF2-40B4-BE49-F238E27FC236}">
                <a16:creationId xmlns:a16="http://schemas.microsoft.com/office/drawing/2014/main" id="{E1EC2560-E7A0-4678-933C-F1C156980B3F}"/>
              </a:ext>
            </a:extLst>
          </p:cNvPr>
          <p:cNvSpPr>
            <a:spLocks noGrp="1"/>
          </p:cNvSpPr>
          <p:nvPr>
            <p:ph idx="1"/>
          </p:nvPr>
        </p:nvSpPr>
        <p:spPr>
          <a:xfrm>
            <a:off x="3972448" y="1690688"/>
            <a:ext cx="7381352" cy="4351338"/>
          </a:xfrm>
        </p:spPr>
        <p:txBody>
          <a:bodyPr>
            <a:normAutofit fontScale="92500" lnSpcReduction="10000"/>
          </a:bodyPr>
          <a:lstStyle/>
          <a:p>
            <a:pPr marL="0" indent="0">
              <a:buNone/>
            </a:pPr>
            <a:r>
              <a:rPr lang="en-US" dirty="0"/>
              <a:t>“Evaluation  can  be  ineffective  and  even  harmful  if  naively  done  ‘by  rule’ rather  than  ‘by  thought’”. Discussion Points — Learning Analytics by thought:</a:t>
            </a:r>
          </a:p>
          <a:p>
            <a:pPr lvl="1"/>
            <a:r>
              <a:rPr lang="en-US" dirty="0"/>
              <a:t>Could support creative ways to reflect on the dynamics of the online experience. </a:t>
            </a:r>
          </a:p>
          <a:p>
            <a:pPr lvl="1"/>
            <a:r>
              <a:rPr lang="en-US" dirty="0"/>
              <a:t>Could lead to definable codes and specific descriptions from indicators</a:t>
            </a:r>
          </a:p>
          <a:p>
            <a:pPr lvl="1"/>
            <a:r>
              <a:rPr lang="en-US" dirty="0"/>
              <a:t>Could  provide a meaningful wellness index (i.e., the general “health” of the forum). </a:t>
            </a:r>
          </a:p>
          <a:p>
            <a:pPr lvl="1"/>
            <a:r>
              <a:rPr lang="en-US" dirty="0"/>
              <a:t>Could  lead  to  good  self-reflection</a:t>
            </a:r>
          </a:p>
          <a:p>
            <a:pPr lvl="1"/>
            <a:r>
              <a:rPr lang="en-US" dirty="0"/>
              <a:t>Could  lead  to  traceable  Communities  of  Practice</a:t>
            </a:r>
          </a:p>
          <a:p>
            <a:pPr marL="0" indent="0">
              <a:buNone/>
            </a:pPr>
            <a:r>
              <a:rPr lang="en-US" dirty="0"/>
              <a:t>(</a:t>
            </a:r>
            <a:r>
              <a:rPr lang="en-US" dirty="0" err="1"/>
              <a:t>Dringus</a:t>
            </a:r>
            <a:r>
              <a:rPr lang="en-US" dirty="0"/>
              <a:t>, 2012)</a:t>
            </a:r>
          </a:p>
          <a:p>
            <a:endParaRPr lang="en-US" dirty="0"/>
          </a:p>
        </p:txBody>
      </p:sp>
      <p:pic>
        <p:nvPicPr>
          <p:cNvPr id="5" name="Picture 4" descr="Diagram&#10;&#10;Description automatically generated">
            <a:extLst>
              <a:ext uri="{FF2B5EF4-FFF2-40B4-BE49-F238E27FC236}">
                <a16:creationId xmlns:a16="http://schemas.microsoft.com/office/drawing/2014/main" id="{1E9BE3A2-C755-490D-BDBE-B2714F84C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180203"/>
            <a:ext cx="4099449" cy="3372307"/>
          </a:xfrm>
          <a:prstGeom prst="rect">
            <a:avLst/>
          </a:prstGeom>
        </p:spPr>
      </p:pic>
      <p:sp>
        <p:nvSpPr>
          <p:cNvPr id="7" name="TextBox 6">
            <a:extLst>
              <a:ext uri="{FF2B5EF4-FFF2-40B4-BE49-F238E27FC236}">
                <a16:creationId xmlns:a16="http://schemas.microsoft.com/office/drawing/2014/main" id="{87513A59-3E1E-40D4-9C11-9ED345478C83}"/>
              </a:ext>
            </a:extLst>
          </p:cNvPr>
          <p:cNvSpPr txBox="1"/>
          <p:nvPr/>
        </p:nvSpPr>
        <p:spPr>
          <a:xfrm>
            <a:off x="561975" y="5885210"/>
            <a:ext cx="6229350" cy="646331"/>
          </a:xfrm>
          <a:prstGeom prst="rect">
            <a:avLst/>
          </a:prstGeom>
          <a:noFill/>
        </p:spPr>
        <p:txBody>
          <a:bodyPr wrap="square">
            <a:spAutoFit/>
          </a:bodyPr>
          <a:lstStyle/>
          <a:p>
            <a:r>
              <a:rPr lang="en-US" dirty="0">
                <a:hlinkClick r:id="rId3"/>
              </a:rPr>
              <a:t>https://www.researchgate.net/publication/322694783_Impact_Evaluation_of_Development_Interventions_A_Practical_Guide</a:t>
            </a:r>
            <a:r>
              <a:rPr lang="en-US" dirty="0"/>
              <a:t> </a:t>
            </a:r>
          </a:p>
        </p:txBody>
      </p:sp>
    </p:spTree>
    <p:extLst>
      <p:ext uri="{BB962C8B-B14F-4D97-AF65-F5344CB8AC3E}">
        <p14:creationId xmlns:p14="http://schemas.microsoft.com/office/powerpoint/2010/main" val="302438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EFCC-2D65-4488-B54A-071AEDF7018A}"/>
              </a:ext>
            </a:extLst>
          </p:cNvPr>
          <p:cNvSpPr>
            <a:spLocks noGrp="1"/>
          </p:cNvSpPr>
          <p:nvPr>
            <p:ph type="title"/>
          </p:nvPr>
        </p:nvSpPr>
        <p:spPr/>
        <p:txBody>
          <a:bodyPr/>
          <a:lstStyle/>
          <a:p>
            <a:r>
              <a:rPr lang="en-CA" dirty="0"/>
              <a:t>Preparing for the Impact</a:t>
            </a:r>
            <a:endParaRPr lang="en-US" dirty="0"/>
          </a:p>
        </p:txBody>
      </p:sp>
      <p:sp>
        <p:nvSpPr>
          <p:cNvPr id="3" name="Content Placeholder 2">
            <a:extLst>
              <a:ext uri="{FF2B5EF4-FFF2-40B4-BE49-F238E27FC236}">
                <a16:creationId xmlns:a16="http://schemas.microsoft.com/office/drawing/2014/main" id="{1698E917-2DCD-4C6F-9EB6-EB36F5251BAF}"/>
              </a:ext>
            </a:extLst>
          </p:cNvPr>
          <p:cNvSpPr>
            <a:spLocks noGrp="1"/>
          </p:cNvSpPr>
          <p:nvPr>
            <p:ph idx="1"/>
          </p:nvPr>
        </p:nvSpPr>
        <p:spPr>
          <a:xfrm>
            <a:off x="6096000" y="1825625"/>
            <a:ext cx="5257799" cy="4351338"/>
          </a:xfrm>
        </p:spPr>
        <p:txBody>
          <a:bodyPr>
            <a:normAutofit/>
          </a:bodyPr>
          <a:lstStyle/>
          <a:p>
            <a:pPr marL="0" indent="0">
              <a:buNone/>
            </a:pPr>
            <a:r>
              <a:rPr lang="en-US" dirty="0"/>
              <a:t>“How do we teach students about the impact of Artificial Intelligence on our lives with the urgency of NOW, the present, as opposed to some futuristic notion of the Rise of Machines of science fiction?”</a:t>
            </a:r>
          </a:p>
          <a:p>
            <a:endParaRPr lang="en-US" dirty="0"/>
          </a:p>
        </p:txBody>
      </p:sp>
      <p:pic>
        <p:nvPicPr>
          <p:cNvPr id="5" name="Picture 4">
            <a:extLst>
              <a:ext uri="{FF2B5EF4-FFF2-40B4-BE49-F238E27FC236}">
                <a16:creationId xmlns:a16="http://schemas.microsoft.com/office/drawing/2014/main" id="{AC9EB44A-A857-4FBC-BE54-D51698B56DC8}"/>
              </a:ext>
            </a:extLst>
          </p:cNvPr>
          <p:cNvPicPr>
            <a:picLocks noChangeAspect="1"/>
          </p:cNvPicPr>
          <p:nvPr/>
        </p:nvPicPr>
        <p:blipFill>
          <a:blip r:embed="rId2"/>
          <a:stretch>
            <a:fillRect/>
          </a:stretch>
        </p:blipFill>
        <p:spPr>
          <a:xfrm>
            <a:off x="838200" y="1561020"/>
            <a:ext cx="4808183" cy="4880547"/>
          </a:xfrm>
          <a:prstGeom prst="rect">
            <a:avLst/>
          </a:prstGeom>
        </p:spPr>
      </p:pic>
      <p:sp>
        <p:nvSpPr>
          <p:cNvPr id="7" name="TextBox 6">
            <a:extLst>
              <a:ext uri="{FF2B5EF4-FFF2-40B4-BE49-F238E27FC236}">
                <a16:creationId xmlns:a16="http://schemas.microsoft.com/office/drawing/2014/main" id="{C6774C46-2E84-4C33-BEE0-7DAA33207235}"/>
              </a:ext>
            </a:extLst>
          </p:cNvPr>
          <p:cNvSpPr txBox="1"/>
          <p:nvPr/>
        </p:nvSpPr>
        <p:spPr>
          <a:xfrm>
            <a:off x="6096000" y="4520056"/>
            <a:ext cx="5591262" cy="1200329"/>
          </a:xfrm>
          <a:prstGeom prst="rect">
            <a:avLst/>
          </a:prstGeom>
          <a:noFill/>
        </p:spPr>
        <p:txBody>
          <a:bodyPr wrap="square">
            <a:spAutoFit/>
          </a:bodyPr>
          <a:lstStyle/>
          <a:p>
            <a:r>
              <a:rPr lang="en-US" dirty="0"/>
              <a:t>Grapple Session: An Inquiry into AI and Ethics by Kevin's Meandering Mind | Author | </a:t>
            </a:r>
            <a:r>
              <a:rPr lang="en-US" dirty="0" err="1"/>
              <a:t>dogtrax</a:t>
            </a:r>
            <a:r>
              <a:rPr lang="en-US" dirty="0"/>
              <a:t> </a:t>
            </a:r>
            <a:r>
              <a:rPr lang="en-US" dirty="0">
                <a:hlinkClick r:id="rId3"/>
              </a:rPr>
              <a:t>https://dogtrax.edublogs.org/2020/01/24/grapple-session-an-inquiry-into-ai-and-ethics/</a:t>
            </a:r>
            <a:r>
              <a:rPr lang="en-US" dirty="0"/>
              <a:t> </a:t>
            </a:r>
          </a:p>
        </p:txBody>
      </p:sp>
    </p:spTree>
    <p:extLst>
      <p:ext uri="{BB962C8B-B14F-4D97-AF65-F5344CB8AC3E}">
        <p14:creationId xmlns:p14="http://schemas.microsoft.com/office/powerpoint/2010/main" val="124252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740A9F-1FEE-4EDE-9BC4-1F39424017D8}"/>
              </a:ext>
            </a:extLst>
          </p:cNvPr>
          <p:cNvPicPr>
            <a:picLocks noChangeAspect="1"/>
          </p:cNvPicPr>
          <p:nvPr/>
        </p:nvPicPr>
        <p:blipFill>
          <a:blip r:embed="rId2"/>
          <a:stretch>
            <a:fillRect/>
          </a:stretch>
        </p:blipFill>
        <p:spPr>
          <a:xfrm>
            <a:off x="1047029" y="3473054"/>
            <a:ext cx="8021169" cy="2838846"/>
          </a:xfrm>
          <a:prstGeom prst="rect">
            <a:avLst/>
          </a:prstGeom>
        </p:spPr>
      </p:pic>
      <p:sp>
        <p:nvSpPr>
          <p:cNvPr id="2" name="Title 1">
            <a:extLst>
              <a:ext uri="{FF2B5EF4-FFF2-40B4-BE49-F238E27FC236}">
                <a16:creationId xmlns:a16="http://schemas.microsoft.com/office/drawing/2014/main" id="{AC800043-3331-4A60-BFC8-7DA944BB9FDE}"/>
              </a:ext>
            </a:extLst>
          </p:cNvPr>
          <p:cNvSpPr>
            <a:spLocks noGrp="1"/>
          </p:cNvSpPr>
          <p:nvPr>
            <p:ph type="title"/>
          </p:nvPr>
        </p:nvSpPr>
        <p:spPr/>
        <p:txBody>
          <a:bodyPr/>
          <a:lstStyle/>
          <a:p>
            <a:r>
              <a:rPr lang="en-CA" dirty="0"/>
              <a:t>Evaluation</a:t>
            </a:r>
            <a:endParaRPr lang="en-US" dirty="0"/>
          </a:p>
        </p:txBody>
      </p:sp>
      <p:sp>
        <p:nvSpPr>
          <p:cNvPr id="3" name="Content Placeholder 2">
            <a:extLst>
              <a:ext uri="{FF2B5EF4-FFF2-40B4-BE49-F238E27FC236}">
                <a16:creationId xmlns:a16="http://schemas.microsoft.com/office/drawing/2014/main" id="{C860C1EE-1521-4648-8219-D9DCA487799E}"/>
              </a:ext>
            </a:extLst>
          </p:cNvPr>
          <p:cNvSpPr>
            <a:spLocks noGrp="1"/>
          </p:cNvSpPr>
          <p:nvPr>
            <p:ph idx="1"/>
          </p:nvPr>
        </p:nvSpPr>
        <p:spPr/>
        <p:txBody>
          <a:bodyPr/>
          <a:lstStyle/>
          <a:p>
            <a:r>
              <a:rPr lang="en-CA" dirty="0"/>
              <a:t>By evaluation here we don’t mean testing to determine whether the AI or analytics application works</a:t>
            </a:r>
          </a:p>
          <a:p>
            <a:r>
              <a:rPr lang="en-CA" dirty="0"/>
              <a:t>Rather, we want to establish whether the use of AI in the field produced satisfactory results </a:t>
            </a:r>
            <a:endParaRPr lang="en-US" dirty="0"/>
          </a:p>
        </p:txBody>
      </p:sp>
      <p:sp>
        <p:nvSpPr>
          <p:cNvPr id="7" name="TextBox 6">
            <a:extLst>
              <a:ext uri="{FF2B5EF4-FFF2-40B4-BE49-F238E27FC236}">
                <a16:creationId xmlns:a16="http://schemas.microsoft.com/office/drawing/2014/main" id="{EC90EB41-030F-43C0-BD63-F644DD25DF33}"/>
              </a:ext>
            </a:extLst>
          </p:cNvPr>
          <p:cNvSpPr txBox="1"/>
          <p:nvPr/>
        </p:nvSpPr>
        <p:spPr>
          <a:xfrm>
            <a:off x="1047029" y="6176963"/>
            <a:ext cx="9597325" cy="646331"/>
          </a:xfrm>
          <a:prstGeom prst="rect">
            <a:avLst/>
          </a:prstGeom>
          <a:noFill/>
        </p:spPr>
        <p:txBody>
          <a:bodyPr wrap="square">
            <a:spAutoFit/>
          </a:bodyPr>
          <a:lstStyle/>
          <a:p>
            <a:r>
              <a:rPr lang="en-US" dirty="0">
                <a:hlinkClick r:id="rId3"/>
              </a:rPr>
              <a:t>https://www.mckinsey.com/featured-insights/artificial-intelligence/the-promise-and-challenge-of-the-age-of-artificial-intelligence</a:t>
            </a:r>
            <a:r>
              <a:rPr lang="en-US" dirty="0"/>
              <a:t> </a:t>
            </a:r>
          </a:p>
        </p:txBody>
      </p:sp>
    </p:spTree>
    <p:extLst>
      <p:ext uri="{BB962C8B-B14F-4D97-AF65-F5344CB8AC3E}">
        <p14:creationId xmlns:p14="http://schemas.microsoft.com/office/powerpoint/2010/main" val="20856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94CF-DFA9-4DCF-8BAC-699134EADBCC}"/>
              </a:ext>
            </a:extLst>
          </p:cNvPr>
          <p:cNvSpPr>
            <a:spLocks noGrp="1"/>
          </p:cNvSpPr>
          <p:nvPr>
            <p:ph type="title"/>
          </p:nvPr>
        </p:nvSpPr>
        <p:spPr/>
        <p:txBody>
          <a:bodyPr/>
          <a:lstStyle/>
          <a:p>
            <a:r>
              <a:rPr lang="en-CA" dirty="0"/>
              <a:t>A Wider Context</a:t>
            </a:r>
            <a:endParaRPr lang="en-US" dirty="0"/>
          </a:p>
        </p:txBody>
      </p:sp>
      <p:sp>
        <p:nvSpPr>
          <p:cNvPr id="3" name="Content Placeholder 2">
            <a:extLst>
              <a:ext uri="{FF2B5EF4-FFF2-40B4-BE49-F238E27FC236}">
                <a16:creationId xmlns:a16="http://schemas.microsoft.com/office/drawing/2014/main" id="{F4715254-08BD-4C59-A7E5-F41B1D7691F0}"/>
              </a:ext>
            </a:extLst>
          </p:cNvPr>
          <p:cNvSpPr>
            <a:spLocks noGrp="1"/>
          </p:cNvSpPr>
          <p:nvPr>
            <p:ph idx="1"/>
          </p:nvPr>
        </p:nvSpPr>
        <p:spPr/>
        <p:txBody>
          <a:bodyPr/>
          <a:lstStyle/>
          <a:p>
            <a:r>
              <a:rPr lang="en-CA" dirty="0"/>
              <a:t>Evaluation in this sense takes into account a much wider context</a:t>
            </a:r>
          </a:p>
          <a:p>
            <a:r>
              <a:rPr lang="en-CA" dirty="0"/>
              <a:t>Factors that have nothing to do with the design and development of AI come into play</a:t>
            </a:r>
            <a:endParaRPr lang="en-US" dirty="0"/>
          </a:p>
        </p:txBody>
      </p:sp>
      <p:sp>
        <p:nvSpPr>
          <p:cNvPr id="5" name="TextBox 4">
            <a:extLst>
              <a:ext uri="{FF2B5EF4-FFF2-40B4-BE49-F238E27FC236}">
                <a16:creationId xmlns:a16="http://schemas.microsoft.com/office/drawing/2014/main" id="{EC85CD4D-0410-4770-B3C6-81DD628B5A75}"/>
              </a:ext>
            </a:extLst>
          </p:cNvPr>
          <p:cNvSpPr txBox="1"/>
          <p:nvPr/>
        </p:nvSpPr>
        <p:spPr>
          <a:xfrm>
            <a:off x="1003516" y="3429000"/>
            <a:ext cx="3243020" cy="2862322"/>
          </a:xfrm>
          <a:prstGeom prst="rect">
            <a:avLst/>
          </a:prstGeom>
          <a:noFill/>
          <a:ln w="3175">
            <a:solidFill>
              <a:schemeClr val="tx1"/>
            </a:solidFill>
          </a:ln>
        </p:spPr>
        <p:txBody>
          <a:bodyPr wrap="square">
            <a:spAutoFit/>
          </a:bodyPr>
          <a:lstStyle/>
          <a:p>
            <a:r>
              <a:rPr lang="en-US" dirty="0"/>
              <a:t>For example, “the European Union’s executive proposed legislation aimed at encouraging widespread sharing and reuse of industrial data and protected public sector data-sets — such as health data, environment, energy, agriculture, mobility, finance, manufacturing, public administration and skills.”</a:t>
            </a:r>
          </a:p>
        </p:txBody>
      </p:sp>
      <p:sp>
        <p:nvSpPr>
          <p:cNvPr id="7" name="TextBox 6">
            <a:extLst>
              <a:ext uri="{FF2B5EF4-FFF2-40B4-BE49-F238E27FC236}">
                <a16:creationId xmlns:a16="http://schemas.microsoft.com/office/drawing/2014/main" id="{43C7D7ED-5372-481D-B901-7BA4567C1339}"/>
              </a:ext>
            </a:extLst>
          </p:cNvPr>
          <p:cNvSpPr txBox="1"/>
          <p:nvPr/>
        </p:nvSpPr>
        <p:spPr>
          <a:xfrm>
            <a:off x="1003516" y="6311900"/>
            <a:ext cx="9612823" cy="369332"/>
          </a:xfrm>
          <a:prstGeom prst="rect">
            <a:avLst/>
          </a:prstGeom>
          <a:noFill/>
        </p:spPr>
        <p:txBody>
          <a:bodyPr wrap="square">
            <a:spAutoFit/>
          </a:bodyPr>
          <a:lstStyle/>
          <a:p>
            <a:r>
              <a:rPr lang="en-US" dirty="0">
                <a:hlinkClick r:id="rId2"/>
              </a:rPr>
              <a:t>https://techcrunch.com/2021/12/01/data-governance-act-provisional-agreement/</a:t>
            </a:r>
            <a:r>
              <a:rPr lang="en-US" dirty="0"/>
              <a:t> </a:t>
            </a:r>
          </a:p>
        </p:txBody>
      </p:sp>
      <p:pic>
        <p:nvPicPr>
          <p:cNvPr id="9" name="Picture 8" descr="A group of fish swimming in the water&#10;&#10;Description automatically generated with low confidence">
            <a:extLst>
              <a:ext uri="{FF2B5EF4-FFF2-40B4-BE49-F238E27FC236}">
                <a16:creationId xmlns:a16="http://schemas.microsoft.com/office/drawing/2014/main" id="{D62B2CEA-D73C-45F6-B3ED-81DA7D223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81" y="3428998"/>
            <a:ext cx="4653368" cy="2862323"/>
          </a:xfrm>
          <a:prstGeom prst="rect">
            <a:avLst/>
          </a:prstGeom>
        </p:spPr>
      </p:pic>
    </p:spTree>
    <p:extLst>
      <p:ext uri="{BB962C8B-B14F-4D97-AF65-F5344CB8AC3E}">
        <p14:creationId xmlns:p14="http://schemas.microsoft.com/office/powerpoint/2010/main" val="81955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268D-AF75-42AE-AC5C-AD618132D4C8}"/>
              </a:ext>
            </a:extLst>
          </p:cNvPr>
          <p:cNvSpPr>
            <a:spLocks noGrp="1"/>
          </p:cNvSpPr>
          <p:nvPr>
            <p:ph type="title"/>
          </p:nvPr>
        </p:nvSpPr>
        <p:spPr/>
        <p:txBody>
          <a:bodyPr/>
          <a:lstStyle/>
          <a:p>
            <a:r>
              <a:rPr lang="en-CA" dirty="0"/>
              <a:t>Analyzing Activities</a:t>
            </a:r>
            <a:endParaRPr lang="en-US" dirty="0"/>
          </a:p>
        </p:txBody>
      </p:sp>
      <p:sp>
        <p:nvSpPr>
          <p:cNvPr id="3" name="Content Placeholder 2">
            <a:extLst>
              <a:ext uri="{FF2B5EF4-FFF2-40B4-BE49-F238E27FC236}">
                <a16:creationId xmlns:a16="http://schemas.microsoft.com/office/drawing/2014/main" id="{FE041693-59E8-4CCA-A799-E76B2E26DF69}"/>
              </a:ext>
            </a:extLst>
          </p:cNvPr>
          <p:cNvSpPr>
            <a:spLocks noGrp="1"/>
          </p:cNvSpPr>
          <p:nvPr>
            <p:ph idx="1"/>
          </p:nvPr>
        </p:nvSpPr>
        <p:spPr>
          <a:xfrm>
            <a:off x="838200" y="1825624"/>
            <a:ext cx="7422397" cy="3846755"/>
          </a:xfrm>
        </p:spPr>
        <p:txBody>
          <a:bodyPr>
            <a:normAutofit/>
          </a:bodyPr>
          <a:lstStyle/>
          <a:p>
            <a:pPr marL="0" indent="0">
              <a:buNone/>
            </a:pPr>
            <a:r>
              <a:rPr lang="en-US" dirty="0"/>
              <a:t>For example: analytical framework for student activities</a:t>
            </a:r>
          </a:p>
          <a:p>
            <a:pPr lvl="1"/>
            <a:r>
              <a:rPr lang="en-US" dirty="0"/>
              <a:t>Goals: can learners set their own learning goals?</a:t>
            </a:r>
          </a:p>
          <a:p>
            <a:pPr lvl="1"/>
            <a:r>
              <a:rPr lang="en-US" dirty="0"/>
              <a:t>Action: does the learner design their own activities?</a:t>
            </a:r>
          </a:p>
          <a:p>
            <a:pPr lvl="1"/>
            <a:r>
              <a:rPr lang="en-US" dirty="0"/>
              <a:t>Strategy: can the learner set learning strategies?</a:t>
            </a:r>
          </a:p>
          <a:p>
            <a:pPr lvl="1"/>
            <a:r>
              <a:rPr lang="en-US" dirty="0"/>
              <a:t>Reflection: what are the mechanisms for reflection?</a:t>
            </a:r>
          </a:p>
          <a:p>
            <a:pPr lvl="1"/>
            <a:r>
              <a:rPr lang="en-US" dirty="0"/>
              <a:t>Content: do learners select their own content?</a:t>
            </a:r>
          </a:p>
          <a:p>
            <a:pPr lvl="1"/>
            <a:r>
              <a:rPr lang="en-US" dirty="0"/>
              <a:t>Monitoring: can learners monitor their progress?</a:t>
            </a:r>
          </a:p>
        </p:txBody>
      </p:sp>
      <p:sp>
        <p:nvSpPr>
          <p:cNvPr id="7" name="TextBox 6">
            <a:extLst>
              <a:ext uri="{FF2B5EF4-FFF2-40B4-BE49-F238E27FC236}">
                <a16:creationId xmlns:a16="http://schemas.microsoft.com/office/drawing/2014/main" id="{BB2FCE90-902F-45C3-A4F2-C8B9499E3342}"/>
              </a:ext>
            </a:extLst>
          </p:cNvPr>
          <p:cNvSpPr txBox="1"/>
          <p:nvPr/>
        </p:nvSpPr>
        <p:spPr>
          <a:xfrm>
            <a:off x="383147" y="5819488"/>
            <a:ext cx="10970653" cy="923330"/>
          </a:xfrm>
          <a:prstGeom prst="rect">
            <a:avLst/>
          </a:prstGeom>
          <a:noFill/>
        </p:spPr>
        <p:txBody>
          <a:bodyPr wrap="square">
            <a:spAutoFit/>
          </a:bodyPr>
          <a:lstStyle/>
          <a:p>
            <a:r>
              <a:rPr lang="en-US" dirty="0" err="1"/>
              <a:t>ÁngelSuárez;Marcus</a:t>
            </a:r>
            <a:r>
              <a:rPr lang="en-US" dirty="0"/>
              <a:t> </a:t>
            </a:r>
            <a:r>
              <a:rPr lang="en-US" dirty="0" err="1"/>
              <a:t>Specht;Fleur</a:t>
            </a:r>
            <a:r>
              <a:rPr lang="en-US" dirty="0"/>
              <a:t> </a:t>
            </a:r>
            <a:r>
              <a:rPr lang="en-US" dirty="0" err="1"/>
              <a:t>Prinsen;Marco</a:t>
            </a:r>
            <a:r>
              <a:rPr lang="en-US" dirty="0"/>
              <a:t> </a:t>
            </a:r>
            <a:r>
              <a:rPr lang="en-US" dirty="0" err="1"/>
              <a:t>Kalza;Stefaan</a:t>
            </a:r>
            <a:r>
              <a:rPr lang="en-US" dirty="0"/>
              <a:t> </a:t>
            </a:r>
            <a:r>
              <a:rPr lang="en-US" dirty="0" err="1"/>
              <a:t>Terniera</a:t>
            </a:r>
            <a:r>
              <a:rPr lang="en-US" dirty="0"/>
              <a:t>, 2018, A review of the types of mobile activities in mobile inquiry-based learning, Computers &amp; Education, volume 118, March 2018 pp. 38-55</a:t>
            </a:r>
          </a:p>
          <a:p>
            <a:r>
              <a:rPr lang="en-US" dirty="0">
                <a:hlinkClick r:id="rId2"/>
              </a:rPr>
              <a:t>https://www.sciencedirect.com/science/article/pii/S0360131517302397</a:t>
            </a:r>
            <a:r>
              <a:rPr lang="en-US" dirty="0"/>
              <a:t> </a:t>
            </a:r>
          </a:p>
        </p:txBody>
      </p:sp>
      <p:pic>
        <p:nvPicPr>
          <p:cNvPr id="6" name="Picture 5">
            <a:extLst>
              <a:ext uri="{FF2B5EF4-FFF2-40B4-BE49-F238E27FC236}">
                <a16:creationId xmlns:a16="http://schemas.microsoft.com/office/drawing/2014/main" id="{CBA440FC-3257-4576-9F67-601BFD450A05}"/>
              </a:ext>
            </a:extLst>
          </p:cNvPr>
          <p:cNvPicPr>
            <a:picLocks noChangeAspect="1"/>
          </p:cNvPicPr>
          <p:nvPr/>
        </p:nvPicPr>
        <p:blipFill>
          <a:blip r:embed="rId3"/>
          <a:stretch>
            <a:fillRect/>
          </a:stretch>
        </p:blipFill>
        <p:spPr>
          <a:xfrm>
            <a:off x="8260597" y="1678515"/>
            <a:ext cx="3842736" cy="3437628"/>
          </a:xfrm>
          <a:prstGeom prst="rect">
            <a:avLst/>
          </a:prstGeom>
        </p:spPr>
      </p:pic>
    </p:spTree>
    <p:extLst>
      <p:ext uri="{BB962C8B-B14F-4D97-AF65-F5344CB8AC3E}">
        <p14:creationId xmlns:p14="http://schemas.microsoft.com/office/powerpoint/2010/main" val="165730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B02C-73BC-4415-A427-04AF2352C03E}"/>
              </a:ext>
            </a:extLst>
          </p:cNvPr>
          <p:cNvSpPr>
            <a:spLocks noGrp="1"/>
          </p:cNvSpPr>
          <p:nvPr>
            <p:ph type="title"/>
          </p:nvPr>
        </p:nvSpPr>
        <p:spPr/>
        <p:txBody>
          <a:bodyPr/>
          <a:lstStyle/>
          <a:p>
            <a:r>
              <a:rPr lang="en-CA" dirty="0"/>
              <a:t>Wider Frameworks</a:t>
            </a:r>
            <a:endParaRPr lang="en-US" dirty="0"/>
          </a:p>
        </p:txBody>
      </p:sp>
      <p:sp>
        <p:nvSpPr>
          <p:cNvPr id="3" name="Content Placeholder 2">
            <a:extLst>
              <a:ext uri="{FF2B5EF4-FFF2-40B4-BE49-F238E27FC236}">
                <a16:creationId xmlns:a16="http://schemas.microsoft.com/office/drawing/2014/main" id="{68712EE3-8F48-4285-B464-B99336867D8F}"/>
              </a:ext>
            </a:extLst>
          </p:cNvPr>
          <p:cNvSpPr>
            <a:spLocks noGrp="1"/>
          </p:cNvSpPr>
          <p:nvPr>
            <p:ph idx="1"/>
          </p:nvPr>
        </p:nvSpPr>
        <p:spPr/>
        <p:txBody>
          <a:bodyPr/>
          <a:lstStyle/>
          <a:p>
            <a:pPr marL="0" indent="0">
              <a:buNone/>
            </a:pPr>
            <a:r>
              <a:rPr lang="en-CA" dirty="0"/>
              <a:t>For example, are AI and learning analytics supporting the U.N. Sustainable Development Goals?</a:t>
            </a:r>
            <a:endParaRPr lang="en-US" dirty="0"/>
          </a:p>
        </p:txBody>
      </p:sp>
      <p:pic>
        <p:nvPicPr>
          <p:cNvPr id="5" name="Picture 4" descr="Chart, sunburst chart&#10;&#10;Description automatically generated">
            <a:extLst>
              <a:ext uri="{FF2B5EF4-FFF2-40B4-BE49-F238E27FC236}">
                <a16:creationId xmlns:a16="http://schemas.microsoft.com/office/drawing/2014/main" id="{DE69983C-C978-4CBC-BFD5-3214EBAA6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540" y="2811098"/>
            <a:ext cx="6712085" cy="3365865"/>
          </a:xfrm>
          <a:prstGeom prst="rect">
            <a:avLst/>
          </a:prstGeom>
        </p:spPr>
      </p:pic>
      <p:sp>
        <p:nvSpPr>
          <p:cNvPr id="7" name="TextBox 6">
            <a:extLst>
              <a:ext uri="{FF2B5EF4-FFF2-40B4-BE49-F238E27FC236}">
                <a16:creationId xmlns:a16="http://schemas.microsoft.com/office/drawing/2014/main" id="{E3E55962-83B9-4BDF-B722-561F0697C3AD}"/>
              </a:ext>
            </a:extLst>
          </p:cNvPr>
          <p:cNvSpPr txBox="1"/>
          <p:nvPr/>
        </p:nvSpPr>
        <p:spPr>
          <a:xfrm>
            <a:off x="838200" y="6311900"/>
            <a:ext cx="6099242" cy="369332"/>
          </a:xfrm>
          <a:prstGeom prst="rect">
            <a:avLst/>
          </a:prstGeom>
          <a:noFill/>
        </p:spPr>
        <p:txBody>
          <a:bodyPr wrap="square">
            <a:spAutoFit/>
          </a:bodyPr>
          <a:lstStyle/>
          <a:p>
            <a:r>
              <a:rPr lang="en-US" dirty="0">
                <a:hlinkClick r:id="rId3"/>
              </a:rPr>
              <a:t>https://www.nature.com/articles/s41467-019-14108-y</a:t>
            </a:r>
            <a:r>
              <a:rPr lang="en-US" dirty="0"/>
              <a:t> </a:t>
            </a:r>
          </a:p>
        </p:txBody>
      </p:sp>
    </p:spTree>
    <p:extLst>
      <p:ext uri="{BB962C8B-B14F-4D97-AF65-F5344CB8AC3E}">
        <p14:creationId xmlns:p14="http://schemas.microsoft.com/office/powerpoint/2010/main" val="42294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4334-17C0-4C00-8864-2B73F696D7AD}"/>
              </a:ext>
            </a:extLst>
          </p:cNvPr>
          <p:cNvSpPr>
            <a:spLocks noGrp="1"/>
          </p:cNvSpPr>
          <p:nvPr>
            <p:ph type="title"/>
          </p:nvPr>
        </p:nvSpPr>
        <p:spPr/>
        <p:txBody>
          <a:bodyPr/>
          <a:lstStyle/>
          <a:p>
            <a:r>
              <a:rPr lang="en-CA" dirty="0"/>
              <a:t>Impact</a:t>
            </a:r>
            <a:endParaRPr lang="en-US" dirty="0"/>
          </a:p>
        </p:txBody>
      </p:sp>
      <p:sp>
        <p:nvSpPr>
          <p:cNvPr id="3" name="Content Placeholder 2">
            <a:extLst>
              <a:ext uri="{FF2B5EF4-FFF2-40B4-BE49-F238E27FC236}">
                <a16:creationId xmlns:a16="http://schemas.microsoft.com/office/drawing/2014/main" id="{1EC5838C-E657-4A4D-A91B-F88CA08724A8}"/>
              </a:ext>
            </a:extLst>
          </p:cNvPr>
          <p:cNvSpPr>
            <a:spLocks noGrp="1"/>
          </p:cNvSpPr>
          <p:nvPr>
            <p:ph idx="1"/>
          </p:nvPr>
        </p:nvSpPr>
        <p:spPr>
          <a:xfrm>
            <a:off x="4881966" y="1825625"/>
            <a:ext cx="6471834" cy="4351338"/>
          </a:xfrm>
        </p:spPr>
        <p:txBody>
          <a:bodyPr>
            <a:normAutofit lnSpcReduction="10000"/>
          </a:bodyPr>
          <a:lstStyle/>
          <a:p>
            <a:pPr marL="0" indent="0">
              <a:buNone/>
            </a:pPr>
            <a:r>
              <a:rPr lang="en-US" dirty="0"/>
              <a:t>What is the ‘good’ of an analytics engine? </a:t>
            </a:r>
          </a:p>
          <a:p>
            <a:r>
              <a:rPr lang="en-US" dirty="0"/>
              <a:t>We might say it’s better grades or improved competencies, or even greater quality of life for students. </a:t>
            </a:r>
          </a:p>
          <a:p>
            <a:r>
              <a:rPr lang="en-US" dirty="0"/>
              <a:t>Perhaps it’s organizational efficiency on the part of the university. Or perhaps it’s just profit. </a:t>
            </a:r>
          </a:p>
          <a:p>
            <a:r>
              <a:rPr lang="en-US" dirty="0"/>
              <a:t>As </a:t>
            </a:r>
            <a:r>
              <a:rPr lang="en-US" dirty="0" err="1"/>
              <a:t>danah</a:t>
            </a:r>
            <a:r>
              <a:rPr lang="en-US" dirty="0"/>
              <a:t> </a:t>
            </a:r>
            <a:r>
              <a:rPr lang="en-US" dirty="0" err="1"/>
              <a:t>boyd</a:t>
            </a:r>
            <a:r>
              <a:rPr lang="en-US" dirty="0"/>
              <a:t> says, “How does a company have values beyond profit for shareholders?” (quoted from </a:t>
            </a:r>
            <a:r>
              <a:rPr lang="en-US" dirty="0" err="1"/>
              <a:t>Kinstler</a:t>
            </a:r>
            <a:r>
              <a:rPr lang="en-US" dirty="0"/>
              <a:t>, 2020).</a:t>
            </a:r>
          </a:p>
          <a:p>
            <a:endParaRPr lang="en-US" dirty="0"/>
          </a:p>
        </p:txBody>
      </p:sp>
      <p:pic>
        <p:nvPicPr>
          <p:cNvPr id="5" name="Picture 4" descr="Diagram, logo, company name&#10;&#10;Description automatically generated">
            <a:extLst>
              <a:ext uri="{FF2B5EF4-FFF2-40B4-BE49-F238E27FC236}">
                <a16:creationId xmlns:a16="http://schemas.microsoft.com/office/drawing/2014/main" id="{05E13035-DB4D-444F-9130-8B99CCFE6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544" y="1825625"/>
            <a:ext cx="3312151" cy="4351338"/>
          </a:xfrm>
          <a:prstGeom prst="rect">
            <a:avLst/>
          </a:prstGeom>
        </p:spPr>
      </p:pic>
      <p:sp>
        <p:nvSpPr>
          <p:cNvPr id="7" name="TextBox 6">
            <a:extLst>
              <a:ext uri="{FF2B5EF4-FFF2-40B4-BE49-F238E27FC236}">
                <a16:creationId xmlns:a16="http://schemas.microsoft.com/office/drawing/2014/main" id="{8A60860D-4440-4DF1-A539-2C25629015F7}"/>
              </a:ext>
            </a:extLst>
          </p:cNvPr>
          <p:cNvSpPr txBox="1"/>
          <p:nvPr/>
        </p:nvSpPr>
        <p:spPr>
          <a:xfrm>
            <a:off x="1297073" y="6311900"/>
            <a:ext cx="9520743" cy="369332"/>
          </a:xfrm>
          <a:prstGeom prst="rect">
            <a:avLst/>
          </a:prstGeom>
          <a:noFill/>
        </p:spPr>
        <p:txBody>
          <a:bodyPr wrap="square">
            <a:spAutoFit/>
          </a:bodyPr>
          <a:lstStyle/>
          <a:p>
            <a:r>
              <a:rPr lang="en-US" dirty="0">
                <a:hlinkClick r:id="rId3"/>
              </a:rPr>
              <a:t>https://medium.com/sciforce/ai-at-the-classroom-the-good-the-bad-and-the-ugly-8dd7a1b4085c</a:t>
            </a:r>
            <a:r>
              <a:rPr lang="en-US" dirty="0"/>
              <a:t> </a:t>
            </a:r>
          </a:p>
        </p:txBody>
      </p:sp>
    </p:spTree>
    <p:extLst>
      <p:ext uri="{BB962C8B-B14F-4D97-AF65-F5344CB8AC3E}">
        <p14:creationId xmlns:p14="http://schemas.microsoft.com/office/powerpoint/2010/main" val="148394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9CEF-E2F8-44CE-9520-B9994240869B}"/>
              </a:ext>
            </a:extLst>
          </p:cNvPr>
          <p:cNvSpPr>
            <a:spLocks noGrp="1"/>
          </p:cNvSpPr>
          <p:nvPr>
            <p:ph type="title"/>
          </p:nvPr>
        </p:nvSpPr>
        <p:spPr/>
        <p:txBody>
          <a:bodyPr/>
          <a:lstStyle/>
          <a:p>
            <a:r>
              <a:rPr lang="en-CA" dirty="0"/>
              <a:t>Undesired Impact</a:t>
            </a:r>
            <a:endParaRPr lang="en-US" dirty="0"/>
          </a:p>
        </p:txBody>
      </p:sp>
      <p:pic>
        <p:nvPicPr>
          <p:cNvPr id="6" name="Content Placeholder 5">
            <a:extLst>
              <a:ext uri="{FF2B5EF4-FFF2-40B4-BE49-F238E27FC236}">
                <a16:creationId xmlns:a16="http://schemas.microsoft.com/office/drawing/2014/main" id="{9BEB482F-927E-4E52-85DA-162387370727}"/>
              </a:ext>
            </a:extLst>
          </p:cNvPr>
          <p:cNvPicPr>
            <a:picLocks noGrp="1" noChangeAspect="1"/>
          </p:cNvPicPr>
          <p:nvPr>
            <p:ph idx="1"/>
          </p:nvPr>
        </p:nvPicPr>
        <p:blipFill>
          <a:blip r:embed="rId2"/>
          <a:stretch>
            <a:fillRect/>
          </a:stretch>
        </p:blipFill>
        <p:spPr>
          <a:xfrm>
            <a:off x="1459640" y="1825625"/>
            <a:ext cx="9272720" cy="4351338"/>
          </a:xfrm>
        </p:spPr>
      </p:pic>
      <p:sp>
        <p:nvSpPr>
          <p:cNvPr id="5" name="TextBox 4">
            <a:extLst>
              <a:ext uri="{FF2B5EF4-FFF2-40B4-BE49-F238E27FC236}">
                <a16:creationId xmlns:a16="http://schemas.microsoft.com/office/drawing/2014/main" id="{6011E0B2-2D27-43E4-B631-81887718E1F3}"/>
              </a:ext>
            </a:extLst>
          </p:cNvPr>
          <p:cNvSpPr txBox="1"/>
          <p:nvPr/>
        </p:nvSpPr>
        <p:spPr>
          <a:xfrm>
            <a:off x="886844" y="6308209"/>
            <a:ext cx="9845516" cy="369332"/>
          </a:xfrm>
          <a:prstGeom prst="rect">
            <a:avLst/>
          </a:prstGeom>
          <a:noFill/>
        </p:spPr>
        <p:txBody>
          <a:bodyPr wrap="square">
            <a:spAutoFit/>
          </a:bodyPr>
          <a:lstStyle/>
          <a:p>
            <a:pPr rtl="0">
              <a:spcBef>
                <a:spcPts val="0"/>
              </a:spcBef>
              <a:spcAft>
                <a:spcPts val="1000"/>
              </a:spcAft>
            </a:pPr>
            <a:r>
              <a:rPr lang="it-IT" sz="1800" b="0" i="0" u="none" strike="noStrike" dirty="0">
                <a:solidFill>
                  <a:srgbClr val="000000"/>
                </a:solidFill>
                <a:effectLst/>
                <a:latin typeface="Arial" panose="020B0604020202020204" pitchFamily="34" charset="0"/>
              </a:rPr>
              <a:t>Awful AI Wiki - </a:t>
            </a:r>
            <a:r>
              <a:rPr lang="it-IT" sz="1800" b="0" i="0" u="sng" strike="noStrike" dirty="0">
                <a:solidFill>
                  <a:srgbClr val="1155CC"/>
                </a:solidFill>
                <a:effectLst/>
                <a:latin typeface="Arial" panose="020B0604020202020204" pitchFamily="34" charset="0"/>
                <a:hlinkClick r:id="rId3"/>
              </a:rPr>
              <a:t>https://github.com/daviddao/awful-ai</a:t>
            </a:r>
            <a:r>
              <a:rPr lang="it-IT" sz="1800" b="0" i="0" u="none" strike="noStrike" dirty="0">
                <a:solidFill>
                  <a:srgbClr val="000000"/>
                </a:solidFill>
                <a:effectLst/>
                <a:latin typeface="Arial" panose="020B0604020202020204" pitchFamily="34" charset="0"/>
              </a:rPr>
              <a:t>  </a:t>
            </a:r>
            <a:r>
              <a:rPr lang="it-IT" sz="1800" b="0" i="0" u="none" strike="noStrike" dirty="0">
                <a:solidFill>
                  <a:srgbClr val="000000"/>
                </a:solidFill>
                <a:effectLst/>
                <a:latin typeface="Arial" panose="020B0604020202020204" pitchFamily="34" charset="0"/>
                <a:hlinkClick r:id="rId4"/>
              </a:rPr>
              <a:t>https://www.faception.com/</a:t>
            </a:r>
            <a:r>
              <a:rPr lang="it-IT" sz="1800" b="0" i="0" u="none" strike="noStrike" dirty="0">
                <a:solidFill>
                  <a:srgbClr val="000000"/>
                </a:solidFill>
                <a:effectLst/>
                <a:latin typeface="Arial" panose="020B0604020202020204" pitchFamily="34" charset="0"/>
              </a:rPr>
              <a:t> </a:t>
            </a:r>
            <a:endParaRPr lang="it-IT" dirty="0">
              <a:effectLst/>
            </a:endParaRPr>
          </a:p>
        </p:txBody>
      </p:sp>
    </p:spTree>
    <p:extLst>
      <p:ext uri="{BB962C8B-B14F-4D97-AF65-F5344CB8AC3E}">
        <p14:creationId xmlns:p14="http://schemas.microsoft.com/office/powerpoint/2010/main" val="75281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10E7-2CA6-4763-AFA6-6791C5820843}"/>
              </a:ext>
            </a:extLst>
          </p:cNvPr>
          <p:cNvSpPr>
            <a:spLocks noGrp="1"/>
          </p:cNvSpPr>
          <p:nvPr>
            <p:ph type="title"/>
          </p:nvPr>
        </p:nvSpPr>
        <p:spPr/>
        <p:txBody>
          <a:bodyPr/>
          <a:lstStyle/>
          <a:p>
            <a:r>
              <a:rPr lang="en-CA" dirty="0"/>
              <a:t>Assessing Impact as Risk</a:t>
            </a:r>
            <a:endParaRPr lang="en-US" dirty="0"/>
          </a:p>
        </p:txBody>
      </p:sp>
      <p:sp>
        <p:nvSpPr>
          <p:cNvPr id="3" name="Content Placeholder 2">
            <a:extLst>
              <a:ext uri="{FF2B5EF4-FFF2-40B4-BE49-F238E27FC236}">
                <a16:creationId xmlns:a16="http://schemas.microsoft.com/office/drawing/2014/main" id="{3E706B10-3B91-4CC8-8148-650177D165BA}"/>
              </a:ext>
            </a:extLst>
          </p:cNvPr>
          <p:cNvSpPr>
            <a:spLocks noGrp="1"/>
          </p:cNvSpPr>
          <p:nvPr>
            <p:ph idx="1"/>
          </p:nvPr>
        </p:nvSpPr>
        <p:spPr>
          <a:xfrm>
            <a:off x="838200" y="1825625"/>
            <a:ext cx="6755969" cy="4351338"/>
          </a:xfrm>
        </p:spPr>
        <p:txBody>
          <a:bodyPr>
            <a:normAutofit/>
          </a:bodyPr>
          <a:lstStyle/>
          <a:p>
            <a:pPr marL="0" indent="0">
              <a:buNone/>
            </a:pPr>
            <a:r>
              <a:rPr lang="en-US" dirty="0"/>
              <a:t>“Some documents use the terminology of potential harm and others call for the identification of risks. The emphasis, particularly among the latter category of documents, is on prevention, and impact assessments are an accountability mechanism because a sufficiently dire assessment (where risks are ‘too high or impossible to mitigate’ 79) should prevent an AI technology from being deployed or even developed.” (</a:t>
            </a:r>
            <a:r>
              <a:rPr lang="en-US" dirty="0" err="1"/>
              <a:t>Fjeld</a:t>
            </a:r>
            <a:r>
              <a:rPr lang="en-US" dirty="0"/>
              <a:t>, et.al., 2020:30)</a:t>
            </a:r>
          </a:p>
          <a:p>
            <a:endParaRPr lang="en-US" dirty="0"/>
          </a:p>
        </p:txBody>
      </p:sp>
      <p:sp>
        <p:nvSpPr>
          <p:cNvPr id="5" name="TextBox 4">
            <a:extLst>
              <a:ext uri="{FF2B5EF4-FFF2-40B4-BE49-F238E27FC236}">
                <a16:creationId xmlns:a16="http://schemas.microsoft.com/office/drawing/2014/main" id="{311BCFA5-8BB9-4E5D-ACFC-AC629972ECB9}"/>
              </a:ext>
            </a:extLst>
          </p:cNvPr>
          <p:cNvSpPr txBox="1"/>
          <p:nvPr/>
        </p:nvSpPr>
        <p:spPr>
          <a:xfrm>
            <a:off x="838200" y="6311900"/>
            <a:ext cx="6098582" cy="369332"/>
          </a:xfrm>
          <a:prstGeom prst="rect">
            <a:avLst/>
          </a:prstGeom>
          <a:noFill/>
        </p:spPr>
        <p:txBody>
          <a:bodyPr wrap="square">
            <a:spAutoFit/>
          </a:bodyPr>
          <a:lstStyle/>
          <a:p>
            <a:r>
              <a:rPr lang="en-US" dirty="0">
                <a:hlinkClick r:id="rId2"/>
              </a:rPr>
              <a:t>https://www.bmj.com/content/372/bmj.n304</a:t>
            </a:r>
            <a:r>
              <a:rPr lang="en-US" dirty="0"/>
              <a:t> </a:t>
            </a:r>
          </a:p>
        </p:txBody>
      </p:sp>
      <p:pic>
        <p:nvPicPr>
          <p:cNvPr id="7" name="Picture 6" descr="Diagram&#10;&#10;Description automatically generated">
            <a:extLst>
              <a:ext uri="{FF2B5EF4-FFF2-40B4-BE49-F238E27FC236}">
                <a16:creationId xmlns:a16="http://schemas.microsoft.com/office/drawing/2014/main" id="{FCC779FB-F42E-4981-B3ED-E33BF90E2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101" y="1872772"/>
            <a:ext cx="4880895" cy="2474614"/>
          </a:xfrm>
          <a:prstGeom prst="rect">
            <a:avLst/>
          </a:prstGeom>
        </p:spPr>
      </p:pic>
      <p:pic>
        <p:nvPicPr>
          <p:cNvPr id="9" name="Picture 8" descr="Diagram, timeline&#10;&#10;Description automatically generated">
            <a:extLst>
              <a:ext uri="{FF2B5EF4-FFF2-40B4-BE49-F238E27FC236}">
                <a16:creationId xmlns:a16="http://schemas.microsoft.com/office/drawing/2014/main" id="{5BB66ABE-1356-473B-B711-41AB5ABDA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102" y="4394533"/>
            <a:ext cx="4880895" cy="2286699"/>
          </a:xfrm>
          <a:prstGeom prst="rect">
            <a:avLst/>
          </a:prstGeom>
        </p:spPr>
      </p:pic>
    </p:spTree>
    <p:extLst>
      <p:ext uri="{BB962C8B-B14F-4D97-AF65-F5344CB8AC3E}">
        <p14:creationId xmlns:p14="http://schemas.microsoft.com/office/powerpoint/2010/main" val="397033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1294-20D5-4CF3-A8F3-C1C28C495E09}"/>
              </a:ext>
            </a:extLst>
          </p:cNvPr>
          <p:cNvSpPr>
            <a:spLocks noGrp="1"/>
          </p:cNvSpPr>
          <p:nvPr>
            <p:ph type="title"/>
          </p:nvPr>
        </p:nvSpPr>
        <p:spPr/>
        <p:txBody>
          <a:bodyPr/>
          <a:lstStyle/>
          <a:p>
            <a:r>
              <a:rPr lang="en-CA" dirty="0"/>
              <a:t>What Is The Data Trail?</a:t>
            </a:r>
            <a:endParaRPr lang="en-US" dirty="0"/>
          </a:p>
        </p:txBody>
      </p:sp>
      <p:sp>
        <p:nvSpPr>
          <p:cNvPr id="3" name="Content Placeholder 2">
            <a:extLst>
              <a:ext uri="{FF2B5EF4-FFF2-40B4-BE49-F238E27FC236}">
                <a16:creationId xmlns:a16="http://schemas.microsoft.com/office/drawing/2014/main" id="{759A4D0B-EB18-40BB-AC8F-A3C0DDB0798B}"/>
              </a:ext>
            </a:extLst>
          </p:cNvPr>
          <p:cNvSpPr>
            <a:spLocks noGrp="1"/>
          </p:cNvSpPr>
          <p:nvPr>
            <p:ph idx="1"/>
          </p:nvPr>
        </p:nvSpPr>
        <p:spPr/>
        <p:txBody>
          <a:bodyPr/>
          <a:lstStyle/>
          <a:p>
            <a:pPr marL="0" indent="0">
              <a:buNone/>
            </a:pPr>
            <a:r>
              <a:rPr lang="en-US" dirty="0"/>
              <a:t>“Effective learning analytics MUST lead to responsible assessment and effective use of the data trail. What do we do with the data.”</a:t>
            </a:r>
          </a:p>
        </p:txBody>
      </p:sp>
      <p:sp>
        <p:nvSpPr>
          <p:cNvPr id="5" name="TextBox 4">
            <a:extLst>
              <a:ext uri="{FF2B5EF4-FFF2-40B4-BE49-F238E27FC236}">
                <a16:creationId xmlns:a16="http://schemas.microsoft.com/office/drawing/2014/main" id="{1D60F583-5430-4D6F-BF37-F0D0F5AEF1AE}"/>
              </a:ext>
            </a:extLst>
          </p:cNvPr>
          <p:cNvSpPr txBox="1"/>
          <p:nvPr/>
        </p:nvSpPr>
        <p:spPr>
          <a:xfrm>
            <a:off x="6292312" y="2760643"/>
            <a:ext cx="4482884" cy="3416320"/>
          </a:xfrm>
          <a:prstGeom prst="rect">
            <a:avLst/>
          </a:prstGeom>
          <a:noFill/>
        </p:spPr>
        <p:txBody>
          <a:bodyPr wrap="square">
            <a:spAutoFit/>
          </a:bodyPr>
          <a:lstStyle/>
          <a:p>
            <a:r>
              <a:rPr lang="en-US" dirty="0"/>
              <a:t>For example, absence. “Absence  is  a  vague  and  undefined  term  in  online  courses.    Absence  in  the  online  course  does  not  necessarily equate to inactivity, non-performance or no progress by the student. In the online discussion forum, for example, an online learner is a reader as well as a contributor. Lurking or reading behavior is probably  one  of  the  most  prominent  activities  in  the  discussion  board,  yet  there  is  no  reliable  way  to  measure  it  meaningfully.” (</a:t>
            </a:r>
            <a:r>
              <a:rPr lang="en-US" dirty="0" err="1"/>
              <a:t>Dringus</a:t>
            </a:r>
            <a:r>
              <a:rPr lang="en-US" dirty="0"/>
              <a:t>, 2012)</a:t>
            </a:r>
          </a:p>
        </p:txBody>
      </p:sp>
      <p:pic>
        <p:nvPicPr>
          <p:cNvPr id="7" name="Picture 6" descr="Diagram&#10;&#10;Description automatically generated">
            <a:extLst>
              <a:ext uri="{FF2B5EF4-FFF2-40B4-BE49-F238E27FC236}">
                <a16:creationId xmlns:a16="http://schemas.microsoft.com/office/drawing/2014/main" id="{57F10ED0-6F77-4D9C-9D23-DF2D337DC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35" y="2882891"/>
            <a:ext cx="5236464" cy="2859024"/>
          </a:xfrm>
          <a:prstGeom prst="rect">
            <a:avLst/>
          </a:prstGeom>
        </p:spPr>
      </p:pic>
      <p:sp>
        <p:nvSpPr>
          <p:cNvPr id="9" name="TextBox 8">
            <a:extLst>
              <a:ext uri="{FF2B5EF4-FFF2-40B4-BE49-F238E27FC236}">
                <a16:creationId xmlns:a16="http://schemas.microsoft.com/office/drawing/2014/main" id="{63BB57A2-E9D9-4A3A-BD28-6C52FE469A23}"/>
              </a:ext>
            </a:extLst>
          </p:cNvPr>
          <p:cNvSpPr txBox="1"/>
          <p:nvPr/>
        </p:nvSpPr>
        <p:spPr>
          <a:xfrm>
            <a:off x="719379" y="5988734"/>
            <a:ext cx="4994329" cy="646331"/>
          </a:xfrm>
          <a:prstGeom prst="rect">
            <a:avLst/>
          </a:prstGeom>
          <a:noFill/>
        </p:spPr>
        <p:txBody>
          <a:bodyPr wrap="square">
            <a:spAutoFit/>
          </a:bodyPr>
          <a:lstStyle/>
          <a:p>
            <a:r>
              <a:rPr lang="en-US" dirty="0">
                <a:hlinkClick r:id="rId3"/>
              </a:rPr>
              <a:t>https://www.thelancet.com/journals/landig/article/PIIS2589-7500(21)00210-7/fulltext</a:t>
            </a:r>
            <a:r>
              <a:rPr lang="en-US" dirty="0"/>
              <a:t> </a:t>
            </a:r>
          </a:p>
        </p:txBody>
      </p:sp>
    </p:spTree>
    <p:extLst>
      <p:ext uri="{BB962C8B-B14F-4D97-AF65-F5344CB8AC3E}">
        <p14:creationId xmlns:p14="http://schemas.microsoft.com/office/powerpoint/2010/main" val="3155749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1540</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Evaluation and Impact</vt:lpstr>
      <vt:lpstr>Evaluation</vt:lpstr>
      <vt:lpstr>A Wider Context</vt:lpstr>
      <vt:lpstr>Analyzing Activities</vt:lpstr>
      <vt:lpstr>Wider Frameworks</vt:lpstr>
      <vt:lpstr>Impact</vt:lpstr>
      <vt:lpstr>Undesired Impact</vt:lpstr>
      <vt:lpstr>Assessing Impact as Risk</vt:lpstr>
      <vt:lpstr>What Is The Data Trail?</vt:lpstr>
      <vt:lpstr>Use</vt:lpstr>
      <vt:lpstr>Ethical Decisions Actually Made</vt:lpstr>
      <vt:lpstr>Impacts and Narratives</vt:lpstr>
      <vt:lpstr>Impacts and Incentives</vt:lpstr>
      <vt:lpstr>Impact and Governance</vt:lpstr>
      <vt:lpstr>Impact and Ideology</vt:lpstr>
      <vt:lpstr>How to Evaluate Impact</vt:lpstr>
      <vt:lpstr>Preparing for the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and Impact</dc:title>
  <dc:creator>Stephen Downes</dc:creator>
  <cp:lastModifiedBy>Stephen Downes</cp:lastModifiedBy>
  <cp:revision>3</cp:revision>
  <dcterms:created xsi:type="dcterms:W3CDTF">2021-12-13T17:05:10Z</dcterms:created>
  <dcterms:modified xsi:type="dcterms:W3CDTF">2021-12-14T21:37:33Z</dcterms:modified>
</cp:coreProperties>
</file>