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2" r:id="rId5"/>
    <p:sldId id="259" r:id="rId6"/>
    <p:sldId id="260" r:id="rId7"/>
    <p:sldId id="261" r:id="rId8"/>
    <p:sldId id="279" r:id="rId9"/>
    <p:sldId id="282" r:id="rId10"/>
    <p:sldId id="281" r:id="rId11"/>
    <p:sldId id="280" r:id="rId12"/>
    <p:sldId id="284" r:id="rId13"/>
    <p:sldId id="283" r:id="rId14"/>
    <p:sldId id="285" r:id="rId15"/>
    <p:sldId id="286" r:id="rId16"/>
    <p:sldId id="263" r:id="rId17"/>
    <p:sldId id="264" r:id="rId18"/>
    <p:sldId id="265" r:id="rId19"/>
    <p:sldId id="266" r:id="rId20"/>
    <p:sldId id="267" r:id="rId21"/>
    <p:sldId id="268" r:id="rId22"/>
    <p:sldId id="269" r:id="rId23"/>
    <p:sldId id="276" r:id="rId24"/>
    <p:sldId id="287" r:id="rId25"/>
    <p:sldId id="270" r:id="rId26"/>
    <p:sldId id="271" r:id="rId27"/>
    <p:sldId id="273" r:id="rId28"/>
    <p:sldId id="274" r:id="rId29"/>
    <p:sldId id="275" r:id="rId30"/>
    <p:sldId id="278" r:id="rId31"/>
    <p:sldId id="289" r:id="rId32"/>
    <p:sldId id="290" r:id="rId33"/>
    <p:sldId id="288" r:id="rId34"/>
    <p:sldId id="27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7" autoAdjust="0"/>
    <p:restoredTop sz="94660"/>
  </p:normalViewPr>
  <p:slideViewPr>
    <p:cSldViewPr snapToGrid="0">
      <p:cViewPr>
        <p:scale>
          <a:sx n="80" d="100"/>
          <a:sy n="80" d="100"/>
        </p:scale>
        <p:origin x="6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D345A-791A-4EFD-A4EA-62FE99B6DE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730FCA-6A8B-403E-B2C0-1E2013BEB7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16BFEC-5F4F-432B-8AD4-AFAF078DDA82}"/>
              </a:ext>
            </a:extLst>
          </p:cNvPr>
          <p:cNvSpPr>
            <a:spLocks noGrp="1"/>
          </p:cNvSpPr>
          <p:nvPr>
            <p:ph type="dt" sz="half" idx="10"/>
          </p:nvPr>
        </p:nvSpPr>
        <p:spPr/>
        <p:txBody>
          <a:bodyPr/>
          <a:lstStyle/>
          <a:p>
            <a:fld id="{EB51171D-FD94-47E8-ACA7-83A904C19B78}" type="datetimeFigureOut">
              <a:rPr lang="en-US" smtClean="0"/>
              <a:t>12/16/2021</a:t>
            </a:fld>
            <a:endParaRPr lang="en-US"/>
          </a:p>
        </p:txBody>
      </p:sp>
      <p:sp>
        <p:nvSpPr>
          <p:cNvPr id="5" name="Footer Placeholder 4">
            <a:extLst>
              <a:ext uri="{FF2B5EF4-FFF2-40B4-BE49-F238E27FC236}">
                <a16:creationId xmlns:a16="http://schemas.microsoft.com/office/drawing/2014/main" id="{329D88F3-0A9C-4B2E-B4A7-C7724689F5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6545C7-539B-48C0-A817-8C9DD1A6371B}"/>
              </a:ext>
            </a:extLst>
          </p:cNvPr>
          <p:cNvSpPr>
            <a:spLocks noGrp="1"/>
          </p:cNvSpPr>
          <p:nvPr>
            <p:ph type="sldNum" sz="quarter" idx="12"/>
          </p:nvPr>
        </p:nvSpPr>
        <p:spPr/>
        <p:txBody>
          <a:bodyPr/>
          <a:lstStyle/>
          <a:p>
            <a:fld id="{83F2037F-B58A-491F-89B5-D31BA842A0E8}" type="slidenum">
              <a:rPr lang="en-US" smtClean="0"/>
              <a:t>‹#›</a:t>
            </a:fld>
            <a:endParaRPr lang="en-US"/>
          </a:p>
        </p:txBody>
      </p:sp>
    </p:spTree>
    <p:extLst>
      <p:ext uri="{BB962C8B-B14F-4D97-AF65-F5344CB8AC3E}">
        <p14:creationId xmlns:p14="http://schemas.microsoft.com/office/powerpoint/2010/main" val="3065295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2EE2D-DCA9-4AD3-AD06-5DBD43AC86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A921BA-43AB-4FFC-B2EF-367BDAD273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07A901-76DB-4AC7-89A0-5FFDEBD6F4A7}"/>
              </a:ext>
            </a:extLst>
          </p:cNvPr>
          <p:cNvSpPr>
            <a:spLocks noGrp="1"/>
          </p:cNvSpPr>
          <p:nvPr>
            <p:ph type="dt" sz="half" idx="10"/>
          </p:nvPr>
        </p:nvSpPr>
        <p:spPr/>
        <p:txBody>
          <a:bodyPr/>
          <a:lstStyle/>
          <a:p>
            <a:fld id="{EB51171D-FD94-47E8-ACA7-83A904C19B78}" type="datetimeFigureOut">
              <a:rPr lang="en-US" smtClean="0"/>
              <a:t>12/16/2021</a:t>
            </a:fld>
            <a:endParaRPr lang="en-US"/>
          </a:p>
        </p:txBody>
      </p:sp>
      <p:sp>
        <p:nvSpPr>
          <p:cNvPr id="5" name="Footer Placeholder 4">
            <a:extLst>
              <a:ext uri="{FF2B5EF4-FFF2-40B4-BE49-F238E27FC236}">
                <a16:creationId xmlns:a16="http://schemas.microsoft.com/office/drawing/2014/main" id="{AF8F7768-0865-4038-9C22-BED3B0391D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D712DC-C09C-454A-9332-FB2F522817BE}"/>
              </a:ext>
            </a:extLst>
          </p:cNvPr>
          <p:cNvSpPr>
            <a:spLocks noGrp="1"/>
          </p:cNvSpPr>
          <p:nvPr>
            <p:ph type="sldNum" sz="quarter" idx="12"/>
          </p:nvPr>
        </p:nvSpPr>
        <p:spPr/>
        <p:txBody>
          <a:bodyPr/>
          <a:lstStyle/>
          <a:p>
            <a:fld id="{83F2037F-B58A-491F-89B5-D31BA842A0E8}" type="slidenum">
              <a:rPr lang="en-US" smtClean="0"/>
              <a:t>‹#›</a:t>
            </a:fld>
            <a:endParaRPr lang="en-US"/>
          </a:p>
        </p:txBody>
      </p:sp>
    </p:spTree>
    <p:extLst>
      <p:ext uri="{BB962C8B-B14F-4D97-AF65-F5344CB8AC3E}">
        <p14:creationId xmlns:p14="http://schemas.microsoft.com/office/powerpoint/2010/main" val="1913665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C2DD82-DC9A-4B44-8CC9-8117195EB97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CCC266-7D48-4272-8DA1-0C24BA8B57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D8703-1277-46DC-AE8A-C424DFE18113}"/>
              </a:ext>
            </a:extLst>
          </p:cNvPr>
          <p:cNvSpPr>
            <a:spLocks noGrp="1"/>
          </p:cNvSpPr>
          <p:nvPr>
            <p:ph type="dt" sz="half" idx="10"/>
          </p:nvPr>
        </p:nvSpPr>
        <p:spPr/>
        <p:txBody>
          <a:bodyPr/>
          <a:lstStyle/>
          <a:p>
            <a:fld id="{EB51171D-FD94-47E8-ACA7-83A904C19B78}" type="datetimeFigureOut">
              <a:rPr lang="en-US" smtClean="0"/>
              <a:t>12/16/2021</a:t>
            </a:fld>
            <a:endParaRPr lang="en-US"/>
          </a:p>
        </p:txBody>
      </p:sp>
      <p:sp>
        <p:nvSpPr>
          <p:cNvPr id="5" name="Footer Placeholder 4">
            <a:extLst>
              <a:ext uri="{FF2B5EF4-FFF2-40B4-BE49-F238E27FC236}">
                <a16:creationId xmlns:a16="http://schemas.microsoft.com/office/drawing/2014/main" id="{A39323C7-A6D9-4D75-AE36-D3001DFA99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713E1C-6AE3-4245-9B43-DA2818F22825}"/>
              </a:ext>
            </a:extLst>
          </p:cNvPr>
          <p:cNvSpPr>
            <a:spLocks noGrp="1"/>
          </p:cNvSpPr>
          <p:nvPr>
            <p:ph type="sldNum" sz="quarter" idx="12"/>
          </p:nvPr>
        </p:nvSpPr>
        <p:spPr/>
        <p:txBody>
          <a:bodyPr/>
          <a:lstStyle/>
          <a:p>
            <a:fld id="{83F2037F-B58A-491F-89B5-D31BA842A0E8}" type="slidenum">
              <a:rPr lang="en-US" smtClean="0"/>
              <a:t>‹#›</a:t>
            </a:fld>
            <a:endParaRPr lang="en-US"/>
          </a:p>
        </p:txBody>
      </p:sp>
    </p:spTree>
    <p:extLst>
      <p:ext uri="{BB962C8B-B14F-4D97-AF65-F5344CB8AC3E}">
        <p14:creationId xmlns:p14="http://schemas.microsoft.com/office/powerpoint/2010/main" val="4054257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B89CE-2A1B-4561-ADF7-70A00B69BD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E38F6B-9C83-4BF7-97E8-C87EBFFC6C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1D8929-FEA5-486E-B210-85C7955C2C3F}"/>
              </a:ext>
            </a:extLst>
          </p:cNvPr>
          <p:cNvSpPr>
            <a:spLocks noGrp="1"/>
          </p:cNvSpPr>
          <p:nvPr>
            <p:ph type="dt" sz="half" idx="10"/>
          </p:nvPr>
        </p:nvSpPr>
        <p:spPr/>
        <p:txBody>
          <a:bodyPr/>
          <a:lstStyle/>
          <a:p>
            <a:fld id="{EB51171D-FD94-47E8-ACA7-83A904C19B78}" type="datetimeFigureOut">
              <a:rPr lang="en-US" smtClean="0"/>
              <a:t>12/16/2021</a:t>
            </a:fld>
            <a:endParaRPr lang="en-US"/>
          </a:p>
        </p:txBody>
      </p:sp>
      <p:sp>
        <p:nvSpPr>
          <p:cNvPr id="5" name="Footer Placeholder 4">
            <a:extLst>
              <a:ext uri="{FF2B5EF4-FFF2-40B4-BE49-F238E27FC236}">
                <a16:creationId xmlns:a16="http://schemas.microsoft.com/office/drawing/2014/main" id="{6C77C1DD-7345-408E-90EB-3B65954156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7EF6DC-AA1C-4F5D-A0EB-F09D1BB5058C}"/>
              </a:ext>
            </a:extLst>
          </p:cNvPr>
          <p:cNvSpPr>
            <a:spLocks noGrp="1"/>
          </p:cNvSpPr>
          <p:nvPr>
            <p:ph type="sldNum" sz="quarter" idx="12"/>
          </p:nvPr>
        </p:nvSpPr>
        <p:spPr/>
        <p:txBody>
          <a:bodyPr/>
          <a:lstStyle/>
          <a:p>
            <a:fld id="{83F2037F-B58A-491F-89B5-D31BA842A0E8}" type="slidenum">
              <a:rPr lang="en-US" smtClean="0"/>
              <a:t>‹#›</a:t>
            </a:fld>
            <a:endParaRPr lang="en-US"/>
          </a:p>
        </p:txBody>
      </p:sp>
    </p:spTree>
    <p:extLst>
      <p:ext uri="{BB962C8B-B14F-4D97-AF65-F5344CB8AC3E}">
        <p14:creationId xmlns:p14="http://schemas.microsoft.com/office/powerpoint/2010/main" val="2784997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0980E-96C6-4B4A-A92E-886DC581DC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C346BB-084E-4862-90EC-DFD98E8DBB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F4DAB3-1893-4642-91FF-BEBA9CE78C70}"/>
              </a:ext>
            </a:extLst>
          </p:cNvPr>
          <p:cNvSpPr>
            <a:spLocks noGrp="1"/>
          </p:cNvSpPr>
          <p:nvPr>
            <p:ph type="dt" sz="half" idx="10"/>
          </p:nvPr>
        </p:nvSpPr>
        <p:spPr/>
        <p:txBody>
          <a:bodyPr/>
          <a:lstStyle/>
          <a:p>
            <a:fld id="{EB51171D-FD94-47E8-ACA7-83A904C19B78}" type="datetimeFigureOut">
              <a:rPr lang="en-US" smtClean="0"/>
              <a:t>12/16/2021</a:t>
            </a:fld>
            <a:endParaRPr lang="en-US"/>
          </a:p>
        </p:txBody>
      </p:sp>
      <p:sp>
        <p:nvSpPr>
          <p:cNvPr id="5" name="Footer Placeholder 4">
            <a:extLst>
              <a:ext uri="{FF2B5EF4-FFF2-40B4-BE49-F238E27FC236}">
                <a16:creationId xmlns:a16="http://schemas.microsoft.com/office/drawing/2014/main" id="{816A1C14-BBB3-42B5-A93C-660BD0B03C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DD4160-3FD0-45AD-844B-9A2C0A163E1C}"/>
              </a:ext>
            </a:extLst>
          </p:cNvPr>
          <p:cNvSpPr>
            <a:spLocks noGrp="1"/>
          </p:cNvSpPr>
          <p:nvPr>
            <p:ph type="sldNum" sz="quarter" idx="12"/>
          </p:nvPr>
        </p:nvSpPr>
        <p:spPr/>
        <p:txBody>
          <a:bodyPr/>
          <a:lstStyle/>
          <a:p>
            <a:fld id="{83F2037F-B58A-491F-89B5-D31BA842A0E8}" type="slidenum">
              <a:rPr lang="en-US" smtClean="0"/>
              <a:t>‹#›</a:t>
            </a:fld>
            <a:endParaRPr lang="en-US"/>
          </a:p>
        </p:txBody>
      </p:sp>
    </p:spTree>
    <p:extLst>
      <p:ext uri="{BB962C8B-B14F-4D97-AF65-F5344CB8AC3E}">
        <p14:creationId xmlns:p14="http://schemas.microsoft.com/office/powerpoint/2010/main" val="511923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0C151-B286-473B-88DC-6F813B10A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BE989F-B70B-4CFB-88F0-99014DA815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7A7098-9C01-4356-A61D-E61B74B5DD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C8EBB8-7841-409B-885C-E8C314101A8F}"/>
              </a:ext>
            </a:extLst>
          </p:cNvPr>
          <p:cNvSpPr>
            <a:spLocks noGrp="1"/>
          </p:cNvSpPr>
          <p:nvPr>
            <p:ph type="dt" sz="half" idx="10"/>
          </p:nvPr>
        </p:nvSpPr>
        <p:spPr/>
        <p:txBody>
          <a:bodyPr/>
          <a:lstStyle/>
          <a:p>
            <a:fld id="{EB51171D-FD94-47E8-ACA7-83A904C19B78}" type="datetimeFigureOut">
              <a:rPr lang="en-US" smtClean="0"/>
              <a:t>12/16/2021</a:t>
            </a:fld>
            <a:endParaRPr lang="en-US"/>
          </a:p>
        </p:txBody>
      </p:sp>
      <p:sp>
        <p:nvSpPr>
          <p:cNvPr id="6" name="Footer Placeholder 5">
            <a:extLst>
              <a:ext uri="{FF2B5EF4-FFF2-40B4-BE49-F238E27FC236}">
                <a16:creationId xmlns:a16="http://schemas.microsoft.com/office/drawing/2014/main" id="{BEB45B4B-0148-4F13-942B-A9DAC3F507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27557E-8C0C-443E-9B35-A4C1469A51CD}"/>
              </a:ext>
            </a:extLst>
          </p:cNvPr>
          <p:cNvSpPr>
            <a:spLocks noGrp="1"/>
          </p:cNvSpPr>
          <p:nvPr>
            <p:ph type="sldNum" sz="quarter" idx="12"/>
          </p:nvPr>
        </p:nvSpPr>
        <p:spPr/>
        <p:txBody>
          <a:bodyPr/>
          <a:lstStyle/>
          <a:p>
            <a:fld id="{83F2037F-B58A-491F-89B5-D31BA842A0E8}" type="slidenum">
              <a:rPr lang="en-US" smtClean="0"/>
              <a:t>‹#›</a:t>
            </a:fld>
            <a:endParaRPr lang="en-US"/>
          </a:p>
        </p:txBody>
      </p:sp>
    </p:spTree>
    <p:extLst>
      <p:ext uri="{BB962C8B-B14F-4D97-AF65-F5344CB8AC3E}">
        <p14:creationId xmlns:p14="http://schemas.microsoft.com/office/powerpoint/2010/main" val="2071904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67FBB-BEAB-4B61-B800-C6F31DA22F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B6D703-4706-4F21-9F44-4E57AF3516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F6E983-AB6F-48B2-9487-72BCF3FEA4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BF1091-D0BD-48FD-B774-CACA5A6736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5726D9-C2D8-4D81-B96D-7E057484ED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63B8CF-5884-42C7-A072-928E2D47A950}"/>
              </a:ext>
            </a:extLst>
          </p:cNvPr>
          <p:cNvSpPr>
            <a:spLocks noGrp="1"/>
          </p:cNvSpPr>
          <p:nvPr>
            <p:ph type="dt" sz="half" idx="10"/>
          </p:nvPr>
        </p:nvSpPr>
        <p:spPr/>
        <p:txBody>
          <a:bodyPr/>
          <a:lstStyle/>
          <a:p>
            <a:fld id="{EB51171D-FD94-47E8-ACA7-83A904C19B78}" type="datetimeFigureOut">
              <a:rPr lang="en-US" smtClean="0"/>
              <a:t>12/16/2021</a:t>
            </a:fld>
            <a:endParaRPr lang="en-US"/>
          </a:p>
        </p:txBody>
      </p:sp>
      <p:sp>
        <p:nvSpPr>
          <p:cNvPr id="8" name="Footer Placeholder 7">
            <a:extLst>
              <a:ext uri="{FF2B5EF4-FFF2-40B4-BE49-F238E27FC236}">
                <a16:creationId xmlns:a16="http://schemas.microsoft.com/office/drawing/2014/main" id="{59A90412-517A-4B30-B235-0C522F9B8B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43AD0B-DE8B-4EE2-AB0C-97F3DC74CAB4}"/>
              </a:ext>
            </a:extLst>
          </p:cNvPr>
          <p:cNvSpPr>
            <a:spLocks noGrp="1"/>
          </p:cNvSpPr>
          <p:nvPr>
            <p:ph type="sldNum" sz="quarter" idx="12"/>
          </p:nvPr>
        </p:nvSpPr>
        <p:spPr/>
        <p:txBody>
          <a:bodyPr/>
          <a:lstStyle/>
          <a:p>
            <a:fld id="{83F2037F-B58A-491F-89B5-D31BA842A0E8}" type="slidenum">
              <a:rPr lang="en-US" smtClean="0"/>
              <a:t>‹#›</a:t>
            </a:fld>
            <a:endParaRPr lang="en-US"/>
          </a:p>
        </p:txBody>
      </p:sp>
    </p:spTree>
    <p:extLst>
      <p:ext uri="{BB962C8B-B14F-4D97-AF65-F5344CB8AC3E}">
        <p14:creationId xmlns:p14="http://schemas.microsoft.com/office/powerpoint/2010/main" val="1094480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0149E-6FA1-4B8D-A5AD-1CEB153A05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CCDD4E-64F5-4216-BEA7-7B8AA7CB71A8}"/>
              </a:ext>
            </a:extLst>
          </p:cNvPr>
          <p:cNvSpPr>
            <a:spLocks noGrp="1"/>
          </p:cNvSpPr>
          <p:nvPr>
            <p:ph type="dt" sz="half" idx="10"/>
          </p:nvPr>
        </p:nvSpPr>
        <p:spPr/>
        <p:txBody>
          <a:bodyPr/>
          <a:lstStyle/>
          <a:p>
            <a:fld id="{EB51171D-FD94-47E8-ACA7-83A904C19B78}" type="datetimeFigureOut">
              <a:rPr lang="en-US" smtClean="0"/>
              <a:t>12/16/2021</a:t>
            </a:fld>
            <a:endParaRPr lang="en-US"/>
          </a:p>
        </p:txBody>
      </p:sp>
      <p:sp>
        <p:nvSpPr>
          <p:cNvPr id="4" name="Footer Placeholder 3">
            <a:extLst>
              <a:ext uri="{FF2B5EF4-FFF2-40B4-BE49-F238E27FC236}">
                <a16:creationId xmlns:a16="http://schemas.microsoft.com/office/drawing/2014/main" id="{58CDCBED-97CD-4AD3-A36A-187B554983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775D1B-EA56-4392-9CAD-91DE1C49E921}"/>
              </a:ext>
            </a:extLst>
          </p:cNvPr>
          <p:cNvSpPr>
            <a:spLocks noGrp="1"/>
          </p:cNvSpPr>
          <p:nvPr>
            <p:ph type="sldNum" sz="quarter" idx="12"/>
          </p:nvPr>
        </p:nvSpPr>
        <p:spPr/>
        <p:txBody>
          <a:bodyPr/>
          <a:lstStyle/>
          <a:p>
            <a:fld id="{83F2037F-B58A-491F-89B5-D31BA842A0E8}" type="slidenum">
              <a:rPr lang="en-US" smtClean="0"/>
              <a:t>‹#›</a:t>
            </a:fld>
            <a:endParaRPr lang="en-US"/>
          </a:p>
        </p:txBody>
      </p:sp>
    </p:spTree>
    <p:extLst>
      <p:ext uri="{BB962C8B-B14F-4D97-AF65-F5344CB8AC3E}">
        <p14:creationId xmlns:p14="http://schemas.microsoft.com/office/powerpoint/2010/main" val="3027921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5A16EE-29A1-4D5B-845C-F868779866BE}"/>
              </a:ext>
            </a:extLst>
          </p:cNvPr>
          <p:cNvSpPr>
            <a:spLocks noGrp="1"/>
          </p:cNvSpPr>
          <p:nvPr>
            <p:ph type="dt" sz="half" idx="10"/>
          </p:nvPr>
        </p:nvSpPr>
        <p:spPr/>
        <p:txBody>
          <a:bodyPr/>
          <a:lstStyle/>
          <a:p>
            <a:fld id="{EB51171D-FD94-47E8-ACA7-83A904C19B78}" type="datetimeFigureOut">
              <a:rPr lang="en-US" smtClean="0"/>
              <a:t>12/16/2021</a:t>
            </a:fld>
            <a:endParaRPr lang="en-US"/>
          </a:p>
        </p:txBody>
      </p:sp>
      <p:sp>
        <p:nvSpPr>
          <p:cNvPr id="3" name="Footer Placeholder 2">
            <a:extLst>
              <a:ext uri="{FF2B5EF4-FFF2-40B4-BE49-F238E27FC236}">
                <a16:creationId xmlns:a16="http://schemas.microsoft.com/office/drawing/2014/main" id="{5E0552D4-4F7A-4748-B64F-8D722678B8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0D103F-0CBE-46B0-86E6-2797C428692C}"/>
              </a:ext>
            </a:extLst>
          </p:cNvPr>
          <p:cNvSpPr>
            <a:spLocks noGrp="1"/>
          </p:cNvSpPr>
          <p:nvPr>
            <p:ph type="sldNum" sz="quarter" idx="12"/>
          </p:nvPr>
        </p:nvSpPr>
        <p:spPr/>
        <p:txBody>
          <a:bodyPr/>
          <a:lstStyle/>
          <a:p>
            <a:fld id="{83F2037F-B58A-491F-89B5-D31BA842A0E8}" type="slidenum">
              <a:rPr lang="en-US" smtClean="0"/>
              <a:t>‹#›</a:t>
            </a:fld>
            <a:endParaRPr lang="en-US"/>
          </a:p>
        </p:txBody>
      </p:sp>
    </p:spTree>
    <p:extLst>
      <p:ext uri="{BB962C8B-B14F-4D97-AF65-F5344CB8AC3E}">
        <p14:creationId xmlns:p14="http://schemas.microsoft.com/office/powerpoint/2010/main" val="321349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94258-2057-4BE4-A547-925E9FE138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23BA21-B935-45E8-B3FD-8983A3407D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6A48E6-7E3C-425E-90C9-1BD798A7FF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A7DA93-ADFF-4369-83F8-D50A42FD6C8B}"/>
              </a:ext>
            </a:extLst>
          </p:cNvPr>
          <p:cNvSpPr>
            <a:spLocks noGrp="1"/>
          </p:cNvSpPr>
          <p:nvPr>
            <p:ph type="dt" sz="half" idx="10"/>
          </p:nvPr>
        </p:nvSpPr>
        <p:spPr/>
        <p:txBody>
          <a:bodyPr/>
          <a:lstStyle/>
          <a:p>
            <a:fld id="{EB51171D-FD94-47E8-ACA7-83A904C19B78}" type="datetimeFigureOut">
              <a:rPr lang="en-US" smtClean="0"/>
              <a:t>12/16/2021</a:t>
            </a:fld>
            <a:endParaRPr lang="en-US"/>
          </a:p>
        </p:txBody>
      </p:sp>
      <p:sp>
        <p:nvSpPr>
          <p:cNvPr id="6" name="Footer Placeholder 5">
            <a:extLst>
              <a:ext uri="{FF2B5EF4-FFF2-40B4-BE49-F238E27FC236}">
                <a16:creationId xmlns:a16="http://schemas.microsoft.com/office/drawing/2014/main" id="{28296862-5868-49A2-AFF9-485C3E9106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2BA419-3427-4C84-85E2-F62BBBF9CABA}"/>
              </a:ext>
            </a:extLst>
          </p:cNvPr>
          <p:cNvSpPr>
            <a:spLocks noGrp="1"/>
          </p:cNvSpPr>
          <p:nvPr>
            <p:ph type="sldNum" sz="quarter" idx="12"/>
          </p:nvPr>
        </p:nvSpPr>
        <p:spPr/>
        <p:txBody>
          <a:bodyPr/>
          <a:lstStyle/>
          <a:p>
            <a:fld id="{83F2037F-B58A-491F-89B5-D31BA842A0E8}" type="slidenum">
              <a:rPr lang="en-US" smtClean="0"/>
              <a:t>‹#›</a:t>
            </a:fld>
            <a:endParaRPr lang="en-US"/>
          </a:p>
        </p:txBody>
      </p:sp>
    </p:spTree>
    <p:extLst>
      <p:ext uri="{BB962C8B-B14F-4D97-AF65-F5344CB8AC3E}">
        <p14:creationId xmlns:p14="http://schemas.microsoft.com/office/powerpoint/2010/main" val="3191220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B989A-AF8A-43AB-ACB9-EA282D4DB1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47AEB5-684E-45D2-9FD7-73307F7E44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B764B0-093F-4192-A31A-AF3FC9F700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A264A2-F4BE-4FFE-A118-E830F24172A5}"/>
              </a:ext>
            </a:extLst>
          </p:cNvPr>
          <p:cNvSpPr>
            <a:spLocks noGrp="1"/>
          </p:cNvSpPr>
          <p:nvPr>
            <p:ph type="dt" sz="half" idx="10"/>
          </p:nvPr>
        </p:nvSpPr>
        <p:spPr/>
        <p:txBody>
          <a:bodyPr/>
          <a:lstStyle/>
          <a:p>
            <a:fld id="{EB51171D-FD94-47E8-ACA7-83A904C19B78}" type="datetimeFigureOut">
              <a:rPr lang="en-US" smtClean="0"/>
              <a:t>12/16/2021</a:t>
            </a:fld>
            <a:endParaRPr lang="en-US"/>
          </a:p>
        </p:txBody>
      </p:sp>
      <p:sp>
        <p:nvSpPr>
          <p:cNvPr id="6" name="Footer Placeholder 5">
            <a:extLst>
              <a:ext uri="{FF2B5EF4-FFF2-40B4-BE49-F238E27FC236}">
                <a16:creationId xmlns:a16="http://schemas.microsoft.com/office/drawing/2014/main" id="{16E0C896-BB4B-489C-AFDB-17BB73D97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0D4387-2873-425A-9440-255C5DA08242}"/>
              </a:ext>
            </a:extLst>
          </p:cNvPr>
          <p:cNvSpPr>
            <a:spLocks noGrp="1"/>
          </p:cNvSpPr>
          <p:nvPr>
            <p:ph type="sldNum" sz="quarter" idx="12"/>
          </p:nvPr>
        </p:nvSpPr>
        <p:spPr/>
        <p:txBody>
          <a:bodyPr/>
          <a:lstStyle/>
          <a:p>
            <a:fld id="{83F2037F-B58A-491F-89B5-D31BA842A0E8}" type="slidenum">
              <a:rPr lang="en-US" smtClean="0"/>
              <a:t>‹#›</a:t>
            </a:fld>
            <a:endParaRPr lang="en-US"/>
          </a:p>
        </p:txBody>
      </p:sp>
    </p:spTree>
    <p:extLst>
      <p:ext uri="{BB962C8B-B14F-4D97-AF65-F5344CB8AC3E}">
        <p14:creationId xmlns:p14="http://schemas.microsoft.com/office/powerpoint/2010/main" val="587689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C04B73-398D-4033-877E-178A7F3BD0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037ADB-0B8E-46D6-8537-DCA13F1E89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D0CDDD-256D-43D5-91C8-E1A60881E6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51171D-FD94-47E8-ACA7-83A904C19B78}" type="datetimeFigureOut">
              <a:rPr lang="en-US" smtClean="0"/>
              <a:t>12/16/2021</a:t>
            </a:fld>
            <a:endParaRPr lang="en-US"/>
          </a:p>
        </p:txBody>
      </p:sp>
      <p:sp>
        <p:nvSpPr>
          <p:cNvPr id="5" name="Footer Placeholder 4">
            <a:extLst>
              <a:ext uri="{FF2B5EF4-FFF2-40B4-BE49-F238E27FC236}">
                <a16:creationId xmlns:a16="http://schemas.microsoft.com/office/drawing/2014/main" id="{50A87F99-E7B0-4265-AF98-68EAC1DE36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039DD1-7ABC-43E9-B1A8-C4E7488EAC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F2037F-B58A-491F-89B5-D31BA842A0E8}" type="slidenum">
              <a:rPr lang="en-US" smtClean="0"/>
              <a:t>‹#›</a:t>
            </a:fld>
            <a:endParaRPr lang="en-US"/>
          </a:p>
        </p:txBody>
      </p:sp>
    </p:spTree>
    <p:extLst>
      <p:ext uri="{BB962C8B-B14F-4D97-AF65-F5344CB8AC3E}">
        <p14:creationId xmlns:p14="http://schemas.microsoft.com/office/powerpoint/2010/main" val="10953275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theverge.com/2021/4/21/22396112/google-ethical-ai-team-bias-harassment-timnit-gebru-firing" TargetMode="External"/><Relationship Id="rId2" Type="http://schemas.openxmlformats.org/officeDocument/2006/relationships/hyperlink" Target="https://www.bbc.com/news/technology-47825833" TargetMode="Externa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hyperlink" Target="https://www.theverge.com/2021/2/19/22292011/google-second-ethical-ai-researcher-fired"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quanthub.com/advanced-analytics/"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wsiworld.com/blog/responsibilities-of-a-controller-processor-and-data-protection-officer-according-to-gdpr" TargetMode="External"/><Relationship Id="rId2" Type="http://schemas.openxmlformats.org/officeDocument/2006/relationships/hyperlink" Target="http://publications.cetis.org.uk/2012/500"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hyperlink" Target="https://www.bnnbloomberg.ca/facebook-launching-ai-research-lab-in-montreal-hires-mcgill-expert-1.857585" TargetMode="External"/><Relationship Id="rId2" Type="http://schemas.openxmlformats.org/officeDocument/2006/relationships/hyperlink" Target="https://educationaltechnologyjournal.springeropen.com/articles/10.1186/s41239-019-0171-0" TargetMode="Externa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hyperlink" Target="https://www.priv.gc.ca/en/about-the-opc/what-we-do/consultations/completed-consultations/consultation-ai/reg-fw_202011/" TargetMode="External"/><Relationship Id="rId2" Type="http://schemas.openxmlformats.org/officeDocument/2006/relationships/hyperlink" Target="https://techlaw.uottawa.ca/aisociety/regulation" TargetMode="Externa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s://www.torys.com/our-latest-thinking/publications/2021/05/the-future-of-ai-regulation-in-canada"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s://www.researchresearch.com/news/article/?articleId=1360100" TargetMode="External"/><Relationship Id="rId1" Type="http://schemas.openxmlformats.org/officeDocument/2006/relationships/slideLayout" Target="../slideLayouts/slideLayout2.xml"/><Relationship Id="rId4" Type="http://schemas.openxmlformats.org/officeDocument/2006/relationships/hyperlink" Target="https://www.electrochem.org/ecs-blog/increasing-influence-of-ecs-journals/"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hub.mspnet.org/index.cfm/33674" TargetMode="External"/><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hyperlink" Target="https://www.bbc.com/news/world-europe-51123760"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oro.open.ac.uk/51077/1/Chapter%201_Introducing%20citizen%20inquiry.pdf" TargetMode="External"/><Relationship Id="rId2" Type="http://schemas.openxmlformats.org/officeDocument/2006/relationships/hyperlink" Target="https://www.ubiquitypress.com/site/books/10.5334/bcg/" TargetMode="Externa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hyperlink" Target="http://www.open.ac.uk/blogs/per/?p=7960" TargetMode="External"/><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3" Type="http://schemas.openxmlformats.org/officeDocument/2006/relationships/hyperlink" Target="https://manychat.com/blog/create-a-customer-service-bot/" TargetMode="External"/><Relationship Id="rId2" Type="http://schemas.openxmlformats.org/officeDocument/2006/relationships/hyperlink" Target="https://www.edsurge.com/news/2020-01-16-meet-the-humans-behind-college-chatbots" TargetMode="Externa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hyperlink" Target="https://aws.amazon.com/blogs/machine-learning/announcing-the-artificial-intelligence-ai-hackathon-build-intelligent-applications-using-machine-learning-apis-and-serverless/" TargetMode="External"/><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futurity.org/feminist-design-hiring-algorithms-bias-2276022/"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https://www.youtube.com/watch?v=NLlGopyXT_g" TargetMode="External"/><Relationship Id="rId1" Type="http://schemas.openxmlformats.org/officeDocument/2006/relationships/slideLayout" Target="../slideLayouts/slideLayout2.xml"/><Relationship Id="rId4" Type="http://schemas.openxmlformats.org/officeDocument/2006/relationships/hyperlink" Target="https://www.lowyinstitute.org/the-interpreter/australia-png-relationships-are-what-matter"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journals.plos.org/plosone/article?id=10.1371/journal.pone.0203590"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s://ieeexplore.ieee.org/stamp/stamp.jsp?arnumber=1363742"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ivado.ca/en/equity-diversity-and-inclusion/"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science.sciencemag.org/content/359/6380/1146" TargetMode="External"/><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oxfamapps.org/fp2p/how-bad-is-my-filter-bubble-problem-please-help-me-find-out/" TargetMode="External"/><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bloomberg.com/news/features/2019-10-03/how-private-equity-works-and-took-over-everything" TargetMode="External"/><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grist.org/justice/wikipedia-is-flooded-with-information-but-it-has-a-blind-spot/"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designmuseum.nl/en/tentoonstelling/stigmergy-be-like-the-bees/"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nickbostrom.com/ethics/artificial-intelligence.pdf"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arxiv.org/abs/2005.14165" TargetMode="External"/><Relationship Id="rId2" Type="http://schemas.openxmlformats.org/officeDocument/2006/relationships/hyperlink" Target="https://web.njit.edu/~ronkowit/eliza.html" TargetMode="Externa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hyperlink" Target="https://arxiv.org/abs/1907.10641"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quantamagazine.org/what-does-it-mean-for-ai-to-understand-20211216/"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ndpr.nd.edu/reviews/intricate-ethics-rights-responsibilities-and-permissible-harm/"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hbr.org/2016/11/teaching-an-algorithm-to-understand-right-and-wrong" TargetMode="External"/><Relationship Id="rId2" Type="http://schemas.openxmlformats.org/officeDocument/2006/relationships/hyperlink" Target="https://www.youtube.com/watch?v=NLlGopyXT_g" TargetMode="Externa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techrepublic.com/article/we-know-what-you-want-before-you-want-it/" TargetMode="External"/><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forbes.com/sites/arunshastri/2020/07/01/diverse-teams-build-better-ai-heres-why/" TargetMode="External"/><Relationship Id="rId2" Type="http://schemas.openxmlformats.org/officeDocument/2006/relationships/hyperlink" Target="https://hbr.org/2019/11/4-ways-to-address-gender-bias-in-ai" TargetMode="Externa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techcrunch.com/2021/02/14/examining-the-pipeline-problem/"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nbcnews.com/tech/internet/facial-recognition-s-dirty-little-secret-millions-online-photos-scraped-n981921"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white, automaton&#10;&#10;Description automatically generated">
            <a:extLst>
              <a:ext uri="{FF2B5EF4-FFF2-40B4-BE49-F238E27FC236}">
                <a16:creationId xmlns:a16="http://schemas.microsoft.com/office/drawing/2014/main" id="{481554C5-7A73-4584-B957-735DC0672D92}"/>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26FADB6-A5E7-4C1C-B2B0-86EE178F8498}"/>
              </a:ext>
            </a:extLst>
          </p:cNvPr>
          <p:cNvSpPr>
            <a:spLocks noGrp="1"/>
          </p:cNvSpPr>
          <p:nvPr>
            <p:ph type="ctrTitle"/>
          </p:nvPr>
        </p:nvSpPr>
        <p:spPr>
          <a:xfrm>
            <a:off x="1524000" y="1122362"/>
            <a:ext cx="9144000" cy="2900518"/>
          </a:xfrm>
        </p:spPr>
        <p:txBody>
          <a:bodyPr>
            <a:normAutofit/>
          </a:bodyPr>
          <a:lstStyle/>
          <a:p>
            <a:r>
              <a:rPr lang="en-CA">
                <a:solidFill>
                  <a:srgbClr val="FFFFFF"/>
                </a:solidFill>
              </a:rPr>
              <a:t>Using AI</a:t>
            </a:r>
            <a:endParaRPr lang="en-US">
              <a:solidFill>
                <a:srgbClr val="FFFFFF"/>
              </a:solidFill>
            </a:endParaRPr>
          </a:p>
        </p:txBody>
      </p:sp>
      <p:sp>
        <p:nvSpPr>
          <p:cNvPr id="3" name="Subtitle 2">
            <a:extLst>
              <a:ext uri="{FF2B5EF4-FFF2-40B4-BE49-F238E27FC236}">
                <a16:creationId xmlns:a16="http://schemas.microsoft.com/office/drawing/2014/main" id="{92F863D2-457A-4774-839D-F61172EAAC92}"/>
              </a:ext>
            </a:extLst>
          </p:cNvPr>
          <p:cNvSpPr>
            <a:spLocks noGrp="1"/>
          </p:cNvSpPr>
          <p:nvPr>
            <p:ph type="subTitle" idx="1"/>
          </p:nvPr>
        </p:nvSpPr>
        <p:spPr>
          <a:xfrm>
            <a:off x="1524000" y="4159404"/>
            <a:ext cx="9144000" cy="1098395"/>
          </a:xfrm>
        </p:spPr>
        <p:txBody>
          <a:bodyPr>
            <a:normAutofit/>
          </a:bodyPr>
          <a:lstStyle/>
          <a:p>
            <a:r>
              <a:rPr lang="en-CA">
                <a:solidFill>
                  <a:srgbClr val="FFFFFF"/>
                </a:solidFill>
              </a:rPr>
              <a:t>Stephen Downes</a:t>
            </a:r>
          </a:p>
          <a:p>
            <a:r>
              <a:rPr lang="en-CA">
                <a:solidFill>
                  <a:srgbClr val="FFFFFF"/>
                </a:solidFill>
              </a:rPr>
              <a:t>December 16, 2021</a:t>
            </a:r>
            <a:endParaRPr lang="en-US">
              <a:solidFill>
                <a:srgbClr val="FFFFFF"/>
              </a:solidFill>
            </a:endParaRPr>
          </a:p>
        </p:txBody>
      </p:sp>
    </p:spTree>
    <p:extLst>
      <p:ext uri="{BB962C8B-B14F-4D97-AF65-F5344CB8AC3E}">
        <p14:creationId xmlns:p14="http://schemas.microsoft.com/office/powerpoint/2010/main" val="101919333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2FAC-C408-4271-8F12-56291ECC7C7C}"/>
              </a:ext>
            </a:extLst>
          </p:cNvPr>
          <p:cNvSpPr>
            <a:spLocks noGrp="1"/>
          </p:cNvSpPr>
          <p:nvPr>
            <p:ph type="title"/>
          </p:nvPr>
        </p:nvSpPr>
        <p:spPr/>
        <p:txBody>
          <a:bodyPr/>
          <a:lstStyle/>
          <a:p>
            <a:r>
              <a:rPr lang="en-CA" dirty="0"/>
              <a:t>Who Speaks for Us?</a:t>
            </a:r>
            <a:endParaRPr lang="en-US" dirty="0"/>
          </a:p>
        </p:txBody>
      </p:sp>
      <p:sp>
        <p:nvSpPr>
          <p:cNvPr id="3" name="Content Placeholder 2">
            <a:extLst>
              <a:ext uri="{FF2B5EF4-FFF2-40B4-BE49-F238E27FC236}">
                <a16:creationId xmlns:a16="http://schemas.microsoft.com/office/drawing/2014/main" id="{75D8B7E8-88D4-491A-AEB6-81BFAEA0D892}"/>
              </a:ext>
            </a:extLst>
          </p:cNvPr>
          <p:cNvSpPr>
            <a:spLocks noGrp="1"/>
          </p:cNvSpPr>
          <p:nvPr>
            <p:ph idx="1"/>
          </p:nvPr>
        </p:nvSpPr>
        <p:spPr/>
        <p:txBody>
          <a:bodyPr/>
          <a:lstStyle/>
          <a:p>
            <a:pPr marL="0" indent="0">
              <a:buNone/>
            </a:pPr>
            <a:r>
              <a:rPr lang="en-CA" dirty="0"/>
              <a:t>Defining success</a:t>
            </a:r>
          </a:p>
          <a:p>
            <a:pPr marL="0" indent="0">
              <a:buNone/>
            </a:pPr>
            <a:r>
              <a:rPr lang="en-US" sz="2400" dirty="0"/>
              <a:t>The key questions asked here are (1) what counts as success for the World Bank's education programs, and (2) success for whom?</a:t>
            </a:r>
          </a:p>
          <a:p>
            <a:pPr marL="0" indent="0">
              <a:buNone/>
            </a:pPr>
            <a:endParaRPr lang="en-US" dirty="0"/>
          </a:p>
        </p:txBody>
      </p:sp>
      <p:sp>
        <p:nvSpPr>
          <p:cNvPr id="6" name="TextBox 5">
            <a:extLst>
              <a:ext uri="{FF2B5EF4-FFF2-40B4-BE49-F238E27FC236}">
                <a16:creationId xmlns:a16="http://schemas.microsoft.com/office/drawing/2014/main" id="{DDD035A4-CE6E-48BB-A063-1D17E3910288}"/>
              </a:ext>
            </a:extLst>
          </p:cNvPr>
          <p:cNvSpPr txBox="1"/>
          <p:nvPr/>
        </p:nvSpPr>
        <p:spPr>
          <a:xfrm>
            <a:off x="838200" y="3113102"/>
            <a:ext cx="7576979" cy="3231654"/>
          </a:xfrm>
          <a:prstGeom prst="rect">
            <a:avLst/>
          </a:prstGeom>
          <a:noFill/>
        </p:spPr>
        <p:txBody>
          <a:bodyPr wrap="square">
            <a:spAutoFit/>
          </a:bodyPr>
          <a:lstStyle/>
          <a:p>
            <a:r>
              <a:rPr lang="en-US" sz="2400" dirty="0"/>
              <a:t> </a:t>
            </a:r>
            <a:r>
              <a:rPr lang="en-US" sz="2400" dirty="0">
                <a:solidFill>
                  <a:schemeClr val="accent1">
                    <a:lumMod val="75000"/>
                  </a:schemeClr>
                </a:solidFill>
              </a:rPr>
              <a:t>"The teaching of ‘life skills’, the promotion of data-capturing digital technologies and the push to evaluate teachers’ performance are, then, all closely linked to the agenda of the World Bank:</a:t>
            </a:r>
          </a:p>
          <a:p>
            <a:pPr marL="285750" indent="-285750">
              <a:buFont typeface="Arial" panose="020B0604020202020204" pitchFamily="34" charset="0"/>
              <a:buChar char="•"/>
            </a:pPr>
            <a:r>
              <a:rPr lang="en-US" dirty="0">
                <a:solidFill>
                  <a:schemeClr val="accent1">
                    <a:lumMod val="75000"/>
                  </a:schemeClr>
                </a:solidFill>
              </a:rPr>
              <a:t>cost accounting and quantification (since returns on investment must be carefully measured)</a:t>
            </a:r>
          </a:p>
          <a:p>
            <a:pPr marL="285750" indent="-285750">
              <a:buFont typeface="Arial" panose="020B0604020202020204" pitchFamily="34" charset="0"/>
              <a:buChar char="•"/>
            </a:pPr>
            <a:r>
              <a:rPr lang="en-US" dirty="0">
                <a:solidFill>
                  <a:schemeClr val="accent1">
                    <a:lumMod val="75000"/>
                  </a:schemeClr>
                </a:solidFill>
              </a:rPr>
              <a:t>competition and market incentives (since it is believed that the ‘invisible hand’ of the market leads to the greatest benefits)</a:t>
            </a:r>
          </a:p>
          <a:p>
            <a:pPr marL="285750" indent="-285750">
              <a:buFont typeface="Arial" panose="020B0604020202020204" pitchFamily="34" charset="0"/>
              <a:buChar char="•"/>
            </a:pPr>
            <a:r>
              <a:rPr lang="en-US" dirty="0">
                <a:solidFill>
                  <a:schemeClr val="accent1">
                    <a:lumMod val="75000"/>
                  </a:schemeClr>
                </a:solidFill>
              </a:rPr>
              <a:t>the private sector in education and a rolling back of the role of the state (since it is believed that private ownership improves efficiency)."</a:t>
            </a:r>
          </a:p>
        </p:txBody>
      </p:sp>
      <p:sp>
        <p:nvSpPr>
          <p:cNvPr id="8" name="TextBox 7">
            <a:extLst>
              <a:ext uri="{FF2B5EF4-FFF2-40B4-BE49-F238E27FC236}">
                <a16:creationId xmlns:a16="http://schemas.microsoft.com/office/drawing/2014/main" id="{1C4BAEDB-439F-458F-98E7-1A0F1CEF1E0D}"/>
              </a:ext>
            </a:extLst>
          </p:cNvPr>
          <p:cNvSpPr txBox="1"/>
          <p:nvPr/>
        </p:nvSpPr>
        <p:spPr>
          <a:xfrm>
            <a:off x="838200" y="6459034"/>
            <a:ext cx="6093228" cy="369332"/>
          </a:xfrm>
          <a:prstGeom prst="rect">
            <a:avLst/>
          </a:prstGeom>
          <a:noFill/>
        </p:spPr>
        <p:txBody>
          <a:bodyPr wrap="square">
            <a:spAutoFit/>
          </a:bodyPr>
          <a:lstStyle/>
          <a:p>
            <a:r>
              <a:rPr lang="en-US" dirty="0"/>
              <a:t>Philip Kerr, Adaptive Learning in ELT, 2020/05/19</a:t>
            </a:r>
          </a:p>
        </p:txBody>
      </p:sp>
      <p:pic>
        <p:nvPicPr>
          <p:cNvPr id="10" name="Picture 9" descr="Logo&#10;&#10;Description automatically generated">
            <a:extLst>
              <a:ext uri="{FF2B5EF4-FFF2-40B4-BE49-F238E27FC236}">
                <a16:creationId xmlns:a16="http://schemas.microsoft.com/office/drawing/2014/main" id="{EF9A2203-CF82-47CE-9FB3-8CB416C2F6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2884" y="3264787"/>
            <a:ext cx="3770259" cy="3194247"/>
          </a:xfrm>
          <a:prstGeom prst="rect">
            <a:avLst/>
          </a:prstGeom>
        </p:spPr>
      </p:pic>
    </p:spTree>
    <p:extLst>
      <p:ext uri="{BB962C8B-B14F-4D97-AF65-F5344CB8AC3E}">
        <p14:creationId xmlns:p14="http://schemas.microsoft.com/office/powerpoint/2010/main" val="758101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2FAC-C408-4271-8F12-56291ECC7C7C}"/>
              </a:ext>
            </a:extLst>
          </p:cNvPr>
          <p:cNvSpPr>
            <a:spLocks noGrp="1"/>
          </p:cNvSpPr>
          <p:nvPr>
            <p:ph type="title"/>
          </p:nvPr>
        </p:nvSpPr>
        <p:spPr/>
        <p:txBody>
          <a:bodyPr/>
          <a:lstStyle/>
          <a:p>
            <a:r>
              <a:rPr lang="en-CA" dirty="0"/>
              <a:t>Who Speaks for Us?</a:t>
            </a:r>
            <a:endParaRPr lang="en-US" dirty="0"/>
          </a:p>
        </p:txBody>
      </p:sp>
      <p:sp>
        <p:nvSpPr>
          <p:cNvPr id="3" name="Content Placeholder 2">
            <a:extLst>
              <a:ext uri="{FF2B5EF4-FFF2-40B4-BE49-F238E27FC236}">
                <a16:creationId xmlns:a16="http://schemas.microsoft.com/office/drawing/2014/main" id="{75D8B7E8-88D4-491A-AEB6-81BFAEA0D892}"/>
              </a:ext>
            </a:extLst>
          </p:cNvPr>
          <p:cNvSpPr>
            <a:spLocks noGrp="1"/>
          </p:cNvSpPr>
          <p:nvPr>
            <p:ph idx="1"/>
          </p:nvPr>
        </p:nvSpPr>
        <p:spPr>
          <a:xfrm>
            <a:off x="3815254" y="1825625"/>
            <a:ext cx="7538545" cy="4351338"/>
          </a:xfrm>
        </p:spPr>
        <p:txBody>
          <a:bodyPr/>
          <a:lstStyle/>
          <a:p>
            <a:pPr marL="0" indent="0">
              <a:buNone/>
            </a:pPr>
            <a:r>
              <a:rPr lang="en-CA" dirty="0"/>
              <a:t>The ethical perspective and the boardroom</a:t>
            </a:r>
            <a:endParaRPr lang="en-US" dirty="0"/>
          </a:p>
        </p:txBody>
      </p:sp>
      <p:sp>
        <p:nvSpPr>
          <p:cNvPr id="6" name="TextBox 5">
            <a:extLst>
              <a:ext uri="{FF2B5EF4-FFF2-40B4-BE49-F238E27FC236}">
                <a16:creationId xmlns:a16="http://schemas.microsoft.com/office/drawing/2014/main" id="{22BA3EED-22A6-4578-82DF-9044423E74F8}"/>
              </a:ext>
            </a:extLst>
          </p:cNvPr>
          <p:cNvSpPr txBox="1"/>
          <p:nvPr/>
        </p:nvSpPr>
        <p:spPr>
          <a:xfrm>
            <a:off x="3815254" y="2341582"/>
            <a:ext cx="5624348" cy="3970318"/>
          </a:xfrm>
          <a:prstGeom prst="rect">
            <a:avLst/>
          </a:prstGeom>
          <a:noFill/>
        </p:spPr>
        <p:txBody>
          <a:bodyPr wrap="square">
            <a:spAutoFit/>
          </a:bodyPr>
          <a:lstStyle/>
          <a:p>
            <a:pPr marL="285750" indent="-285750">
              <a:buFont typeface="Arial" panose="020B0604020202020204" pitchFamily="34" charset="0"/>
              <a:buChar char="•"/>
            </a:pPr>
            <a:r>
              <a:rPr lang="en-US" dirty="0"/>
              <a:t>Google launched its own independent ethics board in 2019 but shut it down less than two weeks later following controversy about who had been appointed to it. </a:t>
            </a:r>
            <a:r>
              <a:rPr lang="en-US" dirty="0">
                <a:hlinkClick r:id="rId2"/>
              </a:rPr>
              <a:t>https://www.bbc.com/news/technology-47825833</a:t>
            </a:r>
            <a:r>
              <a:rPr lang="en-US" dirty="0"/>
              <a:t> </a:t>
            </a:r>
          </a:p>
          <a:p>
            <a:pPr marL="285750" indent="-285750">
              <a:buFont typeface="Arial" panose="020B0604020202020204" pitchFamily="34" charset="0"/>
              <a:buChar char="•"/>
            </a:pPr>
            <a:r>
              <a:rPr lang="en-US" dirty="0"/>
              <a:t> Google's AI leadership came under fire in December when star ethics researcher </a:t>
            </a:r>
            <a:r>
              <a:rPr lang="en-US" dirty="0" err="1"/>
              <a:t>Timnit</a:t>
            </a:r>
            <a:r>
              <a:rPr lang="en-US" dirty="0"/>
              <a:t> </a:t>
            </a:r>
            <a:r>
              <a:rPr lang="en-US" dirty="0" err="1"/>
              <a:t>Gebru</a:t>
            </a:r>
            <a:r>
              <a:rPr lang="en-US" dirty="0"/>
              <a:t> was abruptly fired </a:t>
            </a:r>
            <a:r>
              <a:rPr lang="en-US" dirty="0">
                <a:hlinkClick r:id="rId3"/>
              </a:rPr>
              <a:t>https://www.theverge.com/2021/4/21/22396112/google-ethical-ai-team-bias-harassment-timnit-gebru-firing</a:t>
            </a:r>
            <a:r>
              <a:rPr lang="en-US" dirty="0"/>
              <a:t> </a:t>
            </a:r>
          </a:p>
          <a:p>
            <a:pPr marL="285750" indent="-285750">
              <a:buFont typeface="Arial" panose="020B0604020202020204" pitchFamily="34" charset="0"/>
              <a:buChar char="•"/>
            </a:pPr>
            <a:r>
              <a:rPr lang="en-US" dirty="0"/>
              <a:t>Google fires second AI ethics researcher following internal investigation </a:t>
            </a:r>
            <a:r>
              <a:rPr lang="en-US" dirty="0">
                <a:hlinkClick r:id="rId4"/>
              </a:rPr>
              <a:t>https://www.theverge.com/2021/2/19/22292011/google-second-ethical-ai-researcher-fired</a:t>
            </a:r>
            <a:r>
              <a:rPr lang="en-US" dirty="0"/>
              <a:t> </a:t>
            </a:r>
          </a:p>
        </p:txBody>
      </p:sp>
      <p:pic>
        <p:nvPicPr>
          <p:cNvPr id="8" name="Picture 7" descr="A person with curly hair&#10;&#10;Description automatically generated with medium confidence">
            <a:extLst>
              <a:ext uri="{FF2B5EF4-FFF2-40B4-BE49-F238E27FC236}">
                <a16:creationId xmlns:a16="http://schemas.microsoft.com/office/drawing/2014/main" id="{348DBEB5-579D-4BE2-8639-8FC6F2F857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681" y="1927328"/>
            <a:ext cx="3496751" cy="4650828"/>
          </a:xfrm>
          <a:prstGeom prst="rect">
            <a:avLst/>
          </a:prstGeom>
        </p:spPr>
      </p:pic>
    </p:spTree>
    <p:extLst>
      <p:ext uri="{BB962C8B-B14F-4D97-AF65-F5344CB8AC3E}">
        <p14:creationId xmlns:p14="http://schemas.microsoft.com/office/powerpoint/2010/main" val="1763393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3F746-B8A4-460F-A9A9-44748D26EB8D}"/>
              </a:ext>
            </a:extLst>
          </p:cNvPr>
          <p:cNvSpPr>
            <a:spLocks noGrp="1"/>
          </p:cNvSpPr>
          <p:nvPr>
            <p:ph type="title"/>
          </p:nvPr>
        </p:nvSpPr>
        <p:spPr/>
        <p:txBody>
          <a:bodyPr/>
          <a:lstStyle/>
          <a:p>
            <a:r>
              <a:rPr lang="en-CA" dirty="0"/>
              <a:t>The Data Analytics Team</a:t>
            </a:r>
            <a:endParaRPr lang="en-US" dirty="0"/>
          </a:p>
        </p:txBody>
      </p:sp>
      <p:sp>
        <p:nvSpPr>
          <p:cNvPr id="3" name="Content Placeholder 2">
            <a:extLst>
              <a:ext uri="{FF2B5EF4-FFF2-40B4-BE49-F238E27FC236}">
                <a16:creationId xmlns:a16="http://schemas.microsoft.com/office/drawing/2014/main" id="{7A2E4DD5-F409-4D1F-8FD3-7B234E38DCF6}"/>
              </a:ext>
            </a:extLst>
          </p:cNvPr>
          <p:cNvSpPr>
            <a:spLocks noGrp="1"/>
          </p:cNvSpPr>
          <p:nvPr>
            <p:ph idx="1"/>
          </p:nvPr>
        </p:nvSpPr>
        <p:spPr/>
        <p:txBody>
          <a:bodyPr>
            <a:normAutofit/>
          </a:bodyPr>
          <a:lstStyle/>
          <a:p>
            <a:pPr marL="0" indent="0">
              <a:buNone/>
            </a:pPr>
            <a:r>
              <a:rPr lang="en-US" dirty="0"/>
              <a:t>The team needs individuals to:</a:t>
            </a:r>
          </a:p>
          <a:p>
            <a:pPr lvl="1"/>
            <a:r>
              <a:rPr lang="en-US" sz="2000" dirty="0"/>
              <a:t>Identify the business request</a:t>
            </a:r>
          </a:p>
          <a:p>
            <a:pPr lvl="1"/>
            <a:r>
              <a:rPr lang="en-US" sz="2000" dirty="0"/>
              <a:t>Develop a specific use case</a:t>
            </a:r>
          </a:p>
          <a:p>
            <a:pPr lvl="1"/>
            <a:r>
              <a:rPr lang="en-US" sz="2000" dirty="0"/>
              <a:t>Understand the data characteristics of the use case</a:t>
            </a:r>
          </a:p>
          <a:p>
            <a:pPr lvl="1"/>
            <a:r>
              <a:rPr lang="en-US" sz="2000" dirty="0"/>
              <a:t>Program the algorithm and analyze the data</a:t>
            </a:r>
          </a:p>
          <a:p>
            <a:pPr lvl="1"/>
            <a:r>
              <a:rPr lang="en-US" sz="2000" dirty="0"/>
              <a:t>Develop reports and dashboards</a:t>
            </a:r>
          </a:p>
          <a:p>
            <a:pPr lvl="1"/>
            <a:r>
              <a:rPr lang="en-US" sz="2000" dirty="0"/>
              <a:t>Develop a prototype for models and tools</a:t>
            </a:r>
          </a:p>
          <a:p>
            <a:pPr lvl="1"/>
            <a:r>
              <a:rPr lang="en-US" sz="2000" dirty="0"/>
              <a:t>Pilot the prototype and dashboard</a:t>
            </a:r>
          </a:p>
          <a:p>
            <a:pPr lvl="1"/>
            <a:r>
              <a:rPr lang="en-US" sz="2000" dirty="0"/>
              <a:t>Scale the prototype to the enterprise level</a:t>
            </a:r>
          </a:p>
          <a:p>
            <a:pPr lvl="1"/>
            <a:r>
              <a:rPr lang="en-US" sz="2000" dirty="0"/>
              <a:t>Ensure adoption and ongoing model maintenance</a:t>
            </a:r>
          </a:p>
          <a:p>
            <a:pPr marL="0" indent="0">
              <a:buNone/>
            </a:pPr>
            <a:r>
              <a:rPr lang="en-US" sz="2000" dirty="0"/>
              <a:t>(</a:t>
            </a:r>
            <a:r>
              <a:rPr lang="en-US" sz="2000" dirty="0" err="1"/>
              <a:t>Radan</a:t>
            </a:r>
            <a:r>
              <a:rPr lang="en-US" sz="2000" dirty="0"/>
              <a:t>, 2019: 24-25)</a:t>
            </a:r>
          </a:p>
          <a:p>
            <a:pPr marL="0" indent="0">
              <a:buNone/>
            </a:pPr>
            <a:endParaRPr lang="en-US" dirty="0"/>
          </a:p>
        </p:txBody>
      </p:sp>
      <p:sp>
        <p:nvSpPr>
          <p:cNvPr id="5" name="TextBox 4">
            <a:extLst>
              <a:ext uri="{FF2B5EF4-FFF2-40B4-BE49-F238E27FC236}">
                <a16:creationId xmlns:a16="http://schemas.microsoft.com/office/drawing/2014/main" id="{254B8C1E-B1DA-435F-A4B6-09EB4AE94EE7}"/>
              </a:ext>
            </a:extLst>
          </p:cNvPr>
          <p:cNvSpPr txBox="1"/>
          <p:nvPr/>
        </p:nvSpPr>
        <p:spPr>
          <a:xfrm>
            <a:off x="3284400" y="2030619"/>
            <a:ext cx="6093372" cy="646331"/>
          </a:xfrm>
          <a:prstGeom prst="rect">
            <a:avLst/>
          </a:prstGeom>
          <a:noFill/>
        </p:spPr>
        <p:txBody>
          <a:bodyPr wrap="square">
            <a:spAutoFit/>
          </a:bodyPr>
          <a:lstStyle/>
          <a:p>
            <a:endParaRPr lang="en-US" dirty="0"/>
          </a:p>
          <a:p>
            <a:endParaRPr lang="en-US" dirty="0"/>
          </a:p>
        </p:txBody>
      </p:sp>
      <p:pic>
        <p:nvPicPr>
          <p:cNvPr id="7" name="Picture 6">
            <a:extLst>
              <a:ext uri="{FF2B5EF4-FFF2-40B4-BE49-F238E27FC236}">
                <a16:creationId xmlns:a16="http://schemas.microsoft.com/office/drawing/2014/main" id="{23EBD31B-399B-4119-916C-4CB7FFF48B36}"/>
              </a:ext>
            </a:extLst>
          </p:cNvPr>
          <p:cNvPicPr>
            <a:picLocks noChangeAspect="1"/>
          </p:cNvPicPr>
          <p:nvPr/>
        </p:nvPicPr>
        <p:blipFill>
          <a:blip r:embed="rId2"/>
          <a:stretch>
            <a:fillRect/>
          </a:stretch>
        </p:blipFill>
        <p:spPr>
          <a:xfrm>
            <a:off x="7157103" y="1913021"/>
            <a:ext cx="4441339" cy="4061364"/>
          </a:xfrm>
          <a:prstGeom prst="rect">
            <a:avLst/>
          </a:prstGeom>
        </p:spPr>
      </p:pic>
      <p:sp>
        <p:nvSpPr>
          <p:cNvPr id="8" name="Isosceles Triangle 7">
            <a:extLst>
              <a:ext uri="{FF2B5EF4-FFF2-40B4-BE49-F238E27FC236}">
                <a16:creationId xmlns:a16="http://schemas.microsoft.com/office/drawing/2014/main" id="{0F02407C-E9A2-458B-AE5F-D023829D638C}"/>
              </a:ext>
            </a:extLst>
          </p:cNvPr>
          <p:cNvSpPr/>
          <p:nvPr/>
        </p:nvSpPr>
        <p:spPr>
          <a:xfrm flipV="1">
            <a:off x="6824753" y="1977592"/>
            <a:ext cx="998621" cy="94118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sosceles Triangle 8">
            <a:extLst>
              <a:ext uri="{FF2B5EF4-FFF2-40B4-BE49-F238E27FC236}">
                <a16:creationId xmlns:a16="http://schemas.microsoft.com/office/drawing/2014/main" id="{474BC28F-3252-4941-9E32-6157E3868712}"/>
              </a:ext>
            </a:extLst>
          </p:cNvPr>
          <p:cNvSpPr/>
          <p:nvPr/>
        </p:nvSpPr>
        <p:spPr>
          <a:xfrm flipV="1">
            <a:off x="10732168" y="2030618"/>
            <a:ext cx="1307432" cy="94118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5CE8840D-546D-41EB-9B9C-D2C62F9A5EA4}"/>
              </a:ext>
            </a:extLst>
          </p:cNvPr>
          <p:cNvSpPr/>
          <p:nvPr/>
        </p:nvSpPr>
        <p:spPr>
          <a:xfrm>
            <a:off x="6509084" y="4776537"/>
            <a:ext cx="2093495" cy="131544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19380D75-83E7-4E8C-A6CA-5E721A05D0A4}"/>
              </a:ext>
            </a:extLst>
          </p:cNvPr>
          <p:cNvSpPr/>
          <p:nvPr/>
        </p:nvSpPr>
        <p:spPr>
          <a:xfrm>
            <a:off x="10395284" y="4118814"/>
            <a:ext cx="2366211" cy="165634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1FE4C59-D162-43C7-B5E6-B3132E705F35}"/>
              </a:ext>
            </a:extLst>
          </p:cNvPr>
          <p:cNvSpPr txBox="1"/>
          <p:nvPr/>
        </p:nvSpPr>
        <p:spPr>
          <a:xfrm>
            <a:off x="7540792" y="6024820"/>
            <a:ext cx="6382752" cy="369332"/>
          </a:xfrm>
          <a:prstGeom prst="rect">
            <a:avLst/>
          </a:prstGeom>
          <a:noFill/>
        </p:spPr>
        <p:txBody>
          <a:bodyPr wrap="square">
            <a:spAutoFit/>
          </a:bodyPr>
          <a:lstStyle/>
          <a:p>
            <a:r>
              <a:rPr lang="en-US" dirty="0">
                <a:hlinkClick r:id="rId3"/>
              </a:rPr>
              <a:t>https://quanthub.com/advanced-analytics/</a:t>
            </a:r>
            <a:r>
              <a:rPr lang="en-US" dirty="0"/>
              <a:t> </a:t>
            </a:r>
          </a:p>
        </p:txBody>
      </p:sp>
    </p:spTree>
    <p:extLst>
      <p:ext uri="{BB962C8B-B14F-4D97-AF65-F5344CB8AC3E}">
        <p14:creationId xmlns:p14="http://schemas.microsoft.com/office/powerpoint/2010/main" val="925577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2FAC-C408-4271-8F12-56291ECC7C7C}"/>
              </a:ext>
            </a:extLst>
          </p:cNvPr>
          <p:cNvSpPr>
            <a:spLocks noGrp="1"/>
          </p:cNvSpPr>
          <p:nvPr>
            <p:ph type="title"/>
          </p:nvPr>
        </p:nvSpPr>
        <p:spPr/>
        <p:txBody>
          <a:bodyPr/>
          <a:lstStyle/>
          <a:p>
            <a:r>
              <a:rPr lang="en-CA" dirty="0"/>
              <a:t>The Data Controller</a:t>
            </a:r>
            <a:endParaRPr lang="en-US" dirty="0"/>
          </a:p>
        </p:txBody>
      </p:sp>
      <p:sp>
        <p:nvSpPr>
          <p:cNvPr id="3" name="Content Placeholder 2">
            <a:extLst>
              <a:ext uri="{FF2B5EF4-FFF2-40B4-BE49-F238E27FC236}">
                <a16:creationId xmlns:a16="http://schemas.microsoft.com/office/drawing/2014/main" id="{75D8B7E8-88D4-491A-AEB6-81BFAEA0D892}"/>
              </a:ext>
            </a:extLst>
          </p:cNvPr>
          <p:cNvSpPr>
            <a:spLocks noGrp="1"/>
          </p:cNvSpPr>
          <p:nvPr>
            <p:ph idx="1"/>
          </p:nvPr>
        </p:nvSpPr>
        <p:spPr/>
        <p:txBody>
          <a:bodyPr/>
          <a:lstStyle/>
          <a:p>
            <a:pPr marL="0" indent="0">
              <a:buNone/>
            </a:pPr>
            <a:r>
              <a:rPr lang="en-US" dirty="0"/>
              <a:t>“The data controller must ensure that use of the personal data is fair and lawful.” The data controller ensures:</a:t>
            </a:r>
          </a:p>
          <a:p>
            <a:pPr lvl="1"/>
            <a:r>
              <a:rPr lang="en-US" dirty="0"/>
              <a:t>the ‘data subject’ must be informed </a:t>
            </a:r>
          </a:p>
          <a:p>
            <a:pPr lvl="1"/>
            <a:r>
              <a:rPr lang="en-US" dirty="0"/>
              <a:t>data is only used for the purpose notified</a:t>
            </a:r>
          </a:p>
          <a:p>
            <a:pPr lvl="1"/>
            <a:r>
              <a:rPr lang="en-US" dirty="0"/>
              <a:t>data is kept up-to-date, accurate, and secure</a:t>
            </a:r>
          </a:p>
          <a:p>
            <a:pPr lvl="1"/>
            <a:r>
              <a:rPr lang="en-US" dirty="0"/>
              <a:t>any requests receive a response</a:t>
            </a:r>
          </a:p>
          <a:p>
            <a:endParaRPr lang="en-US" dirty="0"/>
          </a:p>
        </p:txBody>
      </p:sp>
      <p:sp>
        <p:nvSpPr>
          <p:cNvPr id="8" name="TextBox 7">
            <a:extLst>
              <a:ext uri="{FF2B5EF4-FFF2-40B4-BE49-F238E27FC236}">
                <a16:creationId xmlns:a16="http://schemas.microsoft.com/office/drawing/2014/main" id="{813094CD-0175-4B8C-B9DB-CA93F311D146}"/>
              </a:ext>
            </a:extLst>
          </p:cNvPr>
          <p:cNvSpPr txBox="1"/>
          <p:nvPr/>
        </p:nvSpPr>
        <p:spPr>
          <a:xfrm>
            <a:off x="838200" y="5634237"/>
            <a:ext cx="9373914" cy="1200329"/>
          </a:xfrm>
          <a:prstGeom prst="rect">
            <a:avLst/>
          </a:prstGeom>
          <a:noFill/>
        </p:spPr>
        <p:txBody>
          <a:bodyPr wrap="square">
            <a:spAutoFit/>
          </a:bodyPr>
          <a:lstStyle/>
          <a:p>
            <a:r>
              <a:rPr lang="en-US" dirty="0"/>
              <a:t>Kay, D., Korn, N. &amp; Oppenheim, C., 2012. Legal, Risk and Ethical Aspects of Analytics in Higher Education. </a:t>
            </a:r>
            <a:r>
              <a:rPr lang="en-US" dirty="0">
                <a:hlinkClick r:id="rId2"/>
              </a:rPr>
              <a:t>http://publications.cetis.org.uk/2012/500</a:t>
            </a:r>
            <a:r>
              <a:rPr lang="en-US" dirty="0"/>
              <a:t>  </a:t>
            </a:r>
          </a:p>
          <a:p>
            <a:r>
              <a:rPr lang="en-US" dirty="0"/>
              <a:t>Also: </a:t>
            </a:r>
            <a:r>
              <a:rPr lang="en-US" dirty="0">
                <a:hlinkClick r:id="rId3"/>
              </a:rPr>
              <a:t>https://www.wsiworld.com/blog/responsibilities-of-a-controller-processor-and-data-protection-officer-according-to-gdpr</a:t>
            </a:r>
            <a:r>
              <a:rPr lang="en-US" dirty="0"/>
              <a:t> </a:t>
            </a:r>
          </a:p>
        </p:txBody>
      </p:sp>
      <p:pic>
        <p:nvPicPr>
          <p:cNvPr id="10" name="Picture 9" descr="A picture containing accessory, necklet, vector graphics&#10;&#10;Description automatically generated">
            <a:extLst>
              <a:ext uri="{FF2B5EF4-FFF2-40B4-BE49-F238E27FC236}">
                <a16:creationId xmlns:a16="http://schemas.microsoft.com/office/drawing/2014/main" id="{FFA78024-F85B-4DEE-893B-94F79B299A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7915" y="2354870"/>
            <a:ext cx="2999874" cy="2999874"/>
          </a:xfrm>
          <a:prstGeom prst="rect">
            <a:avLst/>
          </a:prstGeom>
        </p:spPr>
      </p:pic>
    </p:spTree>
    <p:extLst>
      <p:ext uri="{BB962C8B-B14F-4D97-AF65-F5344CB8AC3E}">
        <p14:creationId xmlns:p14="http://schemas.microsoft.com/office/powerpoint/2010/main" val="3485088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FBF30-7D49-4EB2-8210-B8257043E469}"/>
              </a:ext>
            </a:extLst>
          </p:cNvPr>
          <p:cNvSpPr>
            <a:spLocks noGrp="1"/>
          </p:cNvSpPr>
          <p:nvPr>
            <p:ph type="title"/>
          </p:nvPr>
        </p:nvSpPr>
        <p:spPr/>
        <p:txBody>
          <a:bodyPr/>
          <a:lstStyle/>
          <a:p>
            <a:r>
              <a:rPr lang="en-CA" dirty="0"/>
              <a:t>The AI Researcher</a:t>
            </a:r>
            <a:endParaRPr lang="en-US" dirty="0"/>
          </a:p>
        </p:txBody>
      </p:sp>
      <p:sp>
        <p:nvSpPr>
          <p:cNvPr id="3" name="Content Placeholder 2">
            <a:extLst>
              <a:ext uri="{FF2B5EF4-FFF2-40B4-BE49-F238E27FC236}">
                <a16:creationId xmlns:a16="http://schemas.microsoft.com/office/drawing/2014/main" id="{E5C9522C-C320-4403-A4F1-4EC67E2A9BDF}"/>
              </a:ext>
            </a:extLst>
          </p:cNvPr>
          <p:cNvSpPr>
            <a:spLocks noGrp="1"/>
          </p:cNvSpPr>
          <p:nvPr>
            <p:ph idx="1"/>
          </p:nvPr>
        </p:nvSpPr>
        <p:spPr/>
        <p:txBody>
          <a:bodyPr/>
          <a:lstStyle/>
          <a:p>
            <a:pPr marL="0" indent="0">
              <a:buNone/>
            </a:pPr>
            <a:r>
              <a:rPr lang="en-US" dirty="0"/>
              <a:t>“Very few research articles on AI in education have been written by actual educators (8.9%), with the majority of authors coming from computer science and STEM backgrounds.”</a:t>
            </a:r>
          </a:p>
          <a:p>
            <a:endParaRPr lang="en-US" dirty="0"/>
          </a:p>
        </p:txBody>
      </p:sp>
      <p:sp>
        <p:nvSpPr>
          <p:cNvPr id="9" name="TextBox 8">
            <a:extLst>
              <a:ext uri="{FF2B5EF4-FFF2-40B4-BE49-F238E27FC236}">
                <a16:creationId xmlns:a16="http://schemas.microsoft.com/office/drawing/2014/main" id="{79C3A003-45B4-4786-AA1D-1B0C79C4453B}"/>
              </a:ext>
            </a:extLst>
          </p:cNvPr>
          <p:cNvSpPr txBox="1"/>
          <p:nvPr/>
        </p:nvSpPr>
        <p:spPr>
          <a:xfrm>
            <a:off x="838200" y="5532597"/>
            <a:ext cx="11253537" cy="1477328"/>
          </a:xfrm>
          <a:prstGeom prst="rect">
            <a:avLst/>
          </a:prstGeom>
          <a:noFill/>
        </p:spPr>
        <p:txBody>
          <a:bodyPr wrap="square">
            <a:spAutoFit/>
          </a:bodyPr>
          <a:lstStyle/>
          <a:p>
            <a:r>
              <a:rPr lang="en-US" dirty="0"/>
              <a:t>Artificial intelligence in education: where are the educators?</a:t>
            </a:r>
          </a:p>
          <a:p>
            <a:r>
              <a:rPr lang="en-US" dirty="0"/>
              <a:t>Melissa Bond, Olaf </a:t>
            </a:r>
            <a:r>
              <a:rPr lang="en-US" dirty="0" err="1"/>
              <a:t>Zawacki</a:t>
            </a:r>
            <a:r>
              <a:rPr lang="en-US" dirty="0"/>
              <a:t>-Richter, School Education Gateway, 2020/02/12</a:t>
            </a:r>
          </a:p>
          <a:p>
            <a:r>
              <a:rPr lang="en-US" dirty="0">
                <a:hlinkClick r:id="rId2"/>
              </a:rPr>
              <a:t>https://educationaltechnologyjournal.springeropen.com/articles/10.1186/s41239-019-0171-0</a:t>
            </a:r>
            <a:r>
              <a:rPr lang="en-US" dirty="0"/>
              <a:t> </a:t>
            </a:r>
          </a:p>
          <a:p>
            <a:r>
              <a:rPr lang="en-US" dirty="0"/>
              <a:t>Image: </a:t>
            </a:r>
            <a:r>
              <a:rPr lang="en-US" dirty="0">
                <a:hlinkClick r:id="rId3"/>
              </a:rPr>
              <a:t>https://www.bnnbloomberg.ca/facebook-launching-ai-research-lab-in-montreal-hires-mcgill-expert-1.857585</a:t>
            </a:r>
            <a:r>
              <a:rPr lang="en-US" dirty="0"/>
              <a:t> </a:t>
            </a:r>
          </a:p>
          <a:p>
            <a:r>
              <a:rPr lang="en-US" dirty="0"/>
              <a:t> </a:t>
            </a:r>
          </a:p>
        </p:txBody>
      </p:sp>
      <p:sp>
        <p:nvSpPr>
          <p:cNvPr id="13" name="TextBox 12">
            <a:extLst>
              <a:ext uri="{FF2B5EF4-FFF2-40B4-BE49-F238E27FC236}">
                <a16:creationId xmlns:a16="http://schemas.microsoft.com/office/drawing/2014/main" id="{F27622F7-E521-48C4-9FF6-824DE3E274BA}"/>
              </a:ext>
            </a:extLst>
          </p:cNvPr>
          <p:cNvSpPr txBox="1"/>
          <p:nvPr/>
        </p:nvSpPr>
        <p:spPr>
          <a:xfrm>
            <a:off x="5826292" y="3067129"/>
            <a:ext cx="4063665" cy="2246769"/>
          </a:xfrm>
          <a:prstGeom prst="rect">
            <a:avLst/>
          </a:prstGeom>
          <a:noFill/>
        </p:spPr>
        <p:txBody>
          <a:bodyPr wrap="square">
            <a:spAutoFit/>
          </a:bodyPr>
          <a:lstStyle/>
          <a:p>
            <a:r>
              <a:rPr lang="en-US" sz="2800" dirty="0"/>
              <a:t>“This raises the question of how much reflection has occurred about appropriate pedagogical applications of AI.”</a:t>
            </a:r>
          </a:p>
        </p:txBody>
      </p:sp>
      <p:pic>
        <p:nvPicPr>
          <p:cNvPr id="15" name="Picture 14" descr="A person standing in front of a chalkboard&#10;&#10;Description automatically generated">
            <a:extLst>
              <a:ext uri="{FF2B5EF4-FFF2-40B4-BE49-F238E27FC236}">
                <a16:creationId xmlns:a16="http://schemas.microsoft.com/office/drawing/2014/main" id="{869BE3C0-F7DA-453F-AA9A-5587B28263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329" y="3069058"/>
            <a:ext cx="4376487" cy="2463539"/>
          </a:xfrm>
          <a:prstGeom prst="rect">
            <a:avLst/>
          </a:prstGeom>
        </p:spPr>
      </p:pic>
      <p:sp>
        <p:nvSpPr>
          <p:cNvPr id="17" name="TextBox 16">
            <a:extLst>
              <a:ext uri="{FF2B5EF4-FFF2-40B4-BE49-F238E27FC236}">
                <a16:creationId xmlns:a16="http://schemas.microsoft.com/office/drawing/2014/main" id="{8F65FAD8-3E0B-4F02-BA9B-5ADE7C79A262}"/>
              </a:ext>
            </a:extLst>
          </p:cNvPr>
          <p:cNvSpPr txBox="1"/>
          <p:nvPr/>
        </p:nvSpPr>
        <p:spPr>
          <a:xfrm>
            <a:off x="887329" y="3101162"/>
            <a:ext cx="1537035" cy="369332"/>
          </a:xfrm>
          <a:prstGeom prst="rect">
            <a:avLst/>
          </a:prstGeom>
          <a:noFill/>
        </p:spPr>
        <p:txBody>
          <a:bodyPr wrap="square">
            <a:spAutoFit/>
          </a:bodyPr>
          <a:lstStyle/>
          <a:p>
            <a:r>
              <a:rPr lang="en-US" dirty="0">
                <a:solidFill>
                  <a:schemeClr val="bg1"/>
                </a:solidFill>
              </a:rPr>
              <a:t>Joelle </a:t>
            </a:r>
            <a:r>
              <a:rPr lang="en-US" dirty="0" err="1">
                <a:solidFill>
                  <a:schemeClr val="bg1"/>
                </a:solidFill>
              </a:rPr>
              <a:t>Pineau</a:t>
            </a:r>
            <a:endParaRPr lang="en-US" dirty="0">
              <a:solidFill>
                <a:schemeClr val="bg1"/>
              </a:solidFill>
            </a:endParaRPr>
          </a:p>
        </p:txBody>
      </p:sp>
    </p:spTree>
    <p:extLst>
      <p:ext uri="{BB962C8B-B14F-4D97-AF65-F5344CB8AC3E}">
        <p14:creationId xmlns:p14="http://schemas.microsoft.com/office/powerpoint/2010/main" val="1609768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90ABB-D09B-4639-A468-BF9BAA61B9F5}"/>
              </a:ext>
            </a:extLst>
          </p:cNvPr>
          <p:cNvSpPr>
            <a:spLocks noGrp="1"/>
          </p:cNvSpPr>
          <p:nvPr>
            <p:ph type="title"/>
          </p:nvPr>
        </p:nvSpPr>
        <p:spPr/>
        <p:txBody>
          <a:bodyPr/>
          <a:lstStyle/>
          <a:p>
            <a:r>
              <a:rPr lang="en-CA" dirty="0"/>
              <a:t>Regulators</a:t>
            </a:r>
            <a:endParaRPr lang="en-US" dirty="0"/>
          </a:p>
        </p:txBody>
      </p:sp>
      <p:sp>
        <p:nvSpPr>
          <p:cNvPr id="3" name="Content Placeholder 2">
            <a:extLst>
              <a:ext uri="{FF2B5EF4-FFF2-40B4-BE49-F238E27FC236}">
                <a16:creationId xmlns:a16="http://schemas.microsoft.com/office/drawing/2014/main" id="{D4C3C79B-EABA-4F32-BEA7-5AAC75E31342}"/>
              </a:ext>
            </a:extLst>
          </p:cNvPr>
          <p:cNvSpPr>
            <a:spLocks noGrp="1"/>
          </p:cNvSpPr>
          <p:nvPr>
            <p:ph idx="1"/>
          </p:nvPr>
        </p:nvSpPr>
        <p:spPr>
          <a:xfrm>
            <a:off x="838200" y="1825625"/>
            <a:ext cx="6707089" cy="4351338"/>
          </a:xfrm>
        </p:spPr>
        <p:txBody>
          <a:bodyPr/>
          <a:lstStyle/>
          <a:p>
            <a:pPr marL="0" indent="0">
              <a:buNone/>
            </a:pPr>
            <a:r>
              <a:rPr lang="en-US" dirty="0"/>
              <a:t>Not just GDPR – “The research conducted in this stream critically discusses copyright, trade secrets, privacy laws, and data governance to ensure the deployment of inclusive and less biased AI systems”</a:t>
            </a:r>
          </a:p>
          <a:p>
            <a:endParaRPr lang="en-US" dirty="0"/>
          </a:p>
          <a:p>
            <a:endParaRPr lang="en-US" dirty="0"/>
          </a:p>
        </p:txBody>
      </p:sp>
      <p:sp>
        <p:nvSpPr>
          <p:cNvPr id="7" name="TextBox 6">
            <a:extLst>
              <a:ext uri="{FF2B5EF4-FFF2-40B4-BE49-F238E27FC236}">
                <a16:creationId xmlns:a16="http://schemas.microsoft.com/office/drawing/2014/main" id="{32C48BA1-E999-4D24-93CF-D46020705907}"/>
              </a:ext>
            </a:extLst>
          </p:cNvPr>
          <p:cNvSpPr txBox="1"/>
          <p:nvPr/>
        </p:nvSpPr>
        <p:spPr>
          <a:xfrm>
            <a:off x="838200" y="4699635"/>
            <a:ext cx="7078579" cy="1815882"/>
          </a:xfrm>
          <a:prstGeom prst="rect">
            <a:avLst/>
          </a:prstGeom>
          <a:noFill/>
        </p:spPr>
        <p:txBody>
          <a:bodyPr wrap="square">
            <a:spAutoFit/>
          </a:bodyPr>
          <a:lstStyle/>
          <a:p>
            <a:r>
              <a:rPr lang="en-US" sz="1600" dirty="0" err="1"/>
              <a:t>AI+Society</a:t>
            </a:r>
            <a:r>
              <a:rPr lang="en-US" sz="1600" dirty="0"/>
              <a:t> Initiative </a:t>
            </a:r>
            <a:r>
              <a:rPr lang="en-US" sz="1600" dirty="0">
                <a:hlinkClick r:id="rId2"/>
              </a:rPr>
              <a:t>https://techlaw.uottawa.ca/aisociety/regulation</a:t>
            </a:r>
            <a:r>
              <a:rPr lang="en-US" sz="1600" dirty="0"/>
              <a:t> </a:t>
            </a:r>
          </a:p>
          <a:p>
            <a:endParaRPr lang="en-US" sz="700" dirty="0"/>
          </a:p>
          <a:p>
            <a:r>
              <a:rPr lang="en-US" sz="1600" dirty="0"/>
              <a:t>A Regulatory Framework for AI: Recommendations for PIPEDA Reform </a:t>
            </a:r>
            <a:r>
              <a:rPr lang="en-US" sz="1600" dirty="0">
                <a:hlinkClick r:id="rId3"/>
              </a:rPr>
              <a:t>https://www.priv.gc.ca/en/about-the-opc/what-we-do/consultations/completed-consultations/consultation-ai/reg-fw_202011/</a:t>
            </a:r>
            <a:r>
              <a:rPr lang="en-US" sz="1600" dirty="0"/>
              <a:t> </a:t>
            </a:r>
          </a:p>
          <a:p>
            <a:endParaRPr lang="en-US" sz="900" dirty="0"/>
          </a:p>
          <a:p>
            <a:r>
              <a:rPr lang="en-US" sz="1600" dirty="0"/>
              <a:t>The Future of AI Regulation in Canada </a:t>
            </a:r>
            <a:r>
              <a:rPr lang="en-US" sz="1600" dirty="0">
                <a:hlinkClick r:id="rId4"/>
              </a:rPr>
              <a:t>https://www.torys.com/our-latest-thinking/publications/2021/05/the-future-of-ai-regulation-in-canada</a:t>
            </a:r>
            <a:r>
              <a:rPr lang="en-US" sz="1600" dirty="0"/>
              <a:t> </a:t>
            </a:r>
          </a:p>
        </p:txBody>
      </p:sp>
      <p:sp>
        <p:nvSpPr>
          <p:cNvPr id="10" name="TextBox 9">
            <a:extLst>
              <a:ext uri="{FF2B5EF4-FFF2-40B4-BE49-F238E27FC236}">
                <a16:creationId xmlns:a16="http://schemas.microsoft.com/office/drawing/2014/main" id="{5791AD2E-C18D-494F-9082-220D565F0EEF}"/>
              </a:ext>
            </a:extLst>
          </p:cNvPr>
          <p:cNvSpPr txBox="1"/>
          <p:nvPr/>
        </p:nvSpPr>
        <p:spPr>
          <a:xfrm>
            <a:off x="7818521" y="3659379"/>
            <a:ext cx="3441032" cy="2862322"/>
          </a:xfrm>
          <a:prstGeom prst="rect">
            <a:avLst/>
          </a:prstGeom>
          <a:noFill/>
        </p:spPr>
        <p:txBody>
          <a:bodyPr wrap="square" rtlCol="0">
            <a:spAutoFit/>
          </a:bodyPr>
          <a:lstStyle/>
          <a:p>
            <a:r>
              <a:rPr lang="en-US" dirty="0"/>
              <a:t>Canadian Privacy Commissioner: an appropriate law for AI would:</a:t>
            </a:r>
          </a:p>
          <a:p>
            <a:pPr marL="285750" indent="-285750">
              <a:buFont typeface="Arial" panose="020B0604020202020204" pitchFamily="34" charset="0"/>
              <a:buChar char="•"/>
            </a:pPr>
            <a:r>
              <a:rPr lang="en-US" dirty="0"/>
              <a:t>Allow personal information to be used for new purposes</a:t>
            </a:r>
          </a:p>
          <a:p>
            <a:pPr marL="285750" indent="-285750">
              <a:buFont typeface="Arial" panose="020B0604020202020204" pitchFamily="34" charset="0"/>
              <a:buChar char="•"/>
            </a:pPr>
            <a:r>
              <a:rPr lang="en-US" dirty="0"/>
              <a:t>Authorize these uses within a rights based framework</a:t>
            </a:r>
          </a:p>
          <a:p>
            <a:pPr marL="285750" indent="-285750">
              <a:buFont typeface="Arial" panose="020B0604020202020204" pitchFamily="34" charset="0"/>
              <a:buChar char="•"/>
            </a:pPr>
            <a:r>
              <a:rPr lang="en-US" dirty="0"/>
              <a:t>Create provisions specific to automated decision-making</a:t>
            </a:r>
          </a:p>
          <a:p>
            <a:pPr marL="285750" indent="-285750">
              <a:buFont typeface="Arial" panose="020B0604020202020204" pitchFamily="34" charset="0"/>
              <a:buChar char="•"/>
            </a:pPr>
            <a:r>
              <a:rPr lang="en-US" dirty="0"/>
              <a:t>Require businesses to demonstrate accountability</a:t>
            </a:r>
          </a:p>
        </p:txBody>
      </p:sp>
      <p:pic>
        <p:nvPicPr>
          <p:cNvPr id="13" name="Picture 12" descr="A picture containing text, queen, window&#10;&#10;Description automatically generated">
            <a:extLst>
              <a:ext uri="{FF2B5EF4-FFF2-40B4-BE49-F238E27FC236}">
                <a16:creationId xmlns:a16="http://schemas.microsoft.com/office/drawing/2014/main" id="{7724A9CC-5C31-49FD-95B9-2C2EE1883A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8485" y="727696"/>
            <a:ext cx="2132083" cy="2862322"/>
          </a:xfrm>
          <a:prstGeom prst="rect">
            <a:avLst/>
          </a:prstGeom>
        </p:spPr>
      </p:pic>
    </p:spTree>
    <p:extLst>
      <p:ext uri="{BB962C8B-B14F-4D97-AF65-F5344CB8AC3E}">
        <p14:creationId xmlns:p14="http://schemas.microsoft.com/office/powerpoint/2010/main" val="2516977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9E7FE-3FC4-4914-BEBD-C927C889BDB7}"/>
              </a:ext>
            </a:extLst>
          </p:cNvPr>
          <p:cNvSpPr>
            <a:spLocks noGrp="1"/>
          </p:cNvSpPr>
          <p:nvPr>
            <p:ph type="title"/>
          </p:nvPr>
        </p:nvSpPr>
        <p:spPr/>
        <p:txBody>
          <a:bodyPr/>
          <a:lstStyle/>
          <a:p>
            <a:r>
              <a:rPr lang="en-CA" dirty="0"/>
              <a:t>What Data Counts?</a:t>
            </a:r>
            <a:endParaRPr lang="en-US" dirty="0"/>
          </a:p>
        </p:txBody>
      </p:sp>
      <p:sp>
        <p:nvSpPr>
          <p:cNvPr id="3" name="Content Placeholder 2">
            <a:extLst>
              <a:ext uri="{FF2B5EF4-FFF2-40B4-BE49-F238E27FC236}">
                <a16:creationId xmlns:a16="http://schemas.microsoft.com/office/drawing/2014/main" id="{C52928FA-F600-431F-8AB9-9510D423664D}"/>
              </a:ext>
            </a:extLst>
          </p:cNvPr>
          <p:cNvSpPr>
            <a:spLocks noGrp="1"/>
          </p:cNvSpPr>
          <p:nvPr>
            <p:ph idx="1"/>
          </p:nvPr>
        </p:nvSpPr>
        <p:spPr>
          <a:xfrm>
            <a:off x="838200" y="1825625"/>
            <a:ext cx="4780547" cy="4351338"/>
          </a:xfrm>
        </p:spPr>
        <p:txBody>
          <a:bodyPr>
            <a:normAutofit/>
          </a:bodyPr>
          <a:lstStyle/>
          <a:p>
            <a:pPr marL="0" indent="0">
              <a:buNone/>
            </a:pPr>
            <a:r>
              <a:rPr lang="en-US" dirty="0"/>
              <a:t>Example:</a:t>
            </a:r>
          </a:p>
          <a:p>
            <a:pPr marL="0" indent="0">
              <a:buNone/>
            </a:pPr>
            <a:r>
              <a:rPr lang="en-US" dirty="0"/>
              <a:t>The San Francisco Declaration on Research Assessment (DORA) is… a call for the major players in academia and scholarly publishing not to use journal impact factors as a “surrogate measure” of the quality of individual scientists or their work. </a:t>
            </a:r>
          </a:p>
          <a:p>
            <a:endParaRPr lang="en-US" dirty="0"/>
          </a:p>
        </p:txBody>
      </p:sp>
      <p:sp>
        <p:nvSpPr>
          <p:cNvPr id="5" name="TextBox 4">
            <a:extLst>
              <a:ext uri="{FF2B5EF4-FFF2-40B4-BE49-F238E27FC236}">
                <a16:creationId xmlns:a16="http://schemas.microsoft.com/office/drawing/2014/main" id="{9B9A567C-4D33-4D7B-BC25-333A140CACF9}"/>
              </a:ext>
            </a:extLst>
          </p:cNvPr>
          <p:cNvSpPr txBox="1"/>
          <p:nvPr/>
        </p:nvSpPr>
        <p:spPr>
          <a:xfrm>
            <a:off x="838199" y="6176963"/>
            <a:ext cx="8233611" cy="369332"/>
          </a:xfrm>
          <a:prstGeom prst="rect">
            <a:avLst/>
          </a:prstGeom>
          <a:noFill/>
        </p:spPr>
        <p:txBody>
          <a:bodyPr wrap="square">
            <a:spAutoFit/>
          </a:bodyPr>
          <a:lstStyle/>
          <a:p>
            <a:r>
              <a:rPr lang="en-US" dirty="0">
                <a:hlinkClick r:id="rId2"/>
              </a:rPr>
              <a:t>https://www.researchresearch.com/news/article/?articleId=1360100</a:t>
            </a:r>
            <a:r>
              <a:rPr lang="en-US" dirty="0"/>
              <a:t> </a:t>
            </a:r>
          </a:p>
        </p:txBody>
      </p:sp>
      <p:sp>
        <p:nvSpPr>
          <p:cNvPr id="7" name="TextBox 6">
            <a:extLst>
              <a:ext uri="{FF2B5EF4-FFF2-40B4-BE49-F238E27FC236}">
                <a16:creationId xmlns:a16="http://schemas.microsoft.com/office/drawing/2014/main" id="{BFB631F2-9E6C-4AE7-86BD-6226D664FB20}"/>
              </a:ext>
            </a:extLst>
          </p:cNvPr>
          <p:cNvSpPr txBox="1"/>
          <p:nvPr/>
        </p:nvSpPr>
        <p:spPr>
          <a:xfrm>
            <a:off x="5799221" y="4748033"/>
            <a:ext cx="5820275" cy="1200329"/>
          </a:xfrm>
          <a:prstGeom prst="rect">
            <a:avLst/>
          </a:prstGeom>
          <a:noFill/>
        </p:spPr>
        <p:txBody>
          <a:bodyPr wrap="square">
            <a:spAutoFit/>
          </a:bodyPr>
          <a:lstStyle/>
          <a:p>
            <a:r>
              <a:rPr lang="en-US" sz="2400" dirty="0"/>
              <a:t>“Universities should either sign a pledge not to misuse journal impact factors or explain why they have not, says Stephen Curry.”</a:t>
            </a:r>
          </a:p>
        </p:txBody>
      </p:sp>
      <p:pic>
        <p:nvPicPr>
          <p:cNvPr id="11" name="Picture 10" descr="Timeline&#10;&#10;Description automatically generated">
            <a:extLst>
              <a:ext uri="{FF2B5EF4-FFF2-40B4-BE49-F238E27FC236}">
                <a16:creationId xmlns:a16="http://schemas.microsoft.com/office/drawing/2014/main" id="{FEA04D01-B2CC-4D27-847F-32D977C703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9808" y="1236179"/>
            <a:ext cx="5513992" cy="2672371"/>
          </a:xfrm>
          <a:prstGeom prst="rect">
            <a:avLst/>
          </a:prstGeom>
        </p:spPr>
      </p:pic>
      <p:sp>
        <p:nvSpPr>
          <p:cNvPr id="13" name="TextBox 12">
            <a:extLst>
              <a:ext uri="{FF2B5EF4-FFF2-40B4-BE49-F238E27FC236}">
                <a16:creationId xmlns:a16="http://schemas.microsoft.com/office/drawing/2014/main" id="{4EBB7095-39FC-497F-8B7E-EE4087BE8BF5}"/>
              </a:ext>
            </a:extLst>
          </p:cNvPr>
          <p:cNvSpPr txBox="1"/>
          <p:nvPr/>
        </p:nvSpPr>
        <p:spPr>
          <a:xfrm>
            <a:off x="5799221" y="4063895"/>
            <a:ext cx="6093994" cy="646331"/>
          </a:xfrm>
          <a:prstGeom prst="rect">
            <a:avLst/>
          </a:prstGeom>
          <a:noFill/>
        </p:spPr>
        <p:txBody>
          <a:bodyPr wrap="square">
            <a:spAutoFit/>
          </a:bodyPr>
          <a:lstStyle/>
          <a:p>
            <a:r>
              <a:rPr lang="en-US" dirty="0"/>
              <a:t>Image: </a:t>
            </a:r>
            <a:r>
              <a:rPr lang="en-US" dirty="0">
                <a:hlinkClick r:id="rId4"/>
              </a:rPr>
              <a:t>https://www.electrochem.org/ecs-blog/increasing-influence-of-ecs-journals/</a:t>
            </a:r>
            <a:r>
              <a:rPr lang="en-US" dirty="0"/>
              <a:t> </a:t>
            </a:r>
          </a:p>
        </p:txBody>
      </p:sp>
    </p:spTree>
    <p:extLst>
      <p:ext uri="{BB962C8B-B14F-4D97-AF65-F5344CB8AC3E}">
        <p14:creationId xmlns:p14="http://schemas.microsoft.com/office/powerpoint/2010/main" val="3000225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gauge, device&#10;&#10;Description automatically generated">
            <a:extLst>
              <a:ext uri="{FF2B5EF4-FFF2-40B4-BE49-F238E27FC236}">
                <a16:creationId xmlns:a16="http://schemas.microsoft.com/office/drawing/2014/main" id="{1DB6C3F3-6094-40DE-BA3E-D63AE3FB78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3" y="3210700"/>
            <a:ext cx="7351295" cy="2153700"/>
          </a:xfrm>
          <a:prstGeom prst="rect">
            <a:avLst/>
          </a:prstGeom>
        </p:spPr>
      </p:pic>
      <p:sp>
        <p:nvSpPr>
          <p:cNvPr id="2" name="Title 1">
            <a:extLst>
              <a:ext uri="{FF2B5EF4-FFF2-40B4-BE49-F238E27FC236}">
                <a16:creationId xmlns:a16="http://schemas.microsoft.com/office/drawing/2014/main" id="{622E5E11-5994-470B-A402-F123760D3056}"/>
              </a:ext>
            </a:extLst>
          </p:cNvPr>
          <p:cNvSpPr>
            <a:spLocks noGrp="1"/>
          </p:cNvSpPr>
          <p:nvPr>
            <p:ph type="title"/>
          </p:nvPr>
        </p:nvSpPr>
        <p:spPr/>
        <p:txBody>
          <a:bodyPr/>
          <a:lstStyle/>
          <a:p>
            <a:r>
              <a:rPr lang="en-CA" dirty="0"/>
              <a:t>Citizen Science</a:t>
            </a:r>
            <a:endParaRPr lang="en-US" dirty="0"/>
          </a:p>
        </p:txBody>
      </p:sp>
      <p:sp>
        <p:nvSpPr>
          <p:cNvPr id="3" name="Content Placeholder 2">
            <a:extLst>
              <a:ext uri="{FF2B5EF4-FFF2-40B4-BE49-F238E27FC236}">
                <a16:creationId xmlns:a16="http://schemas.microsoft.com/office/drawing/2014/main" id="{ED331593-0276-4F79-A046-7AE894E3491A}"/>
              </a:ext>
            </a:extLst>
          </p:cNvPr>
          <p:cNvSpPr>
            <a:spLocks noGrp="1"/>
          </p:cNvSpPr>
          <p:nvPr>
            <p:ph idx="1"/>
          </p:nvPr>
        </p:nvSpPr>
        <p:spPr/>
        <p:txBody>
          <a:bodyPr/>
          <a:lstStyle/>
          <a:p>
            <a:pPr marL="0" indent="0">
              <a:buNone/>
            </a:pPr>
            <a:r>
              <a:rPr lang="en-US" dirty="0"/>
              <a:t>‘Citizen Science’ implies a form of science developed and enacted by citizens themselves—and one important strand of this book will deal with the ‘contextual knowledges’ which are generated outside of formal scientific institutions.” (Irwin, 1995, p. xi)</a:t>
            </a:r>
          </a:p>
        </p:txBody>
      </p:sp>
      <p:sp>
        <p:nvSpPr>
          <p:cNvPr id="7" name="TextBox 6">
            <a:extLst>
              <a:ext uri="{FF2B5EF4-FFF2-40B4-BE49-F238E27FC236}">
                <a16:creationId xmlns:a16="http://schemas.microsoft.com/office/drawing/2014/main" id="{F32CC1EC-0258-4F85-904F-B891B64A1678}"/>
              </a:ext>
            </a:extLst>
          </p:cNvPr>
          <p:cNvSpPr txBox="1"/>
          <p:nvPr/>
        </p:nvSpPr>
        <p:spPr>
          <a:xfrm>
            <a:off x="6677525" y="3584541"/>
            <a:ext cx="5197641" cy="2862322"/>
          </a:xfrm>
          <a:prstGeom prst="rect">
            <a:avLst/>
          </a:prstGeom>
          <a:noFill/>
        </p:spPr>
        <p:txBody>
          <a:bodyPr wrap="square">
            <a:spAutoFit/>
          </a:bodyPr>
          <a:lstStyle/>
          <a:p>
            <a:r>
              <a:rPr lang="en-US" dirty="0"/>
              <a:t>Christopher Hoadley, 2018. Designing Citizen Science Projects. Committee on Designing Citizen Science to Support Science Learning </a:t>
            </a:r>
            <a:r>
              <a:rPr lang="en-US" dirty="0">
                <a:hlinkClick r:id="rId3"/>
              </a:rPr>
              <a:t>http://hub.mspnet.org/index.cfm/33674</a:t>
            </a:r>
            <a:r>
              <a:rPr lang="en-US" dirty="0"/>
              <a:t>  </a:t>
            </a:r>
          </a:p>
          <a:p>
            <a:endParaRPr lang="en-US" dirty="0"/>
          </a:p>
          <a:p>
            <a:r>
              <a:rPr lang="en-US" dirty="0"/>
              <a:t>Steve </a:t>
            </a:r>
            <a:r>
              <a:rPr lang="en-US" dirty="0" err="1"/>
              <a:t>Mellen</a:t>
            </a:r>
            <a:r>
              <a:rPr lang="en-US" dirty="0"/>
              <a:t>. (2020) Europe-wide traffic survey to recruit 'citizen scientists'. BBC News. January 20, 2020. </a:t>
            </a:r>
            <a:r>
              <a:rPr lang="en-US" dirty="0">
                <a:hlinkClick r:id="rId4"/>
              </a:rPr>
              <a:t>https://www.bbc.com/news/world-europe-51123760</a:t>
            </a:r>
            <a:r>
              <a:rPr lang="en-US" dirty="0"/>
              <a:t>  </a:t>
            </a:r>
          </a:p>
          <a:p>
            <a:endParaRPr lang="en-US" dirty="0"/>
          </a:p>
        </p:txBody>
      </p:sp>
      <p:sp>
        <p:nvSpPr>
          <p:cNvPr id="13" name="TextBox 12">
            <a:extLst>
              <a:ext uri="{FF2B5EF4-FFF2-40B4-BE49-F238E27FC236}">
                <a16:creationId xmlns:a16="http://schemas.microsoft.com/office/drawing/2014/main" id="{DDE3A2BC-9B72-4E12-8816-4A5DD90715BF}"/>
              </a:ext>
            </a:extLst>
          </p:cNvPr>
          <p:cNvSpPr txBox="1"/>
          <p:nvPr/>
        </p:nvSpPr>
        <p:spPr>
          <a:xfrm>
            <a:off x="838200" y="5228208"/>
            <a:ext cx="5197641" cy="1477328"/>
          </a:xfrm>
          <a:prstGeom prst="rect">
            <a:avLst/>
          </a:prstGeom>
          <a:noFill/>
        </p:spPr>
        <p:txBody>
          <a:bodyPr wrap="square">
            <a:spAutoFit/>
          </a:bodyPr>
          <a:lstStyle/>
          <a:p>
            <a:r>
              <a:rPr lang="en-US" dirty="0"/>
              <a:t>“English academics are involved in sending out 1,500 sensors to be placed in homes in Madrid, Dublin, Cardiff, Ljubljana and Leuven. The sensors will count the number and speed of all vehicles, cyclists and pedestrians that pass them” (</a:t>
            </a:r>
            <a:r>
              <a:rPr lang="en-US" dirty="0" err="1"/>
              <a:t>Mellen</a:t>
            </a:r>
            <a:r>
              <a:rPr lang="en-US" dirty="0"/>
              <a:t>, 2020).</a:t>
            </a:r>
          </a:p>
        </p:txBody>
      </p:sp>
    </p:spTree>
    <p:extLst>
      <p:ext uri="{BB962C8B-B14F-4D97-AF65-F5344CB8AC3E}">
        <p14:creationId xmlns:p14="http://schemas.microsoft.com/office/powerpoint/2010/main" val="1110884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5490D-0421-4FB5-BD78-DF0912B67EC6}"/>
              </a:ext>
            </a:extLst>
          </p:cNvPr>
          <p:cNvSpPr>
            <a:spLocks noGrp="1"/>
          </p:cNvSpPr>
          <p:nvPr>
            <p:ph type="title"/>
          </p:nvPr>
        </p:nvSpPr>
        <p:spPr/>
        <p:txBody>
          <a:bodyPr/>
          <a:lstStyle/>
          <a:p>
            <a:r>
              <a:rPr lang="en-CA" dirty="0"/>
              <a:t>Citizen Inquiry</a:t>
            </a:r>
            <a:endParaRPr lang="en-US" dirty="0"/>
          </a:p>
        </p:txBody>
      </p:sp>
      <p:sp>
        <p:nvSpPr>
          <p:cNvPr id="3" name="Content Placeholder 2">
            <a:extLst>
              <a:ext uri="{FF2B5EF4-FFF2-40B4-BE49-F238E27FC236}">
                <a16:creationId xmlns:a16="http://schemas.microsoft.com/office/drawing/2014/main" id="{CE5B68E5-A27C-44AF-BCA8-32C61B0C417F}"/>
              </a:ext>
            </a:extLst>
          </p:cNvPr>
          <p:cNvSpPr>
            <a:spLocks noGrp="1"/>
          </p:cNvSpPr>
          <p:nvPr>
            <p:ph idx="1"/>
          </p:nvPr>
        </p:nvSpPr>
        <p:spPr/>
        <p:txBody>
          <a:bodyPr/>
          <a:lstStyle/>
          <a:p>
            <a:pPr marL="0" indent="0">
              <a:buNone/>
            </a:pPr>
            <a:r>
              <a:rPr lang="en-US" dirty="0"/>
              <a:t>“It fuses the creative knowledge building of inquiry learning with the mass collaborative participation exemplified by Citizen Science, changing the consumer relationship that most people have with research to one of active engagement” </a:t>
            </a:r>
            <a:r>
              <a:rPr lang="en-US" sz="1100" dirty="0"/>
              <a:t>(Sharples et al., 2013, p 36) (</a:t>
            </a:r>
            <a:r>
              <a:rPr lang="en-US" sz="1100" dirty="0" err="1"/>
              <a:t>Herodotou</a:t>
            </a:r>
            <a:r>
              <a:rPr lang="en-US" sz="1100" dirty="0"/>
              <a:t>, Scanlon &amp; </a:t>
            </a:r>
            <a:r>
              <a:rPr lang="en-US" sz="1100" dirty="0" err="1"/>
              <a:t>Whitelock</a:t>
            </a:r>
            <a:r>
              <a:rPr lang="en-US" sz="1100" dirty="0"/>
              <a:t>, 2019:140)</a:t>
            </a:r>
            <a:endParaRPr lang="en-US" dirty="0"/>
          </a:p>
        </p:txBody>
      </p:sp>
      <p:sp>
        <p:nvSpPr>
          <p:cNvPr id="7" name="TextBox 6">
            <a:extLst>
              <a:ext uri="{FF2B5EF4-FFF2-40B4-BE49-F238E27FC236}">
                <a16:creationId xmlns:a16="http://schemas.microsoft.com/office/drawing/2014/main" id="{43EA661E-B796-4B5D-B591-7F7AD5C6ED76}"/>
              </a:ext>
            </a:extLst>
          </p:cNvPr>
          <p:cNvSpPr txBox="1"/>
          <p:nvPr/>
        </p:nvSpPr>
        <p:spPr>
          <a:xfrm>
            <a:off x="838200" y="3655750"/>
            <a:ext cx="3866147" cy="2954655"/>
          </a:xfrm>
          <a:prstGeom prst="rect">
            <a:avLst/>
          </a:prstGeom>
          <a:noFill/>
        </p:spPr>
        <p:txBody>
          <a:bodyPr wrap="square">
            <a:spAutoFit/>
          </a:bodyPr>
          <a:lstStyle/>
          <a:p>
            <a:r>
              <a:rPr lang="en-US" sz="1200" dirty="0" err="1"/>
              <a:t>Christothea</a:t>
            </a:r>
            <a:r>
              <a:rPr lang="en-US" sz="1200" dirty="0"/>
              <a:t> </a:t>
            </a:r>
            <a:r>
              <a:rPr lang="en-US" sz="1200" dirty="0" err="1"/>
              <a:t>Herodotou</a:t>
            </a:r>
            <a:r>
              <a:rPr lang="en-US" sz="1200" dirty="0"/>
              <a:t>, Eileen Scanlon and Denise </a:t>
            </a:r>
            <a:r>
              <a:rPr lang="en-US" sz="1200" dirty="0" err="1"/>
              <a:t>Whitelock</a:t>
            </a:r>
            <a:r>
              <a:rPr lang="en-US" sz="1200" dirty="0"/>
              <a:t>. (2019). STEM Learning: Futures. In: Ferguson, R., Jones, A. and Scanlon, E. (eds). Educational Visions: Lessons from 40 years of innovation. Pp. 139–150. London: Ubiquity Press. </a:t>
            </a:r>
            <a:r>
              <a:rPr lang="en-US" sz="1200" dirty="0">
                <a:hlinkClick r:id="rId2"/>
              </a:rPr>
              <a:t>https://www.ubiquitypress.com/site/books/10.5334/bcg/</a:t>
            </a:r>
            <a:r>
              <a:rPr lang="en-US" sz="1200" dirty="0"/>
              <a:t>   </a:t>
            </a:r>
          </a:p>
          <a:p>
            <a:endParaRPr lang="en-US" sz="1200" dirty="0"/>
          </a:p>
          <a:p>
            <a:r>
              <a:rPr lang="en-US" sz="1200" dirty="0" err="1"/>
              <a:t>Herodotou</a:t>
            </a:r>
            <a:r>
              <a:rPr lang="en-US" sz="1200" dirty="0"/>
              <a:t>, </a:t>
            </a:r>
            <a:r>
              <a:rPr lang="en-US" sz="1200" dirty="0" err="1"/>
              <a:t>Christothea</a:t>
            </a:r>
            <a:r>
              <a:rPr lang="en-US" sz="1200" dirty="0"/>
              <a:t>; Sharples, Mike and Scanlon, Eileen (2017). Introducing citizen inquiry. In: </a:t>
            </a:r>
            <a:r>
              <a:rPr lang="en-US" sz="1200" dirty="0" err="1"/>
              <a:t>Herodotou</a:t>
            </a:r>
            <a:r>
              <a:rPr lang="en-US" sz="1200" dirty="0"/>
              <a:t>, </a:t>
            </a:r>
            <a:r>
              <a:rPr lang="en-US" sz="1200" dirty="0" err="1"/>
              <a:t>Christothea</a:t>
            </a:r>
            <a:r>
              <a:rPr lang="en-US" sz="1200" dirty="0"/>
              <a:t>; Sharples, Mike and Scanlon, Eileen eds. Citizen Inquiry: </a:t>
            </a:r>
            <a:r>
              <a:rPr lang="en-US" sz="1200" dirty="0" err="1"/>
              <a:t>Synthesising</a:t>
            </a:r>
            <a:r>
              <a:rPr lang="en-US" sz="1200" dirty="0"/>
              <a:t> Science and Inquiry Learning. Routledge. </a:t>
            </a:r>
            <a:r>
              <a:rPr lang="en-US" sz="1200" dirty="0">
                <a:hlinkClick r:id="rId3"/>
              </a:rPr>
              <a:t>http://oro.open.ac.uk/51077/1/Chapter%201_Introducing%20citizen%20inquiry.pdf</a:t>
            </a:r>
            <a:r>
              <a:rPr lang="en-US" sz="1200" dirty="0"/>
              <a:t>  </a:t>
            </a:r>
          </a:p>
          <a:p>
            <a:endParaRPr lang="en-US" dirty="0"/>
          </a:p>
        </p:txBody>
      </p:sp>
      <p:sp>
        <p:nvSpPr>
          <p:cNvPr id="9" name="TextBox 8">
            <a:extLst>
              <a:ext uri="{FF2B5EF4-FFF2-40B4-BE49-F238E27FC236}">
                <a16:creationId xmlns:a16="http://schemas.microsoft.com/office/drawing/2014/main" id="{BF3A3770-B857-4087-9931-092819BAB988}"/>
              </a:ext>
            </a:extLst>
          </p:cNvPr>
          <p:cNvSpPr txBox="1"/>
          <p:nvPr/>
        </p:nvSpPr>
        <p:spPr>
          <a:xfrm>
            <a:off x="4982076" y="3655750"/>
            <a:ext cx="6093994" cy="923330"/>
          </a:xfrm>
          <a:prstGeom prst="rect">
            <a:avLst/>
          </a:prstGeom>
          <a:noFill/>
        </p:spPr>
        <p:txBody>
          <a:bodyPr wrap="square">
            <a:spAutoFit/>
          </a:bodyPr>
          <a:lstStyle/>
          <a:p>
            <a:r>
              <a:rPr lang="en-US" dirty="0">
                <a:effectLst/>
                <a:latin typeface="Arial" panose="020B0604020202020204" pitchFamily="34" charset="0"/>
              </a:rPr>
              <a:t>“Citizens are engaged in all the aspects of a research project from defining the research questions to collecting, </a:t>
            </a:r>
            <a:r>
              <a:rPr lang="en-US" dirty="0" err="1">
                <a:effectLst/>
                <a:latin typeface="Arial" panose="020B0604020202020204" pitchFamily="34" charset="0"/>
              </a:rPr>
              <a:t>analysing</a:t>
            </a:r>
            <a:r>
              <a:rPr lang="en-US" dirty="0">
                <a:effectLst/>
                <a:latin typeface="Arial" panose="020B0604020202020204" pitchFamily="34" charset="0"/>
              </a:rPr>
              <a:t> and reporting data.”</a:t>
            </a:r>
            <a:endParaRPr lang="en-US" dirty="0"/>
          </a:p>
        </p:txBody>
      </p:sp>
      <p:pic>
        <p:nvPicPr>
          <p:cNvPr id="11" name="Picture 10" descr="Diagram&#10;&#10;Description automatically generated">
            <a:extLst>
              <a:ext uri="{FF2B5EF4-FFF2-40B4-BE49-F238E27FC236}">
                <a16:creationId xmlns:a16="http://schemas.microsoft.com/office/drawing/2014/main" id="{7B6C3A14-8D1F-4141-A52B-C43A5A70C6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5322" y="4789099"/>
            <a:ext cx="3094121" cy="1703776"/>
          </a:xfrm>
          <a:prstGeom prst="rect">
            <a:avLst/>
          </a:prstGeom>
        </p:spPr>
      </p:pic>
      <p:sp>
        <p:nvSpPr>
          <p:cNvPr id="13" name="TextBox 12">
            <a:extLst>
              <a:ext uri="{FF2B5EF4-FFF2-40B4-BE49-F238E27FC236}">
                <a16:creationId xmlns:a16="http://schemas.microsoft.com/office/drawing/2014/main" id="{5974B5C5-4C34-4A60-A37E-5814FC2682E9}"/>
              </a:ext>
            </a:extLst>
          </p:cNvPr>
          <p:cNvSpPr txBox="1"/>
          <p:nvPr/>
        </p:nvSpPr>
        <p:spPr>
          <a:xfrm>
            <a:off x="8373979" y="6209018"/>
            <a:ext cx="4749464" cy="307777"/>
          </a:xfrm>
          <a:prstGeom prst="rect">
            <a:avLst/>
          </a:prstGeom>
          <a:noFill/>
        </p:spPr>
        <p:txBody>
          <a:bodyPr wrap="square">
            <a:spAutoFit/>
          </a:bodyPr>
          <a:lstStyle/>
          <a:p>
            <a:r>
              <a:rPr lang="en-US" sz="1400" dirty="0">
                <a:hlinkClick r:id="rId5"/>
              </a:rPr>
              <a:t>http://www.open.ac.uk/blogs/per/?p=7960</a:t>
            </a:r>
            <a:r>
              <a:rPr lang="en-US" sz="1400" dirty="0"/>
              <a:t> </a:t>
            </a:r>
          </a:p>
        </p:txBody>
      </p:sp>
      <p:pic>
        <p:nvPicPr>
          <p:cNvPr id="15" name="Picture 14" descr="A person sitting on a bicycle&#10;&#10;Description automatically generated with medium confidence">
            <a:extLst>
              <a:ext uri="{FF2B5EF4-FFF2-40B4-BE49-F238E27FC236}">
                <a16:creationId xmlns:a16="http://schemas.microsoft.com/office/drawing/2014/main" id="{A60222B8-A1E3-49B1-9B3B-EBBD9E3AE0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7172" y="4579080"/>
            <a:ext cx="1428750" cy="1428750"/>
          </a:xfrm>
          <a:prstGeom prst="rect">
            <a:avLst/>
          </a:prstGeom>
        </p:spPr>
      </p:pic>
    </p:spTree>
    <p:extLst>
      <p:ext uri="{BB962C8B-B14F-4D97-AF65-F5344CB8AC3E}">
        <p14:creationId xmlns:p14="http://schemas.microsoft.com/office/powerpoint/2010/main" val="3656378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B4C4B-A9D3-48B4-B27F-A98E05CD2649}"/>
              </a:ext>
            </a:extLst>
          </p:cNvPr>
          <p:cNvSpPr>
            <a:spLocks noGrp="1"/>
          </p:cNvSpPr>
          <p:nvPr>
            <p:ph type="title"/>
          </p:nvPr>
        </p:nvSpPr>
        <p:spPr/>
        <p:txBody>
          <a:bodyPr/>
          <a:lstStyle/>
          <a:p>
            <a:r>
              <a:rPr lang="en-CA" dirty="0"/>
              <a:t>The Humans Behind Chatbots</a:t>
            </a:r>
            <a:endParaRPr lang="en-US" dirty="0"/>
          </a:p>
        </p:txBody>
      </p:sp>
      <p:sp>
        <p:nvSpPr>
          <p:cNvPr id="3" name="Content Placeholder 2">
            <a:extLst>
              <a:ext uri="{FF2B5EF4-FFF2-40B4-BE49-F238E27FC236}">
                <a16:creationId xmlns:a16="http://schemas.microsoft.com/office/drawing/2014/main" id="{4C4B5F75-696A-48C1-A02D-7A59F42F2A77}"/>
              </a:ext>
            </a:extLst>
          </p:cNvPr>
          <p:cNvSpPr>
            <a:spLocks noGrp="1"/>
          </p:cNvSpPr>
          <p:nvPr>
            <p:ph idx="1"/>
          </p:nvPr>
        </p:nvSpPr>
        <p:spPr/>
        <p:txBody>
          <a:bodyPr>
            <a:normAutofit/>
          </a:bodyPr>
          <a:lstStyle/>
          <a:p>
            <a:pPr marL="0" indent="0">
              <a:buNone/>
            </a:pPr>
            <a:r>
              <a:rPr lang="en-US" dirty="0"/>
              <a:t>In the case of chatbots, there can be a lot of scripting of the precise interactions to be sent to students. </a:t>
            </a:r>
          </a:p>
          <a:p>
            <a:endParaRPr lang="en-US" dirty="0"/>
          </a:p>
        </p:txBody>
      </p:sp>
      <p:sp>
        <p:nvSpPr>
          <p:cNvPr id="5" name="TextBox 4">
            <a:extLst>
              <a:ext uri="{FF2B5EF4-FFF2-40B4-BE49-F238E27FC236}">
                <a16:creationId xmlns:a16="http://schemas.microsoft.com/office/drawing/2014/main" id="{52A716AE-C3AC-4ADC-9458-C96216D754CB}"/>
              </a:ext>
            </a:extLst>
          </p:cNvPr>
          <p:cNvSpPr txBox="1"/>
          <p:nvPr/>
        </p:nvSpPr>
        <p:spPr>
          <a:xfrm>
            <a:off x="6401884" y="2576990"/>
            <a:ext cx="3919286" cy="3170099"/>
          </a:xfrm>
          <a:prstGeom prst="rect">
            <a:avLst/>
          </a:prstGeom>
          <a:noFill/>
        </p:spPr>
        <p:txBody>
          <a:bodyPr wrap="square">
            <a:spAutoFit/>
          </a:bodyPr>
          <a:lstStyle/>
          <a:p>
            <a:pPr marL="0" indent="0">
              <a:buNone/>
            </a:pPr>
            <a:r>
              <a:rPr lang="en-US" sz="2000" dirty="0"/>
              <a:t>"Creating scripts requires an understanding of narrative convention—such as how to initiate a conversation, take turns speaking and ask for feedback... (it) also draws on research and skills from fields including psychology, linguistics, sociology and human-computer interaction" (Koenig, 2020).</a:t>
            </a:r>
          </a:p>
        </p:txBody>
      </p:sp>
      <p:sp>
        <p:nvSpPr>
          <p:cNvPr id="7" name="TextBox 6">
            <a:extLst>
              <a:ext uri="{FF2B5EF4-FFF2-40B4-BE49-F238E27FC236}">
                <a16:creationId xmlns:a16="http://schemas.microsoft.com/office/drawing/2014/main" id="{408ED164-89AA-4E3C-A69F-5C8A5E246106}"/>
              </a:ext>
            </a:extLst>
          </p:cNvPr>
          <p:cNvSpPr txBox="1"/>
          <p:nvPr/>
        </p:nvSpPr>
        <p:spPr>
          <a:xfrm>
            <a:off x="838200" y="5850235"/>
            <a:ext cx="10768263" cy="923330"/>
          </a:xfrm>
          <a:prstGeom prst="rect">
            <a:avLst/>
          </a:prstGeom>
          <a:noFill/>
        </p:spPr>
        <p:txBody>
          <a:bodyPr wrap="square">
            <a:spAutoFit/>
          </a:bodyPr>
          <a:lstStyle/>
          <a:p>
            <a:r>
              <a:rPr lang="en-US" dirty="0"/>
              <a:t>Rebecca Koenig. (2020). Meet the Humans Behind College Chatbots. </a:t>
            </a:r>
            <a:r>
              <a:rPr lang="en-US" dirty="0" err="1"/>
              <a:t>EdSurge</a:t>
            </a:r>
            <a:r>
              <a:rPr lang="en-US" dirty="0"/>
              <a:t>. January 22, 2020. </a:t>
            </a:r>
            <a:r>
              <a:rPr lang="en-US" dirty="0">
                <a:hlinkClick r:id="rId2"/>
              </a:rPr>
              <a:t>https://www.edsurge.com/news/2020-01-16-meet-the-humans-behind-college-chatbots</a:t>
            </a:r>
            <a:r>
              <a:rPr lang="en-US" dirty="0"/>
              <a:t>  </a:t>
            </a:r>
          </a:p>
          <a:p>
            <a:r>
              <a:rPr lang="en-US" dirty="0"/>
              <a:t>Image: </a:t>
            </a:r>
            <a:r>
              <a:rPr lang="en-US" dirty="0">
                <a:hlinkClick r:id="rId3"/>
              </a:rPr>
              <a:t>https://manychat.com/blog/create-a-customer-service-bot/</a:t>
            </a:r>
            <a:r>
              <a:rPr lang="en-US" dirty="0"/>
              <a:t> </a:t>
            </a:r>
          </a:p>
        </p:txBody>
      </p:sp>
      <p:pic>
        <p:nvPicPr>
          <p:cNvPr id="9" name="Picture 8" descr="Text, table&#10;&#10;Description automatically generated">
            <a:extLst>
              <a:ext uri="{FF2B5EF4-FFF2-40B4-BE49-F238E27FC236}">
                <a16:creationId xmlns:a16="http://schemas.microsoft.com/office/drawing/2014/main" id="{C396CC2C-D415-47E4-B32B-0D7DAD899B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0830" y="2683696"/>
            <a:ext cx="4068838" cy="2956689"/>
          </a:xfrm>
          <a:prstGeom prst="rect">
            <a:avLst/>
          </a:prstGeom>
        </p:spPr>
      </p:pic>
    </p:spTree>
    <p:extLst>
      <p:ext uri="{BB962C8B-B14F-4D97-AF65-F5344CB8AC3E}">
        <p14:creationId xmlns:p14="http://schemas.microsoft.com/office/powerpoint/2010/main" val="2878823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13C60-FB73-4E84-8D15-CB4B180776B7}"/>
              </a:ext>
            </a:extLst>
          </p:cNvPr>
          <p:cNvSpPr>
            <a:spLocks noGrp="1"/>
          </p:cNvSpPr>
          <p:nvPr>
            <p:ph type="title"/>
          </p:nvPr>
        </p:nvSpPr>
        <p:spPr/>
        <p:txBody>
          <a:bodyPr/>
          <a:lstStyle/>
          <a:p>
            <a:r>
              <a:rPr lang="en-CA" dirty="0"/>
              <a:t>Using AI</a:t>
            </a:r>
            <a:endParaRPr lang="en-US" dirty="0"/>
          </a:p>
        </p:txBody>
      </p:sp>
      <p:sp>
        <p:nvSpPr>
          <p:cNvPr id="3" name="Content Placeholder 2">
            <a:extLst>
              <a:ext uri="{FF2B5EF4-FFF2-40B4-BE49-F238E27FC236}">
                <a16:creationId xmlns:a16="http://schemas.microsoft.com/office/drawing/2014/main" id="{488F225A-EDE7-404B-AF4F-760B3C63EFB6}"/>
              </a:ext>
            </a:extLst>
          </p:cNvPr>
          <p:cNvSpPr>
            <a:spLocks noGrp="1"/>
          </p:cNvSpPr>
          <p:nvPr>
            <p:ph idx="1"/>
          </p:nvPr>
        </p:nvSpPr>
        <p:spPr/>
        <p:txBody>
          <a:bodyPr/>
          <a:lstStyle/>
          <a:p>
            <a:r>
              <a:rPr lang="en-CA" dirty="0"/>
              <a:t>AI has already started to enter the mainstream</a:t>
            </a:r>
          </a:p>
          <a:p>
            <a:r>
              <a:rPr lang="en-CA" dirty="0"/>
              <a:t>Many of us have started to use AI even if we don’t realize it</a:t>
            </a:r>
          </a:p>
          <a:p>
            <a:r>
              <a:rPr lang="en-CA" dirty="0"/>
              <a:t>And AI is having a significant impact on our lives</a:t>
            </a:r>
            <a:endParaRPr lang="en-US" dirty="0"/>
          </a:p>
        </p:txBody>
      </p:sp>
      <p:pic>
        <p:nvPicPr>
          <p:cNvPr id="5" name="Picture 4" descr="Diagram&#10;&#10;Description automatically generated">
            <a:extLst>
              <a:ext uri="{FF2B5EF4-FFF2-40B4-BE49-F238E27FC236}">
                <a16:creationId xmlns:a16="http://schemas.microsoft.com/office/drawing/2014/main" id="{0EBC10F2-F0C4-40D2-83B3-0B4A8349E6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4462" y="3641712"/>
            <a:ext cx="4224337" cy="2886735"/>
          </a:xfrm>
          <a:prstGeom prst="rect">
            <a:avLst/>
          </a:prstGeom>
        </p:spPr>
      </p:pic>
      <p:sp>
        <p:nvSpPr>
          <p:cNvPr id="7" name="TextBox 6">
            <a:extLst>
              <a:ext uri="{FF2B5EF4-FFF2-40B4-BE49-F238E27FC236}">
                <a16:creationId xmlns:a16="http://schemas.microsoft.com/office/drawing/2014/main" id="{4A443564-B5F9-4CBA-92D5-D175195E970C}"/>
              </a:ext>
            </a:extLst>
          </p:cNvPr>
          <p:cNvSpPr txBox="1"/>
          <p:nvPr/>
        </p:nvSpPr>
        <p:spPr>
          <a:xfrm>
            <a:off x="6215061" y="5085079"/>
            <a:ext cx="4224338" cy="1477328"/>
          </a:xfrm>
          <a:prstGeom prst="rect">
            <a:avLst/>
          </a:prstGeom>
          <a:noFill/>
        </p:spPr>
        <p:txBody>
          <a:bodyPr wrap="square">
            <a:spAutoFit/>
          </a:bodyPr>
          <a:lstStyle/>
          <a:p>
            <a:r>
              <a:rPr lang="en-US" dirty="0">
                <a:hlinkClick r:id="rId3"/>
              </a:rPr>
              <a:t>https://aws.amazon.com/blogs/machine-learning/announcing-the-artificial-intelligence-ai-hackathon-build-intelligent-applications-using-machine-learning-apis-and-serverless/</a:t>
            </a:r>
            <a:r>
              <a:rPr lang="en-US" dirty="0"/>
              <a:t> </a:t>
            </a:r>
          </a:p>
        </p:txBody>
      </p:sp>
    </p:spTree>
    <p:extLst>
      <p:ext uri="{BB962C8B-B14F-4D97-AF65-F5344CB8AC3E}">
        <p14:creationId xmlns:p14="http://schemas.microsoft.com/office/powerpoint/2010/main" val="932749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53EE4-9237-4B2E-A2FF-0F106DDC98D2}"/>
              </a:ext>
            </a:extLst>
          </p:cNvPr>
          <p:cNvSpPr>
            <a:spLocks noGrp="1"/>
          </p:cNvSpPr>
          <p:nvPr>
            <p:ph type="title"/>
          </p:nvPr>
        </p:nvSpPr>
        <p:spPr/>
        <p:txBody>
          <a:bodyPr/>
          <a:lstStyle/>
          <a:p>
            <a:r>
              <a:rPr lang="en-CA" dirty="0"/>
              <a:t>Design</a:t>
            </a:r>
            <a:endParaRPr lang="en-US" dirty="0"/>
          </a:p>
        </p:txBody>
      </p:sp>
      <p:sp>
        <p:nvSpPr>
          <p:cNvPr id="3" name="Content Placeholder 2">
            <a:extLst>
              <a:ext uri="{FF2B5EF4-FFF2-40B4-BE49-F238E27FC236}">
                <a16:creationId xmlns:a16="http://schemas.microsoft.com/office/drawing/2014/main" id="{1AE54175-84D2-40F7-A971-68985F25CD09}"/>
              </a:ext>
            </a:extLst>
          </p:cNvPr>
          <p:cNvSpPr>
            <a:spLocks noGrp="1"/>
          </p:cNvSpPr>
          <p:nvPr>
            <p:ph idx="1"/>
          </p:nvPr>
        </p:nvSpPr>
        <p:spPr/>
        <p:txBody>
          <a:bodyPr/>
          <a:lstStyle/>
          <a:p>
            <a:pPr marL="0" indent="0">
              <a:buNone/>
            </a:pPr>
            <a:r>
              <a:rPr lang="en-US" dirty="0"/>
              <a:t>“The practical application of this is the development and implementation of a process for creating algorithms in which designers are considering an audience that includes women, that includes black people, that includes Latinx people. Essentially, developers of all backgrounds would be called on to actively consider—and value—people who are different from themselves.”</a:t>
            </a:r>
          </a:p>
          <a:p>
            <a:endParaRPr lang="en-US" dirty="0"/>
          </a:p>
        </p:txBody>
      </p:sp>
      <p:sp>
        <p:nvSpPr>
          <p:cNvPr id="7" name="TextBox 6">
            <a:extLst>
              <a:ext uri="{FF2B5EF4-FFF2-40B4-BE49-F238E27FC236}">
                <a16:creationId xmlns:a16="http://schemas.microsoft.com/office/drawing/2014/main" id="{456E47AA-B3FE-4038-A914-620D9B643457}"/>
              </a:ext>
            </a:extLst>
          </p:cNvPr>
          <p:cNvSpPr txBox="1"/>
          <p:nvPr/>
        </p:nvSpPr>
        <p:spPr>
          <a:xfrm>
            <a:off x="838200" y="4422637"/>
            <a:ext cx="3649579" cy="1754326"/>
          </a:xfrm>
          <a:prstGeom prst="rect">
            <a:avLst/>
          </a:prstGeom>
          <a:noFill/>
        </p:spPr>
        <p:txBody>
          <a:bodyPr wrap="square">
            <a:spAutoFit/>
          </a:bodyPr>
          <a:lstStyle/>
          <a:p>
            <a:r>
              <a:rPr lang="en-US" dirty="0"/>
              <a:t>Can ‘feminist design’ save hiring algorithms from bias? February 10th, 2020 Matt Shipman</a:t>
            </a:r>
          </a:p>
          <a:p>
            <a:r>
              <a:rPr lang="en-US" dirty="0">
                <a:hlinkClick r:id="rId2"/>
              </a:rPr>
              <a:t>https://www.futurity.org/feminist-design-hiring-algorithms-bias-2276022/</a:t>
            </a:r>
            <a:r>
              <a:rPr lang="en-US" dirty="0"/>
              <a:t>  </a:t>
            </a:r>
          </a:p>
        </p:txBody>
      </p:sp>
      <p:pic>
        <p:nvPicPr>
          <p:cNvPr id="9" name="Picture 8" descr="A picture containing text, sign&#10;&#10;Description automatically generated">
            <a:extLst>
              <a:ext uri="{FF2B5EF4-FFF2-40B4-BE49-F238E27FC236}">
                <a16:creationId xmlns:a16="http://schemas.microsoft.com/office/drawing/2014/main" id="{F1F995F5-DC0A-4551-8A8E-AA570B2BC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9220" y="4422637"/>
            <a:ext cx="4973053" cy="1989221"/>
          </a:xfrm>
          <a:prstGeom prst="rect">
            <a:avLst/>
          </a:prstGeom>
        </p:spPr>
      </p:pic>
    </p:spTree>
    <p:extLst>
      <p:ext uri="{BB962C8B-B14F-4D97-AF65-F5344CB8AC3E}">
        <p14:creationId xmlns:p14="http://schemas.microsoft.com/office/powerpoint/2010/main" val="17528811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965D9-8198-4EDD-9E70-7BA357602A29}"/>
              </a:ext>
            </a:extLst>
          </p:cNvPr>
          <p:cNvSpPr>
            <a:spLocks noGrp="1"/>
          </p:cNvSpPr>
          <p:nvPr>
            <p:ph type="title"/>
          </p:nvPr>
        </p:nvSpPr>
        <p:spPr/>
        <p:txBody>
          <a:bodyPr/>
          <a:lstStyle/>
          <a:p>
            <a:r>
              <a:rPr lang="en-CA" dirty="0"/>
              <a:t>Relationships</a:t>
            </a:r>
            <a:endParaRPr lang="en-US" dirty="0"/>
          </a:p>
        </p:txBody>
      </p:sp>
      <p:sp>
        <p:nvSpPr>
          <p:cNvPr id="3" name="Content Placeholder 2">
            <a:extLst>
              <a:ext uri="{FF2B5EF4-FFF2-40B4-BE49-F238E27FC236}">
                <a16:creationId xmlns:a16="http://schemas.microsoft.com/office/drawing/2014/main" id="{C5A756DC-95B9-41BC-BFC9-B63932E480E6}"/>
              </a:ext>
            </a:extLst>
          </p:cNvPr>
          <p:cNvSpPr>
            <a:spLocks noGrp="1"/>
          </p:cNvSpPr>
          <p:nvPr>
            <p:ph idx="1"/>
          </p:nvPr>
        </p:nvSpPr>
        <p:spPr>
          <a:xfrm>
            <a:off x="4271210" y="1825625"/>
            <a:ext cx="7082589" cy="4351338"/>
          </a:xfrm>
        </p:spPr>
        <p:txBody>
          <a:bodyPr>
            <a:normAutofit/>
          </a:bodyPr>
          <a:lstStyle/>
          <a:p>
            <a:pPr marL="0" indent="0">
              <a:buNone/>
            </a:pPr>
            <a:r>
              <a:rPr lang="en-US" dirty="0"/>
              <a:t>Michael </a:t>
            </a:r>
            <a:r>
              <a:rPr lang="en-US" dirty="0" err="1"/>
              <a:t>Wesch</a:t>
            </a:r>
            <a:r>
              <a:rPr lang="en-US" dirty="0"/>
              <a:t>:</a:t>
            </a:r>
          </a:p>
          <a:p>
            <a:pPr lvl="1"/>
            <a:r>
              <a:rPr lang="en-US" dirty="0"/>
              <a:t>“My friends in Papua New Guinea are experts in relationships and grasp the ways that we are all connected in much more profound ways than we do. ”</a:t>
            </a:r>
          </a:p>
          <a:p>
            <a:pPr lvl="1"/>
            <a:r>
              <a:rPr lang="en-US" dirty="0"/>
              <a:t>“In contrast, we tend to emphasize our independence and individuality, failing to realize just how interconnected we are with each other.”</a:t>
            </a:r>
          </a:p>
          <a:p>
            <a:pPr lvl="1"/>
            <a:r>
              <a:rPr lang="en-US" dirty="0"/>
              <a:t>“The ultimate promise of digital technology is that it might enable us to truly see one another once again.”</a:t>
            </a:r>
          </a:p>
          <a:p>
            <a:endParaRPr lang="en-US" dirty="0"/>
          </a:p>
          <a:p>
            <a:endParaRPr lang="en-US" dirty="0"/>
          </a:p>
        </p:txBody>
      </p:sp>
      <p:sp>
        <p:nvSpPr>
          <p:cNvPr id="5" name="TextBox 4">
            <a:extLst>
              <a:ext uri="{FF2B5EF4-FFF2-40B4-BE49-F238E27FC236}">
                <a16:creationId xmlns:a16="http://schemas.microsoft.com/office/drawing/2014/main" id="{B391339C-8023-4A5B-8005-672F280584DA}"/>
              </a:ext>
            </a:extLst>
          </p:cNvPr>
          <p:cNvSpPr txBox="1"/>
          <p:nvPr/>
        </p:nvSpPr>
        <p:spPr>
          <a:xfrm>
            <a:off x="838199" y="6031210"/>
            <a:ext cx="8341895" cy="646331"/>
          </a:xfrm>
          <a:prstGeom prst="rect">
            <a:avLst/>
          </a:prstGeom>
          <a:noFill/>
        </p:spPr>
        <p:txBody>
          <a:bodyPr wrap="square">
            <a:spAutoFit/>
          </a:bodyPr>
          <a:lstStyle/>
          <a:p>
            <a:r>
              <a:rPr lang="en-US" dirty="0"/>
              <a:t>Michael </a:t>
            </a:r>
            <a:r>
              <a:rPr lang="en-US" dirty="0" err="1"/>
              <a:t>Wesch</a:t>
            </a:r>
            <a:r>
              <a:rPr lang="en-US" dirty="0"/>
              <a:t>. (2007). The Machine is Us/</a:t>
            </a:r>
            <a:r>
              <a:rPr lang="en-US" dirty="0" err="1"/>
              <a:t>ing</a:t>
            </a:r>
            <a:r>
              <a:rPr lang="en-US" dirty="0"/>
              <a:t> Us (Final Version). YouTube. 8 Mar 2007. </a:t>
            </a:r>
            <a:r>
              <a:rPr lang="en-US" dirty="0">
                <a:hlinkClick r:id="rId2"/>
              </a:rPr>
              <a:t>https://www.youtube.com/watch?v=NLlGopyXT_g</a:t>
            </a:r>
            <a:r>
              <a:rPr lang="en-US" dirty="0"/>
              <a:t>   </a:t>
            </a:r>
          </a:p>
        </p:txBody>
      </p:sp>
      <p:pic>
        <p:nvPicPr>
          <p:cNvPr id="7" name="Picture 6" descr="A picture containing person, sport, athletic game&#10;&#10;Description automatically generated">
            <a:extLst>
              <a:ext uri="{FF2B5EF4-FFF2-40B4-BE49-F238E27FC236}">
                <a16:creationId xmlns:a16="http://schemas.microsoft.com/office/drawing/2014/main" id="{F2014D8A-AD74-48BF-82DE-23DBF44AE4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347" y="2368536"/>
            <a:ext cx="4402457" cy="2525910"/>
          </a:xfrm>
          <a:prstGeom prst="rect">
            <a:avLst/>
          </a:prstGeom>
        </p:spPr>
      </p:pic>
      <p:sp>
        <p:nvSpPr>
          <p:cNvPr id="9" name="TextBox 8">
            <a:extLst>
              <a:ext uri="{FF2B5EF4-FFF2-40B4-BE49-F238E27FC236}">
                <a16:creationId xmlns:a16="http://schemas.microsoft.com/office/drawing/2014/main" id="{24A5BA23-EF02-40A3-99DD-9336C181719F}"/>
              </a:ext>
            </a:extLst>
          </p:cNvPr>
          <p:cNvSpPr txBox="1"/>
          <p:nvPr/>
        </p:nvSpPr>
        <p:spPr>
          <a:xfrm>
            <a:off x="0" y="5001162"/>
            <a:ext cx="3907256" cy="461665"/>
          </a:xfrm>
          <a:prstGeom prst="rect">
            <a:avLst/>
          </a:prstGeom>
          <a:noFill/>
        </p:spPr>
        <p:txBody>
          <a:bodyPr wrap="square">
            <a:spAutoFit/>
          </a:bodyPr>
          <a:lstStyle/>
          <a:p>
            <a:r>
              <a:rPr lang="en-US" sz="1200" dirty="0"/>
              <a:t>Image: </a:t>
            </a:r>
            <a:r>
              <a:rPr lang="en-US" sz="1200" dirty="0">
                <a:hlinkClick r:id="rId4"/>
              </a:rPr>
              <a:t>https://www.lowyinstitute.org/the-interpreter/australia-png-relationships-are-what-matter</a:t>
            </a:r>
            <a:r>
              <a:rPr lang="en-US" sz="1200" dirty="0"/>
              <a:t> </a:t>
            </a:r>
          </a:p>
        </p:txBody>
      </p:sp>
    </p:spTree>
    <p:extLst>
      <p:ext uri="{BB962C8B-B14F-4D97-AF65-F5344CB8AC3E}">
        <p14:creationId xmlns:p14="http://schemas.microsoft.com/office/powerpoint/2010/main" val="1781399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A99C7-9FAB-4D61-92CA-1D5E0C06FA48}"/>
              </a:ext>
            </a:extLst>
          </p:cNvPr>
          <p:cNvSpPr>
            <a:spLocks noGrp="1"/>
          </p:cNvSpPr>
          <p:nvPr>
            <p:ph type="title"/>
          </p:nvPr>
        </p:nvSpPr>
        <p:spPr/>
        <p:txBody>
          <a:bodyPr/>
          <a:lstStyle/>
          <a:p>
            <a:r>
              <a:rPr lang="en-CA" dirty="0"/>
              <a:t>Social Networks</a:t>
            </a:r>
            <a:endParaRPr lang="en-US" dirty="0"/>
          </a:p>
        </p:txBody>
      </p:sp>
      <p:sp>
        <p:nvSpPr>
          <p:cNvPr id="3" name="Content Placeholder 2">
            <a:extLst>
              <a:ext uri="{FF2B5EF4-FFF2-40B4-BE49-F238E27FC236}">
                <a16:creationId xmlns:a16="http://schemas.microsoft.com/office/drawing/2014/main" id="{9A189E69-3EB4-4B97-9B06-65B8ACEA61F3}"/>
              </a:ext>
            </a:extLst>
          </p:cNvPr>
          <p:cNvSpPr>
            <a:spLocks noGrp="1"/>
          </p:cNvSpPr>
          <p:nvPr>
            <p:ph idx="1"/>
          </p:nvPr>
        </p:nvSpPr>
        <p:spPr>
          <a:xfrm>
            <a:off x="838200" y="1825625"/>
            <a:ext cx="5490411" cy="4351338"/>
          </a:xfrm>
        </p:spPr>
        <p:txBody>
          <a:bodyPr/>
          <a:lstStyle/>
          <a:p>
            <a:r>
              <a:rPr lang="en-US" dirty="0"/>
              <a:t>We provide the input</a:t>
            </a:r>
          </a:p>
          <a:p>
            <a:r>
              <a:rPr lang="en-US" dirty="0"/>
              <a:t>And we are also the people who connect to each other</a:t>
            </a:r>
          </a:p>
          <a:p>
            <a:r>
              <a:rPr lang="en-US" dirty="0"/>
              <a:t>Everything I have said about learning analytics also applies to social networks</a:t>
            </a:r>
          </a:p>
          <a:p>
            <a:r>
              <a:rPr lang="en-US" dirty="0"/>
              <a:t>What is the ethics of your own learning community?</a:t>
            </a:r>
          </a:p>
          <a:p>
            <a:endParaRPr lang="en-US" dirty="0"/>
          </a:p>
        </p:txBody>
      </p:sp>
      <p:pic>
        <p:nvPicPr>
          <p:cNvPr id="1028" name="Picture 4">
            <a:extLst>
              <a:ext uri="{FF2B5EF4-FFF2-40B4-BE49-F238E27FC236}">
                <a16:creationId xmlns:a16="http://schemas.microsoft.com/office/drawing/2014/main" id="{77E8EE2D-FCF0-45D0-BA02-DF320ED3AA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825624"/>
            <a:ext cx="5379286" cy="375117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84BEE34-1581-41C6-B654-143D713454A3}"/>
              </a:ext>
            </a:extLst>
          </p:cNvPr>
          <p:cNvSpPr txBox="1"/>
          <p:nvPr/>
        </p:nvSpPr>
        <p:spPr>
          <a:xfrm>
            <a:off x="838200" y="5576798"/>
            <a:ext cx="6093372" cy="1200329"/>
          </a:xfrm>
          <a:prstGeom prst="rect">
            <a:avLst/>
          </a:prstGeom>
          <a:noFill/>
        </p:spPr>
        <p:txBody>
          <a:bodyPr wrap="square">
            <a:spAutoFit/>
          </a:bodyPr>
          <a:lstStyle/>
          <a:p>
            <a:endParaRPr lang="en-US" dirty="0"/>
          </a:p>
          <a:p>
            <a:r>
              <a:rPr lang="en-US" dirty="0">
                <a:hlinkClick r:id="rId3"/>
              </a:rPr>
              <a:t>https://journals.plos.org/plosone/article?id=10.1371/journal.pone.0203590</a:t>
            </a:r>
            <a:r>
              <a:rPr lang="en-US" dirty="0"/>
              <a:t>   </a:t>
            </a:r>
          </a:p>
          <a:p>
            <a:endParaRPr lang="en-US" dirty="0"/>
          </a:p>
        </p:txBody>
      </p:sp>
      <p:sp>
        <p:nvSpPr>
          <p:cNvPr id="7" name="TextBox 6">
            <a:extLst>
              <a:ext uri="{FF2B5EF4-FFF2-40B4-BE49-F238E27FC236}">
                <a16:creationId xmlns:a16="http://schemas.microsoft.com/office/drawing/2014/main" id="{1C04766A-8E0A-4E17-8AB5-A42B7B475E59}"/>
              </a:ext>
            </a:extLst>
          </p:cNvPr>
          <p:cNvSpPr txBox="1"/>
          <p:nvPr/>
        </p:nvSpPr>
        <p:spPr>
          <a:xfrm>
            <a:off x="8325853" y="5093551"/>
            <a:ext cx="2346158" cy="369332"/>
          </a:xfrm>
          <a:prstGeom prst="rect">
            <a:avLst/>
          </a:prstGeom>
          <a:solidFill>
            <a:schemeClr val="bg1"/>
          </a:solidFill>
        </p:spPr>
        <p:txBody>
          <a:bodyPr wrap="square" rtlCol="0">
            <a:spAutoFit/>
          </a:bodyPr>
          <a:lstStyle/>
          <a:p>
            <a:r>
              <a:rPr lang="en-CA" dirty="0"/>
              <a:t>Community Knowledge</a:t>
            </a:r>
            <a:endParaRPr lang="en-US" dirty="0"/>
          </a:p>
        </p:txBody>
      </p:sp>
    </p:spTree>
    <p:extLst>
      <p:ext uri="{BB962C8B-B14F-4D97-AF65-F5344CB8AC3E}">
        <p14:creationId xmlns:p14="http://schemas.microsoft.com/office/powerpoint/2010/main" val="24774810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7082C-BDBB-41D8-9641-E6FF2B69B755}"/>
              </a:ext>
            </a:extLst>
          </p:cNvPr>
          <p:cNvSpPr>
            <a:spLocks noGrp="1"/>
          </p:cNvSpPr>
          <p:nvPr>
            <p:ph type="title"/>
          </p:nvPr>
        </p:nvSpPr>
        <p:spPr/>
        <p:txBody>
          <a:bodyPr/>
          <a:lstStyle/>
          <a:p>
            <a:r>
              <a:rPr lang="en-CA" dirty="0"/>
              <a:t>Team Players</a:t>
            </a:r>
            <a:endParaRPr lang="en-US" dirty="0"/>
          </a:p>
        </p:txBody>
      </p:sp>
      <p:sp>
        <p:nvSpPr>
          <p:cNvPr id="3" name="Content Placeholder 2">
            <a:extLst>
              <a:ext uri="{FF2B5EF4-FFF2-40B4-BE49-F238E27FC236}">
                <a16:creationId xmlns:a16="http://schemas.microsoft.com/office/drawing/2014/main" id="{AC65BF5A-12E4-463A-A541-00ED4634E08B}"/>
              </a:ext>
            </a:extLst>
          </p:cNvPr>
          <p:cNvSpPr>
            <a:spLocks noGrp="1"/>
          </p:cNvSpPr>
          <p:nvPr>
            <p:ph idx="1"/>
          </p:nvPr>
        </p:nvSpPr>
        <p:spPr/>
        <p:txBody>
          <a:bodyPr/>
          <a:lstStyle/>
          <a:p>
            <a:pPr marL="0" indent="0">
              <a:buNone/>
            </a:pPr>
            <a:r>
              <a:rPr lang="en-US" dirty="0"/>
              <a:t>What would make an AI ethical partner in a collaboration?</a:t>
            </a:r>
          </a:p>
        </p:txBody>
      </p:sp>
      <p:sp>
        <p:nvSpPr>
          <p:cNvPr id="7" name="TextBox 6">
            <a:extLst>
              <a:ext uri="{FF2B5EF4-FFF2-40B4-BE49-F238E27FC236}">
                <a16:creationId xmlns:a16="http://schemas.microsoft.com/office/drawing/2014/main" id="{D2BB6368-56EA-4F9B-82EC-2F21F1C820F4}"/>
              </a:ext>
            </a:extLst>
          </p:cNvPr>
          <p:cNvSpPr txBox="1"/>
          <p:nvPr/>
        </p:nvSpPr>
        <p:spPr>
          <a:xfrm>
            <a:off x="5015854" y="4648947"/>
            <a:ext cx="6337946" cy="1200329"/>
          </a:xfrm>
          <a:prstGeom prst="rect">
            <a:avLst/>
          </a:prstGeom>
          <a:noFill/>
        </p:spPr>
        <p:txBody>
          <a:bodyPr wrap="square">
            <a:spAutoFit/>
          </a:bodyPr>
          <a:lstStyle/>
          <a:p>
            <a:r>
              <a:rPr lang="en-US" dirty="0"/>
              <a:t>Ten Challenges for Making Automation a “Team Player” in Joint Human-Agent Activity. Gary Klein, David D. Woods, Jeffrey M. Bradshaw, Robert R. Hoffman, and Paul J. </a:t>
            </a:r>
            <a:r>
              <a:rPr lang="en-US" dirty="0" err="1"/>
              <a:t>Feltovich</a:t>
            </a:r>
            <a:r>
              <a:rPr lang="en-US" dirty="0"/>
              <a:t>. (2020). </a:t>
            </a:r>
            <a:r>
              <a:rPr lang="en-US" dirty="0">
                <a:hlinkClick r:id="rId2"/>
              </a:rPr>
              <a:t>https://ieeexplore.ieee.org/stamp/stamp.jsp?arnumber=1363742</a:t>
            </a:r>
            <a:r>
              <a:rPr lang="en-US" dirty="0"/>
              <a:t>  </a:t>
            </a:r>
          </a:p>
        </p:txBody>
      </p:sp>
      <p:sp>
        <p:nvSpPr>
          <p:cNvPr id="9" name="TextBox 8">
            <a:extLst>
              <a:ext uri="{FF2B5EF4-FFF2-40B4-BE49-F238E27FC236}">
                <a16:creationId xmlns:a16="http://schemas.microsoft.com/office/drawing/2014/main" id="{DA6B048E-C890-4B90-8341-BDFD17681B0A}"/>
              </a:ext>
            </a:extLst>
          </p:cNvPr>
          <p:cNvSpPr txBox="1"/>
          <p:nvPr/>
        </p:nvSpPr>
        <p:spPr>
          <a:xfrm>
            <a:off x="5015854" y="2617622"/>
            <a:ext cx="6093994" cy="2031325"/>
          </a:xfrm>
          <a:prstGeom prst="rect">
            <a:avLst/>
          </a:prstGeom>
          <a:noFill/>
        </p:spPr>
        <p:txBody>
          <a:bodyPr wrap="square">
            <a:spAutoFit/>
          </a:bodyPr>
          <a:lstStyle/>
          <a:p>
            <a:r>
              <a:rPr lang="en-US" dirty="0"/>
              <a:t>Joint activity involves at least four basic requirements. All the participants must:</a:t>
            </a:r>
          </a:p>
          <a:p>
            <a:pPr marL="285750" indent="-285750">
              <a:buFont typeface="Arial" panose="020B0604020202020204" pitchFamily="34" charset="0"/>
              <a:buChar char="•"/>
            </a:pPr>
            <a:r>
              <a:rPr lang="en-US" dirty="0"/>
              <a:t>Enter into an agreement, which we call a Basic Compact, that the participants intend to work together</a:t>
            </a:r>
          </a:p>
          <a:p>
            <a:pPr marL="285750" indent="-285750">
              <a:buFont typeface="Arial" panose="020B0604020202020204" pitchFamily="34" charset="0"/>
              <a:buChar char="•"/>
            </a:pPr>
            <a:r>
              <a:rPr lang="en-US" dirty="0"/>
              <a:t>Be mutually predictable in their actions</a:t>
            </a:r>
          </a:p>
          <a:p>
            <a:pPr marL="285750" indent="-285750">
              <a:buFont typeface="Arial" panose="020B0604020202020204" pitchFamily="34" charset="0"/>
              <a:buChar char="•"/>
            </a:pPr>
            <a:r>
              <a:rPr lang="en-US" dirty="0"/>
              <a:t>Be mutually directable</a:t>
            </a:r>
          </a:p>
          <a:p>
            <a:pPr marL="285750" indent="-285750">
              <a:buFont typeface="Arial" panose="020B0604020202020204" pitchFamily="34" charset="0"/>
              <a:buChar char="•"/>
            </a:pPr>
            <a:r>
              <a:rPr lang="en-US" dirty="0"/>
              <a:t>Maintain common ground</a:t>
            </a:r>
          </a:p>
        </p:txBody>
      </p:sp>
      <p:pic>
        <p:nvPicPr>
          <p:cNvPr id="13" name="Picture 12" descr="A picture containing microscope, automaton&#10;&#10;Description automatically generated">
            <a:extLst>
              <a:ext uri="{FF2B5EF4-FFF2-40B4-BE49-F238E27FC236}">
                <a16:creationId xmlns:a16="http://schemas.microsoft.com/office/drawing/2014/main" id="{23E77E3C-05E8-4C40-A575-FF15FC0C33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506" y="2617622"/>
            <a:ext cx="3973882" cy="3559341"/>
          </a:xfrm>
          <a:prstGeom prst="rect">
            <a:avLst/>
          </a:prstGeom>
        </p:spPr>
      </p:pic>
    </p:spTree>
    <p:extLst>
      <p:ext uri="{BB962C8B-B14F-4D97-AF65-F5344CB8AC3E}">
        <p14:creationId xmlns:p14="http://schemas.microsoft.com/office/powerpoint/2010/main" val="16064812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74E26-ADD5-43E9-A62F-9EA444056557}"/>
              </a:ext>
            </a:extLst>
          </p:cNvPr>
          <p:cNvSpPr>
            <a:spLocks noGrp="1"/>
          </p:cNvSpPr>
          <p:nvPr>
            <p:ph type="title"/>
          </p:nvPr>
        </p:nvSpPr>
        <p:spPr/>
        <p:txBody>
          <a:bodyPr/>
          <a:lstStyle/>
          <a:p>
            <a:r>
              <a:rPr lang="en-CA" dirty="0"/>
              <a:t>Inclusion</a:t>
            </a:r>
            <a:endParaRPr lang="en-US" dirty="0"/>
          </a:p>
        </p:txBody>
      </p:sp>
      <p:pic>
        <p:nvPicPr>
          <p:cNvPr id="7" name="Content Placeholder 6">
            <a:extLst>
              <a:ext uri="{FF2B5EF4-FFF2-40B4-BE49-F238E27FC236}">
                <a16:creationId xmlns:a16="http://schemas.microsoft.com/office/drawing/2014/main" id="{4537BC2C-44C9-4C01-B21C-33F1AE6B70EA}"/>
              </a:ext>
            </a:extLst>
          </p:cNvPr>
          <p:cNvPicPr>
            <a:picLocks noGrp="1" noChangeAspect="1"/>
          </p:cNvPicPr>
          <p:nvPr>
            <p:ph idx="1"/>
          </p:nvPr>
        </p:nvPicPr>
        <p:blipFill>
          <a:blip r:embed="rId2"/>
          <a:stretch>
            <a:fillRect/>
          </a:stretch>
        </p:blipFill>
        <p:spPr>
          <a:xfrm>
            <a:off x="862241" y="1690688"/>
            <a:ext cx="10491559" cy="4351338"/>
          </a:xfrm>
        </p:spPr>
      </p:pic>
      <p:sp>
        <p:nvSpPr>
          <p:cNvPr id="9" name="TextBox 8">
            <a:extLst>
              <a:ext uri="{FF2B5EF4-FFF2-40B4-BE49-F238E27FC236}">
                <a16:creationId xmlns:a16="http://schemas.microsoft.com/office/drawing/2014/main" id="{675CC4B1-3881-4D6E-BABC-0A6052B3DD82}"/>
              </a:ext>
            </a:extLst>
          </p:cNvPr>
          <p:cNvSpPr txBox="1"/>
          <p:nvPr/>
        </p:nvSpPr>
        <p:spPr>
          <a:xfrm>
            <a:off x="838200" y="6179165"/>
            <a:ext cx="6096000" cy="369332"/>
          </a:xfrm>
          <a:prstGeom prst="rect">
            <a:avLst/>
          </a:prstGeom>
          <a:noFill/>
        </p:spPr>
        <p:txBody>
          <a:bodyPr wrap="square">
            <a:spAutoFit/>
          </a:bodyPr>
          <a:lstStyle/>
          <a:p>
            <a:r>
              <a:rPr lang="en-US" dirty="0"/>
              <a:t>Image: </a:t>
            </a:r>
            <a:r>
              <a:rPr lang="en-US" dirty="0">
                <a:hlinkClick r:id="rId3"/>
              </a:rPr>
              <a:t>https://ivado.ca/en/equity-diversity-and-inclusion/</a:t>
            </a:r>
            <a:r>
              <a:rPr lang="en-US" dirty="0"/>
              <a:t> </a:t>
            </a:r>
          </a:p>
        </p:txBody>
      </p:sp>
    </p:spTree>
    <p:extLst>
      <p:ext uri="{BB962C8B-B14F-4D97-AF65-F5344CB8AC3E}">
        <p14:creationId xmlns:p14="http://schemas.microsoft.com/office/powerpoint/2010/main" val="972349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imeline&#10;&#10;Description automatically generated">
            <a:extLst>
              <a:ext uri="{FF2B5EF4-FFF2-40B4-BE49-F238E27FC236}">
                <a16:creationId xmlns:a16="http://schemas.microsoft.com/office/drawing/2014/main" id="{E4751C0A-2BB6-44A9-B198-B5E06EC6A2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64" y="3429000"/>
            <a:ext cx="5991726" cy="2995863"/>
          </a:xfrm>
          <a:prstGeom prst="rect">
            <a:avLst/>
          </a:prstGeom>
        </p:spPr>
      </p:pic>
      <p:sp>
        <p:nvSpPr>
          <p:cNvPr id="2" name="Title 1">
            <a:extLst>
              <a:ext uri="{FF2B5EF4-FFF2-40B4-BE49-F238E27FC236}">
                <a16:creationId xmlns:a16="http://schemas.microsoft.com/office/drawing/2014/main" id="{B990729A-E0D2-47C9-9ABC-4DC02BC2E98B}"/>
              </a:ext>
            </a:extLst>
          </p:cNvPr>
          <p:cNvSpPr>
            <a:spLocks noGrp="1"/>
          </p:cNvSpPr>
          <p:nvPr>
            <p:ph type="title"/>
          </p:nvPr>
        </p:nvSpPr>
        <p:spPr/>
        <p:txBody>
          <a:bodyPr/>
          <a:lstStyle/>
          <a:p>
            <a:r>
              <a:rPr lang="en-CA" dirty="0"/>
              <a:t>The Decisions We Make As Users…</a:t>
            </a:r>
            <a:endParaRPr lang="en-US" dirty="0"/>
          </a:p>
        </p:txBody>
      </p:sp>
      <p:sp>
        <p:nvSpPr>
          <p:cNvPr id="3" name="Content Placeholder 2">
            <a:extLst>
              <a:ext uri="{FF2B5EF4-FFF2-40B4-BE49-F238E27FC236}">
                <a16:creationId xmlns:a16="http://schemas.microsoft.com/office/drawing/2014/main" id="{80D6530C-03A8-44CD-B3AA-6B03221F5025}"/>
              </a:ext>
            </a:extLst>
          </p:cNvPr>
          <p:cNvSpPr>
            <a:spLocks noGrp="1"/>
          </p:cNvSpPr>
          <p:nvPr>
            <p:ph idx="1"/>
          </p:nvPr>
        </p:nvSpPr>
        <p:spPr/>
        <p:txBody>
          <a:bodyPr/>
          <a:lstStyle/>
          <a:p>
            <a:pPr marL="0" indent="0">
              <a:buNone/>
            </a:pPr>
            <a:r>
              <a:rPr lang="en-CA" dirty="0"/>
              <a:t>We </a:t>
            </a:r>
            <a:r>
              <a:rPr lang="en-CA" i="1" dirty="0"/>
              <a:t>prefer</a:t>
            </a:r>
            <a:r>
              <a:rPr lang="en-CA" dirty="0"/>
              <a:t> fake news…?</a:t>
            </a:r>
          </a:p>
          <a:p>
            <a:pPr lvl="1"/>
            <a:r>
              <a:rPr lang="en-CA" dirty="0"/>
              <a:t>“</a:t>
            </a:r>
            <a:r>
              <a:rPr lang="en-US" dirty="0"/>
              <a:t>A false story is much more likely to go viral than a real story, the authors find. A false story reaches 1,500 people six times quicker, on average, than a true story does.”</a:t>
            </a:r>
          </a:p>
        </p:txBody>
      </p:sp>
      <p:sp>
        <p:nvSpPr>
          <p:cNvPr id="5" name="TextBox 4">
            <a:extLst>
              <a:ext uri="{FF2B5EF4-FFF2-40B4-BE49-F238E27FC236}">
                <a16:creationId xmlns:a16="http://schemas.microsoft.com/office/drawing/2014/main" id="{C9EF219E-33E4-4E54-A132-56B4B57E5C62}"/>
              </a:ext>
            </a:extLst>
          </p:cNvPr>
          <p:cNvSpPr txBox="1"/>
          <p:nvPr/>
        </p:nvSpPr>
        <p:spPr>
          <a:xfrm>
            <a:off x="4750365" y="5380672"/>
            <a:ext cx="7040581" cy="1200329"/>
          </a:xfrm>
          <a:prstGeom prst="rect">
            <a:avLst/>
          </a:prstGeom>
          <a:solidFill>
            <a:schemeClr val="bg1"/>
          </a:solidFill>
        </p:spPr>
        <p:txBody>
          <a:bodyPr wrap="square">
            <a:spAutoFit/>
          </a:bodyPr>
          <a:lstStyle/>
          <a:p>
            <a:pPr rtl="0">
              <a:spcBef>
                <a:spcPts val="0"/>
              </a:spcBef>
              <a:spcAft>
                <a:spcPts val="1000"/>
              </a:spcAft>
            </a:pPr>
            <a:r>
              <a:rPr lang="en-US" sz="1800" b="0" i="0" u="none" strike="noStrike" dirty="0">
                <a:solidFill>
                  <a:srgbClr val="000000"/>
                </a:solidFill>
                <a:effectLst/>
                <a:latin typeface="Arial" panose="020B0604020202020204" pitchFamily="34" charset="0"/>
              </a:rPr>
              <a:t>Meyer, 2018</a:t>
            </a:r>
            <a:r>
              <a:rPr lang="en-US" dirty="0">
                <a:solidFill>
                  <a:srgbClr val="000000"/>
                </a:solidFill>
                <a:latin typeface="Arial" panose="020B0604020202020204" pitchFamily="34" charset="0"/>
              </a:rPr>
              <a:t>. </a:t>
            </a:r>
            <a:r>
              <a:rPr lang="en-US" sz="1800" b="0" i="0" u="none" strike="noStrike" dirty="0">
                <a:solidFill>
                  <a:srgbClr val="000000"/>
                </a:solidFill>
                <a:effectLst/>
                <a:latin typeface="Arial" panose="020B0604020202020204" pitchFamily="34" charset="0"/>
              </a:rPr>
              <a:t>Also this big MIT study: Soroush </a:t>
            </a:r>
            <a:r>
              <a:rPr lang="en-US" sz="1800" b="0" i="0" u="none" strike="noStrike" dirty="0" err="1">
                <a:solidFill>
                  <a:srgbClr val="000000"/>
                </a:solidFill>
                <a:effectLst/>
                <a:latin typeface="Arial" panose="020B0604020202020204" pitchFamily="34" charset="0"/>
              </a:rPr>
              <a:t>Vosoughi</a:t>
            </a:r>
            <a:r>
              <a:rPr lang="en-US" sz="1800" b="0" i="0" u="none" strike="noStrike" dirty="0">
                <a:solidFill>
                  <a:srgbClr val="000000"/>
                </a:solidFill>
                <a:effectLst/>
                <a:latin typeface="Arial" panose="020B0604020202020204" pitchFamily="34" charset="0"/>
              </a:rPr>
              <a:t>, Deb Roy and Sinan Aral. (2018). The spread of true and false news online. </a:t>
            </a:r>
            <a:r>
              <a:rPr lang="en-US" sz="1800" b="0" i="1" u="none" strike="noStrike" dirty="0">
                <a:solidFill>
                  <a:srgbClr val="000000"/>
                </a:solidFill>
                <a:effectLst/>
                <a:latin typeface="Arial" panose="020B0604020202020204" pitchFamily="34" charset="0"/>
              </a:rPr>
              <a:t>Science.</a:t>
            </a:r>
            <a:r>
              <a:rPr lang="en-US" sz="1800" b="0" i="0" u="none" strike="noStrike" dirty="0">
                <a:solidFill>
                  <a:srgbClr val="000000"/>
                </a:solidFill>
                <a:effectLst/>
                <a:latin typeface="Arial" panose="020B0604020202020204" pitchFamily="34" charset="0"/>
              </a:rPr>
              <a:t> 9 Mar 2018. Vol. 359, Issue 6380:1146-1151. </a:t>
            </a:r>
            <a:r>
              <a:rPr lang="en-US" sz="1800" b="0" i="0" u="sng" strike="noStrike" dirty="0">
                <a:solidFill>
                  <a:srgbClr val="1155CC"/>
                </a:solidFill>
                <a:effectLst/>
                <a:latin typeface="Arial" panose="020B0604020202020204" pitchFamily="34" charset="0"/>
                <a:hlinkClick r:id="rId3"/>
              </a:rPr>
              <a:t>https://science.sciencemag.org/content/359/6380/1146</a:t>
            </a:r>
            <a:r>
              <a:rPr lang="en-US" sz="1800" b="0" i="0" u="none" strike="noStrike" dirty="0">
                <a:solidFill>
                  <a:srgbClr val="000000"/>
                </a:solidFill>
                <a:effectLst/>
                <a:latin typeface="Arial" panose="020B0604020202020204" pitchFamily="34" charset="0"/>
              </a:rPr>
              <a:t> </a:t>
            </a:r>
            <a:endParaRPr lang="en-US" dirty="0"/>
          </a:p>
        </p:txBody>
      </p:sp>
    </p:spTree>
    <p:extLst>
      <p:ext uri="{BB962C8B-B14F-4D97-AF65-F5344CB8AC3E}">
        <p14:creationId xmlns:p14="http://schemas.microsoft.com/office/powerpoint/2010/main" val="2060229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0729A-E0D2-47C9-9ABC-4DC02BC2E98B}"/>
              </a:ext>
            </a:extLst>
          </p:cNvPr>
          <p:cNvSpPr>
            <a:spLocks noGrp="1"/>
          </p:cNvSpPr>
          <p:nvPr>
            <p:ph type="title"/>
          </p:nvPr>
        </p:nvSpPr>
        <p:spPr/>
        <p:txBody>
          <a:bodyPr/>
          <a:lstStyle/>
          <a:p>
            <a:r>
              <a:rPr lang="en-CA" dirty="0"/>
              <a:t>The Decisions We Make As Users…</a:t>
            </a:r>
            <a:endParaRPr lang="en-US" dirty="0"/>
          </a:p>
        </p:txBody>
      </p:sp>
      <p:sp>
        <p:nvSpPr>
          <p:cNvPr id="3" name="Content Placeholder 2">
            <a:extLst>
              <a:ext uri="{FF2B5EF4-FFF2-40B4-BE49-F238E27FC236}">
                <a16:creationId xmlns:a16="http://schemas.microsoft.com/office/drawing/2014/main" id="{80D6530C-03A8-44CD-B3AA-6B03221F5025}"/>
              </a:ext>
            </a:extLst>
          </p:cNvPr>
          <p:cNvSpPr>
            <a:spLocks noGrp="1"/>
          </p:cNvSpPr>
          <p:nvPr>
            <p:ph idx="1"/>
          </p:nvPr>
        </p:nvSpPr>
        <p:spPr/>
        <p:txBody>
          <a:bodyPr/>
          <a:lstStyle/>
          <a:p>
            <a:pPr marL="0" indent="0">
              <a:buNone/>
            </a:pPr>
            <a:r>
              <a:rPr lang="en-CA" dirty="0"/>
              <a:t>Confirmation bias</a:t>
            </a:r>
          </a:p>
        </p:txBody>
      </p:sp>
      <p:sp>
        <p:nvSpPr>
          <p:cNvPr id="8" name="TextBox 7">
            <a:extLst>
              <a:ext uri="{FF2B5EF4-FFF2-40B4-BE49-F238E27FC236}">
                <a16:creationId xmlns:a16="http://schemas.microsoft.com/office/drawing/2014/main" id="{EED0AD12-E4BE-40CF-9122-61F8E513C7AC}"/>
              </a:ext>
            </a:extLst>
          </p:cNvPr>
          <p:cNvSpPr txBox="1"/>
          <p:nvPr/>
        </p:nvSpPr>
        <p:spPr>
          <a:xfrm>
            <a:off x="838200" y="2699088"/>
            <a:ext cx="3935448" cy="2862322"/>
          </a:xfrm>
          <a:prstGeom prst="rect">
            <a:avLst/>
          </a:prstGeom>
          <a:noFill/>
        </p:spPr>
        <p:txBody>
          <a:bodyPr wrap="square">
            <a:spAutoFit/>
          </a:bodyPr>
          <a:lstStyle/>
          <a:p>
            <a:r>
              <a:rPr lang="en-US" sz="2000" dirty="0"/>
              <a:t>The filter bubble, referenced previously, is as much a result of our own decisions as consumers as it is an artifact of analytics. “Even without the aid of technology, we naturally tend to surround ourselves with information confirming our beliefs” Chesney and Citron, 2018:1768).</a:t>
            </a:r>
          </a:p>
        </p:txBody>
      </p:sp>
      <p:pic>
        <p:nvPicPr>
          <p:cNvPr id="10" name="Picture 9" descr="Circle&#10;&#10;Description automatically generated">
            <a:extLst>
              <a:ext uri="{FF2B5EF4-FFF2-40B4-BE49-F238E27FC236}">
                <a16:creationId xmlns:a16="http://schemas.microsoft.com/office/drawing/2014/main" id="{14E445B0-BEF3-4473-BA20-A57BDE75DC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3578" y="1825625"/>
            <a:ext cx="3935449" cy="3673235"/>
          </a:xfrm>
          <a:prstGeom prst="rect">
            <a:avLst/>
          </a:prstGeom>
        </p:spPr>
      </p:pic>
      <p:sp>
        <p:nvSpPr>
          <p:cNvPr id="12" name="TextBox 11">
            <a:extLst>
              <a:ext uri="{FF2B5EF4-FFF2-40B4-BE49-F238E27FC236}">
                <a16:creationId xmlns:a16="http://schemas.microsoft.com/office/drawing/2014/main" id="{374A52CB-2660-4C59-8CA1-E21B5BE9BBDD}"/>
              </a:ext>
            </a:extLst>
          </p:cNvPr>
          <p:cNvSpPr txBox="1"/>
          <p:nvPr/>
        </p:nvSpPr>
        <p:spPr>
          <a:xfrm>
            <a:off x="6062030" y="5846544"/>
            <a:ext cx="6093994" cy="646331"/>
          </a:xfrm>
          <a:prstGeom prst="rect">
            <a:avLst/>
          </a:prstGeom>
          <a:noFill/>
        </p:spPr>
        <p:txBody>
          <a:bodyPr wrap="square">
            <a:spAutoFit/>
          </a:bodyPr>
          <a:lstStyle/>
          <a:p>
            <a:r>
              <a:rPr lang="en-US" dirty="0">
                <a:hlinkClick r:id="rId3"/>
              </a:rPr>
              <a:t>https://oxfamapps.org/fp2p/how-bad-is-my-filter-bubble-problem-please-help-me-find-out/</a:t>
            </a:r>
            <a:r>
              <a:rPr lang="en-US" dirty="0"/>
              <a:t> </a:t>
            </a:r>
          </a:p>
        </p:txBody>
      </p:sp>
    </p:spTree>
    <p:extLst>
      <p:ext uri="{BB962C8B-B14F-4D97-AF65-F5344CB8AC3E}">
        <p14:creationId xmlns:p14="http://schemas.microsoft.com/office/powerpoint/2010/main" val="22029926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pushing a shopping cart&#10;&#10;Description automatically generated with low confidence">
            <a:extLst>
              <a:ext uri="{FF2B5EF4-FFF2-40B4-BE49-F238E27FC236}">
                <a16:creationId xmlns:a16="http://schemas.microsoft.com/office/drawing/2014/main" id="{BD34536E-D64C-402A-8D2A-CE89A4EC0A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630792">
            <a:off x="5715002" y="1865780"/>
            <a:ext cx="4644190" cy="3374778"/>
          </a:xfrm>
          <a:prstGeom prst="rect">
            <a:avLst/>
          </a:prstGeom>
        </p:spPr>
      </p:pic>
      <p:sp>
        <p:nvSpPr>
          <p:cNvPr id="2" name="Title 1">
            <a:extLst>
              <a:ext uri="{FF2B5EF4-FFF2-40B4-BE49-F238E27FC236}">
                <a16:creationId xmlns:a16="http://schemas.microsoft.com/office/drawing/2014/main" id="{B990729A-E0D2-47C9-9ABC-4DC02BC2E98B}"/>
              </a:ext>
            </a:extLst>
          </p:cNvPr>
          <p:cNvSpPr>
            <a:spLocks noGrp="1"/>
          </p:cNvSpPr>
          <p:nvPr>
            <p:ph type="title"/>
          </p:nvPr>
        </p:nvSpPr>
        <p:spPr/>
        <p:txBody>
          <a:bodyPr/>
          <a:lstStyle/>
          <a:p>
            <a:r>
              <a:rPr lang="en-CA" dirty="0"/>
              <a:t>The Decisions We Make As Users…</a:t>
            </a:r>
            <a:endParaRPr lang="en-US" dirty="0"/>
          </a:p>
        </p:txBody>
      </p:sp>
      <p:sp>
        <p:nvSpPr>
          <p:cNvPr id="3" name="Content Placeholder 2">
            <a:extLst>
              <a:ext uri="{FF2B5EF4-FFF2-40B4-BE49-F238E27FC236}">
                <a16:creationId xmlns:a16="http://schemas.microsoft.com/office/drawing/2014/main" id="{80D6530C-03A8-44CD-B3AA-6B03221F5025}"/>
              </a:ext>
            </a:extLst>
          </p:cNvPr>
          <p:cNvSpPr>
            <a:spLocks noGrp="1"/>
          </p:cNvSpPr>
          <p:nvPr>
            <p:ph idx="1"/>
          </p:nvPr>
        </p:nvSpPr>
        <p:spPr/>
        <p:txBody>
          <a:bodyPr/>
          <a:lstStyle/>
          <a:p>
            <a:pPr marL="0" indent="0">
              <a:buNone/>
            </a:pPr>
            <a:r>
              <a:rPr lang="en-CA" dirty="0"/>
              <a:t>Who makes the decisions?</a:t>
            </a:r>
          </a:p>
        </p:txBody>
      </p:sp>
      <p:sp>
        <p:nvSpPr>
          <p:cNvPr id="7" name="TextBox 6">
            <a:extLst>
              <a:ext uri="{FF2B5EF4-FFF2-40B4-BE49-F238E27FC236}">
                <a16:creationId xmlns:a16="http://schemas.microsoft.com/office/drawing/2014/main" id="{7F87614A-077A-493B-BC05-CC5D3A2445EE}"/>
              </a:ext>
            </a:extLst>
          </p:cNvPr>
          <p:cNvSpPr txBox="1"/>
          <p:nvPr/>
        </p:nvSpPr>
        <p:spPr>
          <a:xfrm>
            <a:off x="838200" y="2338097"/>
            <a:ext cx="5098693" cy="2308324"/>
          </a:xfrm>
          <a:prstGeom prst="rect">
            <a:avLst/>
          </a:prstGeom>
          <a:noFill/>
        </p:spPr>
        <p:txBody>
          <a:bodyPr wrap="square">
            <a:spAutoFit/>
          </a:bodyPr>
          <a:lstStyle/>
          <a:p>
            <a:r>
              <a:rPr lang="en-US" dirty="0"/>
              <a:t>Numerous critics have criticized analytics because it shifts control to a private company. </a:t>
            </a:r>
            <a:r>
              <a:rPr lang="en-US" dirty="0" err="1"/>
              <a:t>Zeide</a:t>
            </a:r>
            <a:r>
              <a:rPr lang="en-US" dirty="0"/>
              <a:t> (2019) writes, “These private companies may be less directly accountable to stakeholders of the educational institutions—in particular, stakeholders such as students. It is important for us to consider this authority shift, and the shift in incentives, when using these technologies.”</a:t>
            </a:r>
          </a:p>
        </p:txBody>
      </p:sp>
      <p:sp>
        <p:nvSpPr>
          <p:cNvPr id="9" name="TextBox 8">
            <a:extLst>
              <a:ext uri="{FF2B5EF4-FFF2-40B4-BE49-F238E27FC236}">
                <a16:creationId xmlns:a16="http://schemas.microsoft.com/office/drawing/2014/main" id="{525DF788-63D2-400D-80A3-833E73E349F2}"/>
              </a:ext>
            </a:extLst>
          </p:cNvPr>
          <p:cNvSpPr txBox="1"/>
          <p:nvPr/>
        </p:nvSpPr>
        <p:spPr>
          <a:xfrm>
            <a:off x="5259806" y="5158893"/>
            <a:ext cx="6093994" cy="1200329"/>
          </a:xfrm>
          <a:prstGeom prst="rect">
            <a:avLst/>
          </a:prstGeom>
          <a:noFill/>
        </p:spPr>
        <p:txBody>
          <a:bodyPr wrap="square">
            <a:spAutoFit/>
          </a:bodyPr>
          <a:lstStyle/>
          <a:p>
            <a:r>
              <a:rPr lang="en-US" dirty="0"/>
              <a:t>Yet such technologies could be equally well developed and managed by educational institutions or governments, as in fact they are in many areas of the world. Deciding who makes the decisions is a human - not AI - task.</a:t>
            </a:r>
          </a:p>
        </p:txBody>
      </p:sp>
      <p:sp>
        <p:nvSpPr>
          <p:cNvPr id="13" name="TextBox 12">
            <a:extLst>
              <a:ext uri="{FF2B5EF4-FFF2-40B4-BE49-F238E27FC236}">
                <a16:creationId xmlns:a16="http://schemas.microsoft.com/office/drawing/2014/main" id="{AA691B40-2EF8-490B-A226-AA08428A88C4}"/>
              </a:ext>
            </a:extLst>
          </p:cNvPr>
          <p:cNvSpPr txBox="1"/>
          <p:nvPr/>
        </p:nvSpPr>
        <p:spPr>
          <a:xfrm>
            <a:off x="838200" y="5158892"/>
            <a:ext cx="4094747" cy="1200329"/>
          </a:xfrm>
          <a:prstGeom prst="rect">
            <a:avLst/>
          </a:prstGeom>
          <a:noFill/>
        </p:spPr>
        <p:txBody>
          <a:bodyPr wrap="square">
            <a:spAutoFit/>
          </a:bodyPr>
          <a:lstStyle/>
          <a:p>
            <a:r>
              <a:rPr lang="en-US" dirty="0"/>
              <a:t>Image: </a:t>
            </a:r>
            <a:r>
              <a:rPr lang="en-US" dirty="0">
                <a:hlinkClick r:id="rId3"/>
              </a:rPr>
              <a:t>https://www.bloomberg.com/news/features/2019-10-03/how-private-equity-works-and-took-over-everything</a:t>
            </a:r>
            <a:r>
              <a:rPr lang="en-US" dirty="0"/>
              <a:t> </a:t>
            </a:r>
          </a:p>
        </p:txBody>
      </p:sp>
    </p:spTree>
    <p:extLst>
      <p:ext uri="{BB962C8B-B14F-4D97-AF65-F5344CB8AC3E}">
        <p14:creationId xmlns:p14="http://schemas.microsoft.com/office/powerpoint/2010/main" val="38560986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0729A-E0D2-47C9-9ABC-4DC02BC2E98B}"/>
              </a:ext>
            </a:extLst>
          </p:cNvPr>
          <p:cNvSpPr>
            <a:spLocks noGrp="1"/>
          </p:cNvSpPr>
          <p:nvPr>
            <p:ph type="title"/>
          </p:nvPr>
        </p:nvSpPr>
        <p:spPr/>
        <p:txBody>
          <a:bodyPr/>
          <a:lstStyle/>
          <a:p>
            <a:r>
              <a:rPr lang="en-CA" dirty="0"/>
              <a:t>The Decisions We Make As Users…</a:t>
            </a:r>
            <a:endParaRPr lang="en-US" dirty="0"/>
          </a:p>
        </p:txBody>
      </p:sp>
      <p:sp>
        <p:nvSpPr>
          <p:cNvPr id="3" name="Content Placeholder 2">
            <a:extLst>
              <a:ext uri="{FF2B5EF4-FFF2-40B4-BE49-F238E27FC236}">
                <a16:creationId xmlns:a16="http://schemas.microsoft.com/office/drawing/2014/main" id="{80D6530C-03A8-44CD-B3AA-6B03221F5025}"/>
              </a:ext>
            </a:extLst>
          </p:cNvPr>
          <p:cNvSpPr>
            <a:spLocks noGrp="1"/>
          </p:cNvSpPr>
          <p:nvPr>
            <p:ph idx="1"/>
          </p:nvPr>
        </p:nvSpPr>
        <p:spPr/>
        <p:txBody>
          <a:bodyPr/>
          <a:lstStyle/>
          <a:p>
            <a:pPr marL="0" indent="0">
              <a:buNone/>
            </a:pPr>
            <a:r>
              <a:rPr lang="en-CA" dirty="0"/>
              <a:t>New rules about what matters</a:t>
            </a:r>
          </a:p>
        </p:txBody>
      </p:sp>
      <p:sp>
        <p:nvSpPr>
          <p:cNvPr id="6" name="TextBox 5">
            <a:extLst>
              <a:ext uri="{FF2B5EF4-FFF2-40B4-BE49-F238E27FC236}">
                <a16:creationId xmlns:a16="http://schemas.microsoft.com/office/drawing/2014/main" id="{7031211B-5D94-4806-80E7-20E88132188B}"/>
              </a:ext>
            </a:extLst>
          </p:cNvPr>
          <p:cNvSpPr txBox="1"/>
          <p:nvPr/>
        </p:nvSpPr>
        <p:spPr>
          <a:xfrm>
            <a:off x="838200" y="2415961"/>
            <a:ext cx="4933016" cy="1882567"/>
          </a:xfrm>
          <a:prstGeom prst="rect">
            <a:avLst/>
          </a:prstGeom>
          <a:noFill/>
        </p:spPr>
        <p:txBody>
          <a:bodyPr wrap="square">
            <a:spAutoFit/>
          </a:bodyPr>
          <a:lstStyle/>
          <a:p>
            <a:pPr rtl="0">
              <a:spcBef>
                <a:spcPts val="0"/>
              </a:spcBef>
              <a:spcAft>
                <a:spcPts val="1000"/>
              </a:spcAft>
            </a:pPr>
            <a:r>
              <a:rPr lang="en-US" sz="1800" b="0" i="0" u="none" strike="noStrike" dirty="0">
                <a:solidFill>
                  <a:srgbClr val="000000"/>
                </a:solidFill>
                <a:effectLst/>
                <a:latin typeface="Arial" panose="020B0604020202020204" pitchFamily="34" charset="0"/>
              </a:rPr>
              <a:t>Imbalance in coverage is something that exists in traditional media, online sources like Wikipedia, and therefore in automated knowledge systems. It's not just an AI thing. Here's how it happens:</a:t>
            </a:r>
            <a:endParaRPr lang="en-US" dirty="0">
              <a:effectLst/>
            </a:endParaRPr>
          </a:p>
          <a:p>
            <a:r>
              <a:rPr lang="en-US" sz="1800" b="0" i="0" u="none" strike="noStrike" dirty="0">
                <a:solidFill>
                  <a:srgbClr val="000000"/>
                </a:solidFill>
                <a:effectLst/>
                <a:latin typeface="Arial" panose="020B0604020202020204" pitchFamily="34" charset="0"/>
              </a:rPr>
              <a:t> </a:t>
            </a:r>
            <a:endParaRPr lang="en-US" dirty="0"/>
          </a:p>
        </p:txBody>
      </p:sp>
      <p:sp>
        <p:nvSpPr>
          <p:cNvPr id="12" name="TextBox 11">
            <a:extLst>
              <a:ext uri="{FF2B5EF4-FFF2-40B4-BE49-F238E27FC236}">
                <a16:creationId xmlns:a16="http://schemas.microsoft.com/office/drawing/2014/main" id="{C463DCCB-E973-41BB-A769-A2899800DDFA}"/>
              </a:ext>
            </a:extLst>
          </p:cNvPr>
          <p:cNvSpPr txBox="1"/>
          <p:nvPr/>
        </p:nvSpPr>
        <p:spPr>
          <a:xfrm>
            <a:off x="6096000" y="1825625"/>
            <a:ext cx="5752720" cy="1477328"/>
          </a:xfrm>
          <a:prstGeom prst="rect">
            <a:avLst/>
          </a:prstGeom>
          <a:noFill/>
        </p:spPr>
        <p:txBody>
          <a:bodyPr wrap="square">
            <a:spAutoFit/>
          </a:bodyPr>
          <a:lstStyle/>
          <a:p>
            <a:r>
              <a:rPr lang="en-US" sz="1800" b="0" i="0" u="none" strike="noStrike" dirty="0">
                <a:solidFill>
                  <a:srgbClr val="000000"/>
                </a:solidFill>
                <a:effectLst/>
                <a:latin typeface="Arial" panose="020B0604020202020204" pitchFamily="34" charset="0"/>
              </a:rPr>
              <a:t>"Wikipedia authors are required to cite sources when they write or edit articles, and a severe lack of media coverage on floods and other disasters in underreported regions makes the corresponding Wikipedia articles inevitably less detailed.</a:t>
            </a:r>
            <a:endParaRPr lang="en-US" dirty="0"/>
          </a:p>
        </p:txBody>
      </p:sp>
      <p:sp>
        <p:nvSpPr>
          <p:cNvPr id="16" name="TextBox 15">
            <a:extLst>
              <a:ext uri="{FF2B5EF4-FFF2-40B4-BE49-F238E27FC236}">
                <a16:creationId xmlns:a16="http://schemas.microsoft.com/office/drawing/2014/main" id="{111C914A-C6CF-452E-8777-4AD152E29C8A}"/>
              </a:ext>
            </a:extLst>
          </p:cNvPr>
          <p:cNvSpPr txBox="1"/>
          <p:nvPr/>
        </p:nvSpPr>
        <p:spPr>
          <a:xfrm>
            <a:off x="923269" y="5315687"/>
            <a:ext cx="5010340" cy="1200329"/>
          </a:xfrm>
          <a:prstGeom prst="rect">
            <a:avLst/>
          </a:prstGeom>
          <a:noFill/>
        </p:spPr>
        <p:txBody>
          <a:bodyPr wrap="square">
            <a:spAutoFit/>
          </a:bodyPr>
          <a:lstStyle/>
          <a:p>
            <a:r>
              <a:rPr lang="en-US" dirty="0"/>
              <a:t>Wikipedia is flooded with information — but it has a blind spot. Sierra Garcia, Grist. </a:t>
            </a:r>
            <a:r>
              <a:rPr lang="en-US" dirty="0">
                <a:hlinkClick r:id="rId2"/>
              </a:rPr>
              <a:t>https://grist.org/justice/wikipedia-is-flooded-with-information-but-it-has-a-blind-spot/</a:t>
            </a:r>
            <a:r>
              <a:rPr lang="en-US" dirty="0"/>
              <a:t> </a:t>
            </a:r>
          </a:p>
        </p:txBody>
      </p:sp>
      <p:pic>
        <p:nvPicPr>
          <p:cNvPr id="22" name="Picture 21" descr="A group of people walking on a frozen lake&#10;&#10;Description automatically generated with low confidence">
            <a:extLst>
              <a:ext uri="{FF2B5EF4-FFF2-40B4-BE49-F238E27FC236}">
                <a16:creationId xmlns:a16="http://schemas.microsoft.com/office/drawing/2014/main" id="{4CE01F59-107E-4D91-920A-3484AD3277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1" y="3401041"/>
            <a:ext cx="5505260" cy="3096709"/>
          </a:xfrm>
          <a:prstGeom prst="rect">
            <a:avLst/>
          </a:prstGeom>
        </p:spPr>
      </p:pic>
    </p:spTree>
    <p:extLst>
      <p:ext uri="{BB962C8B-B14F-4D97-AF65-F5344CB8AC3E}">
        <p14:creationId xmlns:p14="http://schemas.microsoft.com/office/powerpoint/2010/main" val="204848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30024-A088-4476-B65D-2511195167F7}"/>
              </a:ext>
            </a:extLst>
          </p:cNvPr>
          <p:cNvSpPr>
            <a:spLocks noGrp="1"/>
          </p:cNvSpPr>
          <p:nvPr>
            <p:ph type="title"/>
          </p:nvPr>
        </p:nvSpPr>
        <p:spPr/>
        <p:txBody>
          <a:bodyPr/>
          <a:lstStyle/>
          <a:p>
            <a:r>
              <a:rPr lang="en-CA" dirty="0"/>
              <a:t>Giving Shape to Our Existence</a:t>
            </a:r>
            <a:endParaRPr lang="en-US" dirty="0"/>
          </a:p>
        </p:txBody>
      </p:sp>
      <p:sp>
        <p:nvSpPr>
          <p:cNvPr id="3" name="Content Placeholder 2">
            <a:extLst>
              <a:ext uri="{FF2B5EF4-FFF2-40B4-BE49-F238E27FC236}">
                <a16:creationId xmlns:a16="http://schemas.microsoft.com/office/drawing/2014/main" id="{63A91D61-6ADA-44E7-93FA-7545754D6788}"/>
              </a:ext>
            </a:extLst>
          </p:cNvPr>
          <p:cNvSpPr>
            <a:spLocks noGrp="1"/>
          </p:cNvSpPr>
          <p:nvPr>
            <p:ph idx="1"/>
          </p:nvPr>
        </p:nvSpPr>
        <p:spPr/>
        <p:txBody>
          <a:bodyPr/>
          <a:lstStyle/>
          <a:p>
            <a:pPr marL="0" indent="0">
              <a:buNone/>
            </a:pPr>
            <a:r>
              <a:rPr lang="en-US" dirty="0"/>
              <a:t>“Artifacts mediate human existence</a:t>
            </a:r>
          </a:p>
        </p:txBody>
      </p:sp>
      <p:sp>
        <p:nvSpPr>
          <p:cNvPr id="7" name="TextBox 6">
            <a:extLst>
              <a:ext uri="{FF2B5EF4-FFF2-40B4-BE49-F238E27FC236}">
                <a16:creationId xmlns:a16="http://schemas.microsoft.com/office/drawing/2014/main" id="{78569B3C-B87F-475F-AA0B-CEB71D44EF36}"/>
              </a:ext>
            </a:extLst>
          </p:cNvPr>
          <p:cNvSpPr txBox="1"/>
          <p:nvPr/>
        </p:nvSpPr>
        <p:spPr>
          <a:xfrm>
            <a:off x="838822" y="2319806"/>
            <a:ext cx="4045999" cy="3693319"/>
          </a:xfrm>
          <a:prstGeom prst="rect">
            <a:avLst/>
          </a:prstGeom>
          <a:noFill/>
        </p:spPr>
        <p:txBody>
          <a:bodyPr wrap="square">
            <a:spAutoFit/>
          </a:bodyPr>
          <a:lstStyle/>
          <a:p>
            <a:r>
              <a:rPr lang="en-US" dirty="0"/>
              <a:t>by giving concrete shape to their behavior and the social contexts of their existence. This kind of mediation can be described in terms of translation, whose structure involves invitation and inhibition; some forms of involvement are fostered while others are discouraged. Both kinds of mediation, taken together, describe how artifacts help shape how humans can be present in the world and how the world can be present for them.”   (Verbeek, 2005: 195)</a:t>
            </a:r>
          </a:p>
          <a:p>
            <a:endParaRPr lang="en-US" dirty="0"/>
          </a:p>
        </p:txBody>
      </p:sp>
      <p:sp>
        <p:nvSpPr>
          <p:cNvPr id="9" name="TextBox 8">
            <a:extLst>
              <a:ext uri="{FF2B5EF4-FFF2-40B4-BE49-F238E27FC236}">
                <a16:creationId xmlns:a16="http://schemas.microsoft.com/office/drawing/2014/main" id="{17C5508F-647A-466F-AA60-D942B6296CB1}"/>
              </a:ext>
            </a:extLst>
          </p:cNvPr>
          <p:cNvSpPr txBox="1"/>
          <p:nvPr/>
        </p:nvSpPr>
        <p:spPr>
          <a:xfrm>
            <a:off x="838200" y="6077634"/>
            <a:ext cx="6093994" cy="646331"/>
          </a:xfrm>
          <a:prstGeom prst="rect">
            <a:avLst/>
          </a:prstGeom>
          <a:noFill/>
        </p:spPr>
        <p:txBody>
          <a:bodyPr wrap="square">
            <a:spAutoFit/>
          </a:bodyPr>
          <a:lstStyle/>
          <a:p>
            <a:r>
              <a:rPr lang="en-US" dirty="0"/>
              <a:t>Peter-Paul Verbeek. (2005). What Things Do. The Pennsylvania State University Press, ISBN 0-271-02540-9</a:t>
            </a:r>
          </a:p>
        </p:txBody>
      </p:sp>
      <p:pic>
        <p:nvPicPr>
          <p:cNvPr id="11" name="Picture 10" descr="A picture containing grass, outdoor, cement, concrete&#10;&#10;Description automatically generated">
            <a:extLst>
              <a:ext uri="{FF2B5EF4-FFF2-40B4-BE49-F238E27FC236}">
                <a16:creationId xmlns:a16="http://schemas.microsoft.com/office/drawing/2014/main" id="{8A03B62B-F954-45C3-9D40-FAE2013F9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4888" y="2335765"/>
            <a:ext cx="6215601" cy="3107801"/>
          </a:xfrm>
          <a:prstGeom prst="rect">
            <a:avLst/>
          </a:prstGeom>
        </p:spPr>
      </p:pic>
      <p:sp>
        <p:nvSpPr>
          <p:cNvPr id="13" name="TextBox 12">
            <a:extLst>
              <a:ext uri="{FF2B5EF4-FFF2-40B4-BE49-F238E27FC236}">
                <a16:creationId xmlns:a16="http://schemas.microsoft.com/office/drawing/2014/main" id="{1C5670BB-43E4-4163-8D83-D296646CCDF6}"/>
              </a:ext>
            </a:extLst>
          </p:cNvPr>
          <p:cNvSpPr txBox="1"/>
          <p:nvPr/>
        </p:nvSpPr>
        <p:spPr>
          <a:xfrm>
            <a:off x="8718382" y="5477469"/>
            <a:ext cx="2896602" cy="1200329"/>
          </a:xfrm>
          <a:prstGeom prst="rect">
            <a:avLst/>
          </a:prstGeom>
          <a:noFill/>
        </p:spPr>
        <p:txBody>
          <a:bodyPr wrap="square">
            <a:spAutoFit/>
          </a:bodyPr>
          <a:lstStyle/>
          <a:p>
            <a:r>
              <a:rPr lang="en-US" dirty="0"/>
              <a:t>Image: </a:t>
            </a:r>
            <a:r>
              <a:rPr lang="en-US" dirty="0">
                <a:hlinkClick r:id="rId3"/>
              </a:rPr>
              <a:t>https://designmuseum.nl/en/tentoonstelling/stigmergy-be-like-the-bees/</a:t>
            </a:r>
            <a:r>
              <a:rPr lang="en-US" dirty="0"/>
              <a:t> </a:t>
            </a:r>
          </a:p>
        </p:txBody>
      </p:sp>
    </p:spTree>
    <p:extLst>
      <p:ext uri="{BB962C8B-B14F-4D97-AF65-F5344CB8AC3E}">
        <p14:creationId xmlns:p14="http://schemas.microsoft.com/office/powerpoint/2010/main" val="3814076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78E2A534-D6D8-40F4-9D0E-F63D51083A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6578" y="2861428"/>
            <a:ext cx="9272144" cy="4351337"/>
          </a:xfrm>
          <a:prstGeom prst="rect">
            <a:avLst/>
          </a:prstGeom>
        </p:spPr>
      </p:pic>
      <p:sp>
        <p:nvSpPr>
          <p:cNvPr id="2" name="Title 1">
            <a:extLst>
              <a:ext uri="{FF2B5EF4-FFF2-40B4-BE49-F238E27FC236}">
                <a16:creationId xmlns:a16="http://schemas.microsoft.com/office/drawing/2014/main" id="{2E50A47D-FD4F-4AC8-859E-7D5D32355EF0}"/>
              </a:ext>
            </a:extLst>
          </p:cNvPr>
          <p:cNvSpPr>
            <a:spLocks noGrp="1"/>
          </p:cNvSpPr>
          <p:nvPr>
            <p:ph type="title"/>
          </p:nvPr>
        </p:nvSpPr>
        <p:spPr/>
        <p:txBody>
          <a:bodyPr/>
          <a:lstStyle/>
          <a:p>
            <a:r>
              <a:rPr lang="en-CA" dirty="0"/>
              <a:t>Some Examples…</a:t>
            </a:r>
            <a:endParaRPr lang="en-US" dirty="0"/>
          </a:p>
        </p:txBody>
      </p:sp>
      <p:sp>
        <p:nvSpPr>
          <p:cNvPr id="3" name="Content Placeholder 2">
            <a:extLst>
              <a:ext uri="{FF2B5EF4-FFF2-40B4-BE49-F238E27FC236}">
                <a16:creationId xmlns:a16="http://schemas.microsoft.com/office/drawing/2014/main" id="{3D261D5A-70D5-4347-B4B1-AD236B43DF1B}"/>
              </a:ext>
            </a:extLst>
          </p:cNvPr>
          <p:cNvSpPr>
            <a:spLocks noGrp="1"/>
          </p:cNvSpPr>
          <p:nvPr>
            <p:ph idx="1"/>
          </p:nvPr>
        </p:nvSpPr>
        <p:spPr>
          <a:xfrm>
            <a:off x="5086350" y="1825625"/>
            <a:ext cx="6267450" cy="4351338"/>
          </a:xfrm>
        </p:spPr>
        <p:txBody>
          <a:bodyPr/>
          <a:lstStyle/>
          <a:p>
            <a:pPr marL="0" indent="0">
              <a:buNone/>
            </a:pPr>
            <a:r>
              <a:rPr lang="en-CA" dirty="0" err="1"/>
              <a:t>Feedly</a:t>
            </a:r>
            <a:r>
              <a:rPr lang="en-CA" dirty="0"/>
              <a:t> Leo</a:t>
            </a:r>
          </a:p>
          <a:p>
            <a:pPr lvl="1"/>
            <a:r>
              <a:rPr lang="en-CA" dirty="0"/>
              <a:t>Based on my own set of feeds</a:t>
            </a:r>
          </a:p>
          <a:p>
            <a:pPr lvl="1"/>
            <a:r>
              <a:rPr lang="en-CA" dirty="0"/>
              <a:t>Trained using the examples I select</a:t>
            </a:r>
          </a:p>
          <a:p>
            <a:pPr lvl="1"/>
            <a:r>
              <a:rPr lang="en-CA" dirty="0"/>
              <a:t>Multiple categories</a:t>
            </a:r>
          </a:p>
          <a:p>
            <a:pPr lvl="1"/>
            <a:r>
              <a:rPr lang="en-CA" dirty="0"/>
              <a:t>Makes recommendations</a:t>
            </a:r>
            <a:endParaRPr lang="en-US" dirty="0"/>
          </a:p>
        </p:txBody>
      </p:sp>
    </p:spTree>
    <p:extLst>
      <p:ext uri="{BB962C8B-B14F-4D97-AF65-F5344CB8AC3E}">
        <p14:creationId xmlns:p14="http://schemas.microsoft.com/office/powerpoint/2010/main" val="4196826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12064-3A3B-4201-91B0-7EBC5CC08ACD}"/>
              </a:ext>
            </a:extLst>
          </p:cNvPr>
          <p:cNvSpPr>
            <a:spLocks noGrp="1"/>
          </p:cNvSpPr>
          <p:nvPr>
            <p:ph type="title"/>
          </p:nvPr>
        </p:nvSpPr>
        <p:spPr/>
        <p:txBody>
          <a:bodyPr/>
          <a:lstStyle/>
          <a:p>
            <a:r>
              <a:rPr lang="en-CA" dirty="0"/>
              <a:t>Thinking Ethically</a:t>
            </a:r>
            <a:endParaRPr lang="en-US" dirty="0"/>
          </a:p>
        </p:txBody>
      </p:sp>
      <p:sp>
        <p:nvSpPr>
          <p:cNvPr id="3" name="Content Placeholder 2">
            <a:extLst>
              <a:ext uri="{FF2B5EF4-FFF2-40B4-BE49-F238E27FC236}">
                <a16:creationId xmlns:a16="http://schemas.microsoft.com/office/drawing/2014/main" id="{6AE55CB0-4099-4A0B-8ECF-508A142F1800}"/>
              </a:ext>
            </a:extLst>
          </p:cNvPr>
          <p:cNvSpPr>
            <a:spLocks noGrp="1"/>
          </p:cNvSpPr>
          <p:nvPr>
            <p:ph idx="1"/>
          </p:nvPr>
        </p:nvSpPr>
        <p:spPr/>
        <p:txBody>
          <a:bodyPr/>
          <a:lstStyle/>
          <a:p>
            <a:pPr marL="0" indent="0">
              <a:buNone/>
            </a:pPr>
            <a:r>
              <a:rPr lang="en-US" dirty="0"/>
              <a:t>Can robots think like ethical beings?</a:t>
            </a:r>
          </a:p>
          <a:p>
            <a:pPr marL="457200" lvl="1" indent="0">
              <a:buNone/>
            </a:pPr>
            <a:r>
              <a:rPr lang="en-US" dirty="0"/>
              <a:t>“Verifiably constructing a trustworthy AGI will require different methods… it will require an AGI that thinks like a human engineer concerned about ethics, not just a simple product of ethical engineering.</a:t>
            </a:r>
          </a:p>
          <a:p>
            <a:pPr marL="457200" lvl="1" indent="0">
              <a:buNone/>
            </a:pPr>
            <a:r>
              <a:rPr lang="en-US" dirty="0"/>
              <a:t>“Ethical cognition itself must be taken as a subject matter of engineering.”</a:t>
            </a:r>
          </a:p>
          <a:p>
            <a:endParaRPr lang="en-US" dirty="0"/>
          </a:p>
        </p:txBody>
      </p:sp>
      <p:sp>
        <p:nvSpPr>
          <p:cNvPr id="5" name="TextBox 4">
            <a:extLst>
              <a:ext uri="{FF2B5EF4-FFF2-40B4-BE49-F238E27FC236}">
                <a16:creationId xmlns:a16="http://schemas.microsoft.com/office/drawing/2014/main" id="{359011B9-9FE8-470E-ABFE-7FA0ABE93D11}"/>
              </a:ext>
            </a:extLst>
          </p:cNvPr>
          <p:cNvSpPr txBox="1"/>
          <p:nvPr/>
        </p:nvSpPr>
        <p:spPr>
          <a:xfrm>
            <a:off x="1383632" y="1462137"/>
            <a:ext cx="11146221" cy="2308324"/>
          </a:xfrm>
          <a:prstGeom prst="rect">
            <a:avLst/>
          </a:prstGeom>
          <a:noFill/>
        </p:spPr>
        <p:txBody>
          <a:bodyPr wrap="square">
            <a:spAutoFit/>
          </a:bodyPr>
          <a:lstStyle/>
          <a:p>
            <a:endParaRPr lang="en-US" dirty="0"/>
          </a:p>
          <a:p>
            <a:endParaRPr lang="en-US" dirty="0"/>
          </a:p>
          <a:p>
            <a:endParaRPr lang="en-US" dirty="0"/>
          </a:p>
          <a:p>
            <a:endParaRPr lang="en-US" dirty="0"/>
          </a:p>
          <a:p>
            <a:br>
              <a:rPr lang="en-US" dirty="0"/>
            </a:br>
            <a:br>
              <a:rPr lang="en-US" dirty="0"/>
            </a:br>
            <a:br>
              <a:rPr lang="en-US" dirty="0"/>
            </a:br>
            <a:endParaRPr lang="en-US" dirty="0"/>
          </a:p>
        </p:txBody>
      </p:sp>
      <p:sp>
        <p:nvSpPr>
          <p:cNvPr id="9" name="TextBox 8">
            <a:extLst>
              <a:ext uri="{FF2B5EF4-FFF2-40B4-BE49-F238E27FC236}">
                <a16:creationId xmlns:a16="http://schemas.microsoft.com/office/drawing/2014/main" id="{99070BD3-3B10-4CDC-A309-6C862221F877}"/>
              </a:ext>
            </a:extLst>
          </p:cNvPr>
          <p:cNvSpPr txBox="1"/>
          <p:nvPr/>
        </p:nvSpPr>
        <p:spPr>
          <a:xfrm>
            <a:off x="838200" y="5988734"/>
            <a:ext cx="7934826" cy="646331"/>
          </a:xfrm>
          <a:prstGeom prst="rect">
            <a:avLst/>
          </a:prstGeom>
          <a:noFill/>
        </p:spPr>
        <p:txBody>
          <a:bodyPr wrap="square">
            <a:spAutoFit/>
          </a:bodyPr>
          <a:lstStyle/>
          <a:p>
            <a:r>
              <a:rPr lang="en-US" dirty="0"/>
              <a:t>Nick Bostrom &amp; Eliezer </a:t>
            </a:r>
            <a:r>
              <a:rPr lang="en-US" dirty="0" err="1"/>
              <a:t>Yudkowsky</a:t>
            </a:r>
            <a:r>
              <a:rPr lang="en-US" dirty="0"/>
              <a:t>, 2011, The Ethics of Artificial Intelligence </a:t>
            </a:r>
            <a:r>
              <a:rPr lang="en-US" dirty="0">
                <a:hlinkClick r:id="rId2"/>
              </a:rPr>
              <a:t>https://www.nickbostrom.com/ethics/artificial-intelligence.pdf</a:t>
            </a:r>
            <a:r>
              <a:rPr lang="en-US" dirty="0"/>
              <a:t>  </a:t>
            </a:r>
          </a:p>
        </p:txBody>
      </p:sp>
      <p:pic>
        <p:nvPicPr>
          <p:cNvPr id="11" name="Picture 10">
            <a:extLst>
              <a:ext uri="{FF2B5EF4-FFF2-40B4-BE49-F238E27FC236}">
                <a16:creationId xmlns:a16="http://schemas.microsoft.com/office/drawing/2014/main" id="{D179A034-A4FE-455E-BB84-BCFE13D35186}"/>
              </a:ext>
            </a:extLst>
          </p:cNvPr>
          <p:cNvPicPr>
            <a:picLocks noChangeAspect="1"/>
          </p:cNvPicPr>
          <p:nvPr/>
        </p:nvPicPr>
        <p:blipFill>
          <a:blip r:embed="rId3"/>
          <a:stretch>
            <a:fillRect/>
          </a:stretch>
        </p:blipFill>
        <p:spPr>
          <a:xfrm>
            <a:off x="1335141" y="3873218"/>
            <a:ext cx="5621601" cy="1988509"/>
          </a:xfrm>
          <a:prstGeom prst="rect">
            <a:avLst/>
          </a:prstGeom>
        </p:spPr>
      </p:pic>
    </p:spTree>
    <p:extLst>
      <p:ext uri="{BB962C8B-B14F-4D97-AF65-F5344CB8AC3E}">
        <p14:creationId xmlns:p14="http://schemas.microsoft.com/office/powerpoint/2010/main" val="23339663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DF4B2-CFA0-487E-91A1-9AD18A733AF6}"/>
              </a:ext>
            </a:extLst>
          </p:cNvPr>
          <p:cNvSpPr>
            <a:spLocks noGrp="1"/>
          </p:cNvSpPr>
          <p:nvPr>
            <p:ph type="title"/>
          </p:nvPr>
        </p:nvSpPr>
        <p:spPr/>
        <p:txBody>
          <a:bodyPr/>
          <a:lstStyle/>
          <a:p>
            <a:r>
              <a:rPr lang="en-CA" dirty="0"/>
              <a:t>Can AI Understand? (1)</a:t>
            </a:r>
            <a:endParaRPr lang="en-US" dirty="0"/>
          </a:p>
        </p:txBody>
      </p:sp>
      <p:sp>
        <p:nvSpPr>
          <p:cNvPr id="3" name="Content Placeholder 2">
            <a:extLst>
              <a:ext uri="{FF2B5EF4-FFF2-40B4-BE49-F238E27FC236}">
                <a16:creationId xmlns:a16="http://schemas.microsoft.com/office/drawing/2014/main" id="{6322F773-D7DA-452D-A968-5ABDFE0B004F}"/>
              </a:ext>
            </a:extLst>
          </p:cNvPr>
          <p:cNvSpPr>
            <a:spLocks noGrp="1"/>
          </p:cNvSpPr>
          <p:nvPr>
            <p:ph idx="1"/>
          </p:nvPr>
        </p:nvSpPr>
        <p:spPr/>
        <p:txBody>
          <a:bodyPr/>
          <a:lstStyle/>
          <a:p>
            <a:pPr marL="0" indent="0">
              <a:buNone/>
            </a:pPr>
            <a:r>
              <a:rPr lang="en-CA" dirty="0"/>
              <a:t>What would it take for us to say that an AI ‘understands’?</a:t>
            </a:r>
            <a:r>
              <a:rPr lang="en-CA" sz="2400" dirty="0"/>
              <a:t> (Mitchell, 2021)</a:t>
            </a:r>
            <a:endParaRPr lang="en-CA" dirty="0"/>
          </a:p>
          <a:p>
            <a:pPr lvl="1"/>
            <a:r>
              <a:rPr lang="en-CA" dirty="0"/>
              <a:t>Turing tests – but “</a:t>
            </a:r>
            <a:r>
              <a:rPr lang="en-US" dirty="0"/>
              <a:t>Even simple chatbots, such as Joseph </a:t>
            </a:r>
            <a:r>
              <a:rPr lang="en-US" dirty="0" err="1"/>
              <a:t>Weizenbaum’s</a:t>
            </a:r>
            <a:r>
              <a:rPr lang="en-US" dirty="0"/>
              <a:t> 1960s ersatz psychotherapist </a:t>
            </a:r>
            <a:r>
              <a:rPr lang="en-US" dirty="0">
                <a:hlinkClick r:id="rId2"/>
              </a:rPr>
              <a:t>Eliza</a:t>
            </a:r>
            <a:r>
              <a:rPr lang="en-US" dirty="0"/>
              <a:t>, have fooled people</a:t>
            </a:r>
            <a:r>
              <a:rPr lang="en-CA" dirty="0"/>
              <a:t>”</a:t>
            </a:r>
          </a:p>
          <a:p>
            <a:pPr lvl="1"/>
            <a:r>
              <a:rPr lang="en-US" dirty="0"/>
              <a:t>Winograd schema challenge – change a sentence by one word. GPT-3 was correct on nearly 90% of the sentences in a benchmark test</a:t>
            </a:r>
          </a:p>
          <a:p>
            <a:pPr lvl="1"/>
            <a:r>
              <a:rPr lang="en-US" dirty="0"/>
              <a:t>WinoGrande, a much larger set of 44,000 sentences  - current best programs get close to 90% correct (humans get about 94% correct)</a:t>
            </a:r>
          </a:p>
          <a:p>
            <a:endParaRPr lang="en-US" dirty="0"/>
          </a:p>
        </p:txBody>
      </p:sp>
      <p:sp>
        <p:nvSpPr>
          <p:cNvPr id="5" name="TextBox 4">
            <a:extLst>
              <a:ext uri="{FF2B5EF4-FFF2-40B4-BE49-F238E27FC236}">
                <a16:creationId xmlns:a16="http://schemas.microsoft.com/office/drawing/2014/main" id="{A69D484F-CAE5-4C64-A055-5306DF155113}"/>
              </a:ext>
            </a:extLst>
          </p:cNvPr>
          <p:cNvSpPr txBox="1"/>
          <p:nvPr/>
        </p:nvSpPr>
        <p:spPr>
          <a:xfrm>
            <a:off x="838200" y="6308209"/>
            <a:ext cx="9424737" cy="369332"/>
          </a:xfrm>
          <a:prstGeom prst="rect">
            <a:avLst/>
          </a:prstGeom>
          <a:noFill/>
        </p:spPr>
        <p:txBody>
          <a:bodyPr wrap="square">
            <a:spAutoFit/>
          </a:bodyPr>
          <a:lstStyle/>
          <a:p>
            <a:r>
              <a:rPr lang="en-US" dirty="0">
                <a:hlinkClick r:id="rId3"/>
              </a:rPr>
              <a:t>https://arxiv.org/abs/2005.14165</a:t>
            </a:r>
            <a:r>
              <a:rPr lang="en-US" dirty="0"/>
              <a:t>            </a:t>
            </a:r>
            <a:r>
              <a:rPr lang="en-US" dirty="0">
                <a:hlinkClick r:id="rId4"/>
              </a:rPr>
              <a:t>https://arxiv.org/abs/1907.10641</a:t>
            </a:r>
            <a:r>
              <a:rPr lang="en-US" dirty="0"/>
              <a:t>  </a:t>
            </a:r>
          </a:p>
        </p:txBody>
      </p:sp>
      <p:pic>
        <p:nvPicPr>
          <p:cNvPr id="7" name="Picture 6">
            <a:extLst>
              <a:ext uri="{FF2B5EF4-FFF2-40B4-BE49-F238E27FC236}">
                <a16:creationId xmlns:a16="http://schemas.microsoft.com/office/drawing/2014/main" id="{ED3FE393-CC2A-4065-A9D8-748F93E4C6CF}"/>
              </a:ext>
            </a:extLst>
          </p:cNvPr>
          <p:cNvPicPr>
            <a:picLocks noChangeAspect="1"/>
          </p:cNvPicPr>
          <p:nvPr/>
        </p:nvPicPr>
        <p:blipFill>
          <a:blip r:embed="rId5"/>
          <a:stretch>
            <a:fillRect/>
          </a:stretch>
        </p:blipFill>
        <p:spPr>
          <a:xfrm>
            <a:off x="1540042" y="4547115"/>
            <a:ext cx="7818366" cy="1629848"/>
          </a:xfrm>
          <a:prstGeom prst="rect">
            <a:avLst/>
          </a:prstGeom>
        </p:spPr>
      </p:pic>
    </p:spTree>
    <p:extLst>
      <p:ext uri="{BB962C8B-B14F-4D97-AF65-F5344CB8AC3E}">
        <p14:creationId xmlns:p14="http://schemas.microsoft.com/office/powerpoint/2010/main" val="24849403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DF4B2-CFA0-487E-91A1-9AD18A733AF6}"/>
              </a:ext>
            </a:extLst>
          </p:cNvPr>
          <p:cNvSpPr>
            <a:spLocks noGrp="1"/>
          </p:cNvSpPr>
          <p:nvPr>
            <p:ph type="title"/>
          </p:nvPr>
        </p:nvSpPr>
        <p:spPr/>
        <p:txBody>
          <a:bodyPr/>
          <a:lstStyle/>
          <a:p>
            <a:r>
              <a:rPr lang="en-CA" dirty="0"/>
              <a:t>Can AI Understand? (2)</a:t>
            </a:r>
            <a:endParaRPr lang="en-US" dirty="0"/>
          </a:p>
        </p:txBody>
      </p:sp>
      <p:sp>
        <p:nvSpPr>
          <p:cNvPr id="3" name="Content Placeholder 2">
            <a:extLst>
              <a:ext uri="{FF2B5EF4-FFF2-40B4-BE49-F238E27FC236}">
                <a16:creationId xmlns:a16="http://schemas.microsoft.com/office/drawing/2014/main" id="{6322F773-D7DA-452D-A968-5ABDFE0B004F}"/>
              </a:ext>
            </a:extLst>
          </p:cNvPr>
          <p:cNvSpPr>
            <a:spLocks noGrp="1"/>
          </p:cNvSpPr>
          <p:nvPr>
            <p:ph idx="1"/>
          </p:nvPr>
        </p:nvSpPr>
        <p:spPr/>
        <p:txBody>
          <a:bodyPr/>
          <a:lstStyle/>
          <a:p>
            <a:pPr marL="0" indent="0">
              <a:buNone/>
            </a:pPr>
            <a:r>
              <a:rPr lang="en-CA" dirty="0"/>
              <a:t>“</a:t>
            </a:r>
            <a:r>
              <a:rPr lang="en-US" dirty="0"/>
              <a:t>The crux of the problem, in my view, is that understanding language requires understanding the world, and a machine exposed only to language cannot gain such an understanding.”</a:t>
            </a:r>
          </a:p>
          <a:p>
            <a:pPr marL="0" indent="0">
              <a:buNone/>
            </a:pPr>
            <a:r>
              <a:rPr lang="en-US" sz="2000" dirty="0"/>
              <a:t>“If we want machines to similarly master human language, we will need to first endow them with the primordial principles humans are born with. And to assess machines’ understanding, we should start by assessing their grasp of these principles, which one might call ‘infant metaphysics.’”</a:t>
            </a:r>
          </a:p>
          <a:p>
            <a:endParaRPr lang="en-US" dirty="0"/>
          </a:p>
        </p:txBody>
      </p:sp>
      <p:sp>
        <p:nvSpPr>
          <p:cNvPr id="8" name="TextBox 7">
            <a:extLst>
              <a:ext uri="{FF2B5EF4-FFF2-40B4-BE49-F238E27FC236}">
                <a16:creationId xmlns:a16="http://schemas.microsoft.com/office/drawing/2014/main" id="{DFAFC67C-C7B2-4AE4-BDA2-D9F1088860AA}"/>
              </a:ext>
            </a:extLst>
          </p:cNvPr>
          <p:cNvSpPr txBox="1"/>
          <p:nvPr/>
        </p:nvSpPr>
        <p:spPr>
          <a:xfrm>
            <a:off x="737435" y="6308209"/>
            <a:ext cx="10717130" cy="369332"/>
          </a:xfrm>
          <a:prstGeom prst="rect">
            <a:avLst/>
          </a:prstGeom>
          <a:noFill/>
        </p:spPr>
        <p:txBody>
          <a:bodyPr wrap="square">
            <a:spAutoFit/>
          </a:bodyPr>
          <a:lstStyle/>
          <a:p>
            <a:r>
              <a:rPr lang="en-US" dirty="0"/>
              <a:t> Melanie Mitchell </a:t>
            </a:r>
            <a:r>
              <a:rPr lang="en-US" dirty="0">
                <a:hlinkClick r:id="rId2"/>
              </a:rPr>
              <a:t>https://www.quantamagazine.org/what-does-it-mean-for-ai-to-understand-20211216/</a:t>
            </a:r>
            <a:r>
              <a:rPr lang="en-US" dirty="0"/>
              <a:t> </a:t>
            </a:r>
          </a:p>
        </p:txBody>
      </p:sp>
      <p:pic>
        <p:nvPicPr>
          <p:cNvPr id="12" name="Picture 11">
            <a:extLst>
              <a:ext uri="{FF2B5EF4-FFF2-40B4-BE49-F238E27FC236}">
                <a16:creationId xmlns:a16="http://schemas.microsoft.com/office/drawing/2014/main" id="{10854DA5-5ADB-41FA-BBDE-7C821C949166}"/>
              </a:ext>
            </a:extLst>
          </p:cNvPr>
          <p:cNvPicPr>
            <a:picLocks noChangeAspect="1"/>
          </p:cNvPicPr>
          <p:nvPr/>
        </p:nvPicPr>
        <p:blipFill>
          <a:blip r:embed="rId3"/>
          <a:stretch>
            <a:fillRect/>
          </a:stretch>
        </p:blipFill>
        <p:spPr>
          <a:xfrm>
            <a:off x="974558" y="4060143"/>
            <a:ext cx="8921434" cy="2116820"/>
          </a:xfrm>
          <a:prstGeom prst="rect">
            <a:avLst/>
          </a:prstGeom>
        </p:spPr>
      </p:pic>
    </p:spTree>
    <p:extLst>
      <p:ext uri="{BB962C8B-B14F-4D97-AF65-F5344CB8AC3E}">
        <p14:creationId xmlns:p14="http://schemas.microsoft.com/office/powerpoint/2010/main" val="15448160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2F997-78A1-460A-9AFE-48A3FD3FDB6F}"/>
              </a:ext>
            </a:extLst>
          </p:cNvPr>
          <p:cNvSpPr>
            <a:spLocks noGrp="1"/>
          </p:cNvSpPr>
          <p:nvPr>
            <p:ph type="title"/>
          </p:nvPr>
        </p:nvSpPr>
        <p:spPr/>
        <p:txBody>
          <a:bodyPr/>
          <a:lstStyle/>
          <a:p>
            <a:r>
              <a:rPr lang="en-CA" dirty="0"/>
              <a:t>The Moral Status of AI/Us</a:t>
            </a:r>
            <a:endParaRPr lang="en-US" dirty="0"/>
          </a:p>
        </p:txBody>
      </p:sp>
      <p:sp>
        <p:nvSpPr>
          <p:cNvPr id="3" name="Content Placeholder 2">
            <a:extLst>
              <a:ext uri="{FF2B5EF4-FFF2-40B4-BE49-F238E27FC236}">
                <a16:creationId xmlns:a16="http://schemas.microsoft.com/office/drawing/2014/main" id="{795B9C05-88B4-470C-80B2-3F3DD19FC660}"/>
              </a:ext>
            </a:extLst>
          </p:cNvPr>
          <p:cNvSpPr>
            <a:spLocks noGrp="1"/>
          </p:cNvSpPr>
          <p:nvPr>
            <p:ph idx="1"/>
          </p:nvPr>
        </p:nvSpPr>
        <p:spPr/>
        <p:txBody>
          <a:bodyPr>
            <a:normAutofit/>
          </a:bodyPr>
          <a:lstStyle/>
          <a:p>
            <a:r>
              <a:rPr lang="en-US" dirty="0"/>
              <a:t>Is an AI a moral agent? Does its autonomy relieve its developer of responsibility?</a:t>
            </a:r>
          </a:p>
          <a:p>
            <a:pPr lvl="1"/>
            <a:r>
              <a:rPr lang="en-US" dirty="0"/>
              <a:t>Rights have significance beyond their role in protecting our interests.  Rights reflect our inviolable status as persons.  (From </a:t>
            </a:r>
            <a:r>
              <a:rPr lang="en-US" dirty="0" err="1"/>
              <a:t>Kamm</a:t>
            </a:r>
            <a:r>
              <a:rPr lang="en-US" dirty="0"/>
              <a:t>, 2007, chap. 7)</a:t>
            </a:r>
            <a:endParaRPr lang="en-US" sz="700" dirty="0"/>
          </a:p>
          <a:p>
            <a:r>
              <a:rPr lang="en-US" dirty="0"/>
              <a:t>Two criteria are commonly proposed as being importantly linked to moral status, either separately or in combination:</a:t>
            </a:r>
          </a:p>
          <a:p>
            <a:pPr lvl="1"/>
            <a:r>
              <a:rPr lang="en-US" dirty="0" err="1"/>
              <a:t>Sentience:the</a:t>
            </a:r>
            <a:r>
              <a:rPr lang="en-US" dirty="0"/>
              <a:t> capacity for phenomenal experience or qualia, such as the capacity </a:t>
            </a:r>
            <a:r>
              <a:rPr lang="en-US" dirty="0" err="1"/>
              <a:t>tofeel</a:t>
            </a:r>
            <a:r>
              <a:rPr lang="en-US" dirty="0"/>
              <a:t> pain and suffer</a:t>
            </a:r>
          </a:p>
          <a:p>
            <a:pPr lvl="1"/>
            <a:r>
              <a:rPr lang="en-US" dirty="0" err="1"/>
              <a:t>Sapience:a</a:t>
            </a:r>
            <a:r>
              <a:rPr lang="en-US" dirty="0"/>
              <a:t> set of capacities associated with higher intelligence, such as self-awareness and being a reason-responsive agent</a:t>
            </a:r>
          </a:p>
          <a:p>
            <a:endParaRPr lang="en-US" dirty="0"/>
          </a:p>
          <a:p>
            <a:endParaRPr lang="en-US" dirty="0"/>
          </a:p>
        </p:txBody>
      </p:sp>
      <p:sp>
        <p:nvSpPr>
          <p:cNvPr id="7" name="TextBox 6">
            <a:extLst>
              <a:ext uri="{FF2B5EF4-FFF2-40B4-BE49-F238E27FC236}">
                <a16:creationId xmlns:a16="http://schemas.microsoft.com/office/drawing/2014/main" id="{E4FB7396-3DB7-4640-A5AB-057BEDDBF6DF}"/>
              </a:ext>
            </a:extLst>
          </p:cNvPr>
          <p:cNvSpPr txBox="1"/>
          <p:nvPr/>
        </p:nvSpPr>
        <p:spPr>
          <a:xfrm>
            <a:off x="736933" y="5850235"/>
            <a:ext cx="9610224" cy="923330"/>
          </a:xfrm>
          <a:prstGeom prst="rect">
            <a:avLst/>
          </a:prstGeom>
          <a:noFill/>
        </p:spPr>
        <p:txBody>
          <a:bodyPr wrap="square">
            <a:spAutoFit/>
          </a:bodyPr>
          <a:lstStyle/>
          <a:p>
            <a:r>
              <a:rPr lang="en-US" dirty="0"/>
              <a:t> ‘The Ethics of Artificial Intelligence’ by Nick Bostrom</a:t>
            </a:r>
          </a:p>
          <a:p>
            <a:r>
              <a:rPr lang="en-US" dirty="0"/>
              <a:t>F.M. </a:t>
            </a:r>
            <a:r>
              <a:rPr lang="en-US" dirty="0" err="1"/>
              <a:t>Kamm</a:t>
            </a:r>
            <a:r>
              <a:rPr lang="en-US" dirty="0"/>
              <a:t>, </a:t>
            </a:r>
            <a:r>
              <a:rPr lang="en-US" i="1" dirty="0"/>
              <a:t>Intricate Ethics: Rights, Responsibilities, and Permissible Harm</a:t>
            </a:r>
            <a:r>
              <a:rPr lang="en-US" dirty="0"/>
              <a:t>, Oxford University Press, 2007 </a:t>
            </a:r>
            <a:r>
              <a:rPr lang="en-US" dirty="0">
                <a:hlinkClick r:id="rId2"/>
              </a:rPr>
              <a:t>https://ndpr.nd.edu/reviews/intricate-ethics-rights-responsibilities-and-permissible-harm/</a:t>
            </a:r>
            <a:r>
              <a:rPr lang="en-US" dirty="0"/>
              <a:t> </a:t>
            </a:r>
          </a:p>
        </p:txBody>
      </p:sp>
    </p:spTree>
    <p:extLst>
      <p:ext uri="{BB962C8B-B14F-4D97-AF65-F5344CB8AC3E}">
        <p14:creationId xmlns:p14="http://schemas.microsoft.com/office/powerpoint/2010/main" val="4852289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7E778-5F37-465B-92BB-C29487616D09}"/>
              </a:ext>
            </a:extLst>
          </p:cNvPr>
          <p:cNvSpPr>
            <a:spLocks noGrp="1"/>
          </p:cNvSpPr>
          <p:nvPr>
            <p:ph type="title"/>
          </p:nvPr>
        </p:nvSpPr>
        <p:spPr/>
        <p:txBody>
          <a:bodyPr/>
          <a:lstStyle/>
          <a:p>
            <a:r>
              <a:rPr lang="en-CA" dirty="0"/>
              <a:t>The Machine is Us/</a:t>
            </a:r>
            <a:r>
              <a:rPr lang="en-CA" dirty="0" err="1"/>
              <a:t>ing</a:t>
            </a:r>
            <a:r>
              <a:rPr lang="en-CA" dirty="0"/>
              <a:t> Us</a:t>
            </a:r>
            <a:endParaRPr lang="en-US" dirty="0"/>
          </a:p>
        </p:txBody>
      </p:sp>
      <p:sp>
        <p:nvSpPr>
          <p:cNvPr id="3" name="Content Placeholder 2">
            <a:extLst>
              <a:ext uri="{FF2B5EF4-FFF2-40B4-BE49-F238E27FC236}">
                <a16:creationId xmlns:a16="http://schemas.microsoft.com/office/drawing/2014/main" id="{630207E6-AE50-4641-BBBC-783AED05536D}"/>
              </a:ext>
            </a:extLst>
          </p:cNvPr>
          <p:cNvSpPr>
            <a:spLocks noGrp="1"/>
          </p:cNvSpPr>
          <p:nvPr>
            <p:ph idx="1"/>
          </p:nvPr>
        </p:nvSpPr>
        <p:spPr>
          <a:xfrm>
            <a:off x="838200" y="1837657"/>
            <a:ext cx="10515600" cy="4351338"/>
          </a:xfrm>
        </p:spPr>
        <p:txBody>
          <a:bodyPr/>
          <a:lstStyle/>
          <a:p>
            <a:pPr marL="0" indent="0">
              <a:buNone/>
            </a:pPr>
            <a:r>
              <a:rPr lang="en-US" dirty="0"/>
              <a:t>We Are the Teachers of AI</a:t>
            </a:r>
          </a:p>
          <a:p>
            <a:pPr marL="0" indent="0">
              <a:buNone/>
            </a:pPr>
            <a:endParaRPr lang="en-US" dirty="0"/>
          </a:p>
        </p:txBody>
      </p:sp>
      <p:sp>
        <p:nvSpPr>
          <p:cNvPr id="7" name="TextBox 6">
            <a:extLst>
              <a:ext uri="{FF2B5EF4-FFF2-40B4-BE49-F238E27FC236}">
                <a16:creationId xmlns:a16="http://schemas.microsoft.com/office/drawing/2014/main" id="{F43D193D-BAA2-42A7-8860-0520A4BE0323}"/>
              </a:ext>
            </a:extLst>
          </p:cNvPr>
          <p:cNvSpPr txBox="1"/>
          <p:nvPr/>
        </p:nvSpPr>
        <p:spPr>
          <a:xfrm>
            <a:off x="5426242" y="5727330"/>
            <a:ext cx="5927558" cy="923330"/>
          </a:xfrm>
          <a:prstGeom prst="rect">
            <a:avLst/>
          </a:prstGeom>
          <a:noFill/>
        </p:spPr>
        <p:txBody>
          <a:bodyPr wrap="square">
            <a:spAutoFit/>
          </a:bodyPr>
          <a:lstStyle/>
          <a:p>
            <a:r>
              <a:rPr lang="en-US" dirty="0"/>
              <a:t>Michael </a:t>
            </a:r>
            <a:r>
              <a:rPr lang="en-US" dirty="0" err="1"/>
              <a:t>Wesch</a:t>
            </a:r>
            <a:r>
              <a:rPr lang="en-US" dirty="0"/>
              <a:t>. (2007). The Machine is Us/</a:t>
            </a:r>
            <a:r>
              <a:rPr lang="en-US" dirty="0" err="1"/>
              <a:t>ing</a:t>
            </a:r>
            <a:r>
              <a:rPr lang="en-US" dirty="0"/>
              <a:t> Us (Final Version). YouTube. 8 Mar 2007. </a:t>
            </a:r>
            <a:r>
              <a:rPr lang="en-US" dirty="0">
                <a:hlinkClick r:id="rId2"/>
              </a:rPr>
              <a:t>https://www.youtube.com/watch?v=NLlGopyXT_g</a:t>
            </a:r>
            <a:r>
              <a:rPr lang="en-US" dirty="0"/>
              <a:t>   </a:t>
            </a:r>
          </a:p>
        </p:txBody>
      </p:sp>
      <p:sp>
        <p:nvSpPr>
          <p:cNvPr id="11" name="TextBox 10">
            <a:extLst>
              <a:ext uri="{FF2B5EF4-FFF2-40B4-BE49-F238E27FC236}">
                <a16:creationId xmlns:a16="http://schemas.microsoft.com/office/drawing/2014/main" id="{1B761ED2-68C3-4C51-8105-63DA0BA1C685}"/>
              </a:ext>
            </a:extLst>
          </p:cNvPr>
          <p:cNvSpPr txBox="1"/>
          <p:nvPr/>
        </p:nvSpPr>
        <p:spPr>
          <a:xfrm>
            <a:off x="5426242" y="1871377"/>
            <a:ext cx="6093372" cy="3785652"/>
          </a:xfrm>
          <a:prstGeom prst="rect">
            <a:avLst/>
          </a:prstGeom>
          <a:noFill/>
        </p:spPr>
        <p:txBody>
          <a:bodyPr wrap="square">
            <a:spAutoFit/>
          </a:bodyPr>
          <a:lstStyle/>
          <a:p>
            <a:r>
              <a:rPr lang="en-US" sz="2400" b="0" i="0" dirty="0">
                <a:solidFill>
                  <a:srgbClr val="282828"/>
                </a:solidFill>
                <a:effectLst/>
                <a:latin typeface="Tiempos Text"/>
              </a:rPr>
              <a:t>“As pervasive as artificial intelligence is set to become in the near future, the responsibility rests with society as a whole. Put simply, we need to take the standards by which artificial intelligences will operate just as seriously as those that govern how our political systems operate and how are children are educated.”</a:t>
            </a:r>
            <a:endParaRPr lang="en-US" sz="2400" dirty="0"/>
          </a:p>
          <a:p>
            <a:r>
              <a:rPr lang="en-US" dirty="0"/>
              <a:t>Greg </a:t>
            </a:r>
            <a:r>
              <a:rPr lang="en-US" dirty="0" err="1"/>
              <a:t>Satell</a:t>
            </a:r>
            <a:r>
              <a:rPr lang="en-US" dirty="0"/>
              <a:t>. (2016). Teaching an Algorithm to Understand Right and Wrong. November 15, 2016 UPDATED November 16, 2016 </a:t>
            </a:r>
            <a:r>
              <a:rPr lang="en-US" dirty="0">
                <a:hlinkClick r:id="rId3"/>
              </a:rPr>
              <a:t>https://hbr.org/2016/11/teaching-an-algorithm-to-understand-right-and-wrong</a:t>
            </a:r>
            <a:r>
              <a:rPr lang="en-US" dirty="0"/>
              <a:t> </a:t>
            </a:r>
          </a:p>
        </p:txBody>
      </p:sp>
      <p:pic>
        <p:nvPicPr>
          <p:cNvPr id="3074" name="Picture 2">
            <a:extLst>
              <a:ext uri="{FF2B5EF4-FFF2-40B4-BE49-F238E27FC236}">
                <a16:creationId xmlns:a16="http://schemas.microsoft.com/office/drawing/2014/main" id="{9E90B4D0-3823-4E24-A8D2-19C23CFC90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410" y="2730834"/>
            <a:ext cx="4559970" cy="2564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290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0A47D-FD4F-4AC8-859E-7D5D32355EF0}"/>
              </a:ext>
            </a:extLst>
          </p:cNvPr>
          <p:cNvSpPr>
            <a:spLocks noGrp="1"/>
          </p:cNvSpPr>
          <p:nvPr>
            <p:ph type="title"/>
          </p:nvPr>
        </p:nvSpPr>
        <p:spPr/>
        <p:txBody>
          <a:bodyPr/>
          <a:lstStyle/>
          <a:p>
            <a:r>
              <a:rPr lang="en-CA" dirty="0"/>
              <a:t>Some Examples…</a:t>
            </a:r>
            <a:endParaRPr lang="en-US" dirty="0"/>
          </a:p>
        </p:txBody>
      </p:sp>
      <p:sp>
        <p:nvSpPr>
          <p:cNvPr id="3" name="Content Placeholder 2">
            <a:extLst>
              <a:ext uri="{FF2B5EF4-FFF2-40B4-BE49-F238E27FC236}">
                <a16:creationId xmlns:a16="http://schemas.microsoft.com/office/drawing/2014/main" id="{3D261D5A-70D5-4347-B4B1-AD236B43DF1B}"/>
              </a:ext>
            </a:extLst>
          </p:cNvPr>
          <p:cNvSpPr>
            <a:spLocks noGrp="1"/>
          </p:cNvSpPr>
          <p:nvPr>
            <p:ph idx="1"/>
          </p:nvPr>
        </p:nvSpPr>
        <p:spPr/>
        <p:txBody>
          <a:bodyPr/>
          <a:lstStyle/>
          <a:p>
            <a:pPr marL="0" indent="0">
              <a:buNone/>
            </a:pPr>
            <a:r>
              <a:rPr lang="en-CA" dirty="0"/>
              <a:t>Google Recorder</a:t>
            </a:r>
            <a:endParaRPr lang="en-US" dirty="0"/>
          </a:p>
        </p:txBody>
      </p:sp>
      <p:pic>
        <p:nvPicPr>
          <p:cNvPr id="5" name="Picture 4" descr="Graphical user interface, text, application&#10;&#10;Description automatically generated">
            <a:extLst>
              <a:ext uri="{FF2B5EF4-FFF2-40B4-BE49-F238E27FC236}">
                <a16:creationId xmlns:a16="http://schemas.microsoft.com/office/drawing/2014/main" id="{501B7D09-6405-494A-9625-41C8D72EDC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8163" y="2286001"/>
            <a:ext cx="9703837" cy="4572000"/>
          </a:xfrm>
          <a:prstGeom prst="rect">
            <a:avLst/>
          </a:prstGeom>
        </p:spPr>
      </p:pic>
    </p:spTree>
    <p:extLst>
      <p:ext uri="{BB962C8B-B14F-4D97-AF65-F5344CB8AC3E}">
        <p14:creationId xmlns:p14="http://schemas.microsoft.com/office/powerpoint/2010/main" val="1507095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0A47D-FD4F-4AC8-859E-7D5D32355EF0}"/>
              </a:ext>
            </a:extLst>
          </p:cNvPr>
          <p:cNvSpPr>
            <a:spLocks noGrp="1"/>
          </p:cNvSpPr>
          <p:nvPr>
            <p:ph type="title"/>
          </p:nvPr>
        </p:nvSpPr>
        <p:spPr/>
        <p:txBody>
          <a:bodyPr/>
          <a:lstStyle/>
          <a:p>
            <a:r>
              <a:rPr lang="en-CA" dirty="0"/>
              <a:t>Some Examples…</a:t>
            </a:r>
            <a:endParaRPr lang="en-US" dirty="0"/>
          </a:p>
        </p:txBody>
      </p:sp>
      <p:sp>
        <p:nvSpPr>
          <p:cNvPr id="3" name="Content Placeholder 2">
            <a:extLst>
              <a:ext uri="{FF2B5EF4-FFF2-40B4-BE49-F238E27FC236}">
                <a16:creationId xmlns:a16="http://schemas.microsoft.com/office/drawing/2014/main" id="{3D261D5A-70D5-4347-B4B1-AD236B43DF1B}"/>
              </a:ext>
            </a:extLst>
          </p:cNvPr>
          <p:cNvSpPr>
            <a:spLocks noGrp="1"/>
          </p:cNvSpPr>
          <p:nvPr>
            <p:ph idx="1"/>
          </p:nvPr>
        </p:nvSpPr>
        <p:spPr/>
        <p:txBody>
          <a:bodyPr/>
          <a:lstStyle/>
          <a:p>
            <a:pPr marL="0" indent="0">
              <a:buNone/>
            </a:pPr>
            <a:r>
              <a:rPr lang="en-CA" dirty="0"/>
              <a:t>Topaz AI</a:t>
            </a:r>
            <a:endParaRPr lang="en-US" dirty="0"/>
          </a:p>
        </p:txBody>
      </p:sp>
      <p:pic>
        <p:nvPicPr>
          <p:cNvPr id="5" name="Picture 4" descr="A picture containing text, screenshot, electronics&#10;&#10;Description automatically generated">
            <a:extLst>
              <a:ext uri="{FF2B5EF4-FFF2-40B4-BE49-F238E27FC236}">
                <a16:creationId xmlns:a16="http://schemas.microsoft.com/office/drawing/2014/main" id="{DBCF86E9-3F98-4C47-AB10-B6DCAD81B5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2074" y="2470630"/>
            <a:ext cx="10278563" cy="2863370"/>
          </a:xfrm>
          <a:prstGeom prst="rect">
            <a:avLst/>
          </a:prstGeom>
        </p:spPr>
      </p:pic>
    </p:spTree>
    <p:extLst>
      <p:ext uri="{BB962C8B-B14F-4D97-AF65-F5344CB8AC3E}">
        <p14:creationId xmlns:p14="http://schemas.microsoft.com/office/powerpoint/2010/main" val="2746839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0A47D-FD4F-4AC8-859E-7D5D32355EF0}"/>
              </a:ext>
            </a:extLst>
          </p:cNvPr>
          <p:cNvSpPr>
            <a:spLocks noGrp="1"/>
          </p:cNvSpPr>
          <p:nvPr>
            <p:ph type="title"/>
          </p:nvPr>
        </p:nvSpPr>
        <p:spPr/>
        <p:txBody>
          <a:bodyPr/>
          <a:lstStyle/>
          <a:p>
            <a:r>
              <a:rPr lang="en-CA" dirty="0"/>
              <a:t>Some Examples…</a:t>
            </a:r>
            <a:endParaRPr lang="en-US" dirty="0"/>
          </a:p>
        </p:txBody>
      </p:sp>
      <p:sp>
        <p:nvSpPr>
          <p:cNvPr id="3" name="Content Placeholder 2">
            <a:extLst>
              <a:ext uri="{FF2B5EF4-FFF2-40B4-BE49-F238E27FC236}">
                <a16:creationId xmlns:a16="http://schemas.microsoft.com/office/drawing/2014/main" id="{3D261D5A-70D5-4347-B4B1-AD236B43DF1B}"/>
              </a:ext>
            </a:extLst>
          </p:cNvPr>
          <p:cNvSpPr>
            <a:spLocks noGrp="1"/>
          </p:cNvSpPr>
          <p:nvPr>
            <p:ph idx="1"/>
          </p:nvPr>
        </p:nvSpPr>
        <p:spPr/>
        <p:txBody>
          <a:bodyPr/>
          <a:lstStyle/>
          <a:p>
            <a:pPr marL="0" indent="0">
              <a:buNone/>
            </a:pPr>
            <a:r>
              <a:rPr lang="en-CA" dirty="0"/>
              <a:t>Adaptive Cruise Control</a:t>
            </a:r>
            <a:endParaRPr lang="en-US" dirty="0"/>
          </a:p>
        </p:txBody>
      </p:sp>
      <p:pic>
        <p:nvPicPr>
          <p:cNvPr id="7" name="Picture 6">
            <a:extLst>
              <a:ext uri="{FF2B5EF4-FFF2-40B4-BE49-F238E27FC236}">
                <a16:creationId xmlns:a16="http://schemas.microsoft.com/office/drawing/2014/main" id="{CEEFB42D-92F9-477A-BFC1-034882699D9C}"/>
              </a:ext>
            </a:extLst>
          </p:cNvPr>
          <p:cNvPicPr>
            <a:picLocks noChangeAspect="1"/>
          </p:cNvPicPr>
          <p:nvPr/>
        </p:nvPicPr>
        <p:blipFill>
          <a:blip r:embed="rId2"/>
          <a:stretch>
            <a:fillRect/>
          </a:stretch>
        </p:blipFill>
        <p:spPr>
          <a:xfrm>
            <a:off x="838200" y="2576340"/>
            <a:ext cx="10916281" cy="3176760"/>
          </a:xfrm>
          <a:prstGeom prst="rect">
            <a:avLst/>
          </a:prstGeom>
        </p:spPr>
      </p:pic>
    </p:spTree>
    <p:extLst>
      <p:ext uri="{BB962C8B-B14F-4D97-AF65-F5344CB8AC3E}">
        <p14:creationId xmlns:p14="http://schemas.microsoft.com/office/powerpoint/2010/main" val="1482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2BAAF-4D31-4FDE-91C2-2909CB198DC5}"/>
              </a:ext>
            </a:extLst>
          </p:cNvPr>
          <p:cNvSpPr>
            <a:spLocks noGrp="1"/>
          </p:cNvSpPr>
          <p:nvPr>
            <p:ph type="title"/>
          </p:nvPr>
        </p:nvSpPr>
        <p:spPr/>
        <p:txBody>
          <a:bodyPr/>
          <a:lstStyle/>
          <a:p>
            <a:r>
              <a:rPr lang="en-CA" dirty="0"/>
              <a:t>We Are Not Just Data</a:t>
            </a:r>
            <a:endParaRPr lang="en-US" dirty="0"/>
          </a:p>
        </p:txBody>
      </p:sp>
      <p:sp>
        <p:nvSpPr>
          <p:cNvPr id="3" name="Content Placeholder 2">
            <a:extLst>
              <a:ext uri="{FF2B5EF4-FFF2-40B4-BE49-F238E27FC236}">
                <a16:creationId xmlns:a16="http://schemas.microsoft.com/office/drawing/2014/main" id="{F434A555-1F53-429B-AA81-E2E60BA5BE1C}"/>
              </a:ext>
            </a:extLst>
          </p:cNvPr>
          <p:cNvSpPr>
            <a:spLocks noGrp="1"/>
          </p:cNvSpPr>
          <p:nvPr>
            <p:ph idx="1"/>
          </p:nvPr>
        </p:nvSpPr>
        <p:spPr/>
        <p:txBody>
          <a:bodyPr/>
          <a:lstStyle/>
          <a:p>
            <a:r>
              <a:rPr lang="en-US" dirty="0"/>
              <a:t>Most analytics treat the data subject as passive, a set of raw variables being measured by instruments</a:t>
            </a:r>
          </a:p>
          <a:p>
            <a:r>
              <a:rPr lang="en-US" dirty="0"/>
              <a:t>We may have something to say as well</a:t>
            </a:r>
          </a:p>
          <a:p>
            <a:r>
              <a:rPr lang="en-US" dirty="0"/>
              <a:t>What happens when we don’t speak out?</a:t>
            </a:r>
          </a:p>
          <a:p>
            <a:endParaRPr lang="en-US" dirty="0"/>
          </a:p>
        </p:txBody>
      </p:sp>
      <p:pic>
        <p:nvPicPr>
          <p:cNvPr id="5" name="Picture 4" descr="A person wearing glasses&#10;&#10;Description automatically generated with medium confidence">
            <a:extLst>
              <a:ext uri="{FF2B5EF4-FFF2-40B4-BE49-F238E27FC236}">
                <a16:creationId xmlns:a16="http://schemas.microsoft.com/office/drawing/2014/main" id="{10569A14-C2CE-4A4B-9BDB-116003D8B2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25" y="3891798"/>
            <a:ext cx="4624137" cy="2601077"/>
          </a:xfrm>
          <a:prstGeom prst="rect">
            <a:avLst/>
          </a:prstGeom>
        </p:spPr>
      </p:pic>
      <p:sp>
        <p:nvSpPr>
          <p:cNvPr id="7" name="TextBox 6">
            <a:extLst>
              <a:ext uri="{FF2B5EF4-FFF2-40B4-BE49-F238E27FC236}">
                <a16:creationId xmlns:a16="http://schemas.microsoft.com/office/drawing/2014/main" id="{1A9588A7-0CC4-4CCA-98CC-FE6D5B5EF830}"/>
              </a:ext>
            </a:extLst>
          </p:cNvPr>
          <p:cNvSpPr txBox="1"/>
          <p:nvPr/>
        </p:nvSpPr>
        <p:spPr>
          <a:xfrm>
            <a:off x="5710987" y="5853797"/>
            <a:ext cx="5447296" cy="646331"/>
          </a:xfrm>
          <a:prstGeom prst="rect">
            <a:avLst/>
          </a:prstGeom>
          <a:noFill/>
        </p:spPr>
        <p:txBody>
          <a:bodyPr wrap="square">
            <a:spAutoFit/>
          </a:bodyPr>
          <a:lstStyle/>
          <a:p>
            <a:r>
              <a:rPr lang="en-US" dirty="0"/>
              <a:t>Image: </a:t>
            </a:r>
            <a:r>
              <a:rPr lang="en-US" dirty="0">
                <a:hlinkClick r:id="rId3"/>
              </a:rPr>
              <a:t>https://www.techrepublic.com/article/we-know-what-you-want-before-you-want-it/</a:t>
            </a:r>
            <a:r>
              <a:rPr lang="en-US" dirty="0"/>
              <a:t> </a:t>
            </a:r>
          </a:p>
        </p:txBody>
      </p:sp>
    </p:spTree>
    <p:extLst>
      <p:ext uri="{BB962C8B-B14F-4D97-AF65-F5344CB8AC3E}">
        <p14:creationId xmlns:p14="http://schemas.microsoft.com/office/powerpoint/2010/main" val="1375399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2FAC-C408-4271-8F12-56291ECC7C7C}"/>
              </a:ext>
            </a:extLst>
          </p:cNvPr>
          <p:cNvSpPr>
            <a:spLocks noGrp="1"/>
          </p:cNvSpPr>
          <p:nvPr>
            <p:ph type="title"/>
          </p:nvPr>
        </p:nvSpPr>
        <p:spPr/>
        <p:txBody>
          <a:bodyPr/>
          <a:lstStyle/>
          <a:p>
            <a:r>
              <a:rPr lang="en-CA" dirty="0"/>
              <a:t>Who Speaks for Us?</a:t>
            </a:r>
            <a:endParaRPr lang="en-US" dirty="0"/>
          </a:p>
        </p:txBody>
      </p:sp>
      <p:sp>
        <p:nvSpPr>
          <p:cNvPr id="3" name="Content Placeholder 2">
            <a:extLst>
              <a:ext uri="{FF2B5EF4-FFF2-40B4-BE49-F238E27FC236}">
                <a16:creationId xmlns:a16="http://schemas.microsoft.com/office/drawing/2014/main" id="{75D8B7E8-88D4-491A-AEB6-81BFAEA0D892}"/>
              </a:ext>
            </a:extLst>
          </p:cNvPr>
          <p:cNvSpPr>
            <a:spLocks noGrp="1"/>
          </p:cNvSpPr>
          <p:nvPr>
            <p:ph idx="1"/>
          </p:nvPr>
        </p:nvSpPr>
        <p:spPr/>
        <p:txBody>
          <a:bodyPr/>
          <a:lstStyle/>
          <a:p>
            <a:pPr marL="0" indent="0">
              <a:buNone/>
            </a:pPr>
            <a:r>
              <a:rPr lang="en-CA" dirty="0"/>
              <a:t>Ensuring diversity in AI development teams</a:t>
            </a:r>
            <a:endParaRPr lang="en-US" dirty="0"/>
          </a:p>
        </p:txBody>
      </p:sp>
      <p:sp>
        <p:nvSpPr>
          <p:cNvPr id="7" name="TextBox 6">
            <a:extLst>
              <a:ext uri="{FF2B5EF4-FFF2-40B4-BE49-F238E27FC236}">
                <a16:creationId xmlns:a16="http://schemas.microsoft.com/office/drawing/2014/main" id="{6A68E8C0-031A-4078-A531-2295686D906E}"/>
              </a:ext>
            </a:extLst>
          </p:cNvPr>
          <p:cNvSpPr txBox="1"/>
          <p:nvPr/>
        </p:nvSpPr>
        <p:spPr>
          <a:xfrm>
            <a:off x="1091762" y="2310051"/>
            <a:ext cx="9613025" cy="1908215"/>
          </a:xfrm>
          <a:prstGeom prst="rect">
            <a:avLst/>
          </a:prstGeom>
          <a:noFill/>
        </p:spPr>
        <p:txBody>
          <a:bodyPr wrap="square">
            <a:spAutoFit/>
          </a:bodyPr>
          <a:lstStyle/>
          <a:p>
            <a:pPr marL="285750" indent="-285750">
              <a:buFont typeface="Arial" panose="020B0604020202020204" pitchFamily="34" charset="0"/>
              <a:buChar char="•"/>
            </a:pPr>
            <a:r>
              <a:rPr lang="en-US" sz="2000" dirty="0"/>
              <a:t>Ensure diversity in the training samples</a:t>
            </a:r>
          </a:p>
          <a:p>
            <a:pPr marL="285750" indent="-285750">
              <a:buFont typeface="Arial" panose="020B0604020202020204" pitchFamily="34" charset="0"/>
              <a:buChar char="•"/>
            </a:pPr>
            <a:r>
              <a:rPr lang="en-US" sz="2000" dirty="0"/>
              <a:t>Ensure humans labeling audio samples come from diverse backgrounds.</a:t>
            </a:r>
          </a:p>
          <a:p>
            <a:pPr marL="285750" indent="-285750">
              <a:buFont typeface="Arial" panose="020B0604020202020204" pitchFamily="34" charset="0"/>
              <a:buChar char="•"/>
            </a:pPr>
            <a:r>
              <a:rPr lang="en-US" sz="2000" dirty="0"/>
              <a:t>Measure accuracy levels separately for different demographic categories</a:t>
            </a:r>
          </a:p>
          <a:p>
            <a:pPr marL="285750" indent="-285750">
              <a:buFont typeface="Arial" panose="020B0604020202020204" pitchFamily="34" charset="0"/>
              <a:buChar char="•"/>
            </a:pPr>
            <a:r>
              <a:rPr lang="en-US" sz="2000" dirty="0"/>
              <a:t>Collect more training data associated with sensitive groups</a:t>
            </a:r>
          </a:p>
          <a:p>
            <a:pPr marL="285750" indent="-285750">
              <a:buFont typeface="Arial" panose="020B0604020202020204" pitchFamily="34" charset="0"/>
              <a:buChar char="•"/>
            </a:pPr>
            <a:r>
              <a:rPr lang="en-US" sz="2000" dirty="0"/>
              <a:t>Apply modern machine learning de-biasing techniques </a:t>
            </a:r>
          </a:p>
          <a:p>
            <a:pPr marL="285750" indent="-285750">
              <a:buFont typeface="Arial" panose="020B0604020202020204" pitchFamily="34" charset="0"/>
              <a:buChar char="•"/>
            </a:pPr>
            <a:endParaRPr lang="en-US" dirty="0"/>
          </a:p>
        </p:txBody>
      </p:sp>
      <p:sp>
        <p:nvSpPr>
          <p:cNvPr id="11" name="TextBox 10">
            <a:extLst>
              <a:ext uri="{FF2B5EF4-FFF2-40B4-BE49-F238E27FC236}">
                <a16:creationId xmlns:a16="http://schemas.microsoft.com/office/drawing/2014/main" id="{18E177B7-39BD-4167-9DD6-21F5CF16EBB3}"/>
              </a:ext>
            </a:extLst>
          </p:cNvPr>
          <p:cNvSpPr txBox="1"/>
          <p:nvPr/>
        </p:nvSpPr>
        <p:spPr>
          <a:xfrm>
            <a:off x="1091762" y="5598414"/>
            <a:ext cx="10262038" cy="1200329"/>
          </a:xfrm>
          <a:prstGeom prst="rect">
            <a:avLst/>
          </a:prstGeom>
          <a:noFill/>
        </p:spPr>
        <p:txBody>
          <a:bodyPr wrap="square">
            <a:spAutoFit/>
          </a:bodyPr>
          <a:lstStyle/>
          <a:p>
            <a:r>
              <a:rPr lang="en-US" dirty="0"/>
              <a:t>Josh Feast. (2019). 4 Ways to Address Gender Bias in AI. Harvard Business Review Online. November 20, 2019. </a:t>
            </a:r>
            <a:r>
              <a:rPr lang="en-US" dirty="0">
                <a:hlinkClick r:id="rId2"/>
              </a:rPr>
              <a:t>https://hbr.org/2019/11/4-ways-to-address-gender-bias-in-ai</a:t>
            </a:r>
            <a:endParaRPr lang="en-US" dirty="0"/>
          </a:p>
          <a:p>
            <a:r>
              <a:rPr lang="en-US" dirty="0"/>
              <a:t>Also: </a:t>
            </a:r>
            <a:r>
              <a:rPr lang="en-US" dirty="0">
                <a:hlinkClick r:id="rId3"/>
              </a:rPr>
              <a:t>https://www.forbes.com/sites/arunshastri/2020/07/01/diverse-teams-build-better-ai-heres-why/</a:t>
            </a:r>
            <a:r>
              <a:rPr lang="en-US" dirty="0"/>
              <a:t> </a:t>
            </a:r>
          </a:p>
          <a:p>
            <a:r>
              <a:rPr lang="en-US" dirty="0"/>
              <a:t>Image: </a:t>
            </a:r>
            <a:r>
              <a:rPr lang="en-US" dirty="0">
                <a:hlinkClick r:id="rId4"/>
              </a:rPr>
              <a:t>https://techcrunch.com/2021/02/14/examining-the-pipeline-problem/</a:t>
            </a:r>
            <a:r>
              <a:rPr lang="en-US" dirty="0"/>
              <a:t>   </a:t>
            </a:r>
          </a:p>
        </p:txBody>
      </p:sp>
      <p:pic>
        <p:nvPicPr>
          <p:cNvPr id="13" name="Picture 12">
            <a:extLst>
              <a:ext uri="{FF2B5EF4-FFF2-40B4-BE49-F238E27FC236}">
                <a16:creationId xmlns:a16="http://schemas.microsoft.com/office/drawing/2014/main" id="{6EC5CEEF-BB6D-4695-BCBB-84F843E6E445}"/>
              </a:ext>
            </a:extLst>
          </p:cNvPr>
          <p:cNvPicPr>
            <a:picLocks noChangeAspect="1"/>
          </p:cNvPicPr>
          <p:nvPr/>
        </p:nvPicPr>
        <p:blipFill>
          <a:blip r:embed="rId5"/>
          <a:stretch>
            <a:fillRect/>
          </a:stretch>
        </p:blipFill>
        <p:spPr>
          <a:xfrm>
            <a:off x="1091762" y="4001294"/>
            <a:ext cx="6906589" cy="1486107"/>
          </a:xfrm>
          <a:prstGeom prst="rect">
            <a:avLst/>
          </a:prstGeom>
        </p:spPr>
      </p:pic>
    </p:spTree>
    <p:extLst>
      <p:ext uri="{BB962C8B-B14F-4D97-AF65-F5344CB8AC3E}">
        <p14:creationId xmlns:p14="http://schemas.microsoft.com/office/powerpoint/2010/main" val="867003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2FAC-C408-4271-8F12-56291ECC7C7C}"/>
              </a:ext>
            </a:extLst>
          </p:cNvPr>
          <p:cNvSpPr>
            <a:spLocks noGrp="1"/>
          </p:cNvSpPr>
          <p:nvPr>
            <p:ph type="title"/>
          </p:nvPr>
        </p:nvSpPr>
        <p:spPr/>
        <p:txBody>
          <a:bodyPr/>
          <a:lstStyle/>
          <a:p>
            <a:r>
              <a:rPr lang="en-CA" dirty="0"/>
              <a:t>Who Speaks for Us?</a:t>
            </a:r>
            <a:endParaRPr lang="en-US" dirty="0"/>
          </a:p>
        </p:txBody>
      </p:sp>
      <p:sp>
        <p:nvSpPr>
          <p:cNvPr id="3" name="Content Placeholder 2">
            <a:extLst>
              <a:ext uri="{FF2B5EF4-FFF2-40B4-BE49-F238E27FC236}">
                <a16:creationId xmlns:a16="http://schemas.microsoft.com/office/drawing/2014/main" id="{75D8B7E8-88D4-491A-AEB6-81BFAEA0D892}"/>
              </a:ext>
            </a:extLst>
          </p:cNvPr>
          <p:cNvSpPr>
            <a:spLocks noGrp="1"/>
          </p:cNvSpPr>
          <p:nvPr>
            <p:ph idx="1"/>
          </p:nvPr>
        </p:nvSpPr>
        <p:spPr/>
        <p:txBody>
          <a:bodyPr/>
          <a:lstStyle/>
          <a:p>
            <a:pPr marL="0" indent="0">
              <a:buNone/>
            </a:pPr>
            <a:r>
              <a:rPr lang="en-CA" dirty="0"/>
              <a:t>A diversity of perspectives</a:t>
            </a:r>
            <a:endParaRPr lang="en-US" dirty="0"/>
          </a:p>
        </p:txBody>
      </p:sp>
      <p:sp>
        <p:nvSpPr>
          <p:cNvPr id="8" name="TextBox 7">
            <a:extLst>
              <a:ext uri="{FF2B5EF4-FFF2-40B4-BE49-F238E27FC236}">
                <a16:creationId xmlns:a16="http://schemas.microsoft.com/office/drawing/2014/main" id="{5276C61D-F632-4448-827C-948F286E4780}"/>
              </a:ext>
            </a:extLst>
          </p:cNvPr>
          <p:cNvSpPr txBox="1"/>
          <p:nvPr/>
        </p:nvSpPr>
        <p:spPr>
          <a:xfrm>
            <a:off x="1058260" y="2508050"/>
            <a:ext cx="4527894" cy="3139321"/>
          </a:xfrm>
          <a:prstGeom prst="rect">
            <a:avLst/>
          </a:prstGeom>
          <a:noFill/>
        </p:spPr>
        <p:txBody>
          <a:bodyPr wrap="square">
            <a:spAutoFit/>
          </a:bodyPr>
          <a:lstStyle/>
          <a:p>
            <a:r>
              <a:rPr lang="en-US" sz="2400" dirty="0"/>
              <a:t>“You can’t have a standard on facial recognition technology and not have in the room data scientists, psychologists, anthropologists, and people from around the world.”</a:t>
            </a:r>
            <a:r>
              <a:rPr lang="en-US" dirty="0"/>
              <a:t> (John Havens (Director, IEEE Global Initiative on Ethics of Autonomous &amp; Intelligent Systems), quoted in UNICEF, 2019)</a:t>
            </a:r>
          </a:p>
        </p:txBody>
      </p:sp>
      <p:sp>
        <p:nvSpPr>
          <p:cNvPr id="12" name="TextBox 11">
            <a:extLst>
              <a:ext uri="{FF2B5EF4-FFF2-40B4-BE49-F238E27FC236}">
                <a16:creationId xmlns:a16="http://schemas.microsoft.com/office/drawing/2014/main" id="{9F538425-751D-480B-B229-B0D0567C4B39}"/>
              </a:ext>
            </a:extLst>
          </p:cNvPr>
          <p:cNvSpPr txBox="1"/>
          <p:nvPr/>
        </p:nvSpPr>
        <p:spPr>
          <a:xfrm>
            <a:off x="838200" y="5736420"/>
            <a:ext cx="4186820" cy="923330"/>
          </a:xfrm>
          <a:prstGeom prst="rect">
            <a:avLst/>
          </a:prstGeom>
          <a:noFill/>
        </p:spPr>
        <p:txBody>
          <a:bodyPr wrap="square">
            <a:spAutoFit/>
          </a:bodyPr>
          <a:lstStyle/>
          <a:p>
            <a:r>
              <a:rPr lang="en-US" dirty="0"/>
              <a:t>Kristian Lum and William Isaac. (2016). To Predict and Serve? Significance. Volume13, Issue 5, October 2016, pp 14-19.</a:t>
            </a:r>
          </a:p>
        </p:txBody>
      </p:sp>
      <p:pic>
        <p:nvPicPr>
          <p:cNvPr id="14" name="Picture 13" descr="A collage of a person's face&#10;&#10;Description automatically generated with medium confidence">
            <a:extLst>
              <a:ext uri="{FF2B5EF4-FFF2-40B4-BE49-F238E27FC236}">
                <a16:creationId xmlns:a16="http://schemas.microsoft.com/office/drawing/2014/main" id="{38A00763-AD8C-472E-87D5-EE8B4023DD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9442" y="1810197"/>
            <a:ext cx="4957868" cy="2859037"/>
          </a:xfrm>
          <a:prstGeom prst="rect">
            <a:avLst/>
          </a:prstGeom>
        </p:spPr>
      </p:pic>
      <p:sp>
        <p:nvSpPr>
          <p:cNvPr id="16" name="TextBox 15">
            <a:extLst>
              <a:ext uri="{FF2B5EF4-FFF2-40B4-BE49-F238E27FC236}">
                <a16:creationId xmlns:a16="http://schemas.microsoft.com/office/drawing/2014/main" id="{0D33FD4B-1EBE-414E-BEF5-F6DA19187384}"/>
              </a:ext>
            </a:extLst>
          </p:cNvPr>
          <p:cNvSpPr txBox="1"/>
          <p:nvPr/>
        </p:nvSpPr>
        <p:spPr>
          <a:xfrm>
            <a:off x="5883045" y="4719715"/>
            <a:ext cx="5940996" cy="646331"/>
          </a:xfrm>
          <a:prstGeom prst="rect">
            <a:avLst/>
          </a:prstGeom>
          <a:noFill/>
        </p:spPr>
        <p:txBody>
          <a:bodyPr wrap="square">
            <a:spAutoFit/>
          </a:bodyPr>
          <a:lstStyle/>
          <a:p>
            <a:r>
              <a:rPr lang="en-US" dirty="0">
                <a:hlinkClick r:id="rId3"/>
              </a:rPr>
              <a:t>https://www.nbcnews.com/tech/internet/facial-recognition-s-dirty-little-secret-millions-online-photos-scraped-n981921</a:t>
            </a:r>
            <a:r>
              <a:rPr lang="en-US" dirty="0"/>
              <a:t> </a:t>
            </a:r>
          </a:p>
        </p:txBody>
      </p:sp>
      <p:sp>
        <p:nvSpPr>
          <p:cNvPr id="18" name="TextBox 17">
            <a:extLst>
              <a:ext uri="{FF2B5EF4-FFF2-40B4-BE49-F238E27FC236}">
                <a16:creationId xmlns:a16="http://schemas.microsoft.com/office/drawing/2014/main" id="{6491B054-DBBE-4392-8402-F8BC80D07CD4}"/>
              </a:ext>
            </a:extLst>
          </p:cNvPr>
          <p:cNvSpPr txBox="1"/>
          <p:nvPr/>
        </p:nvSpPr>
        <p:spPr>
          <a:xfrm>
            <a:off x="6304235" y="5459421"/>
            <a:ext cx="5098615" cy="1200329"/>
          </a:xfrm>
          <a:prstGeom prst="rect">
            <a:avLst/>
          </a:prstGeom>
          <a:noFill/>
        </p:spPr>
        <p:txBody>
          <a:bodyPr wrap="square">
            <a:spAutoFit/>
          </a:bodyPr>
          <a:lstStyle/>
          <a:p>
            <a:r>
              <a:rPr lang="en-US" dirty="0"/>
              <a:t>“People’s faces are being used without their permission, in order to power technology that could eventually be used to surveil them, legal experts say.”</a:t>
            </a:r>
          </a:p>
        </p:txBody>
      </p:sp>
    </p:spTree>
    <p:extLst>
      <p:ext uri="{BB962C8B-B14F-4D97-AF65-F5344CB8AC3E}">
        <p14:creationId xmlns:p14="http://schemas.microsoft.com/office/powerpoint/2010/main" val="35298336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456</TotalTime>
  <Words>3267</Words>
  <Application>Microsoft Office PowerPoint</Application>
  <PresentationFormat>Widescreen</PresentationFormat>
  <Paragraphs>206</Paragraphs>
  <Slides>34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Calibri Light</vt:lpstr>
      <vt:lpstr>Tiempos Text</vt:lpstr>
      <vt:lpstr>Office Theme</vt:lpstr>
      <vt:lpstr>Using AI</vt:lpstr>
      <vt:lpstr>Using AI</vt:lpstr>
      <vt:lpstr>Some Examples…</vt:lpstr>
      <vt:lpstr>Some Examples…</vt:lpstr>
      <vt:lpstr>Some Examples…</vt:lpstr>
      <vt:lpstr>Some Examples…</vt:lpstr>
      <vt:lpstr>We Are Not Just Data</vt:lpstr>
      <vt:lpstr>Who Speaks for Us?</vt:lpstr>
      <vt:lpstr>Who Speaks for Us?</vt:lpstr>
      <vt:lpstr>Who Speaks for Us?</vt:lpstr>
      <vt:lpstr>Who Speaks for Us?</vt:lpstr>
      <vt:lpstr>The Data Analytics Team</vt:lpstr>
      <vt:lpstr>The Data Controller</vt:lpstr>
      <vt:lpstr>The AI Researcher</vt:lpstr>
      <vt:lpstr>Regulators</vt:lpstr>
      <vt:lpstr>What Data Counts?</vt:lpstr>
      <vt:lpstr>Citizen Science</vt:lpstr>
      <vt:lpstr>Citizen Inquiry</vt:lpstr>
      <vt:lpstr>The Humans Behind Chatbots</vt:lpstr>
      <vt:lpstr>Design</vt:lpstr>
      <vt:lpstr>Relationships</vt:lpstr>
      <vt:lpstr>Social Networks</vt:lpstr>
      <vt:lpstr>Team Players</vt:lpstr>
      <vt:lpstr>Inclusion</vt:lpstr>
      <vt:lpstr>The Decisions We Make As Users…</vt:lpstr>
      <vt:lpstr>The Decisions We Make As Users…</vt:lpstr>
      <vt:lpstr>The Decisions We Make As Users…</vt:lpstr>
      <vt:lpstr>The Decisions We Make As Users…</vt:lpstr>
      <vt:lpstr>Giving Shape to Our Existence</vt:lpstr>
      <vt:lpstr>Thinking Ethically</vt:lpstr>
      <vt:lpstr>Can AI Understand? (1)</vt:lpstr>
      <vt:lpstr>Can AI Understand? (2)</vt:lpstr>
      <vt:lpstr>The Moral Status of AI/Us</vt:lpstr>
      <vt:lpstr>The Machine is Us/ing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AI</dc:title>
  <dc:creator>Stephen Downes</dc:creator>
  <cp:lastModifiedBy>Stephen Downes</cp:lastModifiedBy>
  <cp:revision>3</cp:revision>
  <dcterms:created xsi:type="dcterms:W3CDTF">2021-12-16T15:09:39Z</dcterms:created>
  <dcterms:modified xsi:type="dcterms:W3CDTF">2021-12-16T22:46:04Z</dcterms:modified>
</cp:coreProperties>
</file>