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8372-8D4B-4A96-9191-153019BBA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FF7F3-07E5-4859-995C-6AA5A260B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2CB64-28D0-49A9-815C-95ABE95C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B0F60-2394-44E0-9E46-85A45FC6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D4743-D764-4CA1-8D17-4E039860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5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C753-A3DE-46FA-A9D6-C1665EFA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7DB40-19E1-4107-BEAD-AB3DAE3A9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EF53-DDBC-40B5-B836-68E84F80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54140-A0E9-41B3-895F-CE79BC1A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F4C5F-0FFB-4BC9-8C78-D5C46C23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526AF-E5F9-49D4-95BE-2743C9D13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A2179-7605-4F14-993B-BFA006CF8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D525E-EDF7-4CE3-9454-727C46B1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E93AA-F711-430C-8E20-5C6DD9ED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8875E-7D9F-4B62-AB81-3EEEF434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8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15F3-3B10-4ED8-8882-84A91AC9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82BEC-ABE2-4CF2-848C-C3EB3D58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F35CF-08FB-4992-AF15-54417699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BFFBE-74CE-48EA-B7DC-E4B97D4A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78219-934E-4D39-8240-546B2B81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1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818B-1929-422E-9B0A-810F8E7E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DAEE9-FB05-4BE5-8423-EC760E30F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FD115-B9EC-4A43-8D39-DC039908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329DA-61AB-4D2B-ACA6-CD1920AF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DB41E-A0AC-42D6-8255-8440B88E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32AF-636F-404C-AE4A-673EF898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2F83-42D5-4972-8E78-B9155CF1F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D7A79-1C53-4D32-94F3-B7EB65443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C3EBE-E39B-4ACC-AACD-A6CB8431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A59F5-CFA5-49DD-A095-F80C2B2E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9DB48-A64E-40AF-BA2E-088B0C61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DCA0A-6841-4C56-9FFA-661F1B81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25397-FFA1-49F9-AA09-3103CB5F1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83809-0B6D-435A-8BE6-338D73C5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0EF62-5355-49E3-8513-158A74DD4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5DA10-D0BA-4809-92B2-47D8684F5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E712E-94E6-4DC9-BE4F-3B6220EF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E7E137-774E-4DDA-AA32-D0E42AF8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D5BDF-4DB9-4BF6-8EBD-D888444C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7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596B-3290-4DF0-B6E5-FFADE9A2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0B541-B749-4243-B865-240FCC52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69BE7-BEAD-4016-A540-236473E9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7049B-DAD2-4AD4-88A0-9B8E2B79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AC949-4B4E-462E-BBE2-0A546B40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E28B0-94A2-49D8-8CE6-238B10AE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4B1B1-7B36-4FC5-8BE4-015513F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0F9B-333C-466D-B9A8-BAF3747B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B55F-BC67-46CC-A5D7-486DE81AC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307A4-95E1-4F3D-BCC3-220C169DE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B2D6D-11EB-4E79-91BF-0CC4FAD2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057CB-8CFF-4AAF-ABEC-C898213A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CC2AD-9DCB-4A41-96F1-484F5509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633B-610A-492F-9075-9A170D05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49223-0D65-4BDC-83AF-A32BA3FBC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DDED5-843A-4C33-AB60-58F320C1F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A9040-3E66-4C43-A045-44079F87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D5FC0-8593-45A1-91D2-1DCA9877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75305-2730-4894-9DC5-99387930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5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444C7-6F0D-4C74-8BEC-427175A8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4FABD-6470-47D4-89A5-273C4EDC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966FC-616F-4D63-A0E3-DA25A3541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538AA-D117-4A53-8658-1A41C2F1104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EC09D-1F45-40E0-BEBE-37FD2125D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31784-8B39-49E6-8DBD-7B12591C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5F2B-6B0B-47B6-96DD-9AFBE67B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om.museum/en/news/icom-mooc-inclusive-museum-practice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insights.com/ai-readiness201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c.com/blogs/cobit-vs-itil-understanding-governance-framework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businessethicsopenstax/chapter/the-relationship-between-business-ethics-and-cultur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we-dont-need-no-moral-education-five-things-you-should-learn-about-ethics-3079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op of water on a leaf&#10;&#10;Description automatically generated with medium confidence">
            <a:extLst>
              <a:ext uri="{FF2B5EF4-FFF2-40B4-BE49-F238E27FC236}">
                <a16:creationId xmlns:a16="http://schemas.microsoft.com/office/drawing/2014/main" id="{1D8918AB-9005-4DDB-A892-A6F50C05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F2E81-7D28-4A90-A13C-54F13D141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Ethical Practices in Learning Analytics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9AA6A-6489-4446-AF16-A8E332EE8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Stephen Downes</a:t>
            </a:r>
          </a:p>
          <a:p>
            <a:r>
              <a:rPr lang="en-CA">
                <a:solidFill>
                  <a:srgbClr val="FFFFFF"/>
                </a:solidFill>
              </a:rPr>
              <a:t>December 12, 2021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18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CA3DF-2381-4276-B2F1-1CEFEB75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Ethical Practices in Learning Analytics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A2017-FD80-4923-A942-040636401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Where We Are</a:t>
            </a:r>
          </a:p>
          <a:p>
            <a:r>
              <a:rPr lang="en-CA" dirty="0"/>
              <a:t>Regulation</a:t>
            </a:r>
          </a:p>
          <a:p>
            <a:r>
              <a:rPr lang="en-CA" dirty="0"/>
              <a:t>Ethical Practices</a:t>
            </a:r>
          </a:p>
          <a:p>
            <a:r>
              <a:rPr lang="en-CA" dirty="0"/>
              <a:t>Practices and Culture</a:t>
            </a:r>
          </a:p>
          <a:p>
            <a:r>
              <a:rPr lang="en-CA" dirty="0"/>
              <a:t>An Ethics of Harmony</a:t>
            </a:r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5" name="Picture 4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701BED67-4F0A-4C6C-96B0-D5C613B63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08" y="1825625"/>
            <a:ext cx="5418742" cy="45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BC75-28DB-4302-A81A-016A5C83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 We 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7AFCC-C86D-495C-BD9A-931199A8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530" y="1825625"/>
            <a:ext cx="4464269" cy="4351338"/>
          </a:xfrm>
        </p:spPr>
        <p:txBody>
          <a:bodyPr/>
          <a:lstStyle/>
          <a:p>
            <a:r>
              <a:rPr lang="en-CA" dirty="0"/>
              <a:t>Applications of AI</a:t>
            </a:r>
          </a:p>
          <a:p>
            <a:r>
              <a:rPr lang="en-CA" dirty="0"/>
              <a:t>Issues Raised by AI</a:t>
            </a:r>
          </a:p>
          <a:p>
            <a:r>
              <a:rPr lang="en-CA" dirty="0"/>
              <a:t>Ethical Codes</a:t>
            </a:r>
          </a:p>
          <a:p>
            <a:r>
              <a:rPr lang="en-CA" dirty="0"/>
              <a:t>Approaches to Ethics</a:t>
            </a:r>
          </a:p>
          <a:p>
            <a:r>
              <a:rPr lang="en-CA" dirty="0"/>
              <a:t>The Duty of Care</a:t>
            </a:r>
          </a:p>
          <a:p>
            <a:r>
              <a:rPr lang="en-CA" dirty="0"/>
              <a:t>The Decisions We make</a:t>
            </a:r>
          </a:p>
          <a:p>
            <a:endParaRPr lang="en-US" dirty="0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0C9CB626-E944-45ED-9E80-2867BAE00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5960"/>
            <a:ext cx="5788440" cy="3858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ED56F0-972F-4AA5-BABF-EB7B3C0929C1}"/>
              </a:ext>
            </a:extLst>
          </p:cNvPr>
          <p:cNvSpPr txBox="1"/>
          <p:nvPr/>
        </p:nvSpPr>
        <p:spPr>
          <a:xfrm>
            <a:off x="838200" y="6082903"/>
            <a:ext cx="856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https://icom.museum/en/news/icom-mooc-inclusive-museum-practices/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37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11AC-13B8-4111-917C-62F026B7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Regulation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D4F34-0E5A-4BB3-85EC-F45E25A3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is the scope of regulation</a:t>
            </a:r>
          </a:p>
          <a:p>
            <a:r>
              <a:rPr lang="en-CA" dirty="0"/>
              <a:t>Some regulatory approaches around the world</a:t>
            </a:r>
          </a:p>
          <a:p>
            <a:r>
              <a:rPr lang="en-CA" dirty="0"/>
              <a:t>Issues in regulation</a:t>
            </a:r>
          </a:p>
          <a:p>
            <a:r>
              <a:rPr lang="en-CA" dirty="0"/>
              <a:t>Recognizing our limitations</a:t>
            </a:r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69DF3EC-4A7E-4EC4-AA92-46A83D375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2800692"/>
            <a:ext cx="7067550" cy="3877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37FD31-D0FA-4187-B9FB-A1D01033BA71}"/>
              </a:ext>
            </a:extLst>
          </p:cNvPr>
          <p:cNvSpPr txBox="1"/>
          <p:nvPr/>
        </p:nvSpPr>
        <p:spPr>
          <a:xfrm>
            <a:off x="838200" y="6032090"/>
            <a:ext cx="3589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https://www.oxfordinsights.com/ai-readiness2019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94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803786-04A1-4C51-A422-2641AEE83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383" y="1896569"/>
            <a:ext cx="7660508" cy="4596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39E69F-F13E-4B39-BFBE-4022BCBA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Ethical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FBBF9-52B5-43EF-8E5B-21EA84A4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825625"/>
            <a:ext cx="6172199" cy="4351338"/>
          </a:xfrm>
        </p:spPr>
        <p:txBody>
          <a:bodyPr/>
          <a:lstStyle/>
          <a:p>
            <a:r>
              <a:rPr lang="en-CA" dirty="0"/>
              <a:t>Good practices generally: process, collective action, tools</a:t>
            </a:r>
          </a:p>
          <a:p>
            <a:r>
              <a:rPr lang="en-CA" dirty="0"/>
              <a:t>Governance</a:t>
            </a:r>
          </a:p>
          <a:p>
            <a:r>
              <a:rPr lang="en-CA" dirty="0"/>
              <a:t>Truth</a:t>
            </a:r>
          </a:p>
          <a:p>
            <a:r>
              <a:rPr lang="en-CA" dirty="0"/>
              <a:t>Management frameworks</a:t>
            </a:r>
          </a:p>
          <a:p>
            <a:r>
              <a:rPr lang="en-CA" dirty="0"/>
              <a:t>Rights and responsibilities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9EFED-1DFC-463B-BE1C-DEBA43DDC16A}"/>
              </a:ext>
            </a:extLst>
          </p:cNvPr>
          <p:cNvSpPr txBox="1"/>
          <p:nvPr/>
        </p:nvSpPr>
        <p:spPr>
          <a:xfrm>
            <a:off x="7168055" y="5569544"/>
            <a:ext cx="3914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https://www.bmc.com/blogs/cobit-vs-itil-understanding-governance-frameworks/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80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9E48-C026-445D-B71E-19FA81C5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Practices and Culture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E1DD-E1EB-4588-B00A-9FB31A90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9372" cy="4351338"/>
          </a:xfrm>
        </p:spPr>
        <p:txBody>
          <a:bodyPr/>
          <a:lstStyle/>
          <a:p>
            <a:r>
              <a:rPr lang="en-CA" dirty="0"/>
              <a:t>Ethical communities</a:t>
            </a:r>
          </a:p>
          <a:p>
            <a:pPr lvl="1"/>
            <a:r>
              <a:rPr lang="en-CA" dirty="0"/>
              <a:t>The role of ethics</a:t>
            </a:r>
          </a:p>
          <a:p>
            <a:pPr lvl="1"/>
            <a:r>
              <a:rPr lang="en-CA" dirty="0"/>
              <a:t>Teaching ethics</a:t>
            </a:r>
          </a:p>
          <a:p>
            <a:r>
              <a:rPr lang="en-CA" dirty="0"/>
              <a:t>Culture and communities</a:t>
            </a:r>
          </a:p>
          <a:p>
            <a:r>
              <a:rPr lang="en-CA" dirty="0"/>
              <a:t>Design, decision making, democracy and power</a:t>
            </a:r>
          </a:p>
          <a:p>
            <a:r>
              <a:rPr lang="en-CA" dirty="0"/>
              <a:t>Agency</a:t>
            </a:r>
          </a:p>
          <a:p>
            <a:endParaRPr lang="en-US" dirty="0"/>
          </a:p>
        </p:txBody>
      </p:sp>
      <p:pic>
        <p:nvPicPr>
          <p:cNvPr id="5" name="Picture 4" descr="A picture containing text, old, group, posing&#10;&#10;Description automatically generated">
            <a:extLst>
              <a:ext uri="{FF2B5EF4-FFF2-40B4-BE49-F238E27FC236}">
                <a16:creationId xmlns:a16="http://schemas.microsoft.com/office/drawing/2014/main" id="{6C3DC054-B024-4240-895F-FC3B5321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71" y="1942784"/>
            <a:ext cx="5940023" cy="3905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40A35B-6082-4546-A37F-C74C426289BC}"/>
              </a:ext>
            </a:extLst>
          </p:cNvPr>
          <p:cNvSpPr txBox="1"/>
          <p:nvPr/>
        </p:nvSpPr>
        <p:spPr>
          <a:xfrm>
            <a:off x="982717" y="6211669"/>
            <a:ext cx="11472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https://opentextbc.ca/businessethicsopenstax/chapter/the-relationship-between-business-ethics-and-culture/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16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8C41-CE5F-4E63-AAB9-341249D5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 Ethics of Harmony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0EEC6-548C-4EEE-92E1-88445AFC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Conviviality</a:t>
            </a:r>
          </a:p>
          <a:p>
            <a:r>
              <a:rPr lang="en-CA" dirty="0"/>
              <a:t>Ambiguity and small things</a:t>
            </a:r>
          </a:p>
          <a:p>
            <a:r>
              <a:rPr lang="en-CA" dirty="0"/>
              <a:t>An ethics of openness</a:t>
            </a:r>
          </a:p>
          <a:p>
            <a:r>
              <a:rPr lang="en-CA" dirty="0"/>
              <a:t>Connectedness and diversity</a:t>
            </a:r>
          </a:p>
          <a:p>
            <a:r>
              <a:rPr lang="en-CA" dirty="0"/>
              <a:t>Critical pedagogy</a:t>
            </a:r>
          </a:p>
          <a:p>
            <a:r>
              <a:rPr lang="en-CA" dirty="0"/>
              <a:t>Respect, kindness and empathy</a:t>
            </a:r>
          </a:p>
          <a:p>
            <a:r>
              <a:rPr lang="en-CA" dirty="0"/>
              <a:t>A pedagogy of harmony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3906A-ACD2-4FD1-B8BF-F5FCE63D4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71591"/>
            <a:ext cx="4734586" cy="2305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B0A9AD-4AB3-4203-90D4-2713C6AD773E}"/>
              </a:ext>
            </a:extLst>
          </p:cNvPr>
          <p:cNvSpPr txBox="1"/>
          <p:nvPr/>
        </p:nvSpPr>
        <p:spPr>
          <a:xfrm>
            <a:off x="838200" y="5388570"/>
            <a:ext cx="48846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https://theconversation.com/we-dont-need-no-moral-education-five-things-you-should-learn-about-ethics-30793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87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192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Ethical Practices in Learning Analytics</vt:lpstr>
      <vt:lpstr>Ethical Practices in Learning Analytics</vt:lpstr>
      <vt:lpstr>Where We Are</vt:lpstr>
      <vt:lpstr>Regulation</vt:lpstr>
      <vt:lpstr>Ethical Practices</vt:lpstr>
      <vt:lpstr>Practices and Culture</vt:lpstr>
      <vt:lpstr>An Ethics of Harmony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Practices in Learning Analytics</dc:title>
  <dc:creator>Stephen Downes</dc:creator>
  <cp:lastModifiedBy>Stephen Downes</cp:lastModifiedBy>
  <cp:revision>3</cp:revision>
  <dcterms:created xsi:type="dcterms:W3CDTF">2021-12-17T18:37:38Z</dcterms:created>
  <dcterms:modified xsi:type="dcterms:W3CDTF">2021-12-17T21:44:26Z</dcterms:modified>
</cp:coreProperties>
</file>