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7" r:id="rId4"/>
    <p:sldId id="258" r:id="rId5"/>
    <p:sldId id="290" r:id="rId6"/>
    <p:sldId id="289" r:id="rId7"/>
    <p:sldId id="286" r:id="rId8"/>
    <p:sldId id="294" r:id="rId9"/>
    <p:sldId id="260" r:id="rId10"/>
    <p:sldId id="288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58" d="100"/>
          <a:sy n="58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B103-160C-485C-B138-801E160B1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DD7D2-BF32-4AB9-9856-357203F9C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9D83B-30C3-4835-8A8F-49111E58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240D7-A4FE-489B-A8C0-700DFC42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9747-5F89-46EF-A9E5-52C570BA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9BF7-B0EC-4CE0-AC87-E0EE6763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8BFFE-1F2C-4A9F-B1C7-536D3A3DB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C438-48C6-49A4-A844-BAFA44C2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BEB39-1772-4BED-82C0-95A1C7F6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C9DC2-7F83-46A5-8562-AB32DAAC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BAFB3-1CE8-4371-8AB2-E73329948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3298D-1352-497A-9724-165302DE4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CC2D3-FB4B-4E79-8DB2-DDF9E15E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3925-45D1-4E22-9CD1-52A949B6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C1C74-4D96-49F0-9360-C82238F7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6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B08D-9DB3-4A2A-9507-682354BC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6AEAB-AF9A-4170-9B9D-083BFA05D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42ECD-890B-40BB-B701-31671C7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67001-00D7-47FB-A741-56145EF0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7AD00-ABAD-4D34-AA5D-3B8F90B4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CD3D-A1F2-4B4F-B31D-290425F5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736AB-18DD-4BA7-A99F-B6773FDB3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AB32-F130-44EC-8B56-C9E1A7AF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5EB8-B8EB-494D-AC8D-AD4A6817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08FF8-D627-424C-BEAC-279DDFCA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3F39-D224-46A5-BFDB-D07C82FE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ED47-4580-4333-9130-D3D34CB3A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ED581-AC33-4183-8400-F7588A340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74D87-F322-4906-9FCF-F758C8A4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3FFE2-7EB5-4011-9F77-71185049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2E16A-38E5-4FD7-8FA5-92096699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3F7A-D366-42CD-BCB6-3F2FFB7C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4AD8D-06FA-4AAC-9D53-D019EC68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000E6-9828-4A8F-A4FD-B1CC3D35A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FC2EB-FA7E-4340-8886-8E262BB9B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C270D-AA30-4203-B803-B476F2E61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3BF1A-D82F-4CD4-A3F5-F7C3FC7C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FCF37-2A90-4D91-BCCA-A0F06953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16320C-3B33-4C75-AF7E-F458B726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9E5E-E1E0-4B02-8AF0-83F366D3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C0936-0F0F-463A-8110-2C2E450D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5D5A8-F74C-4A72-9F31-E94A2173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6597-8477-4A37-99BB-2B665D1A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E8CF2-DDC7-457E-807F-A56E6015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FD237-1CEC-4A12-AA39-26ECCA78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AA73B-7F30-40C6-8FA9-47C54352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FA30-95AE-4F97-A25C-2AEBD1A2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1390-4713-4214-B358-8674A1B7C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3CDFD-09FA-426F-8B7B-109879F11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20ED1-75BF-4D7F-B7C5-19F7473F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9703A-5882-44C1-8780-31E0BC3A9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7E96A-729E-4EA9-8BD0-68BEFB03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2E30-DFE7-4B35-ADEE-5D001C06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E1942-73E4-4B75-8406-1BEA2DD5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62273-9515-4CB5-B348-8399CBCBA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7C643-151E-4E02-A315-7C9E4991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9DF6D-6C09-455A-A680-039C418A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16E6E-AE9A-479C-9BE7-8EB06F3C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56BA5-47D9-449A-8B33-0E13E12E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B0CF8-36EF-4A20-A197-52D9A4B19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8DD1A-68F1-40AF-9186-9C4F9692C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A9F2-FF3C-43E5-8739-854983A498C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4B790-DF1A-4A82-B606-F63DE580A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3A439-8FE6-431F-872B-C8FD9CCBE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allegalinsights.com/practice-areas/ai-machine-learning-and-big-data-laws-and-regulations/canad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istics.io/blog/four-types-goodharts-law/" TargetMode="External"/><Relationship Id="rId2" Type="http://schemas.openxmlformats.org/officeDocument/2006/relationships/hyperlink" Target="https://en.wikipedia.org/wiki/Goodhart%27s_la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danikalaw.com/attribution-and-goodharts-law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how-to-create-explainable-ai-regulations-that-actually-make-sense-8e6f35866bd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full/10.1080/13669877.2021.19579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tA1ug1nKF3B4MMmC_AQeyo1IK5jH_abMK9oFHEJekk/edit#gid=0" TargetMode="External"/><Relationship Id="rId2" Type="http://schemas.openxmlformats.org/officeDocument/2006/relationships/hyperlink" Target="https://royalsocietypublishing.org/doi/pdf/10.1098/rsta.2018.0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oomberg.com/news/articles/2021-11-19/crypto-industry-s-solution-to-regulation-is-self-regul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noldporter.com/-/media/files/perspectives/publications/2021/06/ai-regulationstaying-ahead-of-curveschildkraut0621.pdf?la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xology.com/library/detail.aspx?g=e6c7bcfe-7df3-4bd4-afd7-a2430d64de33" TargetMode="External"/><Relationship Id="rId2" Type="http://schemas.openxmlformats.org/officeDocument/2006/relationships/hyperlink" Target="https://eur-lex.europa.eu/legal-content/EN/TXT/?uri=CELEX%3A52021PC02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eldfisher.com/en/insights/the-eu-ai-regulation-part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facialrecognition.com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crunch.com/2021/07/26/facial-recognition-flush-with-cash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ystem/files/documents/2019/08/10/ai_standards_fedengagement_plan_9aug2019.pdf" TargetMode="External"/><Relationship Id="rId2" Type="http://schemas.openxmlformats.org/officeDocument/2006/relationships/hyperlink" Target="https://www.bakermckenzie.com/-/media/files/people/chae-yoon/rail-us-ai-regulation-guid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v.gc.ca/en/about-the-opc/what-we-do/consultations/completed-consultations/consultation-ai/reg-fw_202011/" TargetMode="External"/><Relationship Id="rId2" Type="http://schemas.openxmlformats.org/officeDocument/2006/relationships/hyperlink" Target="https://techlaw.uottawa.ca/aisociety/regul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orys.com/our-latest-thinking/publications/2021/05/the-future-of-ai-regulation-in-canad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legalinsights.com/practice-areas/ai-machine-learning-and-big-data-laws-and-regulations/china" TargetMode="External"/><Relationship Id="rId2" Type="http://schemas.openxmlformats.org/officeDocument/2006/relationships/hyperlink" Target="https://venturebeat.com/2021/10/03/what-we-can-learn-from-chinas-proposed-ai-regula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trealethics.ai/the-chinese-approach-to-ai-an-analysis-of-policy-ethics-and-regulatio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privacyassembly.org/wp-content/uploads/2020/10/FINAL-GPA-Resolution-on-Accountability-in-the-Development-and-Use-of-AI-E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trophy&#10;&#10;Description automatically generated with low confidence">
            <a:extLst>
              <a:ext uri="{FF2B5EF4-FFF2-40B4-BE49-F238E27FC236}">
                <a16:creationId xmlns:a16="http://schemas.microsoft.com/office/drawing/2014/main" id="{8BFF0032-B9B4-440B-8081-BFE21A76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410" b="1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2C14D9-508D-46A8-80FD-6C383D6A0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Regulation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FA449-130A-42C4-BD11-EA4A1A82F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December 17,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4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1F16-2A90-409D-A65B-C480102D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Regulatory Areas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F366-0BC2-43BB-8292-3A27C846E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Data regulation </a:t>
            </a:r>
          </a:p>
          <a:p>
            <a:pPr lvl="1"/>
            <a:r>
              <a:rPr lang="en-CA" dirty="0"/>
              <a:t>Data rights – customers and supplies need to clearly define data use rights</a:t>
            </a:r>
          </a:p>
          <a:p>
            <a:pPr lvl="1"/>
            <a:r>
              <a:rPr lang="en-CA" dirty="0"/>
              <a:t> the GDPR and more</a:t>
            </a:r>
          </a:p>
          <a:p>
            <a:r>
              <a:rPr lang="en-CA" dirty="0"/>
              <a:t>Intellectual property </a:t>
            </a:r>
          </a:p>
          <a:p>
            <a:pPr lvl="1"/>
            <a:r>
              <a:rPr lang="en-CA" dirty="0"/>
              <a:t>Defining ‘authorship’ of AI-generated content</a:t>
            </a:r>
          </a:p>
          <a:p>
            <a:r>
              <a:rPr lang="en-CA" dirty="0"/>
              <a:t>Civil wrongs (torts)</a:t>
            </a:r>
          </a:p>
          <a:p>
            <a:pPr lvl="1"/>
            <a:r>
              <a:rPr lang="en-CA" dirty="0"/>
              <a:t>Manufacturing and design defects</a:t>
            </a:r>
          </a:p>
          <a:p>
            <a:pPr lvl="1"/>
            <a:r>
              <a:rPr lang="en-CA" dirty="0"/>
              <a:t>Failure to warn of risks</a:t>
            </a:r>
          </a:p>
          <a:p>
            <a:pPr lvl="1"/>
            <a:endParaRPr lang="en-CA" dirty="0"/>
          </a:p>
          <a:p>
            <a:endParaRPr lang="en-CA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85EB8-B208-4A65-82D2-0D58E3704058}"/>
              </a:ext>
            </a:extLst>
          </p:cNvPr>
          <p:cNvSpPr txBox="1"/>
          <p:nvPr/>
        </p:nvSpPr>
        <p:spPr>
          <a:xfrm>
            <a:off x="838200" y="6127234"/>
            <a:ext cx="1135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https://www.globallegalinsights.com/practice-areas/ai-machine-learning-and-big-data-laws-and-regulations/canada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67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8F88-9BA4-4641-A571-A47663D3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Goodhart’s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1E83A-66C0-4EF7-9CEC-8E3564D3A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that any metric ceases to be a valid metric the moment it becomes a target for optimization (and gets “metric-hacked”)</a:t>
            </a:r>
          </a:p>
          <a:p>
            <a:r>
              <a:rPr lang="en-US" dirty="0"/>
              <a:t>E.g. bounty on cobras</a:t>
            </a:r>
          </a:p>
          <a:p>
            <a:pPr lvl="1"/>
            <a:r>
              <a:rPr lang="en-US" dirty="0"/>
              <a:t>Works well at first</a:t>
            </a:r>
          </a:p>
          <a:p>
            <a:pPr lvl="1"/>
            <a:r>
              <a:rPr lang="en-US" dirty="0"/>
              <a:t>But people begin raising cobras</a:t>
            </a:r>
          </a:p>
          <a:p>
            <a:pPr lvl="1"/>
            <a:r>
              <a:rPr lang="en-US" dirty="0"/>
              <a:t>These are eventually released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81EE6-0971-42DB-A48A-CC45D104C8B3}"/>
              </a:ext>
            </a:extLst>
          </p:cNvPr>
          <p:cNvSpPr txBox="1"/>
          <p:nvPr/>
        </p:nvSpPr>
        <p:spPr>
          <a:xfrm>
            <a:off x="838200" y="5807631"/>
            <a:ext cx="6093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https://en.wikipedia.org/wiki/Goodhart%27s_law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https://www.holistics.io/blog/four-types-goodharts-law/</a:t>
            </a:r>
            <a:endParaRPr lang="en-US" dirty="0"/>
          </a:p>
          <a:p>
            <a:r>
              <a:rPr lang="en-US" dirty="0"/>
              <a:t>Image: </a:t>
            </a:r>
            <a:r>
              <a:rPr lang="en-US" dirty="0">
                <a:hlinkClick r:id="rId4"/>
              </a:rPr>
              <a:t>https://danikalaw.com/attribution-and-goodharts-law/</a:t>
            </a:r>
            <a:r>
              <a:rPr lang="en-US" dirty="0"/>
              <a:t>  </a:t>
            </a:r>
          </a:p>
        </p:txBody>
      </p:sp>
      <p:pic>
        <p:nvPicPr>
          <p:cNvPr id="7" name="Picture 6" descr="A picture containing text, reptile&#10;&#10;Description automatically generated">
            <a:extLst>
              <a:ext uri="{FF2B5EF4-FFF2-40B4-BE49-F238E27FC236}">
                <a16:creationId xmlns:a16="http://schemas.microsoft.com/office/drawing/2014/main" id="{F96A7991-1E79-4214-BA9F-B450B83B3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2479"/>
            <a:ext cx="5276306" cy="26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6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B8D4-BB00-4188-ABFD-776A0E8E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Regulatory Lag and Regulatory Markets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31BF-AB34-4498-99B4-4AB32C2C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pace of AI progress, laws will often be outdated by the time they’re passed.</a:t>
            </a:r>
          </a:p>
          <a:p>
            <a:r>
              <a:rPr lang="en-US"/>
              <a:t> “Regulatory </a:t>
            </a:r>
            <a:r>
              <a:rPr lang="en-US" dirty="0"/>
              <a:t>markets for AI” — a system whereby governments set safety metrics (e.g. “fewer than X collisions caused by self-driving cars per Y miles driven”) and drive whole sectors of the economy to compete on those targets.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E608C-B515-4161-994C-0AF4A1D1CAD1}"/>
              </a:ext>
            </a:extLst>
          </p:cNvPr>
          <p:cNvSpPr txBox="1"/>
          <p:nvPr/>
        </p:nvSpPr>
        <p:spPr>
          <a:xfrm>
            <a:off x="838199" y="5988734"/>
            <a:ext cx="11222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https://towardsdatascience.com/how-to-create-explainable-ai-regulations-that-actually-make-sense-8e6f35866bd8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43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5B56-EDDC-4D9B-981B-05041578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Recognizing Our 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A6F31-C433-4F42-8354-1745D9C1E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People don’t understand AI</a:t>
            </a:r>
          </a:p>
          <a:p>
            <a:pPr lvl="1"/>
            <a:r>
              <a:rPr lang="en-CA" dirty="0"/>
              <a:t>Especially octogenarian legislators</a:t>
            </a:r>
          </a:p>
          <a:p>
            <a:pPr lvl="1"/>
            <a:r>
              <a:rPr lang="en-CA" dirty="0"/>
              <a:t>Though social science has done a lot to expose the risks</a:t>
            </a:r>
          </a:p>
          <a:p>
            <a:r>
              <a:rPr lang="en-CA" dirty="0"/>
              <a:t>There’s a need for a constant dialogue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232A2-C616-4C22-A963-76A9BEEA104A}"/>
              </a:ext>
            </a:extLst>
          </p:cNvPr>
          <p:cNvSpPr txBox="1"/>
          <p:nvPr/>
        </p:nvSpPr>
        <p:spPr>
          <a:xfrm>
            <a:off x="838199" y="5665569"/>
            <a:ext cx="8810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https://www.tandfonline.com/doi/full/10.1080/13669877.2021.1957985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1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E0DB-4FA7-443F-A2A6-4A60262A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Scope of Regulation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177E1-CC5E-4DAE-A5F9-B068614B8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Ethical governance: focusing on the most pertinent ethical issues raised by AI such as fairness, transparency and privacy </a:t>
            </a:r>
          </a:p>
          <a:p>
            <a:r>
              <a:rPr lang="en-US" dirty="0"/>
              <a:t>Explainability and interpretability: for example, the idea of a ‘right to explanation’ of algorithmic decisions </a:t>
            </a:r>
          </a:p>
          <a:p>
            <a:r>
              <a:rPr lang="en-US" dirty="0"/>
              <a:t>Ethical auditing: mechanisms that examine the inputs and outputs of algorithms for bias and harms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B1603-1E38-4FEF-99DE-30013E5A9AF1}"/>
              </a:ext>
            </a:extLst>
          </p:cNvPr>
          <p:cNvSpPr txBox="1"/>
          <p:nvPr/>
        </p:nvSpPr>
        <p:spPr>
          <a:xfrm>
            <a:off x="838200" y="5111571"/>
            <a:ext cx="11206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Corrinne Cath, 2018, </a:t>
            </a:r>
            <a:r>
              <a:rPr lang="en-US" dirty="0">
                <a:hlinkClick r:id="rId2"/>
              </a:rPr>
              <a:t>https://royalsocietypublishing.org/doi/pdf/10.1098/rsta.2018.0080</a:t>
            </a:r>
            <a:endParaRPr lang="en-US" dirty="0"/>
          </a:p>
          <a:p>
            <a:r>
              <a:rPr lang="en-US" dirty="0"/>
              <a:t>Map: </a:t>
            </a:r>
            <a:r>
              <a:rPr lang="en-US" dirty="0">
                <a:hlinkClick r:id="rId3"/>
              </a:rPr>
              <a:t>https://docs.google.com/spreadsheets/d/1utA1ug1nKF3B4MMmC_AQeyo1IK5jH_abMK9oFHEJekk/edit#gid=0</a:t>
            </a:r>
            <a:endParaRPr lang="en-US" dirty="0"/>
          </a:p>
          <a:p>
            <a:r>
              <a:rPr lang="en-US" dirty="0"/>
              <a:t>Cover image: </a:t>
            </a:r>
            <a:r>
              <a:rPr lang="en-US" dirty="0">
                <a:hlinkClick r:id="rId4"/>
              </a:rPr>
              <a:t>https://www.bloomberg.com/news/articles/2021-11-19/crypto-industry-s-solution-to-regulation-is-self-regulation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5981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BAB8D-0E21-43D8-92ED-36B42F3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Explainability Revisited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D2D9-E4B9-4D09-8B8A-CCA07DF5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ICO and The Alan Turing Institute identify six main varieties: </a:t>
            </a:r>
          </a:p>
          <a:p>
            <a:r>
              <a:rPr lang="en-US" dirty="0"/>
              <a:t>Rationale: reasons behind a decision. </a:t>
            </a:r>
          </a:p>
          <a:p>
            <a:r>
              <a:rPr lang="en-US" dirty="0"/>
              <a:t>Responsibility: who made the AI system and how to obtain a human review</a:t>
            </a:r>
          </a:p>
          <a:p>
            <a:r>
              <a:rPr lang="en-US" dirty="0"/>
              <a:t>Data: What data went into the model and how was data used</a:t>
            </a:r>
          </a:p>
          <a:p>
            <a:r>
              <a:rPr lang="en-US" dirty="0"/>
              <a:t>Fairness: how we know the AI is unbiased and individuals are treated equitably. </a:t>
            </a:r>
          </a:p>
          <a:p>
            <a:r>
              <a:rPr lang="en-US" dirty="0"/>
              <a:t>Safety and performance: How are accuracy, reliability, security and robustness ensured</a:t>
            </a:r>
          </a:p>
          <a:p>
            <a:r>
              <a:rPr lang="en-US" dirty="0"/>
              <a:t>Impact explanation: how are effects and decisions monitored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67994-C525-4ED2-B17D-BAAD920E0062}"/>
              </a:ext>
            </a:extLst>
          </p:cNvPr>
          <p:cNvSpPr txBox="1"/>
          <p:nvPr/>
        </p:nvSpPr>
        <p:spPr>
          <a:xfrm>
            <a:off x="838200" y="6169709"/>
            <a:ext cx="10829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https://www.arnoldporter.com/-/media/files/perspectives/publications/2021/06/ai-regulationstaying-ahead-of-curveschildkraut0621.pdf?la=en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60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758A-C92E-4101-8F40-58FCF845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Europe: The AI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36C8-C741-4905-AD8A-AF2B31687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Definition of AI, place of market</a:t>
            </a:r>
          </a:p>
          <a:p>
            <a:r>
              <a:rPr lang="en-CA" dirty="0"/>
              <a:t>Risk-based approach: some AI practices are banned (Title II)</a:t>
            </a:r>
          </a:p>
          <a:p>
            <a:pPr lvl="1"/>
            <a:r>
              <a:rPr lang="en-CA" dirty="0"/>
              <a:t>Bans tech that’s subliminal, exploits vulnerabilities, social score, real-time biometrics (subject to conditions)</a:t>
            </a:r>
          </a:p>
          <a:p>
            <a:r>
              <a:rPr lang="en-CA" dirty="0"/>
              <a:t>Regulated compliance of high-risk AI with existing rights</a:t>
            </a:r>
          </a:p>
          <a:p>
            <a:r>
              <a:rPr lang="en-CA" dirty="0"/>
              <a:t>Potentially risk AI must bear a CE mark of product compliance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3A07-01B6-464E-9767-E01F60D6B91D}"/>
              </a:ext>
            </a:extLst>
          </p:cNvPr>
          <p:cNvSpPr txBox="1"/>
          <p:nvPr/>
        </p:nvSpPr>
        <p:spPr>
          <a:xfrm>
            <a:off x="838200" y="5715298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European Commission finally presented its Proposal for a Regulation laying down </a:t>
            </a:r>
            <a:r>
              <a:rPr lang="en-US" dirty="0" err="1"/>
              <a:t>harmonised</a:t>
            </a:r>
            <a:r>
              <a:rPr lang="en-US" dirty="0"/>
              <a:t> rules on artificial intelligence </a:t>
            </a:r>
            <a:r>
              <a:rPr lang="en-US" dirty="0">
                <a:hlinkClick r:id="rId2"/>
              </a:rPr>
              <a:t>https://eur-lex.europa.eu/legal-content/EN/TXT/?uri=CELEX%3A52021PC0206</a:t>
            </a:r>
            <a:r>
              <a:rPr lang="en-US" dirty="0"/>
              <a:t> </a:t>
            </a:r>
          </a:p>
          <a:p>
            <a:r>
              <a:rPr lang="en-US" dirty="0"/>
              <a:t>Summary: </a:t>
            </a:r>
            <a:r>
              <a:rPr lang="en-US" dirty="0">
                <a:hlinkClick r:id="rId3"/>
              </a:rPr>
              <a:t>https://www.lexology.com/library/detail.aspx?g=e6c7bcfe-7df3-4bd4-afd7-a2430d64de33</a:t>
            </a:r>
            <a:endParaRPr lang="en-US" dirty="0"/>
          </a:p>
          <a:p>
            <a:r>
              <a:rPr lang="en-US" dirty="0"/>
              <a:t>Also: </a:t>
            </a:r>
            <a:r>
              <a:rPr lang="en-US" dirty="0">
                <a:hlinkClick r:id="rId4"/>
              </a:rPr>
              <a:t>https://www.fieldfisher.com/en/insights/the-eu-ai-regulation-part-1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03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4F166-CDE4-4095-8DC4-4F13E2F8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Facial Recognition Bans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5178-5F67-4811-ACB3-36393D46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447847" cy="4351338"/>
          </a:xfrm>
        </p:spPr>
        <p:txBody>
          <a:bodyPr/>
          <a:lstStyle/>
          <a:p>
            <a:r>
              <a:rPr lang="en-CA" dirty="0"/>
              <a:t>Bans in Massachusetts, Maine, Minneapolis</a:t>
            </a:r>
          </a:p>
          <a:p>
            <a:r>
              <a:rPr lang="en-US" dirty="0"/>
              <a:t>Amazon, IBM and Microsoft </a:t>
            </a:r>
            <a:r>
              <a:rPr lang="en-CA" dirty="0"/>
              <a:t>will stop selling the tech</a:t>
            </a:r>
          </a:p>
          <a:p>
            <a:r>
              <a:rPr lang="en-CA" dirty="0"/>
              <a:t>But still, investor cash is rolling in</a:t>
            </a:r>
          </a:p>
          <a:p>
            <a:endParaRPr lang="en-US" dirty="0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DB2CD75-38BD-47BE-A007-5B6EFAA82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46" y="1955801"/>
            <a:ext cx="6286500" cy="408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F3A98B-E98F-4EE6-95AB-61D259822EA5}"/>
              </a:ext>
            </a:extLst>
          </p:cNvPr>
          <p:cNvSpPr txBox="1"/>
          <p:nvPr/>
        </p:nvSpPr>
        <p:spPr>
          <a:xfrm>
            <a:off x="838199" y="6176963"/>
            <a:ext cx="7485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https://www.banfacialrecognition.com/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https://techcrunch.com/2021/07/26/facial-recognition-flush-with-cash/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33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0625-D4ED-4CE6-9B4B-041A8D4F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United States: NIST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A310E-FAF8-4274-B5B3-B398C7936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“American AI Initiative,” guided by five principles:</a:t>
            </a:r>
          </a:p>
          <a:p>
            <a:r>
              <a:rPr lang="en-US" dirty="0"/>
              <a:t>Driving technological breakthroughs;</a:t>
            </a:r>
          </a:p>
          <a:p>
            <a:r>
              <a:rPr lang="en-US" dirty="0"/>
              <a:t>Driving the development of appropriate technical standards;</a:t>
            </a:r>
          </a:p>
          <a:p>
            <a:r>
              <a:rPr lang="en-US" dirty="0"/>
              <a:t>Training workers with the skills to develop and apply AI technologies;</a:t>
            </a:r>
          </a:p>
          <a:p>
            <a:r>
              <a:rPr lang="en-US" dirty="0"/>
              <a:t>Protecting American values, including civil liberties and privacy, and fostering public trust and confidence in AI technologies; and</a:t>
            </a:r>
          </a:p>
          <a:p>
            <a:r>
              <a:rPr lang="en-US" dirty="0"/>
              <a:t>Protecting U.S. technological advantage in AI, while promoting an international environment that supports innovation.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3C15B-45DA-41D1-ADE1-856DD36ED4E4}"/>
              </a:ext>
            </a:extLst>
          </p:cNvPr>
          <p:cNvSpPr txBox="1"/>
          <p:nvPr/>
        </p:nvSpPr>
        <p:spPr>
          <a:xfrm>
            <a:off x="838200" y="5846544"/>
            <a:ext cx="10780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https://www.bakermckenzie.com/-/media/files/people/chae-yoon/rail-us-ai-regulation-guide.pdf</a:t>
            </a:r>
            <a:endParaRPr lang="en-US" dirty="0"/>
          </a:p>
          <a:p>
            <a:r>
              <a:rPr lang="en-US" dirty="0">
                <a:hlinkClick r:id="rId3"/>
              </a:rPr>
              <a:t>https://www.nist.gov/system/files/documents/2019/08/10/ai_standards_fedengagement_plan_9aug2019.pdf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936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0ABB-D09B-4639-A468-BF9BAA61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Canada: Regulatory Framework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48BA1-E999-4D24-93CF-D46020705907}"/>
              </a:ext>
            </a:extLst>
          </p:cNvPr>
          <p:cNvSpPr txBox="1"/>
          <p:nvPr/>
        </p:nvSpPr>
        <p:spPr>
          <a:xfrm>
            <a:off x="838200" y="4699635"/>
            <a:ext cx="70785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AI+Society</a:t>
            </a:r>
            <a:r>
              <a:rPr lang="en-US" sz="1600" dirty="0"/>
              <a:t> Initiative </a:t>
            </a:r>
            <a:r>
              <a:rPr lang="en-US" sz="1600" dirty="0">
                <a:hlinkClick r:id="rId2"/>
              </a:rPr>
              <a:t>https://techlaw.uottawa.ca/aisociety/regulation</a:t>
            </a:r>
            <a:r>
              <a:rPr lang="en-US" sz="1600" dirty="0"/>
              <a:t> </a:t>
            </a:r>
          </a:p>
          <a:p>
            <a:endParaRPr lang="en-US" sz="700" dirty="0"/>
          </a:p>
          <a:p>
            <a:r>
              <a:rPr lang="en-US" sz="1600" dirty="0"/>
              <a:t>A Regulatory Framework for AI: Recommendations for PIPEDA Reform </a:t>
            </a:r>
            <a:r>
              <a:rPr lang="en-US" sz="1600" dirty="0">
                <a:hlinkClick r:id="rId3"/>
              </a:rPr>
              <a:t>https://www.priv.gc.ca/en/about-the-opc/what-we-do/consultations/completed-consultations/consultation-ai/reg-fw_202011/</a:t>
            </a:r>
            <a:r>
              <a:rPr lang="en-US" sz="1600" dirty="0"/>
              <a:t> </a:t>
            </a:r>
          </a:p>
          <a:p>
            <a:endParaRPr lang="en-US" sz="900" dirty="0"/>
          </a:p>
          <a:p>
            <a:r>
              <a:rPr lang="en-US" sz="1600" dirty="0"/>
              <a:t>The Future of AI Regulation in Canada </a:t>
            </a:r>
            <a:r>
              <a:rPr lang="en-US" sz="1600" dirty="0">
                <a:hlinkClick r:id="rId4"/>
              </a:rPr>
              <a:t>https://www.torys.com/our-latest-thinking/publications/2021/05/the-future-of-ai-regulation-in-canada</a:t>
            </a:r>
            <a:r>
              <a:rPr lang="en-US" sz="1600" dirty="0"/>
              <a:t> </a:t>
            </a:r>
          </a:p>
        </p:txBody>
      </p:sp>
      <p:pic>
        <p:nvPicPr>
          <p:cNvPr id="13" name="Picture 12" descr="A picture containing text, queen, window&#10;&#10;Description automatically generated">
            <a:extLst>
              <a:ext uri="{FF2B5EF4-FFF2-40B4-BE49-F238E27FC236}">
                <a16:creationId xmlns:a16="http://schemas.microsoft.com/office/drawing/2014/main" id="{7724A9CC-5C31-49FD-95B9-2C2EE1883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46" y="2328283"/>
            <a:ext cx="3118982" cy="418723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115C52-9E7D-414C-B736-3FDAE878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Canadian Privacy Commissioner: an appropriate law for AI would:</a:t>
            </a:r>
          </a:p>
          <a:p>
            <a:pPr marL="742950" lvl="1" indent="-285750"/>
            <a:r>
              <a:rPr lang="en-US" dirty="0"/>
              <a:t>Allow personal information to be used for new purposes</a:t>
            </a:r>
          </a:p>
          <a:p>
            <a:pPr marL="742950" lvl="1" indent="-285750"/>
            <a:r>
              <a:rPr lang="en-US" dirty="0"/>
              <a:t>Authorize these uses within a rights based framework</a:t>
            </a:r>
          </a:p>
          <a:p>
            <a:pPr marL="742950" lvl="1" indent="-285750"/>
            <a:r>
              <a:rPr lang="en-US" dirty="0"/>
              <a:t>Create provisions specific to automated decision-making</a:t>
            </a:r>
          </a:p>
          <a:p>
            <a:pPr marL="742950" lvl="1" indent="-285750"/>
            <a:r>
              <a:rPr lang="en-US" dirty="0"/>
              <a:t>Require businesses to demonstrate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7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1F2A-D852-4A76-885B-485EDD32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China: Social Impact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7CEEA-1A4D-42F8-BA14-14B1789EA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Major initiatives:</a:t>
            </a:r>
          </a:p>
          <a:p>
            <a:pPr lvl="1"/>
            <a:r>
              <a:rPr lang="en-CA" dirty="0"/>
              <a:t>Draft guidelines on recommender systems (including the right to turn them off), requirement for user consent for use of personal data </a:t>
            </a:r>
          </a:p>
          <a:p>
            <a:pPr lvl="1"/>
            <a:r>
              <a:rPr lang="en-CA" dirty="0"/>
              <a:t>Overall limits on tech and AI companies “</a:t>
            </a:r>
            <a:r>
              <a:rPr lang="en-US" dirty="0"/>
              <a:t>that would prevent platforms from violating user privacy, encouraging users to spend money, and promoting addictive behaviors</a:t>
            </a:r>
            <a:r>
              <a:rPr lang="en-CA" dirty="0">
                <a:latin typeface="Arial" panose="020B0604020202020204" pitchFamily="34" charset="0"/>
              </a:rPr>
              <a:t>”</a:t>
            </a:r>
          </a:p>
          <a:p>
            <a:pPr lvl="1"/>
            <a:r>
              <a:rPr lang="en-CA" dirty="0"/>
              <a:t>Strong anti-trust, anti-monopoly laws, </a:t>
            </a:r>
            <a:r>
              <a:rPr lang="en-US" dirty="0"/>
              <a:t>liability for abusing a dominant market position by discriminatory pricing, concern about working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C7B10-37D8-4097-B79B-9E6E074F48D1}"/>
              </a:ext>
            </a:extLst>
          </p:cNvPr>
          <p:cNvSpPr txBox="1"/>
          <p:nvPr/>
        </p:nvSpPr>
        <p:spPr>
          <a:xfrm>
            <a:off x="838200" y="5111571"/>
            <a:ext cx="9833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https://venturebeat.com/2021/10/03/what-we-can-learn-from-chinas-proposed-ai-regulations/</a:t>
            </a:r>
            <a:endParaRPr lang="en-US" dirty="0"/>
          </a:p>
          <a:p>
            <a:r>
              <a:rPr lang="en-US" dirty="0">
                <a:hlinkClick r:id="rId3"/>
              </a:rPr>
              <a:t>https://www.globallegalinsights.com/practice-areas/ai-machine-learning-and-big-data-laws-and-regulations/china</a:t>
            </a:r>
            <a:r>
              <a:rPr lang="en-US" dirty="0"/>
              <a:t>  </a:t>
            </a:r>
          </a:p>
          <a:p>
            <a:r>
              <a:rPr lang="en-US" dirty="0">
                <a:hlinkClick r:id="rId4"/>
              </a:rPr>
              <a:t>https://montrealethics.ai/the-chinese-approach-to-ai-an-analysis-of-policy-ethics-and-regulation/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43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425-6877-4C0F-8CA1-B78B068F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Global Privacy Agency: Accountability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5433-6B59-4E75-8228-F02F86360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Assess the potential impact to human rights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Test the robustness, reliability, accuracy and data security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Keep records of impact, design, development, testing and use 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Disclose data protection, privacy and rights impact assessment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Disclosing the use, the data, and the logic involved in the AI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Ensure an accountable human actor is identified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And seven more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C51B5-6CEB-46E0-83DD-E89C41158487}"/>
              </a:ext>
            </a:extLst>
          </p:cNvPr>
          <p:cNvSpPr txBox="1"/>
          <p:nvPr/>
        </p:nvSpPr>
        <p:spPr>
          <a:xfrm>
            <a:off x="838200" y="6031210"/>
            <a:ext cx="1065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https://globalprivacyassembly.org/wp-content/uploads/2020/10/FINAL-GPA-Resolution-on-Accountability-in-the-Development-and-Use-of-AI-EN.pdf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0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1109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Regulation</vt:lpstr>
      <vt:lpstr>Scope of Regulation</vt:lpstr>
      <vt:lpstr>Explainability Revisited</vt:lpstr>
      <vt:lpstr>Europe: The AI Act</vt:lpstr>
      <vt:lpstr>Facial Recognition Bans</vt:lpstr>
      <vt:lpstr>United States: NIST Plan</vt:lpstr>
      <vt:lpstr>Canada: Regulatory Framework</vt:lpstr>
      <vt:lpstr>China: Social Impact</vt:lpstr>
      <vt:lpstr>Global Privacy Agency: Accountability</vt:lpstr>
      <vt:lpstr>Other Regulatory Areas</vt:lpstr>
      <vt:lpstr>Goodhart’s Law</vt:lpstr>
      <vt:lpstr>Regulatory Lag and Regulatory Markets</vt:lpstr>
      <vt:lpstr>Recognizing Our Limitations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</dc:title>
  <dc:creator>Stephen Downes</dc:creator>
  <cp:lastModifiedBy>Stephen Downes</cp:lastModifiedBy>
  <cp:revision>3</cp:revision>
  <dcterms:created xsi:type="dcterms:W3CDTF">2021-12-17T17:21:34Z</dcterms:created>
  <dcterms:modified xsi:type="dcterms:W3CDTF">2021-12-18T22:00:20Z</dcterms:modified>
</cp:coreProperties>
</file>