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4" r:id="rId3"/>
    <p:sldId id="298" r:id="rId4"/>
    <p:sldId id="299" r:id="rId5"/>
    <p:sldId id="300" r:id="rId6"/>
    <p:sldId id="301" r:id="rId7"/>
    <p:sldId id="303" r:id="rId8"/>
    <p:sldId id="302" r:id="rId9"/>
    <p:sldId id="304" r:id="rId10"/>
    <p:sldId id="306" r:id="rId11"/>
    <p:sldId id="305"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p:scale>
          <a:sx n="77" d="100"/>
          <a:sy n="77" d="100"/>
        </p:scale>
        <p:origin x="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29A9-946A-4150-B5F2-9E818A9B66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E4B999-4316-4B55-A6F5-4D22E91EA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8A4CBB-A467-41B0-BCC8-50E34E5A3164}"/>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5" name="Footer Placeholder 4">
            <a:extLst>
              <a:ext uri="{FF2B5EF4-FFF2-40B4-BE49-F238E27FC236}">
                <a16:creationId xmlns:a16="http://schemas.microsoft.com/office/drawing/2014/main" id="{A219B85E-8B36-40BB-A851-87127725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18306-6AD7-41BB-9A67-A919F423F7FE}"/>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143694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92FE-1596-4370-8344-8D6552B66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F3588-8D62-4C67-B504-55350D701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4111-E109-45A0-84CE-642A59C5CA91}"/>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5" name="Footer Placeholder 4">
            <a:extLst>
              <a:ext uri="{FF2B5EF4-FFF2-40B4-BE49-F238E27FC236}">
                <a16:creationId xmlns:a16="http://schemas.microsoft.com/office/drawing/2014/main" id="{F3BD478A-69BB-4E97-9A6C-34E20305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44BB6-3E2F-41F0-BDC4-C4F721E908E4}"/>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6113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22B02-39AE-4173-A945-D9C4639FDF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57753-B732-4E46-B20B-742056FBD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2C2B2-DABB-4360-AB4C-B513D952518B}"/>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5" name="Footer Placeholder 4">
            <a:extLst>
              <a:ext uri="{FF2B5EF4-FFF2-40B4-BE49-F238E27FC236}">
                <a16:creationId xmlns:a16="http://schemas.microsoft.com/office/drawing/2014/main" id="{F5CDBFE9-C29A-4570-956B-CB07E9A1E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1518B-865C-4DE0-B75D-053DE210D53A}"/>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4565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2546-5946-4E0B-ABD6-B6B34BF35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044EC-7AD1-42B8-97B5-A70D2E529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6FDCC-BA59-43BC-A5B5-105E54C8BD18}"/>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5" name="Footer Placeholder 4">
            <a:extLst>
              <a:ext uri="{FF2B5EF4-FFF2-40B4-BE49-F238E27FC236}">
                <a16:creationId xmlns:a16="http://schemas.microsoft.com/office/drawing/2014/main" id="{4F537C4B-6527-40F7-B24F-5A94812E4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9DB36-624F-4B0F-A125-EA27F4AC696E}"/>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327790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DD68-0350-46A3-9BA9-09F4D267C8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945E41-A119-4D3A-AD61-E33D75477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0D125-934F-4FCB-8108-E6E57FF3F8CC}"/>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5" name="Footer Placeholder 4">
            <a:extLst>
              <a:ext uri="{FF2B5EF4-FFF2-40B4-BE49-F238E27FC236}">
                <a16:creationId xmlns:a16="http://schemas.microsoft.com/office/drawing/2014/main" id="{EB0B7B15-F4A6-4C97-92BB-8EB27BE4A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DC6C7-0ACF-4158-8562-FC853332431A}"/>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418468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9A14-7BC5-4F19-A820-4E831BF0F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4C34A-6E6F-41E4-B75E-1AE8F1B18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39C337-76AF-441A-89D2-C2FDDF562D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87CCF-B482-49B7-B93A-255E4AF9E85B}"/>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6" name="Footer Placeholder 5">
            <a:extLst>
              <a:ext uri="{FF2B5EF4-FFF2-40B4-BE49-F238E27FC236}">
                <a16:creationId xmlns:a16="http://schemas.microsoft.com/office/drawing/2014/main" id="{A1EB802C-79CF-42CE-9A26-1B082C2B0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898BD-757E-44C6-A082-8EB08AF2A820}"/>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2981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3589-FB2B-4A66-BBAC-83E3D964B6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B67856-8E56-4361-88F0-C7900E1C9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FDFFE2-66B6-4B0C-AC29-CFB71BD0E5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A2D3B8-D9DE-4079-BD12-9767F7BAC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11ED5-357D-45AD-AC6A-8E88E129E8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7FE371-B39A-4B75-8DE7-60F4DD916D84}"/>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8" name="Footer Placeholder 7">
            <a:extLst>
              <a:ext uri="{FF2B5EF4-FFF2-40B4-BE49-F238E27FC236}">
                <a16:creationId xmlns:a16="http://schemas.microsoft.com/office/drawing/2014/main" id="{11174A2D-50C9-4A8C-8204-A5B25D2F1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A69B0-73FE-4854-8605-1AC4B5F9F9D8}"/>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426601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B025-6A38-45BE-B9B2-F79A879300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503615-1B9F-441F-BA2F-46991E5A6190}"/>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4" name="Footer Placeholder 3">
            <a:extLst>
              <a:ext uri="{FF2B5EF4-FFF2-40B4-BE49-F238E27FC236}">
                <a16:creationId xmlns:a16="http://schemas.microsoft.com/office/drawing/2014/main" id="{DE4A4440-A9EB-4890-A747-22D060437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0C37E7-7ABA-4829-B1D6-4ABB9CE3C32C}"/>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325967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F5F9B-9473-45B0-9688-A7605B1E5F2F}"/>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3" name="Footer Placeholder 2">
            <a:extLst>
              <a:ext uri="{FF2B5EF4-FFF2-40B4-BE49-F238E27FC236}">
                <a16:creationId xmlns:a16="http://schemas.microsoft.com/office/drawing/2014/main" id="{2CEADA9D-2CD5-4CD3-AD90-5A6A162EAD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65CB4-FB99-4C7B-99D8-600BBF041DDA}"/>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76943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779E-14D2-4EEC-8988-7BB21B2C9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C1C4C-714A-4FC4-B618-740D5AD6A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E77A8F-FC61-419C-B62F-AB6EA9499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5DB8C-4E65-4F2B-BB34-5FAB38862E90}"/>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6" name="Footer Placeholder 5">
            <a:extLst>
              <a:ext uri="{FF2B5EF4-FFF2-40B4-BE49-F238E27FC236}">
                <a16:creationId xmlns:a16="http://schemas.microsoft.com/office/drawing/2014/main" id="{95A4BF0E-D10C-4244-88A4-4AC7C2955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46040-1226-4183-B98F-000B948518A9}"/>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38141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84F2-5E4B-4364-9648-3A4F6F032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46277C-8F63-4839-B63F-D419C996E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A4077D-487D-4B25-958E-2BA5FB1B1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C7CF2-3C42-4FC0-9CDE-4C93D3507CAD}"/>
              </a:ext>
            </a:extLst>
          </p:cNvPr>
          <p:cNvSpPr>
            <a:spLocks noGrp="1"/>
          </p:cNvSpPr>
          <p:nvPr>
            <p:ph type="dt" sz="half" idx="10"/>
          </p:nvPr>
        </p:nvSpPr>
        <p:spPr/>
        <p:txBody>
          <a:bodyPr/>
          <a:lstStyle/>
          <a:p>
            <a:fld id="{10858455-773B-47F5-88A3-6B0A08AC3ED1}" type="datetimeFigureOut">
              <a:rPr lang="en-US" smtClean="0"/>
              <a:t>12/18/2021</a:t>
            </a:fld>
            <a:endParaRPr lang="en-US"/>
          </a:p>
        </p:txBody>
      </p:sp>
      <p:sp>
        <p:nvSpPr>
          <p:cNvPr id="6" name="Footer Placeholder 5">
            <a:extLst>
              <a:ext uri="{FF2B5EF4-FFF2-40B4-BE49-F238E27FC236}">
                <a16:creationId xmlns:a16="http://schemas.microsoft.com/office/drawing/2014/main" id="{B4D5B570-BC48-40EB-A399-1BA1CF8D1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04CEF-C85B-485D-951A-9C8626C6A0F2}"/>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12429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40E76-DCE9-40A1-B52F-32B82D853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DA929C-DB03-4ACE-B977-11582F5B7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0A348-72C0-4BB3-AB86-B0FA10BA4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58455-773B-47F5-88A3-6B0A08AC3ED1}" type="datetimeFigureOut">
              <a:rPr lang="en-US" smtClean="0"/>
              <a:t>12/18/2021</a:t>
            </a:fld>
            <a:endParaRPr lang="en-US"/>
          </a:p>
        </p:txBody>
      </p:sp>
      <p:sp>
        <p:nvSpPr>
          <p:cNvPr id="5" name="Footer Placeholder 4">
            <a:extLst>
              <a:ext uri="{FF2B5EF4-FFF2-40B4-BE49-F238E27FC236}">
                <a16:creationId xmlns:a16="http://schemas.microsoft.com/office/drawing/2014/main" id="{880612FF-F8C6-4779-BE93-CD288D4C5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6D4A06-CDFB-4241-AE14-BE809A62D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BC96F-27CD-4458-839D-2EC01FDF7283}" type="slidenum">
              <a:rPr lang="en-US" smtClean="0"/>
              <a:t>‹#›</a:t>
            </a:fld>
            <a:endParaRPr lang="en-US"/>
          </a:p>
        </p:txBody>
      </p:sp>
    </p:spTree>
    <p:extLst>
      <p:ext uri="{BB962C8B-B14F-4D97-AF65-F5344CB8AC3E}">
        <p14:creationId xmlns:p14="http://schemas.microsoft.com/office/powerpoint/2010/main" val="354059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ise.utoronto.ca/rspe/UserFiles/File/KM%20paper%20May%20Symposium%20FIN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kmbkteam.wordpress.com/2011/01/05/the-difference-between-km-knowledge-management-kmb-knowledge-mobilizatio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timreview.ca/article/10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irstmonday.org/ojs/index.php/fm/article/view/10631/9418" TargetMode="External"/><Relationship Id="rId1" Type="http://schemas.openxmlformats.org/officeDocument/2006/relationships/slideLayout" Target="../slideLayouts/slideLayout2.xml"/><Relationship Id="rId4" Type="http://schemas.openxmlformats.org/officeDocument/2006/relationships/hyperlink" Target="https://the-leads-asia.news/2021/02/19/drschafer-part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heconversation.com/connective-action-the-publics-answer-to-democratic-dysfunction-33089"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pulse/cobit-2019-review-framework-its-major-concepts-gr%C3%A9gory-franc/"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lu.ca/academics/research/partnerships/partner-with-a-researcher/knowledge-mobilization.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br.org/2020/10/a-practical-guide-to-building-ethical-a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hbr.org/2020/10/a-practical-guide-to-building-ethical-a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mcpublichealth.biomedcentral.com/articles/10.1186/s12889-020-10121-9/figures/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mc/articles/PMC32415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l.acm.org/doi/10.1145/3375462.33754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shrc-crsh.gc.ca/about-au_sujet/publications/KMb_-_LevinDiscussionPaper_-_E.pdf" TargetMode="External"/><Relationship Id="rId2" Type="http://schemas.openxmlformats.org/officeDocument/2006/relationships/hyperlink" Target="http://www.kmbtoolkit.ca/what-is-kmb" TargetMode="External"/><Relationship Id="rId1" Type="http://schemas.openxmlformats.org/officeDocument/2006/relationships/slideLayout" Target="../slideLayouts/slideLayout2.xml"/><Relationship Id="rId5" Type="http://schemas.openxmlformats.org/officeDocument/2006/relationships/hyperlink" Target="https://kmbkteam.wordpress.com/2011/01/05/the-difference-between-km-knowledge-management-kmb-knowledge-mobilization/"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10;&#10;Description automatically generated">
            <a:extLst>
              <a:ext uri="{FF2B5EF4-FFF2-40B4-BE49-F238E27FC236}">
                <a16:creationId xmlns:a16="http://schemas.microsoft.com/office/drawing/2014/main" id="{506FDF12-4029-4C9A-8327-8D3D267108D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4223" b="1"/>
          <a:stretch/>
        </p:blipFill>
        <p:spPr>
          <a:xfrm>
            <a:off x="20" y="1"/>
            <a:ext cx="12191980" cy="6857999"/>
          </a:xfrm>
          <a:prstGeom prst="rect">
            <a:avLst/>
          </a:prstGeom>
        </p:spPr>
      </p:pic>
      <p:sp>
        <p:nvSpPr>
          <p:cNvPr id="2" name="Title 1">
            <a:extLst>
              <a:ext uri="{FF2B5EF4-FFF2-40B4-BE49-F238E27FC236}">
                <a16:creationId xmlns:a16="http://schemas.microsoft.com/office/drawing/2014/main" id="{5E4E806C-672B-446D-9086-9ECE72A194DD}"/>
              </a:ext>
            </a:extLst>
          </p:cNvPr>
          <p:cNvSpPr>
            <a:spLocks noGrp="1"/>
          </p:cNvSpPr>
          <p:nvPr>
            <p:ph type="ctrTitle"/>
          </p:nvPr>
        </p:nvSpPr>
        <p:spPr>
          <a:xfrm>
            <a:off x="1524000" y="1122362"/>
            <a:ext cx="9144000" cy="2900518"/>
          </a:xfrm>
        </p:spPr>
        <p:txBody>
          <a:bodyPr>
            <a:normAutofit/>
          </a:bodyPr>
          <a:lstStyle/>
          <a:p>
            <a:r>
              <a:rPr lang="en-CA">
                <a:solidFill>
                  <a:srgbClr val="FFFFFF"/>
                </a:solidFill>
              </a:rPr>
              <a:t>Ethical Practices: </a:t>
            </a:r>
            <a:r>
              <a:rPr lang="en-CA" dirty="0">
                <a:solidFill>
                  <a:srgbClr val="FFFFFF"/>
                </a:solidFill>
              </a:rPr>
              <a:t>Part Five</a:t>
            </a:r>
            <a:endParaRPr lang="en-US" dirty="0">
              <a:solidFill>
                <a:srgbClr val="FFFFFF"/>
              </a:solidFill>
            </a:endParaRPr>
          </a:p>
        </p:txBody>
      </p:sp>
      <p:sp>
        <p:nvSpPr>
          <p:cNvPr id="3" name="Subtitle 2">
            <a:extLst>
              <a:ext uri="{FF2B5EF4-FFF2-40B4-BE49-F238E27FC236}">
                <a16:creationId xmlns:a16="http://schemas.microsoft.com/office/drawing/2014/main" id="{2065473E-0611-4B23-A432-8A7945B8541C}"/>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22, 2021</a:t>
            </a:r>
            <a:endParaRPr lang="en-US">
              <a:solidFill>
                <a:srgbClr val="FFFFFF"/>
              </a:solidFill>
            </a:endParaRPr>
          </a:p>
        </p:txBody>
      </p:sp>
    </p:spTree>
    <p:extLst>
      <p:ext uri="{BB962C8B-B14F-4D97-AF65-F5344CB8AC3E}">
        <p14:creationId xmlns:p14="http://schemas.microsoft.com/office/powerpoint/2010/main" val="23876819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7218-DA6B-48C2-8FEC-FA099D72DD8B}"/>
              </a:ext>
            </a:extLst>
          </p:cNvPr>
          <p:cNvSpPr>
            <a:spLocks noGrp="1"/>
          </p:cNvSpPr>
          <p:nvPr>
            <p:ph type="title"/>
          </p:nvPr>
        </p:nvSpPr>
        <p:spPr/>
        <p:txBody>
          <a:bodyPr/>
          <a:lstStyle/>
          <a:p>
            <a:r>
              <a:rPr lang="en-CA" dirty="0"/>
              <a:t>From a KM Perspective</a:t>
            </a:r>
            <a:endParaRPr lang="en-US" dirty="0"/>
          </a:p>
        </p:txBody>
      </p:sp>
      <p:sp>
        <p:nvSpPr>
          <p:cNvPr id="3" name="Content Placeholder 2">
            <a:extLst>
              <a:ext uri="{FF2B5EF4-FFF2-40B4-BE49-F238E27FC236}">
                <a16:creationId xmlns:a16="http://schemas.microsoft.com/office/drawing/2014/main" id="{2F3A1FC8-DD25-4319-AD77-BD1CE109137B}"/>
              </a:ext>
            </a:extLst>
          </p:cNvPr>
          <p:cNvSpPr>
            <a:spLocks noGrp="1"/>
          </p:cNvSpPr>
          <p:nvPr>
            <p:ph idx="1"/>
          </p:nvPr>
        </p:nvSpPr>
        <p:spPr/>
        <p:txBody>
          <a:bodyPr>
            <a:normAutofit fontScale="70000" lnSpcReduction="20000"/>
          </a:bodyPr>
          <a:lstStyle/>
          <a:p>
            <a:r>
              <a:rPr lang="en-US" dirty="0"/>
              <a:t>Knowledge is socially constructed and its use takes multiple forms</a:t>
            </a:r>
          </a:p>
          <a:p>
            <a:r>
              <a:rPr lang="en-US" dirty="0"/>
              <a:t>Bodies of consistent evidence are more powerful and effective over time than single studies</a:t>
            </a:r>
          </a:p>
          <a:p>
            <a:r>
              <a:rPr lang="en-US" dirty="0"/>
              <a:t>Most practitioners have a range of connections to research</a:t>
            </a:r>
          </a:p>
          <a:p>
            <a:r>
              <a:rPr lang="en-US" dirty="0"/>
              <a:t>sources of practices and decisions are hard to define with precision</a:t>
            </a:r>
          </a:p>
          <a:p>
            <a:r>
              <a:rPr lang="en-US" dirty="0"/>
              <a:t>Knowledge is always mediated in some way through various social and political processes</a:t>
            </a:r>
          </a:p>
          <a:p>
            <a:r>
              <a:rPr lang="en-US" dirty="0"/>
              <a:t>Knowledge by itself is not enough to change practice</a:t>
            </a:r>
          </a:p>
          <a:p>
            <a:r>
              <a:rPr lang="en-US" dirty="0"/>
              <a:t>The scale of impact matters but has not received very much attention. </a:t>
            </a:r>
          </a:p>
          <a:p>
            <a:r>
              <a:rPr lang="en-US" dirty="0"/>
              <a:t>The relationship between knowledge and use runs in both directions</a:t>
            </a:r>
          </a:p>
          <a:p>
            <a:r>
              <a:rPr lang="en-US" dirty="0"/>
              <a:t>Personal contact and interaction remains the most powerful vehicle for moving evidence into practice.</a:t>
            </a:r>
          </a:p>
          <a:p>
            <a:r>
              <a:rPr lang="en-US" dirty="0"/>
              <a:t>Not only a matter of producing more knowledge, but also of improving both the desire and capacity for its use</a:t>
            </a:r>
          </a:p>
          <a:p>
            <a:r>
              <a:rPr lang="en-US" dirty="0"/>
              <a:t>Dedicated effort matters. </a:t>
            </a:r>
          </a:p>
          <a:p>
            <a:endParaRPr lang="en-US" dirty="0"/>
          </a:p>
        </p:txBody>
      </p:sp>
      <p:sp>
        <p:nvSpPr>
          <p:cNvPr id="5" name="TextBox 4">
            <a:extLst>
              <a:ext uri="{FF2B5EF4-FFF2-40B4-BE49-F238E27FC236}">
                <a16:creationId xmlns:a16="http://schemas.microsoft.com/office/drawing/2014/main" id="{50B7DFF3-D5A4-4CB7-AF8A-E917CCF225F4}"/>
              </a:ext>
            </a:extLst>
          </p:cNvPr>
          <p:cNvSpPr txBox="1"/>
          <p:nvPr/>
        </p:nvSpPr>
        <p:spPr>
          <a:xfrm>
            <a:off x="838200" y="6127234"/>
            <a:ext cx="10061916" cy="369332"/>
          </a:xfrm>
          <a:prstGeom prst="rect">
            <a:avLst/>
          </a:prstGeom>
          <a:noFill/>
        </p:spPr>
        <p:txBody>
          <a:bodyPr wrap="square">
            <a:spAutoFit/>
          </a:bodyPr>
          <a:lstStyle/>
          <a:p>
            <a:r>
              <a:rPr lang="en-US" dirty="0">
                <a:hlinkClick r:id="rId2"/>
              </a:rPr>
              <a:t>https://www.oise.utoronto.ca/rspe/UserFiles/File/KM%20paper%20May%20Symposium%20FINAL.pdf</a:t>
            </a:r>
            <a:r>
              <a:rPr lang="en-US" dirty="0"/>
              <a:t> </a:t>
            </a:r>
          </a:p>
        </p:txBody>
      </p:sp>
    </p:spTree>
    <p:extLst>
      <p:ext uri="{BB962C8B-B14F-4D97-AF65-F5344CB8AC3E}">
        <p14:creationId xmlns:p14="http://schemas.microsoft.com/office/powerpoint/2010/main" val="7665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60E8-B1C1-4E81-8E26-28D60860E02C}"/>
              </a:ext>
            </a:extLst>
          </p:cNvPr>
          <p:cNvSpPr>
            <a:spLocks noGrp="1"/>
          </p:cNvSpPr>
          <p:nvPr>
            <p:ph type="title"/>
          </p:nvPr>
        </p:nvSpPr>
        <p:spPr/>
        <p:txBody>
          <a:bodyPr/>
          <a:lstStyle/>
          <a:p>
            <a:r>
              <a:rPr lang="en-CA" dirty="0"/>
              <a:t>Applying Knowledge Mobilization</a:t>
            </a:r>
            <a:endParaRPr lang="en-US" dirty="0"/>
          </a:p>
        </p:txBody>
      </p:sp>
      <p:sp>
        <p:nvSpPr>
          <p:cNvPr id="3" name="Content Placeholder 2">
            <a:extLst>
              <a:ext uri="{FF2B5EF4-FFF2-40B4-BE49-F238E27FC236}">
                <a16:creationId xmlns:a16="http://schemas.microsoft.com/office/drawing/2014/main" id="{530B589D-EAAD-48FC-8100-EDCA83F366BF}"/>
              </a:ext>
            </a:extLst>
          </p:cNvPr>
          <p:cNvSpPr>
            <a:spLocks noGrp="1"/>
          </p:cNvSpPr>
          <p:nvPr>
            <p:ph idx="1"/>
          </p:nvPr>
        </p:nvSpPr>
        <p:spPr>
          <a:xfrm>
            <a:off x="838200" y="1825625"/>
            <a:ext cx="5731412" cy="4351338"/>
          </a:xfrm>
        </p:spPr>
        <p:txBody>
          <a:bodyPr/>
          <a:lstStyle/>
          <a:p>
            <a:r>
              <a:rPr lang="en-CA" dirty="0"/>
              <a:t>The need to go beyond traditional publishing</a:t>
            </a:r>
          </a:p>
          <a:p>
            <a:r>
              <a:rPr lang="en-CA" dirty="0"/>
              <a:t>Researchers need to find an uptake for “strategies that excite them”</a:t>
            </a:r>
          </a:p>
          <a:p>
            <a:r>
              <a:rPr lang="en-CA" dirty="0"/>
              <a:t>“</a:t>
            </a:r>
            <a:r>
              <a:rPr lang="en-US" dirty="0"/>
              <a:t>need to put aside your personal agenda and to challenge your own disciplinary/sectoral approaches to become a part of something bigger.</a:t>
            </a:r>
            <a:r>
              <a:rPr lang="en-CA" dirty="0"/>
              <a:t>”</a:t>
            </a:r>
          </a:p>
          <a:p>
            <a:endParaRPr lang="en-US" dirty="0"/>
          </a:p>
        </p:txBody>
      </p:sp>
      <p:pic>
        <p:nvPicPr>
          <p:cNvPr id="7" name="Picture 6" descr="Diagram&#10;&#10;Description automatically generated">
            <a:extLst>
              <a:ext uri="{FF2B5EF4-FFF2-40B4-BE49-F238E27FC236}">
                <a16:creationId xmlns:a16="http://schemas.microsoft.com/office/drawing/2014/main" id="{AD37E724-56E2-4D9E-841D-72A3C9F86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230" y="1542619"/>
            <a:ext cx="4173263" cy="4131531"/>
          </a:xfrm>
          <a:prstGeom prst="rect">
            <a:avLst/>
          </a:prstGeom>
        </p:spPr>
      </p:pic>
      <p:sp>
        <p:nvSpPr>
          <p:cNvPr id="8" name="TextBox 7">
            <a:extLst>
              <a:ext uri="{FF2B5EF4-FFF2-40B4-BE49-F238E27FC236}">
                <a16:creationId xmlns:a16="http://schemas.microsoft.com/office/drawing/2014/main" id="{0FC7D9B1-AEFD-404B-B3D9-ABFD69B091A0}"/>
              </a:ext>
            </a:extLst>
          </p:cNvPr>
          <p:cNvSpPr txBox="1"/>
          <p:nvPr/>
        </p:nvSpPr>
        <p:spPr>
          <a:xfrm>
            <a:off x="7373230" y="5547789"/>
            <a:ext cx="4535657" cy="461665"/>
          </a:xfrm>
          <a:prstGeom prst="rect">
            <a:avLst/>
          </a:prstGeom>
          <a:noFill/>
        </p:spPr>
        <p:txBody>
          <a:bodyPr wrap="square">
            <a:spAutoFit/>
          </a:bodyPr>
          <a:lstStyle/>
          <a:p>
            <a:r>
              <a:rPr lang="en-US" sz="1200" dirty="0">
                <a:hlinkClick r:id="rId3"/>
              </a:rPr>
              <a:t>https://kmbkteam.wordpress.com/2011/01/05/the-difference-between-km-knowledge-management-kmb-knowledge-mobilization/</a:t>
            </a:r>
            <a:r>
              <a:rPr lang="en-US" sz="1200" dirty="0"/>
              <a:t> </a:t>
            </a:r>
          </a:p>
        </p:txBody>
      </p:sp>
      <p:sp>
        <p:nvSpPr>
          <p:cNvPr id="10" name="TextBox 9">
            <a:extLst>
              <a:ext uri="{FF2B5EF4-FFF2-40B4-BE49-F238E27FC236}">
                <a16:creationId xmlns:a16="http://schemas.microsoft.com/office/drawing/2014/main" id="{2063D0CC-3ABE-4BDF-841E-E7B11A4B2553}"/>
              </a:ext>
            </a:extLst>
          </p:cNvPr>
          <p:cNvSpPr txBox="1"/>
          <p:nvPr/>
        </p:nvSpPr>
        <p:spPr>
          <a:xfrm>
            <a:off x="838200" y="6064593"/>
            <a:ext cx="6098344" cy="369332"/>
          </a:xfrm>
          <a:prstGeom prst="rect">
            <a:avLst/>
          </a:prstGeom>
          <a:noFill/>
        </p:spPr>
        <p:txBody>
          <a:bodyPr wrap="square">
            <a:spAutoFit/>
          </a:bodyPr>
          <a:lstStyle/>
          <a:p>
            <a:r>
              <a:rPr lang="en-US" dirty="0">
                <a:hlinkClick r:id="rId4"/>
              </a:rPr>
              <a:t>https://timreview.ca/article/1014</a:t>
            </a:r>
            <a:r>
              <a:rPr lang="en-US" dirty="0"/>
              <a:t> </a:t>
            </a:r>
          </a:p>
        </p:txBody>
      </p:sp>
    </p:spTree>
    <p:extLst>
      <p:ext uri="{BB962C8B-B14F-4D97-AF65-F5344CB8AC3E}">
        <p14:creationId xmlns:p14="http://schemas.microsoft.com/office/powerpoint/2010/main" val="268667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B278-3677-4AA8-98B3-4059D6DCD3FC}"/>
              </a:ext>
            </a:extLst>
          </p:cNvPr>
          <p:cNvSpPr>
            <a:spLocks noGrp="1"/>
          </p:cNvSpPr>
          <p:nvPr>
            <p:ph type="title"/>
          </p:nvPr>
        </p:nvSpPr>
        <p:spPr/>
        <p:txBody>
          <a:bodyPr/>
          <a:lstStyle/>
          <a:p>
            <a:r>
              <a:rPr lang="en-CA" dirty="0"/>
              <a:t>Connective Action</a:t>
            </a:r>
            <a:endParaRPr lang="en-US" dirty="0"/>
          </a:p>
        </p:txBody>
      </p:sp>
      <p:sp>
        <p:nvSpPr>
          <p:cNvPr id="3" name="Content Placeholder 2">
            <a:extLst>
              <a:ext uri="{FF2B5EF4-FFF2-40B4-BE49-F238E27FC236}">
                <a16:creationId xmlns:a16="http://schemas.microsoft.com/office/drawing/2014/main" id="{38CCA836-6694-49FB-8C07-5CC98D6130C1}"/>
              </a:ext>
            </a:extLst>
          </p:cNvPr>
          <p:cNvSpPr>
            <a:spLocks noGrp="1"/>
          </p:cNvSpPr>
          <p:nvPr>
            <p:ph idx="1"/>
          </p:nvPr>
        </p:nvSpPr>
        <p:spPr>
          <a:xfrm>
            <a:off x="838200" y="1825625"/>
            <a:ext cx="6384010" cy="4351338"/>
          </a:xfrm>
        </p:spPr>
        <p:txBody>
          <a:bodyPr/>
          <a:lstStyle/>
          <a:p>
            <a:pPr marL="0" indent="0">
              <a:buNone/>
            </a:pPr>
            <a:r>
              <a:rPr lang="en-US" dirty="0"/>
              <a:t>Forms of activism that focus on quiet acts of caring rather than amplification of a message or platform</a:t>
            </a:r>
          </a:p>
        </p:txBody>
      </p:sp>
      <p:sp>
        <p:nvSpPr>
          <p:cNvPr id="7" name="TextBox 6">
            <a:extLst>
              <a:ext uri="{FF2B5EF4-FFF2-40B4-BE49-F238E27FC236}">
                <a16:creationId xmlns:a16="http://schemas.microsoft.com/office/drawing/2014/main" id="{4A7CC52A-D003-4684-B40F-7AA7E3509438}"/>
              </a:ext>
            </a:extLst>
          </p:cNvPr>
          <p:cNvSpPr txBox="1"/>
          <p:nvPr/>
        </p:nvSpPr>
        <p:spPr>
          <a:xfrm>
            <a:off x="7687158" y="1825625"/>
            <a:ext cx="3936571" cy="4154984"/>
          </a:xfrm>
          <a:prstGeom prst="rect">
            <a:avLst/>
          </a:prstGeom>
          <a:noFill/>
        </p:spPr>
        <p:txBody>
          <a:bodyPr wrap="square">
            <a:spAutoFit/>
          </a:bodyPr>
          <a:lstStyle/>
          <a:p>
            <a:r>
              <a:rPr lang="en-US" sz="2400" dirty="0" err="1"/>
              <a:t>Saidiya</a:t>
            </a:r>
            <a:r>
              <a:rPr lang="en-US" sz="2400" dirty="0"/>
              <a:t> Hartman: a movement "driven not by uplift or the struggle for recognition or citizenship, but by the vision of a world that would guarantee to every human being free access to earth and full enjoyment of the necessities of life, according to individual desires, tastes, and inclinations."</a:t>
            </a:r>
          </a:p>
        </p:txBody>
      </p:sp>
      <p:sp>
        <p:nvSpPr>
          <p:cNvPr id="9" name="TextBox 8">
            <a:extLst>
              <a:ext uri="{FF2B5EF4-FFF2-40B4-BE49-F238E27FC236}">
                <a16:creationId xmlns:a16="http://schemas.microsoft.com/office/drawing/2014/main" id="{34434DFA-B8BE-45B9-96B0-9CA1C72697E6}"/>
              </a:ext>
            </a:extLst>
          </p:cNvPr>
          <p:cNvSpPr txBox="1"/>
          <p:nvPr/>
        </p:nvSpPr>
        <p:spPr>
          <a:xfrm>
            <a:off x="827867" y="5934670"/>
            <a:ext cx="11364133" cy="646331"/>
          </a:xfrm>
          <a:prstGeom prst="rect">
            <a:avLst/>
          </a:prstGeom>
          <a:noFill/>
        </p:spPr>
        <p:txBody>
          <a:bodyPr wrap="square">
            <a:spAutoFit/>
          </a:bodyPr>
          <a:lstStyle/>
          <a:p>
            <a:r>
              <a:rPr lang="en-US" dirty="0"/>
              <a:t>Resistance in a minor key: Care, survival and convening on the margins, </a:t>
            </a:r>
            <a:r>
              <a:rPr lang="en-US" dirty="0" err="1"/>
              <a:t>Rianka</a:t>
            </a:r>
            <a:r>
              <a:rPr lang="en-US" dirty="0"/>
              <a:t> Singh, First Monday, 2020/08/11 </a:t>
            </a:r>
            <a:r>
              <a:rPr lang="en-US" dirty="0">
                <a:hlinkClick r:id="rId2"/>
              </a:rPr>
              <a:t>https://firstmonday.org/ojs/index.php/fm/article/view/10631/9418</a:t>
            </a:r>
            <a:endParaRPr lang="en-US" dirty="0"/>
          </a:p>
        </p:txBody>
      </p:sp>
      <p:pic>
        <p:nvPicPr>
          <p:cNvPr id="13" name="Picture 12" descr="A picture containing graphical user interface&#10;&#10;Description automatically generated">
            <a:extLst>
              <a:ext uri="{FF2B5EF4-FFF2-40B4-BE49-F238E27FC236}">
                <a16:creationId xmlns:a16="http://schemas.microsoft.com/office/drawing/2014/main" id="{87515D08-EB7A-449B-8F50-23A8FE59B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255" y="3014944"/>
            <a:ext cx="4745064" cy="2965665"/>
          </a:xfrm>
          <a:prstGeom prst="rect">
            <a:avLst/>
          </a:prstGeom>
        </p:spPr>
      </p:pic>
      <p:sp>
        <p:nvSpPr>
          <p:cNvPr id="15" name="TextBox 14">
            <a:extLst>
              <a:ext uri="{FF2B5EF4-FFF2-40B4-BE49-F238E27FC236}">
                <a16:creationId xmlns:a16="http://schemas.microsoft.com/office/drawing/2014/main" id="{631DB66F-A0B9-4CBF-BA2F-44B67A1A81A0}"/>
              </a:ext>
            </a:extLst>
          </p:cNvPr>
          <p:cNvSpPr txBox="1"/>
          <p:nvPr/>
        </p:nvSpPr>
        <p:spPr>
          <a:xfrm>
            <a:off x="838200" y="6492875"/>
            <a:ext cx="6098582" cy="369332"/>
          </a:xfrm>
          <a:prstGeom prst="rect">
            <a:avLst/>
          </a:prstGeom>
          <a:noFill/>
        </p:spPr>
        <p:txBody>
          <a:bodyPr wrap="square">
            <a:spAutoFit/>
          </a:bodyPr>
          <a:lstStyle/>
          <a:p>
            <a:r>
              <a:rPr lang="en-US" dirty="0">
                <a:hlinkClick r:id="rId4"/>
              </a:rPr>
              <a:t>https://the-leads-asia.news/2021/02/19/drschafer-part2/</a:t>
            </a:r>
            <a:r>
              <a:rPr lang="en-US" dirty="0"/>
              <a:t> </a:t>
            </a:r>
          </a:p>
        </p:txBody>
      </p:sp>
    </p:spTree>
    <p:extLst>
      <p:ext uri="{BB962C8B-B14F-4D97-AF65-F5344CB8AC3E}">
        <p14:creationId xmlns:p14="http://schemas.microsoft.com/office/powerpoint/2010/main" val="238492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A72F-0FA3-4186-A4B7-CE4B5C5DBB4E}"/>
              </a:ext>
            </a:extLst>
          </p:cNvPr>
          <p:cNvSpPr>
            <a:spLocks noGrp="1"/>
          </p:cNvSpPr>
          <p:nvPr>
            <p:ph type="title"/>
          </p:nvPr>
        </p:nvSpPr>
        <p:spPr/>
        <p:txBody>
          <a:bodyPr/>
          <a:lstStyle/>
          <a:p>
            <a:r>
              <a:rPr lang="en-CA" dirty="0"/>
              <a:t>Connective Action</a:t>
            </a:r>
            <a:endParaRPr lang="en-US" dirty="0"/>
          </a:p>
        </p:txBody>
      </p:sp>
      <p:sp>
        <p:nvSpPr>
          <p:cNvPr id="3" name="Content Placeholder 2">
            <a:extLst>
              <a:ext uri="{FF2B5EF4-FFF2-40B4-BE49-F238E27FC236}">
                <a16:creationId xmlns:a16="http://schemas.microsoft.com/office/drawing/2014/main" id="{A8BED14F-CFAF-4C45-B9D1-771EA50B927D}"/>
              </a:ext>
            </a:extLst>
          </p:cNvPr>
          <p:cNvSpPr>
            <a:spLocks noGrp="1"/>
          </p:cNvSpPr>
          <p:nvPr>
            <p:ph idx="1"/>
          </p:nvPr>
        </p:nvSpPr>
        <p:spPr>
          <a:xfrm>
            <a:off x="4062492" y="1879601"/>
            <a:ext cx="6719807" cy="4351338"/>
          </a:xfrm>
        </p:spPr>
        <p:txBody>
          <a:bodyPr/>
          <a:lstStyle/>
          <a:p>
            <a:pPr marL="0" indent="0">
              <a:buNone/>
            </a:pPr>
            <a:r>
              <a:rPr lang="en-CA" dirty="0"/>
              <a:t>Key ideas:</a:t>
            </a:r>
          </a:p>
          <a:p>
            <a:pPr lvl="1"/>
            <a:r>
              <a:rPr lang="en-US" dirty="0"/>
              <a:t>the idea of ‘platform inclination’ as an alternative to ‘standing up to’ or ‘against’ something</a:t>
            </a:r>
          </a:p>
          <a:p>
            <a:pPr lvl="1"/>
            <a:r>
              <a:rPr lang="en-US" dirty="0"/>
              <a:t>the idea of producing hope rather than ‘looking for hope in the sky,’</a:t>
            </a:r>
          </a:p>
          <a:p>
            <a:pPr lvl="1"/>
            <a:r>
              <a:rPr lang="en-US" dirty="0"/>
              <a:t>the distinction between ‘a performance of care’ as opposed to ‘doing the work of care,’</a:t>
            </a:r>
          </a:p>
          <a:p>
            <a:pPr lvl="1"/>
            <a:r>
              <a:rPr lang="en-US" dirty="0"/>
              <a:t>connective action and the practice of 'communicative labour' "at the point of organizing rather than more visible forms of resistance."</a:t>
            </a:r>
          </a:p>
          <a:p>
            <a:endParaRPr lang="en-US" dirty="0"/>
          </a:p>
        </p:txBody>
      </p:sp>
      <p:pic>
        <p:nvPicPr>
          <p:cNvPr id="5" name="Picture 4" descr="Diagram&#10;&#10;Description automatically generated">
            <a:extLst>
              <a:ext uri="{FF2B5EF4-FFF2-40B4-BE49-F238E27FC236}">
                <a16:creationId xmlns:a16="http://schemas.microsoft.com/office/drawing/2014/main" id="{D8838013-4529-4D70-851C-AE414357C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900893" cy="4351339"/>
          </a:xfrm>
          <a:prstGeom prst="rect">
            <a:avLst/>
          </a:prstGeom>
        </p:spPr>
      </p:pic>
      <p:sp>
        <p:nvSpPr>
          <p:cNvPr id="7" name="TextBox 6">
            <a:extLst>
              <a:ext uri="{FF2B5EF4-FFF2-40B4-BE49-F238E27FC236}">
                <a16:creationId xmlns:a16="http://schemas.microsoft.com/office/drawing/2014/main" id="{00893085-4139-45F1-94F0-814720A98E14}"/>
              </a:ext>
            </a:extLst>
          </p:cNvPr>
          <p:cNvSpPr txBox="1"/>
          <p:nvPr/>
        </p:nvSpPr>
        <p:spPr>
          <a:xfrm>
            <a:off x="725837" y="6365877"/>
            <a:ext cx="10740325" cy="369332"/>
          </a:xfrm>
          <a:prstGeom prst="rect">
            <a:avLst/>
          </a:prstGeom>
          <a:noFill/>
        </p:spPr>
        <p:txBody>
          <a:bodyPr wrap="square">
            <a:spAutoFit/>
          </a:bodyPr>
          <a:lstStyle/>
          <a:p>
            <a:r>
              <a:rPr lang="en-US" dirty="0">
                <a:hlinkClick r:id="rId3"/>
              </a:rPr>
              <a:t>https://theconversation.com/connective-action-the-publics-answer-to-democratic-dysfunction-33089</a:t>
            </a:r>
            <a:r>
              <a:rPr lang="en-US" dirty="0"/>
              <a:t>   </a:t>
            </a:r>
          </a:p>
        </p:txBody>
      </p:sp>
    </p:spTree>
    <p:extLst>
      <p:ext uri="{BB962C8B-B14F-4D97-AF65-F5344CB8AC3E}">
        <p14:creationId xmlns:p14="http://schemas.microsoft.com/office/powerpoint/2010/main" val="209952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1573099-95E4-4E3E-8772-C94A40F5B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533" y="2990669"/>
            <a:ext cx="6528338" cy="3867331"/>
          </a:xfrm>
          <a:prstGeom prst="rect">
            <a:avLst/>
          </a:prstGeom>
        </p:spPr>
      </p:pic>
      <p:sp>
        <p:nvSpPr>
          <p:cNvPr id="2" name="Title 1">
            <a:extLst>
              <a:ext uri="{FF2B5EF4-FFF2-40B4-BE49-F238E27FC236}">
                <a16:creationId xmlns:a16="http://schemas.microsoft.com/office/drawing/2014/main" id="{B0470C83-9207-471B-B617-1822CAB098CE}"/>
              </a:ext>
            </a:extLst>
          </p:cNvPr>
          <p:cNvSpPr>
            <a:spLocks noGrp="1"/>
          </p:cNvSpPr>
          <p:nvPr>
            <p:ph type="title"/>
          </p:nvPr>
        </p:nvSpPr>
        <p:spPr/>
        <p:txBody>
          <a:bodyPr/>
          <a:lstStyle/>
          <a:p>
            <a:r>
              <a:rPr lang="en-CA" dirty="0"/>
              <a:t>The Problem With Governance Frameworks</a:t>
            </a:r>
            <a:endParaRPr lang="en-US" dirty="0"/>
          </a:p>
        </p:txBody>
      </p:sp>
      <p:sp>
        <p:nvSpPr>
          <p:cNvPr id="3" name="Content Placeholder 2">
            <a:extLst>
              <a:ext uri="{FF2B5EF4-FFF2-40B4-BE49-F238E27FC236}">
                <a16:creationId xmlns:a16="http://schemas.microsoft.com/office/drawing/2014/main" id="{1823795A-4E98-4C15-A300-32D33337E021}"/>
              </a:ext>
            </a:extLst>
          </p:cNvPr>
          <p:cNvSpPr>
            <a:spLocks noGrp="1"/>
          </p:cNvSpPr>
          <p:nvPr>
            <p:ph idx="1"/>
          </p:nvPr>
        </p:nvSpPr>
        <p:spPr/>
        <p:txBody>
          <a:bodyPr/>
          <a:lstStyle/>
          <a:p>
            <a:r>
              <a:rPr lang="en-CA" dirty="0"/>
              <a:t>They’re designed for organizations, not wider society</a:t>
            </a:r>
          </a:p>
          <a:p>
            <a:r>
              <a:rPr lang="en-CA" dirty="0"/>
              <a:t>They depend on agreement and shared presumptions</a:t>
            </a:r>
          </a:p>
          <a:p>
            <a:r>
              <a:rPr lang="en-CA" dirty="0"/>
              <a:t>They are not actually based in ethics</a:t>
            </a:r>
          </a:p>
          <a:p>
            <a:r>
              <a:rPr lang="en-CA" dirty="0"/>
              <a:t>Humans</a:t>
            </a:r>
            <a:endParaRPr lang="en-US" dirty="0"/>
          </a:p>
        </p:txBody>
      </p:sp>
      <p:sp>
        <p:nvSpPr>
          <p:cNvPr id="7" name="TextBox 6">
            <a:extLst>
              <a:ext uri="{FF2B5EF4-FFF2-40B4-BE49-F238E27FC236}">
                <a16:creationId xmlns:a16="http://schemas.microsoft.com/office/drawing/2014/main" id="{A4C14E43-4799-4D77-982A-9C452273372E}"/>
              </a:ext>
            </a:extLst>
          </p:cNvPr>
          <p:cNvSpPr txBox="1"/>
          <p:nvPr/>
        </p:nvSpPr>
        <p:spPr>
          <a:xfrm>
            <a:off x="838200" y="4422637"/>
            <a:ext cx="2245963" cy="1754326"/>
          </a:xfrm>
          <a:prstGeom prst="rect">
            <a:avLst/>
          </a:prstGeom>
          <a:noFill/>
        </p:spPr>
        <p:txBody>
          <a:bodyPr wrap="square">
            <a:spAutoFit/>
          </a:bodyPr>
          <a:lstStyle/>
          <a:p>
            <a:r>
              <a:rPr lang="en-US" dirty="0">
                <a:hlinkClick r:id="rId3"/>
              </a:rPr>
              <a:t>https://www.linkedin.com/pulse/cobit-2019-review-framework-its-major-concepts-gr%C3%A9gory-franc/</a:t>
            </a:r>
            <a:r>
              <a:rPr lang="en-US" dirty="0"/>
              <a:t> </a:t>
            </a:r>
          </a:p>
        </p:txBody>
      </p:sp>
    </p:spTree>
    <p:extLst>
      <p:ext uri="{BB962C8B-B14F-4D97-AF65-F5344CB8AC3E}">
        <p14:creationId xmlns:p14="http://schemas.microsoft.com/office/powerpoint/2010/main" val="110218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DB03-B4AC-4139-876E-696E6834BD25}"/>
              </a:ext>
            </a:extLst>
          </p:cNvPr>
          <p:cNvSpPr>
            <a:spLocks noGrp="1"/>
          </p:cNvSpPr>
          <p:nvPr>
            <p:ph type="title"/>
          </p:nvPr>
        </p:nvSpPr>
        <p:spPr/>
        <p:txBody>
          <a:bodyPr/>
          <a:lstStyle/>
          <a:p>
            <a:r>
              <a:rPr lang="en-CA" dirty="0"/>
              <a:t>Activation of Ethical Practices</a:t>
            </a:r>
            <a:endParaRPr lang="en-US" dirty="0"/>
          </a:p>
        </p:txBody>
      </p:sp>
      <p:sp>
        <p:nvSpPr>
          <p:cNvPr id="3" name="Content Placeholder 2">
            <a:extLst>
              <a:ext uri="{FF2B5EF4-FFF2-40B4-BE49-F238E27FC236}">
                <a16:creationId xmlns:a16="http://schemas.microsoft.com/office/drawing/2014/main" id="{45157FB0-31A6-4E4A-B23D-ADA40087EF6D}"/>
              </a:ext>
            </a:extLst>
          </p:cNvPr>
          <p:cNvSpPr>
            <a:spLocks noGrp="1"/>
          </p:cNvSpPr>
          <p:nvPr>
            <p:ph idx="1"/>
          </p:nvPr>
        </p:nvSpPr>
        <p:spPr/>
        <p:txBody>
          <a:bodyPr/>
          <a:lstStyle/>
          <a:p>
            <a:r>
              <a:rPr lang="en-CA" dirty="0"/>
              <a:t>What not to do…?</a:t>
            </a:r>
          </a:p>
          <a:p>
            <a:r>
              <a:rPr lang="en-CA" dirty="0"/>
              <a:t>The HBR Approach</a:t>
            </a:r>
          </a:p>
          <a:p>
            <a:r>
              <a:rPr lang="en-CA" dirty="0"/>
              <a:t>Knowledge Translation</a:t>
            </a:r>
          </a:p>
          <a:p>
            <a:r>
              <a:rPr lang="en-CA" dirty="0"/>
              <a:t>Knowledge Mobilization</a:t>
            </a:r>
          </a:p>
          <a:p>
            <a:r>
              <a:rPr lang="en-CA" dirty="0"/>
              <a:t>Connective Action</a:t>
            </a:r>
            <a:endParaRPr lang="en-US" dirty="0"/>
          </a:p>
        </p:txBody>
      </p:sp>
      <p:pic>
        <p:nvPicPr>
          <p:cNvPr id="4" name="Picture 3">
            <a:extLst>
              <a:ext uri="{FF2B5EF4-FFF2-40B4-BE49-F238E27FC236}">
                <a16:creationId xmlns:a16="http://schemas.microsoft.com/office/drawing/2014/main" id="{44E25DC9-B3C1-413E-9E41-EB57157C8A69}"/>
              </a:ext>
            </a:extLst>
          </p:cNvPr>
          <p:cNvPicPr>
            <a:picLocks noChangeAspect="1"/>
          </p:cNvPicPr>
          <p:nvPr/>
        </p:nvPicPr>
        <p:blipFill>
          <a:blip r:embed="rId2"/>
          <a:stretch>
            <a:fillRect/>
          </a:stretch>
        </p:blipFill>
        <p:spPr>
          <a:xfrm>
            <a:off x="4839286" y="1728588"/>
            <a:ext cx="4634520" cy="4764287"/>
          </a:xfrm>
          <a:prstGeom prst="rect">
            <a:avLst/>
          </a:prstGeom>
        </p:spPr>
      </p:pic>
      <p:sp>
        <p:nvSpPr>
          <p:cNvPr id="6" name="TextBox 5">
            <a:extLst>
              <a:ext uri="{FF2B5EF4-FFF2-40B4-BE49-F238E27FC236}">
                <a16:creationId xmlns:a16="http://schemas.microsoft.com/office/drawing/2014/main" id="{A1247E84-644F-4E5A-9D8D-A85EC852720E}"/>
              </a:ext>
            </a:extLst>
          </p:cNvPr>
          <p:cNvSpPr txBox="1"/>
          <p:nvPr/>
        </p:nvSpPr>
        <p:spPr>
          <a:xfrm>
            <a:off x="838200" y="5015547"/>
            <a:ext cx="3566786" cy="1477328"/>
          </a:xfrm>
          <a:prstGeom prst="rect">
            <a:avLst/>
          </a:prstGeom>
          <a:noFill/>
        </p:spPr>
        <p:txBody>
          <a:bodyPr wrap="square">
            <a:spAutoFit/>
          </a:bodyPr>
          <a:lstStyle/>
          <a:p>
            <a:r>
              <a:rPr lang="en-US" dirty="0"/>
              <a:t>Title image: </a:t>
            </a:r>
            <a:r>
              <a:rPr lang="en-US" dirty="0">
                <a:hlinkClick r:id="rId3"/>
              </a:rPr>
              <a:t>https://www.wlu.ca/academics/research/partnerships/partner-with-a-researcher/knowledge-mobilization.html</a:t>
            </a:r>
            <a:r>
              <a:rPr lang="en-US" dirty="0"/>
              <a:t> </a:t>
            </a:r>
          </a:p>
        </p:txBody>
      </p:sp>
    </p:spTree>
    <p:extLst>
      <p:ext uri="{BB962C8B-B14F-4D97-AF65-F5344CB8AC3E}">
        <p14:creationId xmlns:p14="http://schemas.microsoft.com/office/powerpoint/2010/main" val="19223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1B6-75C1-455B-BB62-859B537AA07C}"/>
              </a:ext>
            </a:extLst>
          </p:cNvPr>
          <p:cNvSpPr>
            <a:spLocks noGrp="1"/>
          </p:cNvSpPr>
          <p:nvPr>
            <p:ph type="title"/>
          </p:nvPr>
        </p:nvSpPr>
        <p:spPr/>
        <p:txBody>
          <a:bodyPr/>
          <a:lstStyle/>
          <a:p>
            <a:r>
              <a:rPr lang="en-CA" dirty="0"/>
              <a:t>What Not to Do…?</a:t>
            </a:r>
            <a:endParaRPr lang="en-US" dirty="0"/>
          </a:p>
        </p:txBody>
      </p:sp>
      <p:sp>
        <p:nvSpPr>
          <p:cNvPr id="3" name="Content Placeholder 2">
            <a:extLst>
              <a:ext uri="{FF2B5EF4-FFF2-40B4-BE49-F238E27FC236}">
                <a16:creationId xmlns:a16="http://schemas.microsoft.com/office/drawing/2014/main" id="{3EC6841C-A2B9-450F-9DAF-E8527586D344}"/>
              </a:ext>
            </a:extLst>
          </p:cNvPr>
          <p:cNvSpPr>
            <a:spLocks noGrp="1"/>
          </p:cNvSpPr>
          <p:nvPr>
            <p:ph idx="1"/>
          </p:nvPr>
        </p:nvSpPr>
        <p:spPr/>
        <p:txBody>
          <a:bodyPr>
            <a:normAutofit/>
          </a:bodyPr>
          <a:lstStyle/>
          <a:p>
            <a:pPr marL="0" indent="0">
              <a:buNone/>
            </a:pPr>
            <a:r>
              <a:rPr lang="en-CA" dirty="0"/>
              <a:t>Per Harvard Business Review…</a:t>
            </a:r>
          </a:p>
          <a:p>
            <a:r>
              <a:rPr lang="en-US" dirty="0"/>
              <a:t> the academic approach: </a:t>
            </a:r>
          </a:p>
          <a:p>
            <a:pPr lvl="1"/>
            <a:r>
              <a:rPr lang="en-US" dirty="0"/>
              <a:t>“Should we…” Vs. the Business approach: “how can we do it without making ourselves vulnerable to ethical risks?””</a:t>
            </a:r>
          </a:p>
          <a:p>
            <a:r>
              <a:rPr lang="en-US" dirty="0"/>
              <a:t>the on-the-ground approach</a:t>
            </a:r>
          </a:p>
          <a:p>
            <a:pPr lvl="1"/>
            <a:r>
              <a:rPr lang="en-US" dirty="0"/>
              <a:t>“engineers, data scientists, and product managers…. lack, the skill, knowledge, and experience to answer ethical questions systematically”</a:t>
            </a:r>
          </a:p>
          <a:p>
            <a:r>
              <a:rPr lang="en-US" dirty="0"/>
              <a:t>high-level AI ethics principles</a:t>
            </a:r>
          </a:p>
          <a:p>
            <a:pPr lvl="1"/>
            <a:r>
              <a:rPr lang="en-US" dirty="0"/>
              <a:t>“The difficulty comes in operationalizing those principles. What, exactly, does it mean to be for “fairness?”</a:t>
            </a:r>
          </a:p>
          <a:p>
            <a:endParaRPr lang="en-US" dirty="0"/>
          </a:p>
        </p:txBody>
      </p:sp>
      <p:sp>
        <p:nvSpPr>
          <p:cNvPr id="5" name="TextBox 4">
            <a:extLst>
              <a:ext uri="{FF2B5EF4-FFF2-40B4-BE49-F238E27FC236}">
                <a16:creationId xmlns:a16="http://schemas.microsoft.com/office/drawing/2014/main" id="{CF3AC36E-C222-4EBC-8620-57ACDA0FEA2C}"/>
              </a:ext>
            </a:extLst>
          </p:cNvPr>
          <p:cNvSpPr txBox="1"/>
          <p:nvPr/>
        </p:nvSpPr>
        <p:spPr>
          <a:xfrm>
            <a:off x="838200" y="6176963"/>
            <a:ext cx="9302857" cy="369332"/>
          </a:xfrm>
          <a:prstGeom prst="rect">
            <a:avLst/>
          </a:prstGeom>
          <a:noFill/>
        </p:spPr>
        <p:txBody>
          <a:bodyPr wrap="square">
            <a:spAutoFit/>
          </a:bodyPr>
          <a:lstStyle/>
          <a:p>
            <a:r>
              <a:rPr lang="en-US" dirty="0"/>
              <a:t>Reid Blackman, 2020, </a:t>
            </a:r>
            <a:r>
              <a:rPr lang="en-US" dirty="0">
                <a:hlinkClick r:id="rId2"/>
              </a:rPr>
              <a:t>https://hbr.org/2020/10/a-practical-guide-to-building-ethical-ai</a:t>
            </a:r>
            <a:r>
              <a:rPr lang="en-US" dirty="0"/>
              <a:t>   </a:t>
            </a:r>
          </a:p>
        </p:txBody>
      </p:sp>
    </p:spTree>
    <p:extLst>
      <p:ext uri="{BB962C8B-B14F-4D97-AF65-F5344CB8AC3E}">
        <p14:creationId xmlns:p14="http://schemas.microsoft.com/office/powerpoint/2010/main" val="148510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5A18-D301-4F89-89CD-8441DC2841F5}"/>
              </a:ext>
            </a:extLst>
          </p:cNvPr>
          <p:cNvSpPr>
            <a:spLocks noGrp="1"/>
          </p:cNvSpPr>
          <p:nvPr>
            <p:ph type="title"/>
          </p:nvPr>
        </p:nvSpPr>
        <p:spPr/>
        <p:txBody>
          <a:bodyPr/>
          <a:lstStyle/>
          <a:p>
            <a:r>
              <a:rPr lang="en-CA" dirty="0"/>
              <a:t>The HBR Approach</a:t>
            </a:r>
            <a:endParaRPr lang="en-US" dirty="0"/>
          </a:p>
        </p:txBody>
      </p:sp>
      <p:sp>
        <p:nvSpPr>
          <p:cNvPr id="3" name="Content Placeholder 2">
            <a:extLst>
              <a:ext uri="{FF2B5EF4-FFF2-40B4-BE49-F238E27FC236}">
                <a16:creationId xmlns:a16="http://schemas.microsoft.com/office/drawing/2014/main" id="{C3729231-4055-412B-99CB-0249DA8D2185}"/>
              </a:ext>
            </a:extLst>
          </p:cNvPr>
          <p:cNvSpPr>
            <a:spLocks noGrp="1"/>
          </p:cNvSpPr>
          <p:nvPr>
            <p:ph idx="1"/>
          </p:nvPr>
        </p:nvSpPr>
        <p:spPr>
          <a:xfrm>
            <a:off x="838200" y="1825625"/>
            <a:ext cx="5257800" cy="4351338"/>
          </a:xfrm>
        </p:spPr>
        <p:txBody>
          <a:bodyPr>
            <a:normAutofit lnSpcReduction="10000"/>
          </a:bodyPr>
          <a:lstStyle/>
          <a:p>
            <a:pPr marL="396000" indent="-396000">
              <a:buFont typeface="+mj-lt"/>
              <a:buAutoNum type="arabicPeriod"/>
            </a:pPr>
            <a:r>
              <a:rPr lang="en-US" sz="2000" dirty="0"/>
              <a:t>Identify existing infrastructure that a data and AI ethics program can leverage.</a:t>
            </a:r>
          </a:p>
          <a:p>
            <a:pPr marL="396000" indent="-396000">
              <a:buFont typeface="+mj-lt"/>
              <a:buAutoNum type="arabicPeriod"/>
            </a:pPr>
            <a:r>
              <a:rPr lang="en-US" sz="2000" dirty="0"/>
              <a:t>Create a data and AI ethical risk framework that is tailored to your industry.</a:t>
            </a:r>
          </a:p>
          <a:p>
            <a:pPr marL="396000" indent="-396000">
              <a:buFont typeface="+mj-lt"/>
              <a:buAutoNum type="arabicPeriod"/>
            </a:pPr>
            <a:r>
              <a:rPr lang="en-US" sz="2000" dirty="0"/>
              <a:t>Change how you think about ethics by taking cues from the successes in health care.</a:t>
            </a:r>
          </a:p>
          <a:p>
            <a:pPr marL="396000" indent="-396000">
              <a:buFont typeface="+mj-lt"/>
              <a:buAutoNum type="arabicPeriod"/>
            </a:pPr>
            <a:r>
              <a:rPr lang="en-US" sz="2000" dirty="0"/>
              <a:t>Optimize guidance and tools for product managers. </a:t>
            </a:r>
          </a:p>
          <a:p>
            <a:pPr marL="396000" indent="-396000">
              <a:buFont typeface="+mj-lt"/>
              <a:buAutoNum type="arabicPeriod"/>
            </a:pPr>
            <a:r>
              <a:rPr lang="en-US" sz="2000" dirty="0"/>
              <a:t>Build organizational awareness.</a:t>
            </a:r>
          </a:p>
          <a:p>
            <a:pPr marL="396000" indent="-396000">
              <a:buFont typeface="+mj-lt"/>
              <a:buAutoNum type="arabicPeriod"/>
            </a:pPr>
            <a:r>
              <a:rPr lang="en-US" sz="2000" dirty="0"/>
              <a:t>Formally and informally incentivize employees to play a role in identifying AI ethical risks. </a:t>
            </a:r>
          </a:p>
          <a:p>
            <a:pPr marL="396000" indent="-396000">
              <a:buFont typeface="+mj-lt"/>
              <a:buAutoNum type="arabicPeriod"/>
            </a:pPr>
            <a:r>
              <a:rPr lang="en-US" sz="2000" dirty="0"/>
              <a:t>Monitor impacts and engage stakeholders.</a:t>
            </a:r>
          </a:p>
        </p:txBody>
      </p:sp>
      <p:sp>
        <p:nvSpPr>
          <p:cNvPr id="4" name="TextBox 3">
            <a:extLst>
              <a:ext uri="{FF2B5EF4-FFF2-40B4-BE49-F238E27FC236}">
                <a16:creationId xmlns:a16="http://schemas.microsoft.com/office/drawing/2014/main" id="{5E5DCBBA-E73F-4514-AC3E-DC826AC4DBD3}"/>
              </a:ext>
            </a:extLst>
          </p:cNvPr>
          <p:cNvSpPr txBox="1"/>
          <p:nvPr/>
        </p:nvSpPr>
        <p:spPr>
          <a:xfrm>
            <a:off x="838200" y="6176963"/>
            <a:ext cx="9302857" cy="369332"/>
          </a:xfrm>
          <a:prstGeom prst="rect">
            <a:avLst/>
          </a:prstGeom>
          <a:noFill/>
        </p:spPr>
        <p:txBody>
          <a:bodyPr wrap="square">
            <a:spAutoFit/>
          </a:bodyPr>
          <a:lstStyle/>
          <a:p>
            <a:r>
              <a:rPr lang="en-US" dirty="0"/>
              <a:t>Reid Blackman, 2020, </a:t>
            </a:r>
            <a:r>
              <a:rPr lang="en-US" dirty="0">
                <a:hlinkClick r:id="rId2"/>
              </a:rPr>
              <a:t>https://hbr.org/2020/10/a-practical-guide-to-building-ethical-ai</a:t>
            </a:r>
            <a:r>
              <a:rPr lang="en-US" dirty="0"/>
              <a:t>   </a:t>
            </a:r>
          </a:p>
        </p:txBody>
      </p:sp>
      <p:pic>
        <p:nvPicPr>
          <p:cNvPr id="1026" name="Picture 2">
            <a:extLst>
              <a:ext uri="{FF2B5EF4-FFF2-40B4-BE49-F238E27FC236}">
                <a16:creationId xmlns:a16="http://schemas.microsoft.com/office/drawing/2014/main" id="{D7FA4036-F213-4A58-9204-0B87F77EC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485" y="1825624"/>
            <a:ext cx="5819230" cy="327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1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5B9A-7B2E-4165-BB44-347B5B976255}"/>
              </a:ext>
            </a:extLst>
          </p:cNvPr>
          <p:cNvSpPr>
            <a:spLocks noGrp="1"/>
          </p:cNvSpPr>
          <p:nvPr>
            <p:ph type="title"/>
          </p:nvPr>
        </p:nvSpPr>
        <p:spPr/>
        <p:txBody>
          <a:bodyPr/>
          <a:lstStyle/>
          <a:p>
            <a:r>
              <a:rPr lang="en-CA" dirty="0"/>
              <a:t>Knowledge Translation</a:t>
            </a:r>
            <a:endParaRPr lang="en-US" dirty="0"/>
          </a:p>
        </p:txBody>
      </p:sp>
      <p:pic>
        <p:nvPicPr>
          <p:cNvPr id="5" name="Content Placeholder 4" descr="Diagram&#10;&#10;Description automatically generated">
            <a:extLst>
              <a:ext uri="{FF2B5EF4-FFF2-40B4-BE49-F238E27FC236}">
                <a16:creationId xmlns:a16="http://schemas.microsoft.com/office/drawing/2014/main" id="{D35118B6-088B-4E33-B2F6-E0D2356B4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371" y="1307579"/>
            <a:ext cx="10515600" cy="4976397"/>
          </a:xfrm>
        </p:spPr>
      </p:pic>
      <p:sp>
        <p:nvSpPr>
          <p:cNvPr id="7" name="TextBox 6">
            <a:extLst>
              <a:ext uri="{FF2B5EF4-FFF2-40B4-BE49-F238E27FC236}">
                <a16:creationId xmlns:a16="http://schemas.microsoft.com/office/drawing/2014/main" id="{1A03A3D6-FDBF-4A0C-941B-C7C15812C136}"/>
              </a:ext>
            </a:extLst>
          </p:cNvPr>
          <p:cNvSpPr txBox="1"/>
          <p:nvPr/>
        </p:nvSpPr>
        <p:spPr>
          <a:xfrm>
            <a:off x="588330" y="6492875"/>
            <a:ext cx="8994183" cy="369332"/>
          </a:xfrm>
          <a:prstGeom prst="rect">
            <a:avLst/>
          </a:prstGeom>
          <a:noFill/>
        </p:spPr>
        <p:txBody>
          <a:bodyPr wrap="square">
            <a:spAutoFit/>
          </a:bodyPr>
          <a:lstStyle/>
          <a:p>
            <a:r>
              <a:rPr lang="en-US" dirty="0">
                <a:hlinkClick r:id="rId3"/>
              </a:rPr>
              <a:t>https://bmcpublichealth.biomedcentral.com/articles/10.1186/s12889-020-10121-9/figures/2</a:t>
            </a:r>
            <a:r>
              <a:rPr lang="en-US" dirty="0"/>
              <a:t> </a:t>
            </a:r>
          </a:p>
        </p:txBody>
      </p:sp>
      <p:sp>
        <p:nvSpPr>
          <p:cNvPr id="14" name="Rectangle 13">
            <a:extLst>
              <a:ext uri="{FF2B5EF4-FFF2-40B4-BE49-F238E27FC236}">
                <a16:creationId xmlns:a16="http://schemas.microsoft.com/office/drawing/2014/main" id="{67E57311-1057-4197-AABB-1C4E9CBFFAE4}"/>
              </a:ext>
            </a:extLst>
          </p:cNvPr>
          <p:cNvSpPr/>
          <p:nvPr/>
        </p:nvSpPr>
        <p:spPr>
          <a:xfrm>
            <a:off x="8792308" y="3504611"/>
            <a:ext cx="2138289" cy="691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B36D6F-468A-4362-BD84-D910C7E30FAE}"/>
              </a:ext>
            </a:extLst>
          </p:cNvPr>
          <p:cNvSpPr txBox="1"/>
          <p:nvPr/>
        </p:nvSpPr>
        <p:spPr>
          <a:xfrm>
            <a:off x="8938966" y="1307579"/>
            <a:ext cx="2902057" cy="3416320"/>
          </a:xfrm>
          <a:prstGeom prst="rect">
            <a:avLst/>
          </a:prstGeom>
          <a:noFill/>
        </p:spPr>
        <p:txBody>
          <a:bodyPr wrap="square">
            <a:spAutoFit/>
          </a:bodyPr>
          <a:lstStyle/>
          <a:p>
            <a:r>
              <a:rPr lang="en-US" dirty="0"/>
              <a:t>Knowledge translation was defined at a consensus meeting of the World Health Organization in 2005 as ‘the synthesis, exchange and application of knowledge by relevant stakeholders to accelerate the benefits of global and local innovation in strengthening health systems and advancing people's health’</a:t>
            </a:r>
          </a:p>
        </p:txBody>
      </p:sp>
      <p:pic>
        <p:nvPicPr>
          <p:cNvPr id="13" name="Picture 12">
            <a:extLst>
              <a:ext uri="{FF2B5EF4-FFF2-40B4-BE49-F238E27FC236}">
                <a16:creationId xmlns:a16="http://schemas.microsoft.com/office/drawing/2014/main" id="{EC1D3D99-E5C2-4932-87C2-A10DD4EF6778}"/>
              </a:ext>
            </a:extLst>
          </p:cNvPr>
          <p:cNvPicPr>
            <a:picLocks noChangeAspect="1"/>
          </p:cNvPicPr>
          <p:nvPr/>
        </p:nvPicPr>
        <p:blipFill>
          <a:blip r:embed="rId4"/>
          <a:stretch>
            <a:fillRect/>
          </a:stretch>
        </p:blipFill>
        <p:spPr>
          <a:xfrm>
            <a:off x="6096720" y="3504611"/>
            <a:ext cx="1935482" cy="434578"/>
          </a:xfrm>
          <a:prstGeom prst="rect">
            <a:avLst/>
          </a:prstGeom>
        </p:spPr>
      </p:pic>
    </p:spTree>
    <p:extLst>
      <p:ext uri="{BB962C8B-B14F-4D97-AF65-F5344CB8AC3E}">
        <p14:creationId xmlns:p14="http://schemas.microsoft.com/office/powerpoint/2010/main" val="272571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CB1D-A685-485B-8C1B-5561D82B1EAD}"/>
              </a:ext>
            </a:extLst>
          </p:cNvPr>
          <p:cNvSpPr>
            <a:spLocks noGrp="1"/>
          </p:cNvSpPr>
          <p:nvPr>
            <p:ph type="title"/>
          </p:nvPr>
        </p:nvSpPr>
        <p:spPr/>
        <p:txBody>
          <a:bodyPr/>
          <a:lstStyle/>
          <a:p>
            <a:r>
              <a:rPr lang="en-CA" dirty="0"/>
              <a:t>Beyond the Translation Metaphor</a:t>
            </a:r>
            <a:endParaRPr lang="en-US" dirty="0"/>
          </a:p>
        </p:txBody>
      </p:sp>
      <p:sp>
        <p:nvSpPr>
          <p:cNvPr id="3" name="Content Placeholder 2">
            <a:extLst>
              <a:ext uri="{FF2B5EF4-FFF2-40B4-BE49-F238E27FC236}">
                <a16:creationId xmlns:a16="http://schemas.microsoft.com/office/drawing/2014/main" id="{5DF4B606-8151-4E25-91FD-53AF0CD2B372}"/>
              </a:ext>
            </a:extLst>
          </p:cNvPr>
          <p:cNvSpPr>
            <a:spLocks noGrp="1"/>
          </p:cNvSpPr>
          <p:nvPr>
            <p:ph idx="1"/>
          </p:nvPr>
        </p:nvSpPr>
        <p:spPr>
          <a:xfrm>
            <a:off x="838200" y="1825625"/>
            <a:ext cx="7208520" cy="4351338"/>
          </a:xfrm>
        </p:spPr>
        <p:txBody>
          <a:bodyPr>
            <a:normAutofit/>
          </a:bodyPr>
          <a:lstStyle/>
          <a:p>
            <a:pPr marL="0" indent="0">
              <a:buNone/>
            </a:pPr>
            <a:r>
              <a:rPr lang="en-US" dirty="0"/>
              <a:t>Three assumptions underpin the knowledge translation metaphor:</a:t>
            </a:r>
          </a:p>
          <a:p>
            <a:pPr marL="971550" lvl="1" indent="-514350">
              <a:buFont typeface="+mj-lt"/>
              <a:buAutoNum type="arabicPeriod"/>
            </a:pPr>
            <a:r>
              <a:rPr lang="en-US" dirty="0"/>
              <a:t>knowledge is seen as unproblematically separable from the scientists who generate it and the practitioners who may use it (the ‘objectivist’ approach to knowledge).</a:t>
            </a:r>
          </a:p>
          <a:p>
            <a:pPr marL="971550" lvl="1" indent="-514350">
              <a:buFont typeface="+mj-lt"/>
              <a:buAutoNum type="arabicPeriod"/>
            </a:pPr>
            <a:r>
              <a:rPr lang="en-US" dirty="0"/>
              <a:t>knowledge and practice can be cleanly separated both empirically and analytically.</a:t>
            </a:r>
          </a:p>
          <a:p>
            <a:pPr marL="971550" lvl="1" indent="-514350">
              <a:buFont typeface="+mj-lt"/>
              <a:buAutoNum type="arabicPeriod"/>
            </a:pPr>
            <a:r>
              <a:rPr lang="en-US" dirty="0"/>
              <a:t>practice consists more or less of a series of rational decisions on which scientific research findings can be brought to bear.</a:t>
            </a:r>
          </a:p>
        </p:txBody>
      </p:sp>
      <p:sp>
        <p:nvSpPr>
          <p:cNvPr id="5" name="TextBox 4">
            <a:extLst>
              <a:ext uri="{FF2B5EF4-FFF2-40B4-BE49-F238E27FC236}">
                <a16:creationId xmlns:a16="http://schemas.microsoft.com/office/drawing/2014/main" id="{0836BEE1-3488-4303-8AEE-AB7486AD0B34}"/>
              </a:ext>
            </a:extLst>
          </p:cNvPr>
          <p:cNvSpPr txBox="1"/>
          <p:nvPr/>
        </p:nvSpPr>
        <p:spPr>
          <a:xfrm>
            <a:off x="569564" y="6308209"/>
            <a:ext cx="6098582" cy="369332"/>
          </a:xfrm>
          <a:prstGeom prst="rect">
            <a:avLst/>
          </a:prstGeom>
          <a:noFill/>
        </p:spPr>
        <p:txBody>
          <a:bodyPr wrap="square">
            <a:spAutoFit/>
          </a:bodyPr>
          <a:lstStyle/>
          <a:p>
            <a:r>
              <a:rPr lang="en-US" dirty="0">
                <a:hlinkClick r:id="rId2"/>
              </a:rPr>
              <a:t>https://www.ncbi.nlm.nih.gov/pmc/articles/PMC3241522/</a:t>
            </a:r>
            <a:r>
              <a:rPr lang="en-US" dirty="0"/>
              <a:t> </a:t>
            </a:r>
          </a:p>
        </p:txBody>
      </p:sp>
      <p:pic>
        <p:nvPicPr>
          <p:cNvPr id="7" name="Picture 6" descr="Diagram&#10;&#10;Description automatically generated">
            <a:extLst>
              <a:ext uri="{FF2B5EF4-FFF2-40B4-BE49-F238E27FC236}">
                <a16:creationId xmlns:a16="http://schemas.microsoft.com/office/drawing/2014/main" id="{DF8DD204-CDC1-4636-9C80-0340EC272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93500" y="1952697"/>
            <a:ext cx="3606476" cy="4224266"/>
          </a:xfrm>
          <a:prstGeom prst="rect">
            <a:avLst/>
          </a:prstGeom>
        </p:spPr>
      </p:pic>
    </p:spTree>
    <p:extLst>
      <p:ext uri="{BB962C8B-B14F-4D97-AF65-F5344CB8AC3E}">
        <p14:creationId xmlns:p14="http://schemas.microsoft.com/office/powerpoint/2010/main" val="322492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0B9A-B5D5-44A7-A206-DC32C23ED43C}"/>
              </a:ext>
            </a:extLst>
          </p:cNvPr>
          <p:cNvSpPr>
            <a:spLocks noGrp="1"/>
          </p:cNvSpPr>
          <p:nvPr>
            <p:ph type="title"/>
          </p:nvPr>
        </p:nvSpPr>
        <p:spPr/>
        <p:txBody>
          <a:bodyPr/>
          <a:lstStyle/>
          <a:p>
            <a:r>
              <a:rPr lang="en-CA" dirty="0"/>
              <a:t>Lost in Translation</a:t>
            </a:r>
            <a:endParaRPr lang="en-US" dirty="0"/>
          </a:p>
        </p:txBody>
      </p:sp>
      <p:sp>
        <p:nvSpPr>
          <p:cNvPr id="3" name="Content Placeholder 2">
            <a:extLst>
              <a:ext uri="{FF2B5EF4-FFF2-40B4-BE49-F238E27FC236}">
                <a16:creationId xmlns:a16="http://schemas.microsoft.com/office/drawing/2014/main" id="{E538E665-5023-42D0-A0A0-37CFD3957921}"/>
              </a:ext>
            </a:extLst>
          </p:cNvPr>
          <p:cNvSpPr>
            <a:spLocks noGrp="1"/>
          </p:cNvSpPr>
          <p:nvPr>
            <p:ph idx="1"/>
          </p:nvPr>
        </p:nvSpPr>
        <p:spPr>
          <a:xfrm>
            <a:off x="838200" y="1825625"/>
            <a:ext cx="4198749" cy="4351338"/>
          </a:xfrm>
        </p:spPr>
        <p:txBody>
          <a:bodyPr/>
          <a:lstStyle/>
          <a:p>
            <a:pPr marL="0" indent="0">
              <a:buNone/>
            </a:pPr>
            <a:r>
              <a:rPr lang="en-US" dirty="0"/>
              <a:t>“Models and processes developed in learning analytics research are increasing in sophistication and predictive power. However, the ability to translate analytic findings to practice remains problematic.”</a:t>
            </a:r>
          </a:p>
        </p:txBody>
      </p:sp>
      <p:sp>
        <p:nvSpPr>
          <p:cNvPr id="5" name="TextBox 4">
            <a:extLst>
              <a:ext uri="{FF2B5EF4-FFF2-40B4-BE49-F238E27FC236}">
                <a16:creationId xmlns:a16="http://schemas.microsoft.com/office/drawing/2014/main" id="{45DAEE04-5CBD-4CB6-B545-09C952DD0097}"/>
              </a:ext>
            </a:extLst>
          </p:cNvPr>
          <p:cNvSpPr txBox="1"/>
          <p:nvPr/>
        </p:nvSpPr>
        <p:spPr>
          <a:xfrm>
            <a:off x="5036949" y="5111571"/>
            <a:ext cx="6098582" cy="1200329"/>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First, "awareness that a particular tactic or strategy is generally beneficial is often insufficient motivation for a student to adopt it," and second, the labeling of these practices is itself a challenge.</a:t>
            </a:r>
            <a:endParaRPr lang="en-US" dirty="0"/>
          </a:p>
        </p:txBody>
      </p:sp>
      <p:sp>
        <p:nvSpPr>
          <p:cNvPr id="7" name="TextBox 6">
            <a:extLst>
              <a:ext uri="{FF2B5EF4-FFF2-40B4-BE49-F238E27FC236}">
                <a16:creationId xmlns:a16="http://schemas.microsoft.com/office/drawing/2014/main" id="{1659AFAD-5E74-4ADF-801C-F525E7EF3C21}"/>
              </a:ext>
            </a:extLst>
          </p:cNvPr>
          <p:cNvSpPr txBox="1"/>
          <p:nvPr/>
        </p:nvSpPr>
        <p:spPr>
          <a:xfrm>
            <a:off x="838200" y="5569545"/>
            <a:ext cx="2927888" cy="646331"/>
          </a:xfrm>
          <a:prstGeom prst="rect">
            <a:avLst/>
          </a:prstGeom>
          <a:noFill/>
        </p:spPr>
        <p:txBody>
          <a:bodyPr wrap="square">
            <a:spAutoFit/>
          </a:bodyPr>
          <a:lstStyle/>
          <a:p>
            <a:r>
              <a:rPr lang="en-US" dirty="0">
                <a:hlinkClick r:id="rId2"/>
              </a:rPr>
              <a:t>https://dl.acm.org/doi/10.1145/3375462.3375474</a:t>
            </a:r>
            <a:r>
              <a:rPr lang="en-US" dirty="0"/>
              <a:t> </a:t>
            </a:r>
          </a:p>
        </p:txBody>
      </p:sp>
      <p:pic>
        <p:nvPicPr>
          <p:cNvPr id="8" name="Picture 7">
            <a:extLst>
              <a:ext uri="{FF2B5EF4-FFF2-40B4-BE49-F238E27FC236}">
                <a16:creationId xmlns:a16="http://schemas.microsoft.com/office/drawing/2014/main" id="{DC4AB0E4-49C9-45C0-92C6-AFC5E7D27856}"/>
              </a:ext>
            </a:extLst>
          </p:cNvPr>
          <p:cNvPicPr>
            <a:picLocks noChangeAspect="1"/>
          </p:cNvPicPr>
          <p:nvPr/>
        </p:nvPicPr>
        <p:blipFill>
          <a:blip r:embed="rId3"/>
          <a:stretch>
            <a:fillRect/>
          </a:stretch>
        </p:blipFill>
        <p:spPr>
          <a:xfrm>
            <a:off x="6385302" y="1591469"/>
            <a:ext cx="3627251" cy="3058982"/>
          </a:xfrm>
          <a:prstGeom prst="rect">
            <a:avLst/>
          </a:prstGeom>
        </p:spPr>
      </p:pic>
    </p:spTree>
    <p:extLst>
      <p:ext uri="{BB962C8B-B14F-4D97-AF65-F5344CB8AC3E}">
        <p14:creationId xmlns:p14="http://schemas.microsoft.com/office/powerpoint/2010/main" val="340070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5BBE-84AE-471D-B807-AB3292D2F50C}"/>
              </a:ext>
            </a:extLst>
          </p:cNvPr>
          <p:cNvSpPr>
            <a:spLocks noGrp="1"/>
          </p:cNvSpPr>
          <p:nvPr>
            <p:ph type="title"/>
          </p:nvPr>
        </p:nvSpPr>
        <p:spPr/>
        <p:txBody>
          <a:bodyPr/>
          <a:lstStyle/>
          <a:p>
            <a:r>
              <a:rPr lang="en-CA" dirty="0"/>
              <a:t>Knowledge Mobilization</a:t>
            </a:r>
            <a:endParaRPr lang="en-US" dirty="0"/>
          </a:p>
        </p:txBody>
      </p:sp>
      <p:sp>
        <p:nvSpPr>
          <p:cNvPr id="3" name="Content Placeholder 2">
            <a:extLst>
              <a:ext uri="{FF2B5EF4-FFF2-40B4-BE49-F238E27FC236}">
                <a16:creationId xmlns:a16="http://schemas.microsoft.com/office/drawing/2014/main" id="{BC46D2B9-52ED-443D-A6A3-61C094C0CF08}"/>
              </a:ext>
            </a:extLst>
          </p:cNvPr>
          <p:cNvSpPr>
            <a:spLocks noGrp="1"/>
          </p:cNvSpPr>
          <p:nvPr>
            <p:ph idx="1"/>
          </p:nvPr>
        </p:nvSpPr>
        <p:spPr>
          <a:xfrm>
            <a:off x="5550876" y="1690688"/>
            <a:ext cx="6012766" cy="4351338"/>
          </a:xfrm>
        </p:spPr>
        <p:txBody>
          <a:bodyPr>
            <a:normAutofit fontScale="92500"/>
          </a:bodyPr>
          <a:lstStyle/>
          <a:p>
            <a:r>
              <a:rPr lang="en-US" sz="2400" dirty="0"/>
              <a:t>making evidence accessible, understandable and useful for knowledge users</a:t>
            </a:r>
          </a:p>
          <a:p>
            <a:r>
              <a:rPr lang="en-US" sz="2400" dirty="0"/>
              <a:t>meaningful use of evidence and expertise to align research, policy and practice in order to improve outcomes</a:t>
            </a:r>
          </a:p>
          <a:p>
            <a:r>
              <a:rPr lang="en-US" sz="2400" dirty="0"/>
              <a:t>not just about disseminating information</a:t>
            </a:r>
          </a:p>
          <a:p>
            <a:r>
              <a:rPr lang="en-US" sz="2400" dirty="0"/>
              <a:t>not just about sharing, or publishing, or one-way information flow</a:t>
            </a:r>
          </a:p>
          <a:p>
            <a:r>
              <a:rPr lang="en-US" sz="2400" dirty="0"/>
              <a:t>engagement, end-user participation and attention to impact</a:t>
            </a:r>
          </a:p>
          <a:p>
            <a:r>
              <a:rPr lang="en-US" sz="2400" dirty="0"/>
              <a:t>It includes practice-based evidence from the real world, from the expertise of practitioners</a:t>
            </a:r>
          </a:p>
        </p:txBody>
      </p:sp>
      <p:sp>
        <p:nvSpPr>
          <p:cNvPr id="5" name="TextBox 4">
            <a:extLst>
              <a:ext uri="{FF2B5EF4-FFF2-40B4-BE49-F238E27FC236}">
                <a16:creationId xmlns:a16="http://schemas.microsoft.com/office/drawing/2014/main" id="{279FD1E7-5E53-4346-8D89-8F945581B6BA}"/>
              </a:ext>
            </a:extLst>
          </p:cNvPr>
          <p:cNvSpPr txBox="1"/>
          <p:nvPr/>
        </p:nvSpPr>
        <p:spPr>
          <a:xfrm>
            <a:off x="5508087" y="6123543"/>
            <a:ext cx="6098344" cy="369332"/>
          </a:xfrm>
          <a:prstGeom prst="rect">
            <a:avLst/>
          </a:prstGeom>
          <a:noFill/>
        </p:spPr>
        <p:txBody>
          <a:bodyPr wrap="square">
            <a:spAutoFit/>
          </a:bodyPr>
          <a:lstStyle/>
          <a:p>
            <a:r>
              <a:rPr lang="en-US" dirty="0">
                <a:hlinkClick r:id="rId2"/>
              </a:rPr>
              <a:t>http://www.kmbtoolkit.ca/what-is-kmb</a:t>
            </a:r>
            <a:r>
              <a:rPr lang="en-US" dirty="0"/>
              <a:t> </a:t>
            </a:r>
          </a:p>
        </p:txBody>
      </p:sp>
      <p:sp>
        <p:nvSpPr>
          <p:cNvPr id="7" name="TextBox 6">
            <a:extLst>
              <a:ext uri="{FF2B5EF4-FFF2-40B4-BE49-F238E27FC236}">
                <a16:creationId xmlns:a16="http://schemas.microsoft.com/office/drawing/2014/main" id="{65DB1B1A-1056-471C-A326-D491416F587B}"/>
              </a:ext>
            </a:extLst>
          </p:cNvPr>
          <p:cNvSpPr txBox="1"/>
          <p:nvPr/>
        </p:nvSpPr>
        <p:spPr>
          <a:xfrm>
            <a:off x="838200" y="6492875"/>
            <a:ext cx="9585373" cy="369332"/>
          </a:xfrm>
          <a:prstGeom prst="rect">
            <a:avLst/>
          </a:prstGeom>
          <a:noFill/>
        </p:spPr>
        <p:txBody>
          <a:bodyPr wrap="square">
            <a:spAutoFit/>
          </a:bodyPr>
          <a:lstStyle/>
          <a:p>
            <a:r>
              <a:rPr lang="en-US" dirty="0">
                <a:hlinkClick r:id="rId3"/>
              </a:rPr>
              <a:t>https://www.sshrc-crsh.gc.ca/about-au_sujet/publications/KMb_-_LevinDiscussionPaper_-_E.pdf</a:t>
            </a:r>
            <a:r>
              <a:rPr lang="en-US" dirty="0"/>
              <a:t> </a:t>
            </a:r>
          </a:p>
        </p:txBody>
      </p:sp>
      <p:pic>
        <p:nvPicPr>
          <p:cNvPr id="9" name="Picture 8" descr="Diagram&#10;&#10;Description automatically generated">
            <a:extLst>
              <a:ext uri="{FF2B5EF4-FFF2-40B4-BE49-F238E27FC236}">
                <a16:creationId xmlns:a16="http://schemas.microsoft.com/office/drawing/2014/main" id="{453A0CFA-3811-4BED-B809-E848D2F42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37" y="1809905"/>
            <a:ext cx="4054665" cy="4014119"/>
          </a:xfrm>
          <a:prstGeom prst="rect">
            <a:avLst/>
          </a:prstGeom>
        </p:spPr>
      </p:pic>
      <p:sp>
        <p:nvSpPr>
          <p:cNvPr id="11" name="TextBox 10">
            <a:extLst>
              <a:ext uri="{FF2B5EF4-FFF2-40B4-BE49-F238E27FC236}">
                <a16:creationId xmlns:a16="http://schemas.microsoft.com/office/drawing/2014/main" id="{B32FFE97-9888-442F-91F1-30F4713F1ED5}"/>
              </a:ext>
            </a:extLst>
          </p:cNvPr>
          <p:cNvSpPr txBox="1"/>
          <p:nvPr/>
        </p:nvSpPr>
        <p:spPr>
          <a:xfrm>
            <a:off x="838200" y="5927617"/>
            <a:ext cx="4535657" cy="461665"/>
          </a:xfrm>
          <a:prstGeom prst="rect">
            <a:avLst/>
          </a:prstGeom>
          <a:noFill/>
        </p:spPr>
        <p:txBody>
          <a:bodyPr wrap="square">
            <a:spAutoFit/>
          </a:bodyPr>
          <a:lstStyle/>
          <a:p>
            <a:r>
              <a:rPr lang="en-US" sz="1200" dirty="0">
                <a:hlinkClick r:id="rId5"/>
              </a:rPr>
              <a:t>https://kmbkteam.wordpress.com/2011/01/05/the-difference-between-km-knowledge-management-kmb-knowledge-mobilization/</a:t>
            </a:r>
            <a:r>
              <a:rPr lang="en-US" sz="1200" dirty="0"/>
              <a:t> </a:t>
            </a:r>
          </a:p>
        </p:txBody>
      </p:sp>
    </p:spTree>
    <p:extLst>
      <p:ext uri="{BB962C8B-B14F-4D97-AF65-F5344CB8AC3E}">
        <p14:creationId xmlns:p14="http://schemas.microsoft.com/office/powerpoint/2010/main" val="3179596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5414</TotalTime>
  <Words>1093</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Ethical Practices: Part Five</vt:lpstr>
      <vt:lpstr>The Problem With Governance Frameworks</vt:lpstr>
      <vt:lpstr>Activation of Ethical Practices</vt:lpstr>
      <vt:lpstr>What Not to Do…?</vt:lpstr>
      <vt:lpstr>The HBR Approach</vt:lpstr>
      <vt:lpstr>Knowledge Translation</vt:lpstr>
      <vt:lpstr>Beyond the Translation Metaphor</vt:lpstr>
      <vt:lpstr>Lost in Translation</vt:lpstr>
      <vt:lpstr>Knowledge Mobilization</vt:lpstr>
      <vt:lpstr>From a KM Perspective</vt:lpstr>
      <vt:lpstr>Applying Knowledge Mobilization</vt:lpstr>
      <vt:lpstr>Connective Action</vt:lpstr>
      <vt:lpstr>Connective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Practices</dc:title>
  <dc:creator>Stephen Downes</dc:creator>
  <cp:lastModifiedBy>Stephen Downes</cp:lastModifiedBy>
  <cp:revision>5</cp:revision>
  <dcterms:created xsi:type="dcterms:W3CDTF">2021-12-18T22:00:30Z</dcterms:created>
  <dcterms:modified xsi:type="dcterms:W3CDTF">2021-12-22T16:14:46Z</dcterms:modified>
</cp:coreProperties>
</file>