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84" r:id="rId3"/>
    <p:sldId id="287" r:id="rId4"/>
    <p:sldId id="288" r:id="rId5"/>
    <p:sldId id="289" r:id="rId6"/>
    <p:sldId id="319" r:id="rId7"/>
    <p:sldId id="290" r:id="rId8"/>
    <p:sldId id="292" r:id="rId9"/>
    <p:sldId id="296" r:id="rId10"/>
    <p:sldId id="297" r:id="rId11"/>
    <p:sldId id="294" r:id="rId12"/>
    <p:sldId id="295"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4" d="100"/>
          <a:sy n="74" d="100"/>
        </p:scale>
        <p:origin x="6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9A9-946A-4150-B5F2-9E818A9B6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4B999-4316-4B55-A6F5-4D22E91EA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A4CBB-A467-41B0-BCC8-50E34E5A3164}"/>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A219B85E-8B36-40BB-A851-87127725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18306-6AD7-41BB-9A67-A919F423F7FE}"/>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143694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92FE-1596-4370-8344-8D6552B66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F3588-8D62-4C67-B504-55350D701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4111-E109-45A0-84CE-642A59C5CA91}"/>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F3BD478A-69BB-4E97-9A6C-34E20305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44BB6-3E2F-41F0-BDC4-C4F721E908E4}"/>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6113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22B02-39AE-4173-A945-D9C4639FDF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57753-B732-4E46-B20B-742056FBD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2C2B2-DABB-4360-AB4C-B513D952518B}"/>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F5CDBFE9-C29A-4570-956B-CB07E9A1E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1518B-865C-4DE0-B75D-053DE210D53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4565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2546-5946-4E0B-ABD6-B6B34BF35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044EC-7AD1-42B8-97B5-A70D2E529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6FDCC-BA59-43BC-A5B5-105E54C8BD18}"/>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4F537C4B-6527-40F7-B24F-5A94812E4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DB36-624F-4B0F-A125-EA27F4AC696E}"/>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27790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DD68-0350-46A3-9BA9-09F4D267C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45E41-A119-4D3A-AD61-E33D75477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0D125-934F-4FCB-8108-E6E57FF3F8CC}"/>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EB0B7B15-F4A6-4C97-92BB-8EB27BE4A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DC6C7-0ACF-4158-8562-FC853332431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418468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9A14-7BC5-4F19-A820-4E831BF0F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4C34A-6E6F-41E4-B75E-1AE8F1B18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39C337-76AF-441A-89D2-C2FDDF562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87CCF-B482-49B7-B93A-255E4AF9E85B}"/>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6" name="Footer Placeholder 5">
            <a:extLst>
              <a:ext uri="{FF2B5EF4-FFF2-40B4-BE49-F238E27FC236}">
                <a16:creationId xmlns:a16="http://schemas.microsoft.com/office/drawing/2014/main" id="{A1EB802C-79CF-42CE-9A26-1B082C2B0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898BD-757E-44C6-A082-8EB08AF2A820}"/>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2981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3589-FB2B-4A66-BBAC-83E3D964B6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67856-8E56-4361-88F0-C7900E1C9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FDFFE2-66B6-4B0C-AC29-CFB71BD0E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2D3B8-D9DE-4079-BD12-9767F7BAC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11ED5-357D-45AD-AC6A-8E88E129E8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FE371-B39A-4B75-8DE7-60F4DD916D84}"/>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8" name="Footer Placeholder 7">
            <a:extLst>
              <a:ext uri="{FF2B5EF4-FFF2-40B4-BE49-F238E27FC236}">
                <a16:creationId xmlns:a16="http://schemas.microsoft.com/office/drawing/2014/main" id="{11174A2D-50C9-4A8C-8204-A5B25D2F1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A69B0-73FE-4854-8605-1AC4B5F9F9D8}"/>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426601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B025-6A38-45BE-B9B2-F79A87930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03615-1B9F-441F-BA2F-46991E5A6190}"/>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4" name="Footer Placeholder 3">
            <a:extLst>
              <a:ext uri="{FF2B5EF4-FFF2-40B4-BE49-F238E27FC236}">
                <a16:creationId xmlns:a16="http://schemas.microsoft.com/office/drawing/2014/main" id="{DE4A4440-A9EB-4890-A747-22D060437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0C37E7-7ABA-4829-B1D6-4ABB9CE3C32C}"/>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25967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F5F9B-9473-45B0-9688-A7605B1E5F2F}"/>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3" name="Footer Placeholder 2">
            <a:extLst>
              <a:ext uri="{FF2B5EF4-FFF2-40B4-BE49-F238E27FC236}">
                <a16:creationId xmlns:a16="http://schemas.microsoft.com/office/drawing/2014/main" id="{2CEADA9D-2CD5-4CD3-AD90-5A6A162EA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65CB4-FB99-4C7B-99D8-600BBF041DDA}"/>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76943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779E-14D2-4EEC-8988-7BB21B2C9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C1C4C-714A-4FC4-B618-740D5AD6A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E77A8F-FC61-419C-B62F-AB6EA9499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5DB8C-4E65-4F2B-BB34-5FAB38862E90}"/>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6" name="Footer Placeholder 5">
            <a:extLst>
              <a:ext uri="{FF2B5EF4-FFF2-40B4-BE49-F238E27FC236}">
                <a16:creationId xmlns:a16="http://schemas.microsoft.com/office/drawing/2014/main" id="{95A4BF0E-D10C-4244-88A4-4AC7C2955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46040-1226-4183-B98F-000B948518A9}"/>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38141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84F2-5E4B-4364-9648-3A4F6F032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46277C-8F63-4839-B63F-D419C996E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4077D-487D-4B25-958E-2BA5FB1B1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C7CF2-3C42-4FC0-9CDE-4C93D3507CAD}"/>
              </a:ext>
            </a:extLst>
          </p:cNvPr>
          <p:cNvSpPr>
            <a:spLocks noGrp="1"/>
          </p:cNvSpPr>
          <p:nvPr>
            <p:ph type="dt" sz="half" idx="10"/>
          </p:nvPr>
        </p:nvSpPr>
        <p:spPr/>
        <p:txBody>
          <a:bodyPr/>
          <a:lstStyle/>
          <a:p>
            <a:fld id="{10858455-773B-47F5-88A3-6B0A08AC3ED1}" type="datetimeFigureOut">
              <a:rPr lang="en-US" smtClean="0"/>
              <a:t>12/22/2021</a:t>
            </a:fld>
            <a:endParaRPr lang="en-US"/>
          </a:p>
        </p:txBody>
      </p:sp>
      <p:sp>
        <p:nvSpPr>
          <p:cNvPr id="6" name="Footer Placeholder 5">
            <a:extLst>
              <a:ext uri="{FF2B5EF4-FFF2-40B4-BE49-F238E27FC236}">
                <a16:creationId xmlns:a16="http://schemas.microsoft.com/office/drawing/2014/main" id="{B4D5B570-BC48-40EB-A399-1BA1CF8D1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04CEF-C85B-485D-951A-9C8626C6A0F2}"/>
              </a:ext>
            </a:extLst>
          </p:cNvPr>
          <p:cNvSpPr>
            <a:spLocks noGrp="1"/>
          </p:cNvSpPr>
          <p:nvPr>
            <p:ph type="sldNum" sz="quarter" idx="12"/>
          </p:nvPr>
        </p:nvSpPr>
        <p:spPr/>
        <p:txBody>
          <a:bodyPr/>
          <a:lstStyle/>
          <a:p>
            <a:fld id="{014BC96F-27CD-4458-839D-2EC01FDF7283}" type="slidenum">
              <a:rPr lang="en-US" smtClean="0"/>
              <a:t>‹#›</a:t>
            </a:fld>
            <a:endParaRPr lang="en-US"/>
          </a:p>
        </p:txBody>
      </p:sp>
    </p:spTree>
    <p:extLst>
      <p:ext uri="{BB962C8B-B14F-4D97-AF65-F5344CB8AC3E}">
        <p14:creationId xmlns:p14="http://schemas.microsoft.com/office/powerpoint/2010/main" val="212429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40E76-DCE9-40A1-B52F-32B82D853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DA929C-DB03-4ACE-B977-11582F5B7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0A348-72C0-4BB3-AB86-B0FA10BA4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8455-773B-47F5-88A3-6B0A08AC3ED1}" type="datetimeFigureOut">
              <a:rPr lang="en-US" smtClean="0"/>
              <a:t>12/22/2021</a:t>
            </a:fld>
            <a:endParaRPr lang="en-US"/>
          </a:p>
        </p:txBody>
      </p:sp>
      <p:sp>
        <p:nvSpPr>
          <p:cNvPr id="5" name="Footer Placeholder 4">
            <a:extLst>
              <a:ext uri="{FF2B5EF4-FFF2-40B4-BE49-F238E27FC236}">
                <a16:creationId xmlns:a16="http://schemas.microsoft.com/office/drawing/2014/main" id="{880612FF-F8C6-4779-BE93-CD288D4C5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6D4A06-CDFB-4241-AE14-BE809A62D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BC96F-27CD-4458-839D-2EC01FDF7283}" type="slidenum">
              <a:rPr lang="en-US" smtClean="0"/>
              <a:t>‹#›</a:t>
            </a:fld>
            <a:endParaRPr lang="en-US"/>
          </a:p>
        </p:txBody>
      </p:sp>
    </p:spTree>
    <p:extLst>
      <p:ext uri="{BB962C8B-B14F-4D97-AF65-F5344CB8AC3E}">
        <p14:creationId xmlns:p14="http://schemas.microsoft.com/office/powerpoint/2010/main" val="354059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ournals.sagepub.com/doi/10.1177/2053951720949566"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ambridge.org/core/journals/international-and-comparative-law-quarterly/article/international-human-rights-law-as-a-framework-for-algorithmic-accountability/1D6D0A456B36BA7512A6AFF17F16E9B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ink.springer.com/article/10.1007/s13347-020-00403-w"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237390540_What_is_the_Rights_Based_Approach_all_About_Perspectives_from_International_Development_Agencies/link/00b7d52bd62368c112000000/downloa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pulse/cobit-2019-review-framework-its-major-concepts-gr%C3%A9gory-franc/"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re.ac.uk/download/pdf/301361909.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hbr.org/2020/11/ethical-frameworks-for-ai-arent-enough"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mc.com/blogs/cobit-2019-vs-cobit-5/"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fo.axiossystems.com/blog/what-is-the-itil4-service-value-syste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itil-officialsite.com/AboutITIL/WhatisITIL.aspx" TargetMode="External"/><Relationship Id="rId4" Type="http://schemas.openxmlformats.org/officeDocument/2006/relationships/hyperlink" Target="https://core.ac.uk/download/pdf/301361909.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dpi.com/2227-9709/8/2/26/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thicsinaction.ieee.org/p700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2078-2489/12/3/111/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guardian.com/law/2019/dec/17/people-should-be-held-accountable-for-ai-and-algorithm-errors-rights-commissioner-says" TargetMode="External"/><Relationship Id="rId2" Type="http://schemas.openxmlformats.org/officeDocument/2006/relationships/hyperlink" Target="https://rankingdigitalrights.org/index2020/spotlights/unaccountable-algorithm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socialimpactassessment.com/documents/hria_guidance_and_toolbox_final_jan2016.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accessory&#10;&#10;Description automatically generated">
            <a:extLst>
              <a:ext uri="{FF2B5EF4-FFF2-40B4-BE49-F238E27FC236}">
                <a16:creationId xmlns:a16="http://schemas.microsoft.com/office/drawing/2014/main" id="{FA1733D4-EFF3-4167-8D9F-9C896E9D242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D5FEA00-1E7B-4339-8E90-179B0B19EEB8}"/>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Ethical Practices: Part Four</a:t>
            </a:r>
            <a:endParaRPr lang="en-US" dirty="0">
              <a:solidFill>
                <a:srgbClr val="FFFFFF"/>
              </a:solidFill>
            </a:endParaRPr>
          </a:p>
        </p:txBody>
      </p:sp>
      <p:sp>
        <p:nvSpPr>
          <p:cNvPr id="3" name="Subtitle 2">
            <a:extLst>
              <a:ext uri="{FF2B5EF4-FFF2-40B4-BE49-F238E27FC236}">
                <a16:creationId xmlns:a16="http://schemas.microsoft.com/office/drawing/2014/main" id="{DA70571B-9807-4DA6-AFDD-E592EC117D0A}"/>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22, 2021</a:t>
            </a:r>
            <a:endParaRPr lang="en-US">
              <a:solidFill>
                <a:srgbClr val="FFFFFF"/>
              </a:solidFill>
            </a:endParaRPr>
          </a:p>
        </p:txBody>
      </p:sp>
    </p:spTree>
    <p:extLst>
      <p:ext uri="{BB962C8B-B14F-4D97-AF65-F5344CB8AC3E}">
        <p14:creationId xmlns:p14="http://schemas.microsoft.com/office/powerpoint/2010/main" val="39409576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AFB2-B21A-4FFC-BC00-7D9AACE53D21}"/>
              </a:ext>
            </a:extLst>
          </p:cNvPr>
          <p:cNvSpPr>
            <a:spLocks noGrp="1"/>
          </p:cNvSpPr>
          <p:nvPr>
            <p:ph type="title"/>
          </p:nvPr>
        </p:nvSpPr>
        <p:spPr/>
        <p:txBody>
          <a:bodyPr/>
          <a:lstStyle/>
          <a:p>
            <a:r>
              <a:rPr lang="en-CA" dirty="0"/>
              <a:t>Designing for Human Rights</a:t>
            </a:r>
            <a:endParaRPr lang="en-US" dirty="0"/>
          </a:p>
        </p:txBody>
      </p:sp>
      <p:sp>
        <p:nvSpPr>
          <p:cNvPr id="3" name="Content Placeholder 2">
            <a:extLst>
              <a:ext uri="{FF2B5EF4-FFF2-40B4-BE49-F238E27FC236}">
                <a16:creationId xmlns:a16="http://schemas.microsoft.com/office/drawing/2014/main" id="{291D97F9-1642-4B18-9FBC-8035651A9594}"/>
              </a:ext>
            </a:extLst>
          </p:cNvPr>
          <p:cNvSpPr>
            <a:spLocks noGrp="1"/>
          </p:cNvSpPr>
          <p:nvPr>
            <p:ph idx="1"/>
          </p:nvPr>
        </p:nvSpPr>
        <p:spPr>
          <a:xfrm>
            <a:off x="838200" y="1825625"/>
            <a:ext cx="6260024" cy="4351338"/>
          </a:xfrm>
        </p:spPr>
        <p:txBody>
          <a:bodyPr>
            <a:normAutofit/>
          </a:bodyPr>
          <a:lstStyle/>
          <a:p>
            <a:pPr marL="0" indent="0">
              <a:buNone/>
            </a:pPr>
            <a:r>
              <a:rPr lang="en-US" dirty="0" err="1"/>
              <a:t>Halbertal</a:t>
            </a:r>
            <a:r>
              <a:rPr lang="en-US" dirty="0"/>
              <a:t> (2015) three categories of violations:</a:t>
            </a:r>
          </a:p>
          <a:p>
            <a:pPr lvl="1"/>
            <a:r>
              <a:rPr lang="en-US" dirty="0"/>
              <a:t>Humiliation: being put in a state of helplessness, insignificance; losing autonomy over your own representation.</a:t>
            </a:r>
          </a:p>
          <a:p>
            <a:pPr lvl="1"/>
            <a:r>
              <a:rPr lang="en-US" dirty="0"/>
              <a:t>Instrumentalization: treating an individual as exchangeable and merely a means to an end.</a:t>
            </a:r>
          </a:p>
          <a:p>
            <a:pPr lvl="1"/>
            <a:r>
              <a:rPr lang="en-US" dirty="0"/>
              <a:t>Rejection of one’s gift: making an individual superfluous, unacknowledging one’s contribution, aspiration, and potential.</a:t>
            </a:r>
          </a:p>
        </p:txBody>
      </p:sp>
      <p:sp>
        <p:nvSpPr>
          <p:cNvPr id="5" name="TextBox 4">
            <a:extLst>
              <a:ext uri="{FF2B5EF4-FFF2-40B4-BE49-F238E27FC236}">
                <a16:creationId xmlns:a16="http://schemas.microsoft.com/office/drawing/2014/main" id="{00A2F397-CF88-4F4D-A846-F1964A6B6D56}"/>
              </a:ext>
            </a:extLst>
          </p:cNvPr>
          <p:cNvSpPr txBox="1"/>
          <p:nvPr/>
        </p:nvSpPr>
        <p:spPr>
          <a:xfrm>
            <a:off x="838201" y="6159894"/>
            <a:ext cx="10515599" cy="646331"/>
          </a:xfrm>
          <a:prstGeom prst="rect">
            <a:avLst/>
          </a:prstGeom>
          <a:noFill/>
        </p:spPr>
        <p:txBody>
          <a:bodyPr wrap="square">
            <a:spAutoFit/>
          </a:bodyPr>
          <a:lstStyle/>
          <a:p>
            <a:r>
              <a:rPr lang="en-US" dirty="0"/>
              <a:t>Quoted from: Designing for human rights in AI. Evgeni Aizenberg, Jeroen van den Hoven. August 18, 2020 </a:t>
            </a:r>
            <a:r>
              <a:rPr lang="en-US" dirty="0">
                <a:hlinkClick r:id="rId2"/>
              </a:rPr>
              <a:t>https://journals.sagepub.com/doi/10.1177/2053951720949566</a:t>
            </a:r>
            <a:r>
              <a:rPr lang="en-US" dirty="0"/>
              <a:t> </a:t>
            </a:r>
          </a:p>
        </p:txBody>
      </p:sp>
      <p:pic>
        <p:nvPicPr>
          <p:cNvPr id="9" name="Picture 8">
            <a:extLst>
              <a:ext uri="{FF2B5EF4-FFF2-40B4-BE49-F238E27FC236}">
                <a16:creationId xmlns:a16="http://schemas.microsoft.com/office/drawing/2014/main" id="{016655A8-4E9B-46C2-80C5-CDA7AF99EE3D}"/>
              </a:ext>
            </a:extLst>
          </p:cNvPr>
          <p:cNvPicPr>
            <a:picLocks noChangeAspect="1"/>
          </p:cNvPicPr>
          <p:nvPr/>
        </p:nvPicPr>
        <p:blipFill>
          <a:blip r:embed="rId3"/>
          <a:stretch>
            <a:fillRect/>
          </a:stretch>
        </p:blipFill>
        <p:spPr>
          <a:xfrm>
            <a:off x="7834244" y="1027906"/>
            <a:ext cx="3061064" cy="2446118"/>
          </a:xfrm>
          <a:prstGeom prst="rect">
            <a:avLst/>
          </a:prstGeom>
        </p:spPr>
      </p:pic>
      <p:pic>
        <p:nvPicPr>
          <p:cNvPr id="11" name="Picture 10">
            <a:extLst>
              <a:ext uri="{FF2B5EF4-FFF2-40B4-BE49-F238E27FC236}">
                <a16:creationId xmlns:a16="http://schemas.microsoft.com/office/drawing/2014/main" id="{89579F62-C4FC-42C5-8699-17D704105700}"/>
              </a:ext>
            </a:extLst>
          </p:cNvPr>
          <p:cNvPicPr>
            <a:picLocks noChangeAspect="1"/>
          </p:cNvPicPr>
          <p:nvPr/>
        </p:nvPicPr>
        <p:blipFill>
          <a:blip r:embed="rId4"/>
          <a:stretch>
            <a:fillRect/>
          </a:stretch>
        </p:blipFill>
        <p:spPr>
          <a:xfrm>
            <a:off x="7325681" y="3571453"/>
            <a:ext cx="4078189" cy="2605510"/>
          </a:xfrm>
          <a:prstGeom prst="rect">
            <a:avLst/>
          </a:prstGeom>
        </p:spPr>
      </p:pic>
    </p:spTree>
    <p:extLst>
      <p:ext uri="{BB962C8B-B14F-4D97-AF65-F5344CB8AC3E}">
        <p14:creationId xmlns:p14="http://schemas.microsoft.com/office/powerpoint/2010/main" val="349408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F2D7-1868-4EFE-950A-19862EF8BBD7}"/>
              </a:ext>
            </a:extLst>
          </p:cNvPr>
          <p:cNvSpPr>
            <a:spLocks noGrp="1"/>
          </p:cNvSpPr>
          <p:nvPr>
            <p:ph type="title"/>
          </p:nvPr>
        </p:nvSpPr>
        <p:spPr/>
        <p:txBody>
          <a:bodyPr/>
          <a:lstStyle/>
          <a:p>
            <a:r>
              <a:rPr lang="en-CA" dirty="0"/>
              <a:t>Drawing on International Human Rights Law</a:t>
            </a:r>
            <a:endParaRPr lang="en-US" dirty="0"/>
          </a:p>
        </p:txBody>
      </p:sp>
      <p:sp>
        <p:nvSpPr>
          <p:cNvPr id="3" name="Content Placeholder 2">
            <a:extLst>
              <a:ext uri="{FF2B5EF4-FFF2-40B4-BE49-F238E27FC236}">
                <a16:creationId xmlns:a16="http://schemas.microsoft.com/office/drawing/2014/main" id="{A5A8CC7D-5CDC-4793-AC85-A873A5EB3E79}"/>
              </a:ext>
            </a:extLst>
          </p:cNvPr>
          <p:cNvSpPr>
            <a:spLocks noGrp="1"/>
          </p:cNvSpPr>
          <p:nvPr>
            <p:ph idx="1"/>
          </p:nvPr>
        </p:nvSpPr>
        <p:spPr>
          <a:xfrm>
            <a:off x="870488" y="1916596"/>
            <a:ext cx="10515600" cy="4351338"/>
          </a:xfrm>
        </p:spPr>
        <p:txBody>
          <a:bodyPr/>
          <a:lstStyle/>
          <a:p>
            <a:r>
              <a:rPr lang="en-US" dirty="0"/>
              <a:t>IHRL as a Means for Assessing Harm</a:t>
            </a:r>
          </a:p>
          <a:p>
            <a:r>
              <a:rPr lang="en-US" dirty="0"/>
              <a:t>Clearly Defined Obligations and Expectations That Apply Across the Algorithmic Life Cycle</a:t>
            </a:r>
          </a:p>
          <a:p>
            <a:endParaRPr lang="en-US" dirty="0"/>
          </a:p>
          <a:p>
            <a:endParaRPr lang="en-US" dirty="0"/>
          </a:p>
        </p:txBody>
      </p:sp>
      <p:pic>
        <p:nvPicPr>
          <p:cNvPr id="5" name="Picture 4">
            <a:extLst>
              <a:ext uri="{FF2B5EF4-FFF2-40B4-BE49-F238E27FC236}">
                <a16:creationId xmlns:a16="http://schemas.microsoft.com/office/drawing/2014/main" id="{9B118093-1582-4D89-B020-AC47C855549B}"/>
              </a:ext>
            </a:extLst>
          </p:cNvPr>
          <p:cNvPicPr>
            <a:picLocks noChangeAspect="1"/>
          </p:cNvPicPr>
          <p:nvPr/>
        </p:nvPicPr>
        <p:blipFill>
          <a:blip r:embed="rId2"/>
          <a:stretch>
            <a:fillRect/>
          </a:stretch>
        </p:blipFill>
        <p:spPr>
          <a:xfrm>
            <a:off x="1048759" y="3429000"/>
            <a:ext cx="4815650" cy="2646336"/>
          </a:xfrm>
          <a:prstGeom prst="rect">
            <a:avLst/>
          </a:prstGeom>
        </p:spPr>
      </p:pic>
      <p:sp>
        <p:nvSpPr>
          <p:cNvPr id="9" name="TextBox 8">
            <a:extLst>
              <a:ext uri="{FF2B5EF4-FFF2-40B4-BE49-F238E27FC236}">
                <a16:creationId xmlns:a16="http://schemas.microsoft.com/office/drawing/2014/main" id="{7DBCD432-6BEA-489A-BD99-996BD7408600}"/>
              </a:ext>
            </a:extLst>
          </p:cNvPr>
          <p:cNvSpPr txBox="1"/>
          <p:nvPr/>
        </p:nvSpPr>
        <p:spPr>
          <a:xfrm>
            <a:off x="6165662" y="2851614"/>
            <a:ext cx="5155850" cy="3046988"/>
          </a:xfrm>
          <a:prstGeom prst="rect">
            <a:avLst/>
          </a:prstGeom>
          <a:noFill/>
        </p:spPr>
        <p:txBody>
          <a:bodyPr wrap="square">
            <a:spAutoFit/>
          </a:bodyPr>
          <a:lstStyle/>
          <a:p>
            <a:pPr marL="285750" indent="-285750">
              <a:buFont typeface="Arial" panose="020B0604020202020204" pitchFamily="34" charset="0"/>
              <a:buChar char="•"/>
            </a:pPr>
            <a:r>
              <a:rPr lang="en-US" sz="2400" dirty="0"/>
              <a:t> Identifying roles and responsibilities attached to different entities across the full algorithmic life cycle</a:t>
            </a:r>
          </a:p>
          <a:p>
            <a:pPr marL="285750" indent="-285750">
              <a:buFont typeface="Arial" panose="020B0604020202020204" pitchFamily="34" charset="0"/>
              <a:buChar char="•"/>
            </a:pPr>
            <a:r>
              <a:rPr lang="en-US" sz="2400" dirty="0"/>
              <a:t>Operationalizing the measures necessary to ensure rights compliance</a:t>
            </a:r>
          </a:p>
          <a:p>
            <a:pPr marL="285750" indent="-285750">
              <a:buFont typeface="Arial" panose="020B0604020202020204" pitchFamily="34" charset="0"/>
              <a:buChar char="•"/>
            </a:pPr>
            <a:r>
              <a:rPr lang="en-US" sz="2400" dirty="0"/>
              <a:t>Integrating a rigorous accountability framework</a:t>
            </a:r>
          </a:p>
        </p:txBody>
      </p:sp>
      <p:sp>
        <p:nvSpPr>
          <p:cNvPr id="11" name="TextBox 10">
            <a:extLst>
              <a:ext uri="{FF2B5EF4-FFF2-40B4-BE49-F238E27FC236}">
                <a16:creationId xmlns:a16="http://schemas.microsoft.com/office/drawing/2014/main" id="{0AFD0491-A771-4B52-B403-86C143DBFA6A}"/>
              </a:ext>
            </a:extLst>
          </p:cNvPr>
          <p:cNvSpPr txBox="1"/>
          <p:nvPr/>
        </p:nvSpPr>
        <p:spPr>
          <a:xfrm>
            <a:off x="870488" y="6033545"/>
            <a:ext cx="10515600" cy="646331"/>
          </a:xfrm>
          <a:prstGeom prst="rect">
            <a:avLst/>
          </a:prstGeom>
          <a:noFill/>
        </p:spPr>
        <p:txBody>
          <a:bodyPr wrap="square">
            <a:spAutoFit/>
          </a:bodyPr>
          <a:lstStyle/>
          <a:p>
            <a:r>
              <a:rPr lang="en-US" dirty="0">
                <a:hlinkClick r:id="rId3"/>
              </a:rPr>
              <a:t>https://www.cambridge.org/core/journals/international-and-comparative-law-quarterly/article/international-human-rights-law-as-a-framework-for-algorithmic-accountability/1D6D0A456B36BA7512A6AFF17F16E9B6</a:t>
            </a:r>
            <a:r>
              <a:rPr lang="en-US" dirty="0"/>
              <a:t> </a:t>
            </a:r>
          </a:p>
        </p:txBody>
      </p:sp>
    </p:spTree>
    <p:extLst>
      <p:ext uri="{BB962C8B-B14F-4D97-AF65-F5344CB8AC3E}">
        <p14:creationId xmlns:p14="http://schemas.microsoft.com/office/powerpoint/2010/main" val="81623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673-F5A2-4209-8E40-21C0421CAE31}"/>
              </a:ext>
            </a:extLst>
          </p:cNvPr>
          <p:cNvSpPr>
            <a:spLocks noGrp="1"/>
          </p:cNvSpPr>
          <p:nvPr>
            <p:ph type="title"/>
          </p:nvPr>
        </p:nvSpPr>
        <p:spPr/>
        <p:txBody>
          <a:bodyPr/>
          <a:lstStyle/>
          <a:p>
            <a:r>
              <a:rPr lang="en-CA" dirty="0"/>
              <a:t>Limitations of Human Rights Frameworks</a:t>
            </a:r>
            <a:endParaRPr lang="en-US" dirty="0"/>
          </a:p>
        </p:txBody>
      </p:sp>
      <p:sp>
        <p:nvSpPr>
          <p:cNvPr id="3" name="Content Placeholder 2">
            <a:extLst>
              <a:ext uri="{FF2B5EF4-FFF2-40B4-BE49-F238E27FC236}">
                <a16:creationId xmlns:a16="http://schemas.microsoft.com/office/drawing/2014/main" id="{38149E4A-1D82-454F-82CA-6D24E9351D49}"/>
              </a:ext>
            </a:extLst>
          </p:cNvPr>
          <p:cNvSpPr>
            <a:spLocks noGrp="1"/>
          </p:cNvSpPr>
          <p:nvPr>
            <p:ph idx="1"/>
          </p:nvPr>
        </p:nvSpPr>
        <p:spPr>
          <a:xfrm>
            <a:off x="838200" y="1825625"/>
            <a:ext cx="7329407" cy="4351338"/>
          </a:xfrm>
        </p:spPr>
        <p:txBody>
          <a:bodyPr>
            <a:normAutofit lnSpcReduction="10000"/>
          </a:bodyPr>
          <a:lstStyle/>
          <a:p>
            <a:r>
              <a:rPr lang="en-US" dirty="0"/>
              <a:t>these rights may be too Western</a:t>
            </a:r>
          </a:p>
          <a:p>
            <a:r>
              <a:rPr lang="en-US" dirty="0"/>
              <a:t>too individualistic</a:t>
            </a:r>
          </a:p>
          <a:p>
            <a:r>
              <a:rPr lang="en-US" dirty="0"/>
              <a:t>too narrow in scope </a:t>
            </a:r>
          </a:p>
          <a:p>
            <a:r>
              <a:rPr lang="en-US" dirty="0"/>
              <a:t>too abstract to form the basis of sound AI governance. </a:t>
            </a:r>
          </a:p>
          <a:p>
            <a:pPr marL="0" indent="0">
              <a:buNone/>
            </a:pPr>
            <a:r>
              <a:rPr lang="en-US" dirty="0"/>
              <a:t>Requires democracy: “without… securing an underlying societal infrastructure that enables human rights in the first place, any human rights-based governance framework for AI risks falling short of its purpose”</a:t>
            </a:r>
          </a:p>
        </p:txBody>
      </p:sp>
      <p:sp>
        <p:nvSpPr>
          <p:cNvPr id="5" name="TextBox 4">
            <a:extLst>
              <a:ext uri="{FF2B5EF4-FFF2-40B4-BE49-F238E27FC236}">
                <a16:creationId xmlns:a16="http://schemas.microsoft.com/office/drawing/2014/main" id="{C34B406A-DF0F-4300-AA59-65D48CE4DFC7}"/>
              </a:ext>
            </a:extLst>
          </p:cNvPr>
          <p:cNvSpPr txBox="1"/>
          <p:nvPr/>
        </p:nvSpPr>
        <p:spPr>
          <a:xfrm>
            <a:off x="838200" y="5934670"/>
            <a:ext cx="8810785" cy="923330"/>
          </a:xfrm>
          <a:prstGeom prst="rect">
            <a:avLst/>
          </a:prstGeom>
          <a:noFill/>
        </p:spPr>
        <p:txBody>
          <a:bodyPr wrap="square">
            <a:spAutoFit/>
          </a:bodyPr>
          <a:lstStyle/>
          <a:p>
            <a:r>
              <a:rPr lang="en-US" dirty="0"/>
              <a:t>Nathalie A. </a:t>
            </a:r>
            <a:r>
              <a:rPr lang="en-US" dirty="0" err="1"/>
              <a:t>Smuha</a:t>
            </a:r>
            <a:r>
              <a:rPr lang="en-US" dirty="0"/>
              <a:t>, 2020, Beyond a Human Rights-Based Approach to AI Governance: Promise, Pitfalls, Plea </a:t>
            </a:r>
            <a:r>
              <a:rPr lang="en-US" dirty="0">
                <a:hlinkClick r:id="rId2"/>
              </a:rPr>
              <a:t>https://link.springer.com/article/10.1007/s13347-020-00403-w</a:t>
            </a:r>
            <a:endParaRPr lang="en-US" dirty="0"/>
          </a:p>
          <a:p>
            <a:r>
              <a:rPr lang="en-US" dirty="0"/>
              <a:t> </a:t>
            </a:r>
          </a:p>
        </p:txBody>
      </p:sp>
      <p:pic>
        <p:nvPicPr>
          <p:cNvPr id="7" name="Picture 6">
            <a:extLst>
              <a:ext uri="{FF2B5EF4-FFF2-40B4-BE49-F238E27FC236}">
                <a16:creationId xmlns:a16="http://schemas.microsoft.com/office/drawing/2014/main" id="{95E1EA96-E3C0-42E8-BA01-39FA991AE2D9}"/>
              </a:ext>
            </a:extLst>
          </p:cNvPr>
          <p:cNvPicPr>
            <a:picLocks noChangeAspect="1"/>
          </p:cNvPicPr>
          <p:nvPr/>
        </p:nvPicPr>
        <p:blipFill>
          <a:blip r:embed="rId3"/>
          <a:stretch>
            <a:fillRect/>
          </a:stretch>
        </p:blipFill>
        <p:spPr>
          <a:xfrm>
            <a:off x="7296856" y="1409700"/>
            <a:ext cx="4860572" cy="3162300"/>
          </a:xfrm>
          <a:prstGeom prst="rect">
            <a:avLst/>
          </a:prstGeom>
        </p:spPr>
      </p:pic>
      <p:sp>
        <p:nvSpPr>
          <p:cNvPr id="9" name="TextBox 8">
            <a:extLst>
              <a:ext uri="{FF2B5EF4-FFF2-40B4-BE49-F238E27FC236}">
                <a16:creationId xmlns:a16="http://schemas.microsoft.com/office/drawing/2014/main" id="{66414123-F5DF-4BEC-A7B7-F200E639D823}"/>
              </a:ext>
            </a:extLst>
          </p:cNvPr>
          <p:cNvSpPr txBox="1"/>
          <p:nvPr/>
        </p:nvSpPr>
        <p:spPr>
          <a:xfrm>
            <a:off x="9648985" y="4590865"/>
            <a:ext cx="2123268" cy="1384995"/>
          </a:xfrm>
          <a:prstGeom prst="rect">
            <a:avLst/>
          </a:prstGeom>
          <a:noFill/>
        </p:spPr>
        <p:txBody>
          <a:bodyPr wrap="square">
            <a:spAutoFit/>
          </a:bodyPr>
          <a:lstStyle/>
          <a:p>
            <a:r>
              <a:rPr lang="en-US" sz="1200" dirty="0">
                <a:hlinkClick r:id="rId4"/>
              </a:rPr>
              <a:t>https://www.researchgate.net/publication/237390540_What_is_the_Rights_Based_Approach_all_About_Perspectives_from_International_Development_Agencies/link/00b7d52bd62368c112000000/download</a:t>
            </a:r>
            <a:r>
              <a:rPr lang="en-US" sz="1200" dirty="0"/>
              <a:t> </a:t>
            </a:r>
          </a:p>
        </p:txBody>
      </p:sp>
    </p:spTree>
    <p:extLst>
      <p:ext uri="{BB962C8B-B14F-4D97-AF65-F5344CB8AC3E}">
        <p14:creationId xmlns:p14="http://schemas.microsoft.com/office/powerpoint/2010/main" val="235165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1573099-95E4-4E3E-8772-C94A40F5B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533" y="2990669"/>
            <a:ext cx="6528338" cy="3867331"/>
          </a:xfrm>
          <a:prstGeom prst="rect">
            <a:avLst/>
          </a:prstGeom>
        </p:spPr>
      </p:pic>
      <p:sp>
        <p:nvSpPr>
          <p:cNvPr id="2" name="Title 1">
            <a:extLst>
              <a:ext uri="{FF2B5EF4-FFF2-40B4-BE49-F238E27FC236}">
                <a16:creationId xmlns:a16="http://schemas.microsoft.com/office/drawing/2014/main" id="{B0470C83-9207-471B-B617-1822CAB098CE}"/>
              </a:ext>
            </a:extLst>
          </p:cNvPr>
          <p:cNvSpPr>
            <a:spLocks noGrp="1"/>
          </p:cNvSpPr>
          <p:nvPr>
            <p:ph type="title"/>
          </p:nvPr>
        </p:nvSpPr>
        <p:spPr/>
        <p:txBody>
          <a:bodyPr/>
          <a:lstStyle/>
          <a:p>
            <a:r>
              <a:rPr lang="en-CA" dirty="0"/>
              <a:t>The Problem With Governance Frameworks</a:t>
            </a:r>
            <a:endParaRPr lang="en-US" dirty="0"/>
          </a:p>
        </p:txBody>
      </p:sp>
      <p:sp>
        <p:nvSpPr>
          <p:cNvPr id="3" name="Content Placeholder 2">
            <a:extLst>
              <a:ext uri="{FF2B5EF4-FFF2-40B4-BE49-F238E27FC236}">
                <a16:creationId xmlns:a16="http://schemas.microsoft.com/office/drawing/2014/main" id="{1823795A-4E98-4C15-A300-32D33337E021}"/>
              </a:ext>
            </a:extLst>
          </p:cNvPr>
          <p:cNvSpPr>
            <a:spLocks noGrp="1"/>
          </p:cNvSpPr>
          <p:nvPr>
            <p:ph idx="1"/>
          </p:nvPr>
        </p:nvSpPr>
        <p:spPr/>
        <p:txBody>
          <a:bodyPr/>
          <a:lstStyle/>
          <a:p>
            <a:r>
              <a:rPr lang="en-CA" dirty="0"/>
              <a:t>They’re designed for organizations, not wider society</a:t>
            </a:r>
          </a:p>
          <a:p>
            <a:r>
              <a:rPr lang="en-CA" dirty="0"/>
              <a:t>They depend on agreement and shared presumptions</a:t>
            </a:r>
          </a:p>
          <a:p>
            <a:r>
              <a:rPr lang="en-CA" dirty="0"/>
              <a:t>They are not actually based in ethics</a:t>
            </a:r>
          </a:p>
          <a:p>
            <a:r>
              <a:rPr lang="en-CA" dirty="0"/>
              <a:t>Humans</a:t>
            </a:r>
            <a:endParaRPr lang="en-US" dirty="0"/>
          </a:p>
        </p:txBody>
      </p:sp>
      <p:sp>
        <p:nvSpPr>
          <p:cNvPr id="7" name="TextBox 6">
            <a:extLst>
              <a:ext uri="{FF2B5EF4-FFF2-40B4-BE49-F238E27FC236}">
                <a16:creationId xmlns:a16="http://schemas.microsoft.com/office/drawing/2014/main" id="{A4C14E43-4799-4D77-982A-9C452273372E}"/>
              </a:ext>
            </a:extLst>
          </p:cNvPr>
          <p:cNvSpPr txBox="1"/>
          <p:nvPr/>
        </p:nvSpPr>
        <p:spPr>
          <a:xfrm>
            <a:off x="838200" y="4422637"/>
            <a:ext cx="2245963" cy="1754326"/>
          </a:xfrm>
          <a:prstGeom prst="rect">
            <a:avLst/>
          </a:prstGeom>
          <a:noFill/>
        </p:spPr>
        <p:txBody>
          <a:bodyPr wrap="square">
            <a:spAutoFit/>
          </a:bodyPr>
          <a:lstStyle/>
          <a:p>
            <a:r>
              <a:rPr lang="en-US" dirty="0">
                <a:hlinkClick r:id="rId3"/>
              </a:rPr>
              <a:t>https://www.linkedin.com/pulse/cobit-2019-review-framework-its-major-concepts-gr%C3%A9gory-franc/</a:t>
            </a:r>
            <a:r>
              <a:rPr lang="en-US" dirty="0"/>
              <a:t> </a:t>
            </a:r>
          </a:p>
        </p:txBody>
      </p:sp>
    </p:spTree>
    <p:extLst>
      <p:ext uri="{BB962C8B-B14F-4D97-AF65-F5344CB8AC3E}">
        <p14:creationId xmlns:p14="http://schemas.microsoft.com/office/powerpoint/2010/main" val="81487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B5AC-7988-48A4-A857-B45996B2717D}"/>
              </a:ext>
            </a:extLst>
          </p:cNvPr>
          <p:cNvSpPr>
            <a:spLocks noGrp="1"/>
          </p:cNvSpPr>
          <p:nvPr>
            <p:ph type="title"/>
          </p:nvPr>
        </p:nvSpPr>
        <p:spPr/>
        <p:txBody>
          <a:bodyPr/>
          <a:lstStyle/>
          <a:p>
            <a:r>
              <a:rPr lang="en-CA" dirty="0"/>
              <a:t>IT Governance Frameworks</a:t>
            </a:r>
            <a:endParaRPr lang="en-US" dirty="0"/>
          </a:p>
        </p:txBody>
      </p:sp>
      <p:sp>
        <p:nvSpPr>
          <p:cNvPr id="3" name="Content Placeholder 2">
            <a:extLst>
              <a:ext uri="{FF2B5EF4-FFF2-40B4-BE49-F238E27FC236}">
                <a16:creationId xmlns:a16="http://schemas.microsoft.com/office/drawing/2014/main" id="{52CA0D67-5E4E-4414-884D-CF6B3A1EF52F}"/>
              </a:ext>
            </a:extLst>
          </p:cNvPr>
          <p:cNvSpPr>
            <a:spLocks noGrp="1"/>
          </p:cNvSpPr>
          <p:nvPr>
            <p:ph idx="1"/>
          </p:nvPr>
        </p:nvSpPr>
        <p:spPr>
          <a:xfrm>
            <a:off x="7237708" y="1825625"/>
            <a:ext cx="4421216" cy="4351338"/>
          </a:xfrm>
        </p:spPr>
        <p:txBody>
          <a:bodyPr/>
          <a:lstStyle/>
          <a:p>
            <a:pPr marL="0" indent="0">
              <a:buNone/>
            </a:pPr>
            <a:r>
              <a:rPr lang="en-US" dirty="0">
                <a:effectLst/>
              </a:rPr>
              <a:t>“Many respected IT organizations and standards setting bodies have established frameworks to identify the ‘risks and mitigation strategies with the evolving cloud computing paradigm’”</a:t>
            </a:r>
            <a:endParaRPr lang="en-US" dirty="0"/>
          </a:p>
        </p:txBody>
      </p:sp>
      <p:pic>
        <p:nvPicPr>
          <p:cNvPr id="5" name="Picture 4" descr="Diagram&#10;&#10;Description automatically generated">
            <a:extLst>
              <a:ext uri="{FF2B5EF4-FFF2-40B4-BE49-F238E27FC236}">
                <a16:creationId xmlns:a16="http://schemas.microsoft.com/office/drawing/2014/main" id="{6DE25824-C842-4939-9F82-627014A9B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76" y="1825625"/>
            <a:ext cx="6496373" cy="3588368"/>
          </a:xfrm>
          <a:prstGeom prst="rect">
            <a:avLst/>
          </a:prstGeom>
        </p:spPr>
      </p:pic>
      <p:sp>
        <p:nvSpPr>
          <p:cNvPr id="7" name="TextBox 6">
            <a:extLst>
              <a:ext uri="{FF2B5EF4-FFF2-40B4-BE49-F238E27FC236}">
                <a16:creationId xmlns:a16="http://schemas.microsoft.com/office/drawing/2014/main" id="{C92476B8-D9FF-4372-AB91-A7E6CE14B54E}"/>
              </a:ext>
            </a:extLst>
          </p:cNvPr>
          <p:cNvSpPr txBox="1"/>
          <p:nvPr/>
        </p:nvSpPr>
        <p:spPr>
          <a:xfrm>
            <a:off x="533076" y="6176963"/>
            <a:ext cx="6098582" cy="369332"/>
          </a:xfrm>
          <a:prstGeom prst="rect">
            <a:avLst/>
          </a:prstGeom>
          <a:noFill/>
        </p:spPr>
        <p:txBody>
          <a:bodyPr wrap="square">
            <a:spAutoFit/>
          </a:bodyPr>
          <a:lstStyle/>
          <a:p>
            <a:r>
              <a:rPr lang="en-US" dirty="0">
                <a:hlinkClick r:id="rId3"/>
              </a:rPr>
              <a:t>https://core.ac.uk/download/pdf/301361909.pdf</a:t>
            </a:r>
            <a:r>
              <a:rPr lang="en-US" dirty="0"/>
              <a:t> </a:t>
            </a:r>
          </a:p>
        </p:txBody>
      </p:sp>
      <p:sp>
        <p:nvSpPr>
          <p:cNvPr id="9" name="TextBox 8">
            <a:extLst>
              <a:ext uri="{FF2B5EF4-FFF2-40B4-BE49-F238E27FC236}">
                <a16:creationId xmlns:a16="http://schemas.microsoft.com/office/drawing/2014/main" id="{B36F5B1B-288D-4FDD-A628-583C5DD53C24}"/>
              </a:ext>
            </a:extLst>
          </p:cNvPr>
          <p:cNvSpPr txBox="1"/>
          <p:nvPr/>
        </p:nvSpPr>
        <p:spPr>
          <a:xfrm>
            <a:off x="8305081" y="5622965"/>
            <a:ext cx="3353843" cy="923330"/>
          </a:xfrm>
          <a:prstGeom prst="rect">
            <a:avLst/>
          </a:prstGeom>
          <a:noFill/>
        </p:spPr>
        <p:txBody>
          <a:bodyPr wrap="square">
            <a:spAutoFit/>
          </a:bodyPr>
          <a:lstStyle/>
          <a:p>
            <a:r>
              <a:rPr lang="en-US" dirty="0"/>
              <a:t>Title image: </a:t>
            </a:r>
            <a:r>
              <a:rPr lang="en-US" dirty="0">
                <a:hlinkClick r:id="rId4"/>
              </a:rPr>
              <a:t>https://hbr.org/2020/11/ethical-frameworks-for-ai-arent-enough</a:t>
            </a:r>
            <a:r>
              <a:rPr lang="en-US" dirty="0"/>
              <a:t> </a:t>
            </a:r>
          </a:p>
        </p:txBody>
      </p:sp>
    </p:spTree>
    <p:extLst>
      <p:ext uri="{BB962C8B-B14F-4D97-AF65-F5344CB8AC3E}">
        <p14:creationId xmlns:p14="http://schemas.microsoft.com/office/powerpoint/2010/main" val="70646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BA66-F6B3-4128-9C71-381B7C32AF35}"/>
              </a:ext>
            </a:extLst>
          </p:cNvPr>
          <p:cNvSpPr>
            <a:spLocks noGrp="1"/>
          </p:cNvSpPr>
          <p:nvPr>
            <p:ph type="title"/>
          </p:nvPr>
        </p:nvSpPr>
        <p:spPr/>
        <p:txBody>
          <a:bodyPr/>
          <a:lstStyle/>
          <a:p>
            <a:r>
              <a:rPr lang="en-CA" dirty="0" err="1"/>
              <a:t>CobiT</a:t>
            </a:r>
            <a:endParaRPr lang="en-US" dirty="0"/>
          </a:p>
        </p:txBody>
      </p:sp>
      <p:sp>
        <p:nvSpPr>
          <p:cNvPr id="3" name="Content Placeholder 2">
            <a:extLst>
              <a:ext uri="{FF2B5EF4-FFF2-40B4-BE49-F238E27FC236}">
                <a16:creationId xmlns:a16="http://schemas.microsoft.com/office/drawing/2014/main" id="{2DAC82F3-C1EE-4FAC-ADFE-1A869D1DFE39}"/>
              </a:ext>
            </a:extLst>
          </p:cNvPr>
          <p:cNvSpPr>
            <a:spLocks noGrp="1"/>
          </p:cNvSpPr>
          <p:nvPr>
            <p:ph idx="1"/>
          </p:nvPr>
        </p:nvSpPr>
        <p:spPr>
          <a:xfrm>
            <a:off x="838199" y="1825625"/>
            <a:ext cx="4606633" cy="4351338"/>
          </a:xfrm>
        </p:spPr>
        <p:txBody>
          <a:bodyPr/>
          <a:lstStyle/>
          <a:p>
            <a:pPr marL="0" indent="0">
              <a:buNone/>
            </a:pPr>
            <a:r>
              <a:rPr lang="en-CA" dirty="0"/>
              <a:t>“</a:t>
            </a:r>
            <a:r>
              <a:rPr lang="en-US" dirty="0"/>
              <a:t>Control Objectives for Information and Related Technology (</a:t>
            </a:r>
            <a:r>
              <a:rPr lang="en-US" dirty="0" err="1"/>
              <a:t>CobiT</a:t>
            </a:r>
            <a:r>
              <a:rPr lang="en-US" dirty="0"/>
              <a:t>) is an IT governance control framework that helps organizations address the areas of regulatory compliance, risk management and aligning IT strategy with organizational goals.”</a:t>
            </a:r>
          </a:p>
        </p:txBody>
      </p:sp>
      <p:pic>
        <p:nvPicPr>
          <p:cNvPr id="5" name="Picture 4" descr="Diagram, text&#10;&#10;Description automatically generated">
            <a:extLst>
              <a:ext uri="{FF2B5EF4-FFF2-40B4-BE49-F238E27FC236}">
                <a16:creationId xmlns:a16="http://schemas.microsoft.com/office/drawing/2014/main" id="{0DAEFCBD-8124-4697-B162-4FF229868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354" y="1825624"/>
            <a:ext cx="6583139" cy="3335311"/>
          </a:xfrm>
          <a:prstGeom prst="rect">
            <a:avLst/>
          </a:prstGeom>
        </p:spPr>
      </p:pic>
      <p:sp>
        <p:nvSpPr>
          <p:cNvPr id="7" name="TextBox 6">
            <a:extLst>
              <a:ext uri="{FF2B5EF4-FFF2-40B4-BE49-F238E27FC236}">
                <a16:creationId xmlns:a16="http://schemas.microsoft.com/office/drawing/2014/main" id="{BBAA4D48-DFA9-49D3-8788-1CAC139E37D6}"/>
              </a:ext>
            </a:extLst>
          </p:cNvPr>
          <p:cNvSpPr txBox="1"/>
          <p:nvPr/>
        </p:nvSpPr>
        <p:spPr>
          <a:xfrm>
            <a:off x="838199" y="5988734"/>
            <a:ext cx="8879238" cy="646331"/>
          </a:xfrm>
          <a:prstGeom prst="rect">
            <a:avLst/>
          </a:prstGeom>
          <a:noFill/>
        </p:spPr>
        <p:txBody>
          <a:bodyPr wrap="square">
            <a:spAutoFit/>
          </a:bodyPr>
          <a:lstStyle/>
          <a:p>
            <a:r>
              <a:rPr lang="en-US" dirty="0">
                <a:hlinkClick r:id="rId3"/>
              </a:rPr>
              <a:t>https://www.bmc.com/blogs/cobit-vs-itil-understanding-governance-frameworks/ </a:t>
            </a:r>
          </a:p>
          <a:p>
            <a:r>
              <a:rPr lang="en-US" dirty="0">
                <a:hlinkClick r:id="rId3"/>
              </a:rPr>
              <a:t>https://www.bmc.com/blogs/cobit-2019-vs-cobit-5/</a:t>
            </a:r>
            <a:r>
              <a:rPr lang="en-US" dirty="0"/>
              <a:t> </a:t>
            </a:r>
          </a:p>
        </p:txBody>
      </p:sp>
    </p:spTree>
    <p:extLst>
      <p:ext uri="{BB962C8B-B14F-4D97-AF65-F5344CB8AC3E}">
        <p14:creationId xmlns:p14="http://schemas.microsoft.com/office/powerpoint/2010/main" val="43046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482040D-2564-4121-9470-291C252D9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638"/>
            <a:ext cx="6817963" cy="4369187"/>
          </a:xfrm>
          <a:prstGeom prst="rect">
            <a:avLst/>
          </a:prstGeom>
        </p:spPr>
      </p:pic>
      <p:sp>
        <p:nvSpPr>
          <p:cNvPr id="2" name="Title 1">
            <a:extLst>
              <a:ext uri="{FF2B5EF4-FFF2-40B4-BE49-F238E27FC236}">
                <a16:creationId xmlns:a16="http://schemas.microsoft.com/office/drawing/2014/main" id="{4A9B925C-6AAC-48EE-A210-AD99C57A7871}"/>
              </a:ext>
            </a:extLst>
          </p:cNvPr>
          <p:cNvSpPr>
            <a:spLocks noGrp="1"/>
          </p:cNvSpPr>
          <p:nvPr>
            <p:ph type="title"/>
          </p:nvPr>
        </p:nvSpPr>
        <p:spPr/>
        <p:txBody>
          <a:bodyPr/>
          <a:lstStyle/>
          <a:p>
            <a:r>
              <a:rPr lang="en-CA" dirty="0"/>
              <a:t>ITIL</a:t>
            </a:r>
            <a:endParaRPr lang="en-US" dirty="0"/>
          </a:p>
        </p:txBody>
      </p:sp>
      <p:sp>
        <p:nvSpPr>
          <p:cNvPr id="3" name="Content Placeholder 2">
            <a:extLst>
              <a:ext uri="{FF2B5EF4-FFF2-40B4-BE49-F238E27FC236}">
                <a16:creationId xmlns:a16="http://schemas.microsoft.com/office/drawing/2014/main" id="{1DC02C08-D196-4942-BB8A-A316E0489965}"/>
              </a:ext>
            </a:extLst>
          </p:cNvPr>
          <p:cNvSpPr>
            <a:spLocks noGrp="1"/>
          </p:cNvSpPr>
          <p:nvPr>
            <p:ph idx="1"/>
          </p:nvPr>
        </p:nvSpPr>
        <p:spPr>
          <a:xfrm>
            <a:off x="7656164" y="1143638"/>
            <a:ext cx="4395060" cy="5714362"/>
          </a:xfrm>
        </p:spPr>
        <p:txBody>
          <a:bodyPr>
            <a:normAutofit fontScale="92500" lnSpcReduction="10000"/>
          </a:bodyPr>
          <a:lstStyle/>
          <a:p>
            <a:r>
              <a:rPr lang="en-US" dirty="0"/>
              <a:t>IT Infrastructure Library (ITIL) provides a set of best practices that have become the most widely accepted approach to IT service management in the world. </a:t>
            </a:r>
          </a:p>
          <a:p>
            <a:r>
              <a:rPr lang="en-US" dirty="0"/>
              <a:t>“ITIL advocates that IT services must be aligned to the needs of the business and underpin the core business processes. It provides guidance to organizations on how to use IT as a tool to facilitate business change, transformation and growth.” </a:t>
            </a:r>
          </a:p>
        </p:txBody>
      </p:sp>
      <p:sp>
        <p:nvSpPr>
          <p:cNvPr id="7" name="TextBox 6">
            <a:extLst>
              <a:ext uri="{FF2B5EF4-FFF2-40B4-BE49-F238E27FC236}">
                <a16:creationId xmlns:a16="http://schemas.microsoft.com/office/drawing/2014/main" id="{4AC45B6A-E8BE-4B1A-B563-4807926AF09D}"/>
              </a:ext>
            </a:extLst>
          </p:cNvPr>
          <p:cNvSpPr txBox="1"/>
          <p:nvPr/>
        </p:nvSpPr>
        <p:spPr>
          <a:xfrm>
            <a:off x="542764" y="5585248"/>
            <a:ext cx="7986145" cy="1200329"/>
          </a:xfrm>
          <a:prstGeom prst="rect">
            <a:avLst/>
          </a:prstGeom>
          <a:noFill/>
        </p:spPr>
        <p:txBody>
          <a:bodyPr wrap="square">
            <a:spAutoFit/>
          </a:bodyPr>
          <a:lstStyle/>
          <a:p>
            <a:r>
              <a:rPr lang="en-US" dirty="0">
                <a:hlinkClick r:id="rId3"/>
              </a:rPr>
              <a:t>https://info.axiossystems.com/blog/what-is-the-itil4-service-value-system</a:t>
            </a:r>
            <a:endParaRPr lang="en-US" dirty="0"/>
          </a:p>
          <a:p>
            <a:r>
              <a:rPr lang="en-US" dirty="0">
                <a:hlinkClick r:id="rId4"/>
              </a:rPr>
              <a:t>https://core.ac.uk/download/pdf/301361909.pdf</a:t>
            </a:r>
            <a:r>
              <a:rPr lang="en-US" dirty="0"/>
              <a:t>  </a:t>
            </a:r>
          </a:p>
          <a:p>
            <a:r>
              <a:rPr lang="en-US" dirty="0"/>
              <a:t>What is ITIL? (2012, June 30). Retrieved from ITIL </a:t>
            </a:r>
            <a:r>
              <a:rPr lang="en-US" dirty="0" err="1"/>
              <a:t>Offical</a:t>
            </a:r>
            <a:r>
              <a:rPr lang="en-US" dirty="0"/>
              <a:t> Site: </a:t>
            </a:r>
          </a:p>
          <a:p>
            <a:r>
              <a:rPr lang="en-US" dirty="0">
                <a:hlinkClick r:id="rId5"/>
              </a:rPr>
              <a:t>http://www.itil-officialsite.com/AboutITIL/WhatisITIL.aspx</a:t>
            </a:r>
            <a:r>
              <a:rPr lang="en-US" dirty="0"/>
              <a:t>   </a:t>
            </a:r>
          </a:p>
        </p:txBody>
      </p:sp>
    </p:spTree>
    <p:extLst>
      <p:ext uri="{BB962C8B-B14F-4D97-AF65-F5344CB8AC3E}">
        <p14:creationId xmlns:p14="http://schemas.microsoft.com/office/powerpoint/2010/main" val="418302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E5C0-3A91-4359-9EA4-1E6FD494D7E2}"/>
              </a:ext>
            </a:extLst>
          </p:cNvPr>
          <p:cNvSpPr>
            <a:spLocks noGrp="1"/>
          </p:cNvSpPr>
          <p:nvPr>
            <p:ph type="title"/>
          </p:nvPr>
        </p:nvSpPr>
        <p:spPr/>
        <p:txBody>
          <a:bodyPr/>
          <a:lstStyle/>
          <a:p>
            <a:r>
              <a:rPr lang="en-CA" dirty="0"/>
              <a:t>IT Governance for Higher Education</a:t>
            </a:r>
            <a:endParaRPr lang="en-US" dirty="0"/>
          </a:p>
        </p:txBody>
      </p:sp>
      <p:sp>
        <p:nvSpPr>
          <p:cNvPr id="3" name="Content Placeholder 2">
            <a:extLst>
              <a:ext uri="{FF2B5EF4-FFF2-40B4-BE49-F238E27FC236}">
                <a16:creationId xmlns:a16="http://schemas.microsoft.com/office/drawing/2014/main" id="{0F702B6C-2083-4FBA-A3BA-18EE3DB1E9B0}"/>
              </a:ext>
            </a:extLst>
          </p:cNvPr>
          <p:cNvSpPr>
            <a:spLocks noGrp="1"/>
          </p:cNvSpPr>
          <p:nvPr>
            <p:ph idx="1"/>
          </p:nvPr>
        </p:nvSpPr>
        <p:spPr>
          <a:xfrm>
            <a:off x="6363471" y="1825625"/>
            <a:ext cx="4990329" cy="4351338"/>
          </a:xfrm>
        </p:spPr>
        <p:txBody>
          <a:bodyPr/>
          <a:lstStyle/>
          <a:p>
            <a:pPr marL="0" indent="0">
              <a:buNone/>
            </a:pPr>
            <a:r>
              <a:rPr lang="en-CA" dirty="0"/>
              <a:t>Argues: “</a:t>
            </a:r>
            <a:r>
              <a:rPr lang="en-US" dirty="0"/>
              <a:t>the best configuration is one where both worlds have a federal structure, where the infrastructure, strategy, roles and procedures are </a:t>
            </a:r>
            <a:r>
              <a:rPr lang="en-US" dirty="0" err="1"/>
              <a:t>centralised</a:t>
            </a:r>
            <a:r>
              <a:rPr lang="en-US" dirty="0"/>
              <a:t> to avoid wasting resources and the execution and operations are </a:t>
            </a:r>
            <a:r>
              <a:rPr lang="en-US" dirty="0" err="1"/>
              <a:t>decentralised</a:t>
            </a:r>
            <a:r>
              <a:rPr lang="en-US" dirty="0"/>
              <a:t>.”</a:t>
            </a:r>
          </a:p>
        </p:txBody>
      </p:sp>
      <p:pic>
        <p:nvPicPr>
          <p:cNvPr id="5" name="Picture 4">
            <a:extLst>
              <a:ext uri="{FF2B5EF4-FFF2-40B4-BE49-F238E27FC236}">
                <a16:creationId xmlns:a16="http://schemas.microsoft.com/office/drawing/2014/main" id="{B5F41D9A-B523-4970-8A9F-7C7833D416FF}"/>
              </a:ext>
            </a:extLst>
          </p:cNvPr>
          <p:cNvPicPr>
            <a:picLocks noChangeAspect="1"/>
          </p:cNvPicPr>
          <p:nvPr/>
        </p:nvPicPr>
        <p:blipFill>
          <a:blip r:embed="rId2"/>
          <a:stretch>
            <a:fillRect/>
          </a:stretch>
        </p:blipFill>
        <p:spPr>
          <a:xfrm>
            <a:off x="838200" y="1494677"/>
            <a:ext cx="5525271" cy="5363323"/>
          </a:xfrm>
          <a:prstGeom prst="rect">
            <a:avLst/>
          </a:prstGeom>
        </p:spPr>
      </p:pic>
      <p:sp>
        <p:nvSpPr>
          <p:cNvPr id="7" name="TextBox 6">
            <a:extLst>
              <a:ext uri="{FF2B5EF4-FFF2-40B4-BE49-F238E27FC236}">
                <a16:creationId xmlns:a16="http://schemas.microsoft.com/office/drawing/2014/main" id="{D26E83B0-2006-4B43-9A33-0B675CAFF580}"/>
              </a:ext>
            </a:extLst>
          </p:cNvPr>
          <p:cNvSpPr txBox="1"/>
          <p:nvPr/>
        </p:nvSpPr>
        <p:spPr>
          <a:xfrm>
            <a:off x="6363471" y="6123543"/>
            <a:ext cx="6098582" cy="369332"/>
          </a:xfrm>
          <a:prstGeom prst="rect">
            <a:avLst/>
          </a:prstGeom>
          <a:noFill/>
        </p:spPr>
        <p:txBody>
          <a:bodyPr wrap="square">
            <a:spAutoFit/>
          </a:bodyPr>
          <a:lstStyle/>
          <a:p>
            <a:r>
              <a:rPr lang="en-US" dirty="0">
                <a:hlinkClick r:id="rId3"/>
              </a:rPr>
              <a:t>https://www.mdpi.com/2227-9709/8/2/26/pdf</a:t>
            </a:r>
            <a:endParaRPr lang="en-US" dirty="0"/>
          </a:p>
        </p:txBody>
      </p:sp>
    </p:spTree>
    <p:extLst>
      <p:ext uri="{BB962C8B-B14F-4D97-AF65-F5344CB8AC3E}">
        <p14:creationId xmlns:p14="http://schemas.microsoft.com/office/powerpoint/2010/main" val="210175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D97D-E851-4E3C-ADE9-F05CFFF3D032}"/>
              </a:ext>
            </a:extLst>
          </p:cNvPr>
          <p:cNvSpPr>
            <a:spLocks noGrp="1"/>
          </p:cNvSpPr>
          <p:nvPr>
            <p:ph type="title"/>
          </p:nvPr>
        </p:nvSpPr>
        <p:spPr/>
        <p:txBody>
          <a:bodyPr/>
          <a:lstStyle/>
          <a:p>
            <a:r>
              <a:rPr lang="en-CA" dirty="0"/>
              <a:t>IEEE P7000 Series</a:t>
            </a:r>
            <a:endParaRPr lang="en-US" dirty="0"/>
          </a:p>
        </p:txBody>
      </p:sp>
      <p:sp>
        <p:nvSpPr>
          <p:cNvPr id="3" name="Content Placeholder 2">
            <a:extLst>
              <a:ext uri="{FF2B5EF4-FFF2-40B4-BE49-F238E27FC236}">
                <a16:creationId xmlns:a16="http://schemas.microsoft.com/office/drawing/2014/main" id="{7C888902-0167-4745-928A-F15E83AD70F7}"/>
              </a:ext>
            </a:extLst>
          </p:cNvPr>
          <p:cNvSpPr>
            <a:spLocks noGrp="1"/>
          </p:cNvSpPr>
          <p:nvPr>
            <p:ph idx="1"/>
          </p:nvPr>
        </p:nvSpPr>
        <p:spPr>
          <a:xfrm>
            <a:off x="838201" y="1825625"/>
            <a:ext cx="5257800" cy="4351338"/>
          </a:xfrm>
        </p:spPr>
        <p:txBody>
          <a:bodyPr>
            <a:normAutofit/>
          </a:bodyPr>
          <a:lstStyle/>
          <a:p>
            <a:pPr>
              <a:spcBef>
                <a:spcPts val="600"/>
              </a:spcBef>
            </a:pPr>
            <a:r>
              <a:rPr lang="en-US" dirty="0">
                <a:solidFill>
                  <a:schemeClr val="accent2">
                    <a:lumMod val="75000"/>
                  </a:schemeClr>
                </a:solidFill>
              </a:rPr>
              <a:t>7000 Ethical System Design</a:t>
            </a:r>
          </a:p>
          <a:p>
            <a:pPr>
              <a:spcBef>
                <a:spcPts val="600"/>
              </a:spcBef>
            </a:pPr>
            <a:r>
              <a:rPr lang="en-US" dirty="0"/>
              <a:t>7001 Autonomous Systems</a:t>
            </a:r>
          </a:p>
          <a:p>
            <a:pPr>
              <a:spcBef>
                <a:spcPts val="600"/>
              </a:spcBef>
            </a:pPr>
            <a:r>
              <a:rPr lang="en-US" dirty="0"/>
              <a:t>7002 Data Privacy Process</a:t>
            </a:r>
          </a:p>
          <a:p>
            <a:pPr>
              <a:spcBef>
                <a:spcPts val="600"/>
              </a:spcBef>
            </a:pPr>
            <a:r>
              <a:rPr lang="en-US" dirty="0"/>
              <a:t>7003 Algorithmic Bias </a:t>
            </a:r>
          </a:p>
          <a:p>
            <a:pPr>
              <a:spcBef>
                <a:spcPts val="600"/>
              </a:spcBef>
            </a:pPr>
            <a:r>
              <a:rPr lang="en-US" dirty="0"/>
              <a:t>7004 Child and Student Data</a:t>
            </a:r>
          </a:p>
          <a:p>
            <a:pPr>
              <a:spcBef>
                <a:spcPts val="600"/>
              </a:spcBef>
            </a:pPr>
            <a:r>
              <a:rPr lang="en-US" dirty="0">
                <a:solidFill>
                  <a:schemeClr val="accent2">
                    <a:lumMod val="75000"/>
                  </a:schemeClr>
                </a:solidFill>
              </a:rPr>
              <a:t>7005 Employer Data</a:t>
            </a:r>
          </a:p>
          <a:p>
            <a:pPr>
              <a:spcBef>
                <a:spcPts val="600"/>
              </a:spcBef>
            </a:pPr>
            <a:r>
              <a:rPr lang="en-US" dirty="0">
                <a:solidFill>
                  <a:schemeClr val="accent5">
                    <a:lumMod val="60000"/>
                    <a:lumOff val="40000"/>
                  </a:schemeClr>
                </a:solidFill>
              </a:rPr>
              <a:t>7006 Personal AI Agent</a:t>
            </a:r>
          </a:p>
          <a:p>
            <a:pPr>
              <a:spcBef>
                <a:spcPts val="600"/>
              </a:spcBef>
            </a:pPr>
            <a:r>
              <a:rPr lang="en-US" dirty="0">
                <a:solidFill>
                  <a:schemeClr val="accent2">
                    <a:lumMod val="75000"/>
                  </a:schemeClr>
                </a:solidFill>
              </a:rPr>
              <a:t>7007 Robotics - Ontology</a:t>
            </a:r>
          </a:p>
          <a:p>
            <a:pPr>
              <a:spcBef>
                <a:spcPts val="600"/>
              </a:spcBef>
            </a:pPr>
            <a:r>
              <a:rPr lang="en-US" dirty="0"/>
              <a:t>7008 Robotics - Nudging</a:t>
            </a:r>
          </a:p>
        </p:txBody>
      </p:sp>
      <p:sp>
        <p:nvSpPr>
          <p:cNvPr id="5" name="TextBox 4">
            <a:extLst>
              <a:ext uri="{FF2B5EF4-FFF2-40B4-BE49-F238E27FC236}">
                <a16:creationId xmlns:a16="http://schemas.microsoft.com/office/drawing/2014/main" id="{C9ABA7B4-BAF7-436B-917D-D929D1DBE601}"/>
              </a:ext>
            </a:extLst>
          </p:cNvPr>
          <p:cNvSpPr txBox="1"/>
          <p:nvPr/>
        </p:nvSpPr>
        <p:spPr>
          <a:xfrm>
            <a:off x="838200" y="6308209"/>
            <a:ext cx="6093912" cy="369332"/>
          </a:xfrm>
          <a:prstGeom prst="rect">
            <a:avLst/>
          </a:prstGeom>
          <a:noFill/>
        </p:spPr>
        <p:txBody>
          <a:bodyPr wrap="square">
            <a:spAutoFit/>
          </a:bodyPr>
          <a:lstStyle/>
          <a:p>
            <a:r>
              <a:rPr lang="en-US" dirty="0">
                <a:hlinkClick r:id="rId2"/>
              </a:rPr>
              <a:t>https://ethicsinaction.ieee.org/p7000/</a:t>
            </a:r>
            <a:r>
              <a:rPr lang="en-US" dirty="0"/>
              <a:t> </a:t>
            </a:r>
          </a:p>
        </p:txBody>
      </p:sp>
      <p:sp>
        <p:nvSpPr>
          <p:cNvPr id="9" name="TextBox 8">
            <a:extLst>
              <a:ext uri="{FF2B5EF4-FFF2-40B4-BE49-F238E27FC236}">
                <a16:creationId xmlns:a16="http://schemas.microsoft.com/office/drawing/2014/main" id="{2892FFF6-055E-40AA-9797-E000BC840595}"/>
              </a:ext>
            </a:extLst>
          </p:cNvPr>
          <p:cNvSpPr txBox="1"/>
          <p:nvPr/>
        </p:nvSpPr>
        <p:spPr>
          <a:xfrm>
            <a:off x="5497882" y="1821934"/>
            <a:ext cx="6093912" cy="37333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7009 Fail-Safe Design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7010 Impact on Human Well-Being</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7010.1 Corporate Social Responsibility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7011 Trust-worthiness of News Sources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7012 Personal Privacy Terms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dirty="0">
                <a:solidFill>
                  <a:schemeClr val="accent5">
                    <a:lumMod val="60000"/>
                    <a:lumOff val="40000"/>
                  </a:schemeClr>
                </a:solidFill>
                <a:latin typeface="Calibri" panose="020F0502020204030204"/>
              </a:rPr>
              <a:t>7013 Facial Recognition</a:t>
            </a:r>
            <a:endParaRPr kumimoji="0" lang="en-US" sz="2800" b="0" i="0" u="none" strike="noStrike" kern="1200" cap="none" spc="0" normalizeH="0" baseline="0" noProof="0" dirty="0">
              <a:ln>
                <a:noFill/>
              </a:ln>
              <a:solidFill>
                <a:schemeClr val="accent5">
                  <a:lumMod val="60000"/>
                  <a:lumOff val="40000"/>
                </a:scheme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7014 Emulated Empathy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7015 AI Literacy, Skills, and Readiness</a:t>
            </a:r>
          </a:p>
        </p:txBody>
      </p:sp>
      <p:sp>
        <p:nvSpPr>
          <p:cNvPr id="10" name="TextBox 9">
            <a:extLst>
              <a:ext uri="{FF2B5EF4-FFF2-40B4-BE49-F238E27FC236}">
                <a16:creationId xmlns:a16="http://schemas.microsoft.com/office/drawing/2014/main" id="{E759A384-2F58-4509-BC72-03173AAAAED0}"/>
              </a:ext>
            </a:extLst>
          </p:cNvPr>
          <p:cNvSpPr txBox="1"/>
          <p:nvPr/>
        </p:nvSpPr>
        <p:spPr>
          <a:xfrm>
            <a:off x="1087677" y="5961926"/>
            <a:ext cx="7079293" cy="369332"/>
          </a:xfrm>
          <a:prstGeom prst="rect">
            <a:avLst/>
          </a:prstGeom>
          <a:noFill/>
        </p:spPr>
        <p:txBody>
          <a:bodyPr wrap="square" rtlCol="0">
            <a:spAutoFit/>
          </a:bodyPr>
          <a:lstStyle/>
          <a:p>
            <a:r>
              <a:rPr lang="en-CA" dirty="0">
                <a:solidFill>
                  <a:schemeClr val="accent2">
                    <a:lumMod val="75000"/>
                  </a:schemeClr>
                </a:solidFill>
              </a:rPr>
              <a:t>Standard now </a:t>
            </a:r>
            <a:r>
              <a:rPr lang="en-CA">
                <a:solidFill>
                  <a:schemeClr val="accent2">
                    <a:lumMod val="75000"/>
                  </a:schemeClr>
                </a:solidFill>
              </a:rPr>
              <a:t>available             </a:t>
            </a:r>
            <a:r>
              <a:rPr lang="en-CA">
                <a:solidFill>
                  <a:schemeClr val="accent5">
                    <a:lumMod val="60000"/>
                    <a:lumOff val="40000"/>
                  </a:schemeClr>
                </a:solidFill>
              </a:rPr>
              <a:t>Standardization </a:t>
            </a:r>
            <a:r>
              <a:rPr lang="en-CA" dirty="0">
                <a:solidFill>
                  <a:schemeClr val="accent5">
                    <a:lumMod val="60000"/>
                    <a:lumOff val="40000"/>
                  </a:schemeClr>
                </a:solidFill>
              </a:rPr>
              <a:t>work group discontinued</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383308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1F1B7C-019F-4A5E-9674-7ED55A64006A}"/>
              </a:ext>
            </a:extLst>
          </p:cNvPr>
          <p:cNvPicPr>
            <a:picLocks noChangeAspect="1"/>
          </p:cNvPicPr>
          <p:nvPr/>
        </p:nvPicPr>
        <p:blipFill>
          <a:blip r:embed="rId2"/>
          <a:stretch>
            <a:fillRect/>
          </a:stretch>
        </p:blipFill>
        <p:spPr>
          <a:xfrm>
            <a:off x="5049815" y="1027906"/>
            <a:ext cx="7297168" cy="6058746"/>
          </a:xfrm>
          <a:prstGeom prst="rect">
            <a:avLst/>
          </a:prstGeom>
        </p:spPr>
      </p:pic>
      <p:sp>
        <p:nvSpPr>
          <p:cNvPr id="2" name="Title 1">
            <a:extLst>
              <a:ext uri="{FF2B5EF4-FFF2-40B4-BE49-F238E27FC236}">
                <a16:creationId xmlns:a16="http://schemas.microsoft.com/office/drawing/2014/main" id="{C7E6F3B7-C62E-42E7-A3D1-2D2BF5878145}"/>
              </a:ext>
            </a:extLst>
          </p:cNvPr>
          <p:cNvSpPr>
            <a:spLocks noGrp="1"/>
          </p:cNvSpPr>
          <p:nvPr>
            <p:ph type="title"/>
          </p:nvPr>
        </p:nvSpPr>
        <p:spPr/>
        <p:txBody>
          <a:bodyPr/>
          <a:lstStyle/>
          <a:p>
            <a:r>
              <a:rPr lang="en-CA" dirty="0"/>
              <a:t>Measuring Benefits and Performance</a:t>
            </a:r>
            <a:endParaRPr lang="en-US" dirty="0"/>
          </a:p>
        </p:txBody>
      </p:sp>
      <p:sp>
        <p:nvSpPr>
          <p:cNvPr id="3" name="Content Placeholder 2">
            <a:extLst>
              <a:ext uri="{FF2B5EF4-FFF2-40B4-BE49-F238E27FC236}">
                <a16:creationId xmlns:a16="http://schemas.microsoft.com/office/drawing/2014/main" id="{77433A39-5421-42F3-A1B6-E65415711AAA}"/>
              </a:ext>
            </a:extLst>
          </p:cNvPr>
          <p:cNvSpPr>
            <a:spLocks noGrp="1"/>
          </p:cNvSpPr>
          <p:nvPr>
            <p:ph idx="1"/>
          </p:nvPr>
        </p:nvSpPr>
        <p:spPr>
          <a:xfrm>
            <a:off x="838200" y="1825625"/>
            <a:ext cx="4338234" cy="4351338"/>
          </a:xfrm>
        </p:spPr>
        <p:txBody>
          <a:bodyPr/>
          <a:lstStyle/>
          <a:p>
            <a:pPr marL="0" indent="0">
              <a:buNone/>
            </a:pPr>
            <a:r>
              <a:rPr lang="en-US" dirty="0">
                <a:effectLst/>
                <a:latin typeface="Arial" panose="020B0604020202020204" pitchFamily="34" charset="0"/>
              </a:rPr>
              <a:t>“It is reasonable to argue that  organizations should first focus on the benefits that promote (out) more other benefits rather than being promoted (in) by other benefits.” </a:t>
            </a:r>
            <a:endParaRPr lang="en-US" dirty="0"/>
          </a:p>
        </p:txBody>
      </p:sp>
      <p:sp>
        <p:nvSpPr>
          <p:cNvPr id="7" name="TextBox 6">
            <a:extLst>
              <a:ext uri="{FF2B5EF4-FFF2-40B4-BE49-F238E27FC236}">
                <a16:creationId xmlns:a16="http://schemas.microsoft.com/office/drawing/2014/main" id="{87110E79-4395-4E97-A98F-FA1C1FD2BA64}"/>
              </a:ext>
            </a:extLst>
          </p:cNvPr>
          <p:cNvSpPr txBox="1"/>
          <p:nvPr/>
        </p:nvSpPr>
        <p:spPr>
          <a:xfrm>
            <a:off x="667719" y="6123543"/>
            <a:ext cx="6098582" cy="369332"/>
          </a:xfrm>
          <a:prstGeom prst="rect">
            <a:avLst/>
          </a:prstGeom>
          <a:noFill/>
        </p:spPr>
        <p:txBody>
          <a:bodyPr wrap="square">
            <a:spAutoFit/>
          </a:bodyPr>
          <a:lstStyle/>
          <a:p>
            <a:r>
              <a:rPr lang="en-US" dirty="0"/>
              <a:t> </a:t>
            </a:r>
            <a:r>
              <a:rPr lang="en-US" dirty="0">
                <a:hlinkClick r:id="rId3"/>
              </a:rPr>
              <a:t>https://www.mdpi.com/2078-2489/12/3/111/pdf</a:t>
            </a:r>
            <a:r>
              <a:rPr lang="en-US" dirty="0"/>
              <a:t>   p. 14 </a:t>
            </a:r>
          </a:p>
        </p:txBody>
      </p:sp>
    </p:spTree>
    <p:extLst>
      <p:ext uri="{BB962C8B-B14F-4D97-AF65-F5344CB8AC3E}">
        <p14:creationId xmlns:p14="http://schemas.microsoft.com/office/powerpoint/2010/main" val="280520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F659-C289-4F3B-B688-2A48F75DC92F}"/>
              </a:ext>
            </a:extLst>
          </p:cNvPr>
          <p:cNvSpPr>
            <a:spLocks noGrp="1"/>
          </p:cNvSpPr>
          <p:nvPr>
            <p:ph type="title"/>
          </p:nvPr>
        </p:nvSpPr>
        <p:spPr/>
        <p:txBody>
          <a:bodyPr/>
          <a:lstStyle/>
          <a:p>
            <a:r>
              <a:rPr lang="en-CA" dirty="0"/>
              <a:t>Human Rights Frameworks</a:t>
            </a:r>
            <a:endParaRPr lang="en-US" dirty="0"/>
          </a:p>
        </p:txBody>
      </p:sp>
      <p:sp>
        <p:nvSpPr>
          <p:cNvPr id="3" name="Content Placeholder 2">
            <a:extLst>
              <a:ext uri="{FF2B5EF4-FFF2-40B4-BE49-F238E27FC236}">
                <a16:creationId xmlns:a16="http://schemas.microsoft.com/office/drawing/2014/main" id="{D3B0A83F-381F-4092-9CD1-E3AFE455A6A3}"/>
              </a:ext>
            </a:extLst>
          </p:cNvPr>
          <p:cNvSpPr>
            <a:spLocks noGrp="1"/>
          </p:cNvSpPr>
          <p:nvPr>
            <p:ph idx="1"/>
          </p:nvPr>
        </p:nvSpPr>
        <p:spPr>
          <a:xfrm>
            <a:off x="838200" y="1825625"/>
            <a:ext cx="5257800" cy="4351338"/>
          </a:xfrm>
        </p:spPr>
        <p:txBody>
          <a:bodyPr/>
          <a:lstStyle/>
          <a:p>
            <a:pPr marL="0" indent="0">
              <a:buNone/>
            </a:pPr>
            <a:r>
              <a:rPr lang="en-CA" dirty="0"/>
              <a:t>“</a:t>
            </a:r>
            <a:r>
              <a:rPr lang="en-US" dirty="0"/>
              <a:t>A human rights framework for algorithms that would "not just set forth standards for how to 'do no harm' or 'be ethical,' but it would help hold companies accountable for those standards, by providing mechanisms for risk assessment, enforcement, redress when harm has occurred, and individual empowerment for technology users."</a:t>
            </a:r>
          </a:p>
        </p:txBody>
      </p:sp>
      <p:sp>
        <p:nvSpPr>
          <p:cNvPr id="5" name="TextBox 4">
            <a:extLst>
              <a:ext uri="{FF2B5EF4-FFF2-40B4-BE49-F238E27FC236}">
                <a16:creationId xmlns:a16="http://schemas.microsoft.com/office/drawing/2014/main" id="{74E6A05C-BA6C-4797-AA7E-95AF522FC9DF}"/>
              </a:ext>
            </a:extLst>
          </p:cNvPr>
          <p:cNvSpPr txBox="1"/>
          <p:nvPr/>
        </p:nvSpPr>
        <p:spPr>
          <a:xfrm>
            <a:off x="2426776" y="5715298"/>
            <a:ext cx="8927024"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hlinkClick r:id="rId2"/>
              </a:rPr>
              <a:t>https://rankingdigitalrights.org/index2020/spotlights/unaccountable-algorithms</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hlinkClick r:id="rId3"/>
              </a:rPr>
              <a:t>https://www.theguardian.com/law/2019/dec/17/people-should-be-held-accountable-for-ai-and-algorithm-errors-rights-commissioner-says</a:t>
            </a:r>
            <a:r>
              <a:rPr lang="en-US" dirty="0">
                <a:solidFill>
                  <a:srgbClr val="000000"/>
                </a:solidFill>
                <a:latin typeface="Arial" panose="020B0604020202020204" pitchFamily="34" charset="0"/>
              </a:rPr>
              <a:t> </a:t>
            </a:r>
            <a:r>
              <a:rPr lang="en-US" sz="1800" b="0" i="0" u="none" strike="noStrike" dirty="0">
                <a:solidFill>
                  <a:srgbClr val="000000"/>
                </a:solidFill>
                <a:effectLst/>
                <a:latin typeface="Arial" panose="020B0604020202020204" pitchFamily="34" charset="0"/>
              </a:rPr>
              <a:t> </a:t>
            </a:r>
            <a:endParaRPr lang="en-US" dirty="0"/>
          </a:p>
        </p:txBody>
      </p:sp>
      <p:pic>
        <p:nvPicPr>
          <p:cNvPr id="7" name="Picture 6">
            <a:extLst>
              <a:ext uri="{FF2B5EF4-FFF2-40B4-BE49-F238E27FC236}">
                <a16:creationId xmlns:a16="http://schemas.microsoft.com/office/drawing/2014/main" id="{5CB2276D-F8DF-45FD-9977-97E0BBA3FE5C}"/>
              </a:ext>
            </a:extLst>
          </p:cNvPr>
          <p:cNvPicPr>
            <a:picLocks noChangeAspect="1"/>
          </p:cNvPicPr>
          <p:nvPr/>
        </p:nvPicPr>
        <p:blipFill>
          <a:blip r:embed="rId4"/>
          <a:stretch>
            <a:fillRect/>
          </a:stretch>
        </p:blipFill>
        <p:spPr>
          <a:xfrm>
            <a:off x="6450982" y="1821934"/>
            <a:ext cx="4902818" cy="3678924"/>
          </a:xfrm>
          <a:prstGeom prst="rect">
            <a:avLst/>
          </a:prstGeom>
        </p:spPr>
      </p:pic>
    </p:spTree>
    <p:extLst>
      <p:ext uri="{BB962C8B-B14F-4D97-AF65-F5344CB8AC3E}">
        <p14:creationId xmlns:p14="http://schemas.microsoft.com/office/powerpoint/2010/main" val="140804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0E3AC2B-3EAF-43A9-9097-AED315A25347}"/>
              </a:ext>
            </a:extLst>
          </p:cNvPr>
          <p:cNvPicPr>
            <a:picLocks noGrp="1" noChangeAspect="1"/>
          </p:cNvPicPr>
          <p:nvPr>
            <p:ph idx="1"/>
          </p:nvPr>
        </p:nvPicPr>
        <p:blipFill>
          <a:blip r:embed="rId2"/>
          <a:stretch>
            <a:fillRect/>
          </a:stretch>
        </p:blipFill>
        <p:spPr>
          <a:xfrm>
            <a:off x="2980114" y="-342900"/>
            <a:ext cx="9078536" cy="7300843"/>
          </a:xfrm>
        </p:spPr>
      </p:pic>
      <p:sp>
        <p:nvSpPr>
          <p:cNvPr id="2" name="Title 1">
            <a:extLst>
              <a:ext uri="{FF2B5EF4-FFF2-40B4-BE49-F238E27FC236}">
                <a16:creationId xmlns:a16="http://schemas.microsoft.com/office/drawing/2014/main" id="{2E3A3D76-12CF-4DEC-9BC2-D0AFE939FD2F}"/>
              </a:ext>
            </a:extLst>
          </p:cNvPr>
          <p:cNvSpPr>
            <a:spLocks noGrp="1"/>
          </p:cNvSpPr>
          <p:nvPr>
            <p:ph type="title"/>
          </p:nvPr>
        </p:nvSpPr>
        <p:spPr>
          <a:xfrm>
            <a:off x="838200" y="365125"/>
            <a:ext cx="2933700" cy="2740025"/>
          </a:xfrm>
        </p:spPr>
        <p:txBody>
          <a:bodyPr>
            <a:normAutofit/>
          </a:bodyPr>
          <a:lstStyle/>
          <a:p>
            <a:r>
              <a:rPr lang="en-CA" dirty="0"/>
              <a:t>Human Rights Impact Assessment</a:t>
            </a:r>
            <a:endParaRPr lang="en-US" dirty="0"/>
          </a:p>
        </p:txBody>
      </p:sp>
      <p:sp>
        <p:nvSpPr>
          <p:cNvPr id="5" name="TextBox 4">
            <a:extLst>
              <a:ext uri="{FF2B5EF4-FFF2-40B4-BE49-F238E27FC236}">
                <a16:creationId xmlns:a16="http://schemas.microsoft.com/office/drawing/2014/main" id="{A751AEB2-1D19-480F-B635-B4944D1E2447}"/>
              </a:ext>
            </a:extLst>
          </p:cNvPr>
          <p:cNvSpPr txBox="1"/>
          <p:nvPr/>
        </p:nvSpPr>
        <p:spPr>
          <a:xfrm>
            <a:off x="838200" y="4498458"/>
            <a:ext cx="2171700" cy="1754326"/>
          </a:xfrm>
          <a:prstGeom prst="rect">
            <a:avLst/>
          </a:prstGeom>
          <a:noFill/>
        </p:spPr>
        <p:txBody>
          <a:bodyPr wrap="square">
            <a:spAutoFit/>
          </a:bodyPr>
          <a:lstStyle/>
          <a:p>
            <a:r>
              <a:rPr lang="en-US" dirty="0">
                <a:hlinkClick r:id="rId3"/>
              </a:rPr>
              <a:t>https://www.socialimpactassessment.com/documents/hria_guidance_and_toolbox_final_jan2016.pdf</a:t>
            </a:r>
            <a:r>
              <a:rPr lang="en-US" dirty="0"/>
              <a:t>  p. 8</a:t>
            </a:r>
          </a:p>
        </p:txBody>
      </p:sp>
    </p:spTree>
    <p:extLst>
      <p:ext uri="{BB962C8B-B14F-4D97-AF65-F5344CB8AC3E}">
        <p14:creationId xmlns:p14="http://schemas.microsoft.com/office/powerpoint/2010/main" val="2365372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5409</TotalTime>
  <Words>929</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Ethical Practices: Part Four</vt:lpstr>
      <vt:lpstr>IT Governance Frameworks</vt:lpstr>
      <vt:lpstr>CobiT</vt:lpstr>
      <vt:lpstr>ITIL</vt:lpstr>
      <vt:lpstr>IT Governance for Higher Education</vt:lpstr>
      <vt:lpstr>IEEE P7000 Series</vt:lpstr>
      <vt:lpstr>Measuring Benefits and Performance</vt:lpstr>
      <vt:lpstr>Human Rights Frameworks</vt:lpstr>
      <vt:lpstr>Human Rights Impact Assessment</vt:lpstr>
      <vt:lpstr>Designing for Human Rights</vt:lpstr>
      <vt:lpstr>Drawing on International Human Rights Law</vt:lpstr>
      <vt:lpstr>Limitations of Human Rights Frameworks</vt:lpstr>
      <vt:lpstr>The Problem With Governance Frameworks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Practices</dc:title>
  <dc:creator>Stephen Downes</dc:creator>
  <cp:lastModifiedBy>Stephen Downes</cp:lastModifiedBy>
  <cp:revision>3</cp:revision>
  <dcterms:created xsi:type="dcterms:W3CDTF">2021-12-18T22:00:30Z</dcterms:created>
  <dcterms:modified xsi:type="dcterms:W3CDTF">2021-12-22T16:13:22Z</dcterms:modified>
</cp:coreProperties>
</file>