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72" r:id="rId3"/>
    <p:sldId id="293" r:id="rId4"/>
    <p:sldId id="285" r:id="rId5"/>
    <p:sldId id="286" r:id="rId6"/>
    <p:sldId id="274" r:id="rId7"/>
    <p:sldId id="277" r:id="rId8"/>
    <p:sldId id="275" r:id="rId9"/>
    <p:sldId id="276" r:id="rId10"/>
    <p:sldId id="318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29A9-946A-4150-B5F2-9E818A9B6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4B999-4316-4B55-A6F5-4D22E91EA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A4CBB-A467-41B0-BCC8-50E34E5A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B85E-8B36-40BB-A851-87127725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18306-6AD7-41BB-9A67-A919F423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4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92FE-1596-4370-8344-8D6552B6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F3588-8D62-4C67-B504-55350D701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4111-E109-45A0-84CE-642A59C5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D478A-69BB-4E97-9A6C-34E20305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44BB6-3E2F-41F0-BDC4-C4F721E9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4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22B02-39AE-4173-A945-D9C4639FD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57753-B732-4E46-B20B-742056FBD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2C2B2-DABB-4360-AB4C-B513D952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DBFE9-C29A-4570-956B-CB07E9A1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1518B-865C-4DE0-B75D-053DE210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4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2546-5946-4E0B-ABD6-B6B34BF3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044EC-7AD1-42B8-97B5-A70D2E529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6FDCC-BA59-43BC-A5B5-105E54C8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37C4B-6527-40F7-B24F-5A94812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9DB36-624F-4B0F-A125-EA27F4AC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0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DD68-0350-46A3-9BA9-09F4D267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45E41-A119-4D3A-AD61-E33D7547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0D125-934F-4FCB-8108-E6E57FF3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7B15-F4A6-4C97-92BB-8EB27BE4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DC6C7-0ACF-4158-8562-FC853332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8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9A14-7BC5-4F19-A820-4E831BF0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4C34A-6E6F-41E4-B75E-1AE8F1B18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9C337-76AF-441A-89D2-C2FDDF562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87CCF-B482-49B7-B93A-255E4AF9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B802C-79CF-42CE-9A26-1B082C2B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898BD-757E-44C6-A082-8EB08AF2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3589-FB2B-4A66-BBAC-83E3D964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67856-8E56-4361-88F0-C7900E1C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DFFE2-66B6-4B0C-AC29-CFB71BD0E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A2D3B8-D9DE-4079-BD12-9767F7BAC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811ED5-357D-45AD-AC6A-8E88E129E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FE371-B39A-4B75-8DE7-60F4DD91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74A2D-50C9-4A8C-8204-A5B25D2F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A69B0-73FE-4854-8605-1AC4B5F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1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3B025-6A38-45BE-B9B2-F79A8793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503615-1B9F-441F-BA2F-46991E5A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A4440-A9EB-4890-A747-22D06043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C37E7-7ABA-4829-B1D6-4ABB9CE3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F5F9B-9473-45B0-9688-A7605B1E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ADA9D-2CD5-4CD3-AD90-5A6A162EA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65CB4-FB99-4C7B-99D8-600BBF04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3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779E-14D2-4EEC-8988-7BB21B2C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1C4C-714A-4FC4-B618-740D5AD6A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77A8F-FC61-419C-B62F-AB6EA9499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5DB8C-4E65-4F2B-BB34-5FAB3886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4BF0E-D10C-4244-88A4-4AC7C295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46040-1226-4183-B98F-000B9485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84F2-5E4B-4364-9648-3A4F6F03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6277C-8F63-4839-B63F-D419C996E9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4077D-487D-4B25-958E-2BA5FB1B1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C7CF2-3C42-4FC0-9CDE-4C93D350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5B570-BC48-40EB-A399-1BA1CF8D1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04CEF-C85B-485D-951A-9C8626C6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9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640E76-DCE9-40A1-B52F-32B82D85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A929C-DB03-4ACE-B977-11582F5B7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A348-72C0-4BB3-AB86-B0FA10BA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455-773B-47F5-88A3-6B0A08AC3ED1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612FF-F8C6-4779-BE93-CD288D4C5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D4A06-CDFB-4241-AE14-BE809A62D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BC96F-27CD-4458-839D-2EC01FDF7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9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end.com/products/data-integrity-governance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collibra.com/us/en/platform/data-governa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rmatica.com/ca/" TargetMode="External"/><Relationship Id="rId5" Type="http://schemas.openxmlformats.org/officeDocument/2006/relationships/hyperlink" Target="https://www.ibm.com/in-en/analytics/data-governance" TargetMode="External"/><Relationship Id="rId4" Type="http://schemas.openxmlformats.org/officeDocument/2006/relationships/hyperlink" Target="https://www.iotahoe.com/platform/#section9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usinessofficermagazine.org/features/ethics-at-the-cor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businessofficermagazine.org/features/ethics-at-the-co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top-5-data-governance-framework-tools-to-look-out-for-8d753ab314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isel.aisnet.org/cgi/viewcontent.cgi?article=3160&amp;context=cai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iliendahl.com/2021/11/21/whats-in-a-data-governance-framewor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ethics.eu/german-data-ethics-commission-safeguarding-digital-sovereignty-of-europe-is-ethical-responsibility/" TargetMode="External"/><Relationship Id="rId2" Type="http://schemas.openxmlformats.org/officeDocument/2006/relationships/hyperlink" Target="https://dataethics.eu/why-we-need-to-make-de-anonymisation-illeg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soft.com/wp-content/uploads/2019/09/Data-Governance.png" TargetMode="External"/><Relationship Id="rId2" Type="http://schemas.openxmlformats.org/officeDocument/2006/relationships/hyperlink" Target="https://www.businessofficermagazine.org/features/ethics-at-the-co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undation.mozilla.org/en/blog/when-one-affects-many-case-collective-consent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ngle_source_of_truth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ircuit&#10;&#10;Description automatically generated">
            <a:extLst>
              <a:ext uri="{FF2B5EF4-FFF2-40B4-BE49-F238E27FC236}">
                <a16:creationId xmlns:a16="http://schemas.microsoft.com/office/drawing/2014/main" id="{9AC01485-124E-4ECF-9C52-7A08225EF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5FEA00-1E7B-4339-8E90-179B0B19E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Ethical Practices: Part Three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0571B-9807-4DA6-AFDD-E592EC117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Stephen Downes</a:t>
            </a:r>
          </a:p>
          <a:p>
            <a:r>
              <a:rPr lang="en-CA">
                <a:solidFill>
                  <a:srgbClr val="FFFFFF"/>
                </a:solidFill>
              </a:rPr>
              <a:t>December 22,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888A6-E326-4B3D-8C19-99E43887A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Governance 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2A35D-8BE7-42CF-845A-2004E1FE2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Business glossary</a:t>
            </a:r>
          </a:p>
          <a:p>
            <a:r>
              <a:rPr lang="en-CA" dirty="0"/>
              <a:t>Data discovery</a:t>
            </a:r>
          </a:p>
          <a:p>
            <a:r>
              <a:rPr lang="en-CA" dirty="0"/>
              <a:t>Stewardship management</a:t>
            </a:r>
          </a:p>
          <a:p>
            <a:r>
              <a:rPr lang="en-CA" dirty="0"/>
              <a:t>Reference data </a:t>
            </a:r>
          </a:p>
          <a:p>
            <a:r>
              <a:rPr lang="en-CA" dirty="0"/>
              <a:t>Policy management</a:t>
            </a:r>
          </a:p>
          <a:p>
            <a:r>
              <a:rPr lang="en-CA" dirty="0"/>
              <a:t>Data quality tools</a:t>
            </a:r>
          </a:p>
          <a:p>
            <a:r>
              <a:rPr lang="en-CA" dirty="0"/>
              <a:t>Data mapping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1CF4C-E6BE-439E-9414-8C4C8D9DC112}"/>
              </a:ext>
            </a:extLst>
          </p:cNvPr>
          <p:cNvSpPr txBox="1"/>
          <p:nvPr/>
        </p:nvSpPr>
        <p:spPr>
          <a:xfrm>
            <a:off x="3894981" y="5380672"/>
            <a:ext cx="60939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https://www.collibra.com/us/en/platform/data-governance</a:t>
            </a:r>
            <a:endParaRPr lang="en-US" dirty="0"/>
          </a:p>
          <a:p>
            <a:r>
              <a:rPr lang="en-US" dirty="0">
                <a:hlinkClick r:id="rId3"/>
              </a:rPr>
              <a:t>https://www.talend.com/products/data-integrity-governance/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https://www.iotahoe.com/platform/#section9/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https://www.ibm.com/in-en/analytics/data-governance</a:t>
            </a:r>
            <a:endParaRPr lang="en-US" dirty="0"/>
          </a:p>
          <a:p>
            <a:r>
              <a:rPr lang="en-US" dirty="0">
                <a:hlinkClick r:id="rId6"/>
              </a:rPr>
              <a:t>https://www.informatica.com/ca/</a:t>
            </a:r>
            <a:r>
              <a:rPr lang="en-US" dirty="0"/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EE9E2-D42B-4C19-98E6-D9C0D4EC0EA0}"/>
              </a:ext>
            </a:extLst>
          </p:cNvPr>
          <p:cNvSpPr txBox="1"/>
          <p:nvPr/>
        </p:nvSpPr>
        <p:spPr>
          <a:xfrm>
            <a:off x="988942" y="5380672"/>
            <a:ext cx="2906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Collibra</a:t>
            </a:r>
          </a:p>
          <a:p>
            <a:pPr algn="r"/>
            <a:r>
              <a:rPr lang="en-CA" dirty="0"/>
              <a:t>Talend</a:t>
            </a:r>
          </a:p>
          <a:p>
            <a:pPr algn="r"/>
            <a:r>
              <a:rPr lang="en-CA" dirty="0"/>
              <a:t>IO-TAHOE</a:t>
            </a:r>
          </a:p>
          <a:p>
            <a:pPr algn="r"/>
            <a:r>
              <a:rPr lang="en-CA" dirty="0"/>
              <a:t>IBM (Watson, Cognos)</a:t>
            </a:r>
          </a:p>
          <a:p>
            <a:pPr algn="r"/>
            <a:r>
              <a:rPr lang="en-US" dirty="0"/>
              <a:t>Informatica</a:t>
            </a:r>
          </a:p>
        </p:txBody>
      </p:sp>
      <p:pic>
        <p:nvPicPr>
          <p:cNvPr id="8" name="Picture 7" descr="A picture containing text, light, night&#10;&#10;Description automatically generated">
            <a:extLst>
              <a:ext uri="{FF2B5EF4-FFF2-40B4-BE49-F238E27FC236}">
                <a16:creationId xmlns:a16="http://schemas.microsoft.com/office/drawing/2014/main" id="{B483799A-6E70-4013-AE2A-3BD064DA0C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61" y="1467348"/>
            <a:ext cx="5668088" cy="392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2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B4DC-056F-476A-A69B-A1AAF283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Governance as a Diversion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45303-5A22-45DD-B407-4B5B0D3C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94315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Julia Powles and Helen </a:t>
            </a:r>
            <a:r>
              <a:rPr lang="en-CA" dirty="0" err="1"/>
              <a:t>Nissenbaum</a:t>
            </a:r>
            <a:r>
              <a:rPr lang="en-CA" dirty="0"/>
              <a:t>: ‘Solving </a:t>
            </a:r>
            <a:r>
              <a:rPr lang="en-CA" dirty="0" err="1"/>
              <a:t>bias’</a:t>
            </a:r>
            <a:r>
              <a:rPr lang="en-CA" dirty="0"/>
              <a:t> in AI data is a diversion; “</a:t>
            </a:r>
            <a:r>
              <a:rPr lang="en-US" dirty="0"/>
              <a:t>recognizing and acknowledging bias can be seen as a </a:t>
            </a:r>
            <a:r>
              <a:rPr lang="en-US" i="1" dirty="0"/>
              <a:t>strategic concession</a:t>
            </a:r>
            <a:r>
              <a:rPr lang="en-US" dirty="0"/>
              <a:t> — one that subdues the scale of the challenge.”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5CF83-5F4E-41B4-A651-090A00BDF2D7}"/>
              </a:ext>
            </a:extLst>
          </p:cNvPr>
          <p:cNvSpPr txBox="1"/>
          <p:nvPr/>
        </p:nvSpPr>
        <p:spPr>
          <a:xfrm>
            <a:off x="838199" y="6176963"/>
            <a:ext cx="10367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https://onezero.medium.com/the-seductive-diversion-of-solving-bias-in-artificial-intelligence-890df5e5ef53</a:t>
            </a:r>
          </a:p>
        </p:txBody>
      </p:sp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BAEFA1C9-D6E8-4F9B-87BB-4551C5FC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27" y="1866900"/>
            <a:ext cx="66675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2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B4DC-056F-476A-A69B-A1AAF283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Governance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45303-5A22-45DD-B407-4B5B0D3C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81" y="1758156"/>
            <a:ext cx="2805193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E.g. </a:t>
            </a:r>
            <a:r>
              <a:rPr lang="en-US" dirty="0"/>
              <a:t>Carrie Klein and Michael Brown use a data governance framework for ‘Ethics at the Core’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5CF83-5F4E-41B4-A651-090A00BDF2D7}"/>
              </a:ext>
            </a:extLst>
          </p:cNvPr>
          <p:cNvSpPr txBox="1"/>
          <p:nvPr/>
        </p:nvSpPr>
        <p:spPr>
          <a:xfrm>
            <a:off x="838199" y="6176963"/>
            <a:ext cx="10367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https://www.businessofficermagazine.org/features/ethics-at-the-core/</a:t>
            </a:r>
            <a:r>
              <a:rPr lang="en-US" dirty="0"/>
              <a:t> </a:t>
            </a:r>
          </a:p>
        </p:txBody>
      </p:sp>
      <p:pic>
        <p:nvPicPr>
          <p:cNvPr id="7" name="Picture 6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A9B9A242-376E-4BEE-8DC3-49A79D0E1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16" y="1797803"/>
            <a:ext cx="7155051" cy="35775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10C126-6F9D-4FC0-8CB7-0300F262DF5C}"/>
              </a:ext>
            </a:extLst>
          </p:cNvPr>
          <p:cNvSpPr txBox="1"/>
          <p:nvPr/>
        </p:nvSpPr>
        <p:spPr>
          <a:xfrm>
            <a:off x="8400081" y="5015547"/>
            <a:ext cx="30448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Title Image: </a:t>
            </a:r>
            <a:r>
              <a:rPr lang="en-US" dirty="0">
                <a:hlinkClick r:id="rId4"/>
              </a:rPr>
              <a:t>https://towardsdatascience.com/top-5-data-governance-framework-tools-to-look-out-for-8d753ab314de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023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ccessory, crown jewels&#10;&#10;Description automatically generated">
            <a:extLst>
              <a:ext uri="{FF2B5EF4-FFF2-40B4-BE49-F238E27FC236}">
                <a16:creationId xmlns:a16="http://schemas.microsoft.com/office/drawing/2014/main" id="{71EF0D9C-1D36-41E2-94BB-3EFECB04D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0" y="1926940"/>
            <a:ext cx="3264522" cy="3852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E400F-D2B1-49C7-95F1-69F1DF7E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Governance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28320-39BE-485C-96CC-B120F0F9E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135" y="1825625"/>
            <a:ext cx="82915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Weill and Ross [2004] : six governance classifications available to IT organizations based on the ideal of political archetypes:</a:t>
            </a:r>
          </a:p>
          <a:p>
            <a:pPr lvl="1"/>
            <a:r>
              <a:rPr lang="en-US" dirty="0"/>
              <a:t>Business Monarchy – IT decisions are made by </a:t>
            </a:r>
            <a:r>
              <a:rPr lang="en-US" dirty="0" err="1"/>
              <a:t>CxOs</a:t>
            </a:r>
            <a:endParaRPr lang="en-US" dirty="0"/>
          </a:p>
          <a:p>
            <a:pPr lvl="1"/>
            <a:r>
              <a:rPr lang="en-US" dirty="0"/>
              <a:t>IT Monarchy – Corporate IT professionals make IT decisions</a:t>
            </a:r>
          </a:p>
          <a:p>
            <a:pPr lvl="1"/>
            <a:r>
              <a:rPr lang="en-US" dirty="0"/>
              <a:t>Feudal – Decision by autonomous business units</a:t>
            </a:r>
          </a:p>
          <a:p>
            <a:pPr lvl="1"/>
            <a:r>
              <a:rPr lang="en-US" dirty="0"/>
              <a:t>Federal – Hybrid decision making</a:t>
            </a:r>
          </a:p>
          <a:p>
            <a:pPr lvl="1"/>
            <a:r>
              <a:rPr lang="en-US" dirty="0"/>
              <a:t>IT Duopoly – IT executives and one business group</a:t>
            </a:r>
          </a:p>
          <a:p>
            <a:pPr lvl="1"/>
            <a:r>
              <a:rPr lang="en-US" dirty="0"/>
              <a:t>Anarchy – Each small group makes decisions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6D73F-DD32-49BA-AADE-D46EF32C4620}"/>
              </a:ext>
            </a:extLst>
          </p:cNvPr>
          <p:cNvSpPr txBox="1"/>
          <p:nvPr/>
        </p:nvSpPr>
        <p:spPr>
          <a:xfrm>
            <a:off x="838200" y="5846544"/>
            <a:ext cx="102275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https://aisel.aisnet.org/cgi/viewcontent.cgi?article=3160&amp;context=cais</a:t>
            </a:r>
            <a:endParaRPr lang="en-US" dirty="0"/>
          </a:p>
          <a:p>
            <a:r>
              <a:rPr lang="en-US" dirty="0"/>
              <a:t>Ref: Weill, P. and J.W. Ross (2004) IT governance: How Top Performers Manage IT Decision Rights</a:t>
            </a:r>
          </a:p>
          <a:p>
            <a:r>
              <a:rPr lang="en-US" dirty="0"/>
              <a:t>for Superior Results, Watertown, MA: Harvard Business School Press.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6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0BAE-259E-4DEA-BED2-1F13DFCDA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Governance Frameworks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9E513-AB26-481B-BF84-BD6FF4AA7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0986" cy="4351338"/>
          </a:xfrm>
        </p:spPr>
        <p:txBody>
          <a:bodyPr/>
          <a:lstStyle/>
          <a:p>
            <a:r>
              <a:rPr lang="en-US" dirty="0"/>
              <a:t>structure and delineate power and roles</a:t>
            </a:r>
          </a:p>
          <a:p>
            <a:r>
              <a:rPr lang="en-US" dirty="0"/>
              <a:t>set rules, procedures, and other informational guidelines</a:t>
            </a:r>
          </a:p>
          <a:p>
            <a:r>
              <a:rPr lang="en-US" dirty="0"/>
              <a:t>define, guide, and provide for enforcement of these processes</a:t>
            </a:r>
          </a:p>
          <a:p>
            <a:r>
              <a:rPr lang="en-US" dirty="0"/>
              <a:t>shaped by the goals, strategic mandates, financial incentives, and established power structures and processes of the organization.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583CBA9-142C-4720-92F6-DC1A7B716368}"/>
              </a:ext>
            </a:extLst>
          </p:cNvPr>
          <p:cNvSpPr/>
          <p:nvPr/>
        </p:nvSpPr>
        <p:spPr>
          <a:xfrm>
            <a:off x="8446576" y="4602997"/>
            <a:ext cx="2774197" cy="1573966"/>
          </a:xfrm>
          <a:prstGeom prst="wedgeEllipseCallout">
            <a:avLst>
              <a:gd name="adj1" fmla="val -78375"/>
              <a:gd name="adj2" fmla="val -379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accent2">
                    <a:lumMod val="50000"/>
                  </a:schemeClr>
                </a:solidFill>
              </a:rPr>
              <a:t>This is the difference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58265BC-B160-43F1-8B45-36B31C141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622" y="530633"/>
            <a:ext cx="3477110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1595-7253-4CA3-88D4-DA755485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Governance Framework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B69E5-68A8-4640-9C3C-61C3B3ABA16E}"/>
              </a:ext>
            </a:extLst>
          </p:cNvPr>
          <p:cNvSpPr txBox="1"/>
          <p:nvPr/>
        </p:nvSpPr>
        <p:spPr>
          <a:xfrm>
            <a:off x="914400" y="6097552"/>
            <a:ext cx="8210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https://liliendahl.com/2021/11/21/whats-in-a-data-governance-framework/</a:t>
            </a:r>
            <a:r>
              <a:rPr lang="en-US" dirty="0"/>
              <a:t> </a:t>
            </a:r>
          </a:p>
        </p:txBody>
      </p:sp>
      <p:pic>
        <p:nvPicPr>
          <p:cNvPr id="13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8E30F9A0-293E-4C06-9F8A-9BC2A5D6F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03" y="1456841"/>
            <a:ext cx="7711922" cy="451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B4EE-6A62-4DC2-8479-708DF84E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Aspects of Data Governance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0F3C-D8CE-4928-95C6-B5BEE9C1C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341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De-</a:t>
            </a:r>
            <a:r>
              <a:rPr lang="en-US" dirty="0" err="1"/>
              <a:t>Anonymisation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Tranberg</a:t>
            </a:r>
            <a:r>
              <a:rPr lang="en-US" dirty="0"/>
              <a:t>: We must prohibit the de-</a:t>
            </a:r>
            <a:r>
              <a:rPr lang="en-US" dirty="0" err="1"/>
              <a:t>anonymisation</a:t>
            </a:r>
            <a:r>
              <a:rPr lang="en-US" dirty="0"/>
              <a:t> of </a:t>
            </a:r>
            <a:r>
              <a:rPr lang="en-US" dirty="0" err="1"/>
              <a:t>anonymised</a:t>
            </a:r>
            <a:r>
              <a:rPr lang="en-US" dirty="0"/>
              <a:t> data, as a German Data Ethics Commission suggested last year.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7FDFC-C06C-427E-9511-3D4A25423589}"/>
              </a:ext>
            </a:extLst>
          </p:cNvPr>
          <p:cNvSpPr txBox="1"/>
          <p:nvPr/>
        </p:nvSpPr>
        <p:spPr>
          <a:xfrm>
            <a:off x="838200" y="5388570"/>
            <a:ext cx="9938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Pernille </a:t>
            </a:r>
            <a:r>
              <a:rPr lang="en-US" dirty="0" err="1"/>
              <a:t>Tranberg</a:t>
            </a:r>
            <a:r>
              <a:rPr lang="en-US" dirty="0"/>
              <a:t>. (2020). Why We Need to Make (Attempts of) De-</a:t>
            </a:r>
            <a:r>
              <a:rPr lang="en-US" dirty="0" err="1"/>
              <a:t>Anonymisation</a:t>
            </a:r>
            <a:r>
              <a:rPr lang="en-US" dirty="0"/>
              <a:t> Illegal. Data Ethics. February 6, 2020. </a:t>
            </a:r>
            <a:r>
              <a:rPr lang="en-US" dirty="0">
                <a:hlinkClick r:id="rId2"/>
              </a:rPr>
              <a:t>https://dataethics.eu/why-we-need-to-make-de-anonymisation-illegal/</a:t>
            </a:r>
            <a:r>
              <a:rPr lang="en-US" dirty="0"/>
              <a:t>   </a:t>
            </a:r>
          </a:p>
          <a:p>
            <a:r>
              <a:rPr lang="en-US" dirty="0" err="1"/>
              <a:t>Tranberg</a:t>
            </a:r>
            <a:r>
              <a:rPr lang="en-US" dirty="0"/>
              <a:t>, 2019: </a:t>
            </a:r>
            <a:r>
              <a:rPr lang="en-US" dirty="0">
                <a:hlinkClick r:id="rId3"/>
              </a:rPr>
              <a:t>https://dataethics.eu/german-data-ethics-commission-safeguarding-digital-sovereignty-of-europe-is-ethical-responsibility/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DED30A-2E45-4426-8BE0-AAE6F5B55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344" y="1888449"/>
            <a:ext cx="5237067" cy="336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6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B4EE-6A62-4DC2-8479-708DF84E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Aspects of Data Governance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0F3C-D8CE-4928-95C6-B5BEE9C1C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341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Policies, Roles and Teams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EA180-8E4B-4E8C-AE02-7C025EDEDD20}"/>
              </a:ext>
            </a:extLst>
          </p:cNvPr>
          <p:cNvSpPr txBox="1"/>
          <p:nvPr/>
        </p:nvSpPr>
        <p:spPr>
          <a:xfrm>
            <a:off x="838200" y="2271814"/>
            <a:ext cx="52578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management and classification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managers team consisting of representatives from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request process: making it it responsive, timely, and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ulture: helping people value the ethical use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security</a:t>
            </a:r>
            <a:endParaRPr lang="en-US" sz="2400" dirty="0">
              <a:effectLst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CBA92D-7E5F-4588-A0F7-BD715D8328AB}"/>
              </a:ext>
            </a:extLst>
          </p:cNvPr>
          <p:cNvSpPr txBox="1"/>
          <p:nvPr/>
        </p:nvSpPr>
        <p:spPr>
          <a:xfrm>
            <a:off x="838200" y="6127234"/>
            <a:ext cx="1007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Klein &amp; brown, </a:t>
            </a:r>
            <a:r>
              <a:rPr lang="en-US" dirty="0">
                <a:hlinkClick r:id="rId2"/>
              </a:rPr>
              <a:t>https://www.businessofficermagazine.org/features/ethics-at-the-core/</a:t>
            </a:r>
            <a:r>
              <a:rPr lang="en-US" dirty="0"/>
              <a:t> </a:t>
            </a:r>
          </a:p>
          <a:p>
            <a:r>
              <a:rPr lang="en-US" dirty="0"/>
              <a:t>Image: </a:t>
            </a:r>
            <a:r>
              <a:rPr lang="en-US" dirty="0">
                <a:hlinkClick r:id="rId3"/>
              </a:rPr>
              <a:t>https://www.rawsoft.com/wp-content/uploads/2019/09/Data-Governance.png</a:t>
            </a:r>
            <a:r>
              <a:rPr lang="en-US" dirty="0"/>
              <a:t> 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381C7CB7-276F-496E-95F0-A846D316D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25" y="1690687"/>
            <a:ext cx="5257799" cy="42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0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50EB-0EC0-463F-9925-0732A6BA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Aspects of Data Governance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B7FB8-5364-49B1-979D-D4EFD5A61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32363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Informed consent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515109-F3ED-448D-BA4A-D8B6E74A3D9D}"/>
              </a:ext>
            </a:extLst>
          </p:cNvPr>
          <p:cNvSpPr txBox="1"/>
          <p:nvPr/>
        </p:nvSpPr>
        <p:spPr>
          <a:xfrm>
            <a:off x="4494508" y="2478956"/>
            <a:ext cx="7014275" cy="4013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Anouk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Ruhaak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(2020): the principle of 'informed consent' is dead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one person gives consent, many people are affected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It's unlikely anyone is truly 'informed' when they give consent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Consent is meaningless without the ability to opt out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Ruhaak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argues for an alternative, collective consent, in which our rights are managed by "a fiduciary, someone with a legal responsibility to look out for your interest, rather than their own."</a:t>
            </a:r>
          </a:p>
        </p:txBody>
      </p:sp>
      <p:pic>
        <p:nvPicPr>
          <p:cNvPr id="9" name="Picture 8" descr="A picture containing outdoor, people, ship, watercraft&#10;&#10;Description automatically generated">
            <a:extLst>
              <a:ext uri="{FF2B5EF4-FFF2-40B4-BE49-F238E27FC236}">
                <a16:creationId xmlns:a16="http://schemas.microsoft.com/office/drawing/2014/main" id="{CAA5A850-D385-4FAD-A5A6-78D749A11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34" y="2608021"/>
            <a:ext cx="3275771" cy="2378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940E2E-42BA-4425-8422-8BACB295DD3C}"/>
              </a:ext>
            </a:extLst>
          </p:cNvPr>
          <p:cNvSpPr txBox="1"/>
          <p:nvPr/>
        </p:nvSpPr>
        <p:spPr>
          <a:xfrm>
            <a:off x="838200" y="5252718"/>
            <a:ext cx="30983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https://foundation.mozilla.org/en/blog/when-one-affects-many-case-collective-consent/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46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4D065E-FCE0-414D-8277-CFAC5F3D1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717" y="1027906"/>
            <a:ext cx="4963218" cy="5649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BB669F-9982-4545-A28E-112F1974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Aspects of Data Governance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E99C8-B2E1-4330-885E-E7031C730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2153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Single source of truth</a:t>
            </a:r>
          </a:p>
          <a:p>
            <a:pPr marL="0" indent="0">
              <a:buNone/>
            </a:pPr>
            <a:r>
              <a:rPr lang="en-US" dirty="0"/>
              <a:t>This is at once a technical term for database management and also critical advice for working in a distributed environment.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628FF-D4A9-47C9-8E30-1F1CE573E8EC}"/>
              </a:ext>
            </a:extLst>
          </p:cNvPr>
          <p:cNvSpPr txBox="1"/>
          <p:nvPr/>
        </p:nvSpPr>
        <p:spPr>
          <a:xfrm>
            <a:off x="838199" y="5942568"/>
            <a:ext cx="8786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https://www.vistaprojects.com/blog/what-is-single-source-of-truth-ssot/</a:t>
            </a:r>
          </a:p>
          <a:p>
            <a:r>
              <a:rPr lang="en-US" dirty="0">
                <a:hlinkClick r:id="rId3"/>
              </a:rPr>
              <a:t>https://en.wikipedia.org/wiki/Single_source_of_truth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F1777-C381-4F7B-9CFE-D10E3C82D5F4}"/>
              </a:ext>
            </a:extLst>
          </p:cNvPr>
          <p:cNvSpPr txBox="1"/>
          <p:nvPr/>
        </p:nvSpPr>
        <p:spPr>
          <a:xfrm>
            <a:off x="838199" y="4001294"/>
            <a:ext cx="5650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No duplicate data entries or version control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Timely data values at the right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Reduced time spent validating records and data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Improved data warehouse and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Improved communication and productivity</a:t>
            </a:r>
          </a:p>
        </p:txBody>
      </p:sp>
    </p:spTree>
    <p:extLst>
      <p:ext uri="{BB962C8B-B14F-4D97-AF65-F5344CB8AC3E}">
        <p14:creationId xmlns:p14="http://schemas.microsoft.com/office/powerpoint/2010/main" val="522092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5409</TotalTime>
  <Words>744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Ethical Practices: Part Three</vt:lpstr>
      <vt:lpstr>Data Governance</vt:lpstr>
      <vt:lpstr>Types of Governance</vt:lpstr>
      <vt:lpstr>Governance Frameworks</vt:lpstr>
      <vt:lpstr>Data Governance Framework</vt:lpstr>
      <vt:lpstr>Aspects of Data Governance</vt:lpstr>
      <vt:lpstr>Aspects of Data Governance</vt:lpstr>
      <vt:lpstr>Aspects of Data Governance</vt:lpstr>
      <vt:lpstr>Aspects of Data Governance</vt:lpstr>
      <vt:lpstr>Data Governance Tools</vt:lpstr>
      <vt:lpstr>Data Governance as a Diversion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Practices</dc:title>
  <dc:creator>Stephen Downes</dc:creator>
  <cp:lastModifiedBy>Stephen Downes</cp:lastModifiedBy>
  <cp:revision>3</cp:revision>
  <dcterms:created xsi:type="dcterms:W3CDTF">2021-12-18T22:00:30Z</dcterms:created>
  <dcterms:modified xsi:type="dcterms:W3CDTF">2021-12-22T16:12:38Z</dcterms:modified>
</cp:coreProperties>
</file>