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3" r:id="rId4"/>
    <p:sldId id="258" r:id="rId5"/>
    <p:sldId id="259" r:id="rId6"/>
    <p:sldId id="264" r:id="rId7"/>
    <p:sldId id="260" r:id="rId8"/>
    <p:sldId id="261" r:id="rId9"/>
    <p:sldId id="262" r:id="rId10"/>
    <p:sldId id="265" r:id="rId11"/>
    <p:sldId id="266" r:id="rId12"/>
    <p:sldId id="267" r:id="rId13"/>
    <p:sldId id="268" r:id="rId14"/>
    <p:sldId id="271" r:id="rId15"/>
    <p:sldId id="279" r:id="rId16"/>
    <p:sldId id="291" r:id="rId17"/>
    <p:sldId id="280" r:id="rId18"/>
    <p:sldId id="281" r:id="rId19"/>
    <p:sldId id="282" r:id="rId20"/>
    <p:sldId id="283" r:id="rId21"/>
    <p:sldId id="272" r:id="rId22"/>
    <p:sldId id="293" r:id="rId23"/>
    <p:sldId id="285" r:id="rId24"/>
    <p:sldId id="286" r:id="rId25"/>
    <p:sldId id="274" r:id="rId26"/>
    <p:sldId id="277" r:id="rId27"/>
    <p:sldId id="275" r:id="rId28"/>
    <p:sldId id="276" r:id="rId29"/>
    <p:sldId id="273" r:id="rId30"/>
    <p:sldId id="284" r:id="rId31"/>
    <p:sldId id="287" r:id="rId32"/>
    <p:sldId id="288" r:id="rId33"/>
    <p:sldId id="289" r:id="rId34"/>
    <p:sldId id="290" r:id="rId35"/>
    <p:sldId id="292" r:id="rId36"/>
    <p:sldId id="296" r:id="rId37"/>
    <p:sldId id="297" r:id="rId38"/>
    <p:sldId id="294" r:id="rId39"/>
    <p:sldId id="295" r:id="rId40"/>
    <p:sldId id="278" r:id="rId41"/>
    <p:sldId id="298" r:id="rId42"/>
    <p:sldId id="299" r:id="rId43"/>
    <p:sldId id="300" r:id="rId44"/>
    <p:sldId id="301" r:id="rId45"/>
    <p:sldId id="303" r:id="rId46"/>
    <p:sldId id="302" r:id="rId47"/>
    <p:sldId id="304" r:id="rId48"/>
    <p:sldId id="306" r:id="rId49"/>
    <p:sldId id="305" r:id="rId50"/>
    <p:sldId id="269" r:id="rId51"/>
    <p:sldId id="270"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8" autoAdjust="0"/>
    <p:restoredTop sz="94660"/>
  </p:normalViewPr>
  <p:slideViewPr>
    <p:cSldViewPr snapToGrid="0">
      <p:cViewPr>
        <p:scale>
          <a:sx n="68" d="100"/>
          <a:sy n="68" d="100"/>
        </p:scale>
        <p:origin x="306" y="3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D1876A-8D93-41E3-85FD-47252B6168B6}" type="doc">
      <dgm:prSet loTypeId="urn:microsoft.com/office/officeart/2005/8/layout/list1" loCatId="list" qsTypeId="urn:microsoft.com/office/officeart/2005/8/quickstyle/simple1" qsCatId="simple" csTypeId="urn:microsoft.com/office/officeart/2005/8/colors/colorful5" csCatId="colorful"/>
      <dgm:spPr/>
      <dgm:t>
        <a:bodyPr/>
        <a:lstStyle/>
        <a:p>
          <a:endParaRPr lang="en-US"/>
        </a:p>
      </dgm:t>
    </dgm:pt>
    <dgm:pt modelId="{C5863BBC-9E31-4669-ADC5-A097FEE6EF3C}">
      <dgm:prSet/>
      <dgm:spPr/>
      <dgm:t>
        <a:bodyPr/>
        <a:lstStyle/>
        <a:p>
          <a:r>
            <a:rPr lang="en-CA"/>
            <a:t>Managing for risk</a:t>
          </a:r>
          <a:endParaRPr lang="en-US"/>
        </a:p>
      </dgm:t>
    </dgm:pt>
    <dgm:pt modelId="{33ECB6A7-4248-4BD0-8EDD-4AC60B8CBD65}" type="parTrans" cxnId="{26A16469-2EE5-4034-9D5D-9B8AD95562FA}">
      <dgm:prSet/>
      <dgm:spPr/>
      <dgm:t>
        <a:bodyPr/>
        <a:lstStyle/>
        <a:p>
          <a:endParaRPr lang="en-US"/>
        </a:p>
      </dgm:t>
    </dgm:pt>
    <dgm:pt modelId="{68758391-B85D-455B-A734-7EE369265D60}" type="sibTrans" cxnId="{26A16469-2EE5-4034-9D5D-9B8AD95562FA}">
      <dgm:prSet/>
      <dgm:spPr/>
      <dgm:t>
        <a:bodyPr/>
        <a:lstStyle/>
        <a:p>
          <a:endParaRPr lang="en-US"/>
        </a:p>
      </dgm:t>
    </dgm:pt>
    <dgm:pt modelId="{F7C629B6-3005-45AB-9A9B-F74CBC7F87F1}">
      <dgm:prSet/>
      <dgm:spPr/>
      <dgm:t>
        <a:bodyPr/>
        <a:lstStyle/>
        <a:p>
          <a:r>
            <a:rPr lang="en-CA"/>
            <a:t>The need for practices, not principles</a:t>
          </a:r>
          <a:endParaRPr lang="en-US"/>
        </a:p>
      </dgm:t>
    </dgm:pt>
    <dgm:pt modelId="{ECF60CA5-B32A-45E8-850C-3C17F0CC3076}" type="parTrans" cxnId="{6E7B8932-6682-4191-A161-CCA86C308168}">
      <dgm:prSet/>
      <dgm:spPr/>
      <dgm:t>
        <a:bodyPr/>
        <a:lstStyle/>
        <a:p>
          <a:endParaRPr lang="en-US"/>
        </a:p>
      </dgm:t>
    </dgm:pt>
    <dgm:pt modelId="{15FF97C1-BCE9-4641-9F39-FE3F5E39413F}" type="sibTrans" cxnId="{6E7B8932-6682-4191-A161-CCA86C308168}">
      <dgm:prSet/>
      <dgm:spPr/>
      <dgm:t>
        <a:bodyPr/>
        <a:lstStyle/>
        <a:p>
          <a:endParaRPr lang="en-US"/>
        </a:p>
      </dgm:t>
    </dgm:pt>
    <dgm:pt modelId="{CE55362D-EB4B-46AB-B61E-B8656326EB2D}">
      <dgm:prSet/>
      <dgm:spPr/>
      <dgm:t>
        <a:bodyPr/>
        <a:lstStyle/>
        <a:p>
          <a:r>
            <a:rPr lang="en-CA"/>
            <a:t>Some simple practices</a:t>
          </a:r>
          <a:endParaRPr lang="en-US"/>
        </a:p>
      </dgm:t>
    </dgm:pt>
    <dgm:pt modelId="{8D9133CA-E1B6-4C14-80FD-27EE4260CB4B}" type="parTrans" cxnId="{48D8133B-E901-4DEA-88A4-E2F2F72C54AE}">
      <dgm:prSet/>
      <dgm:spPr/>
      <dgm:t>
        <a:bodyPr/>
        <a:lstStyle/>
        <a:p>
          <a:endParaRPr lang="en-US"/>
        </a:p>
      </dgm:t>
    </dgm:pt>
    <dgm:pt modelId="{8421B0E3-8B94-422B-8C5E-D6E411A35A08}" type="sibTrans" cxnId="{48D8133B-E901-4DEA-88A4-E2F2F72C54AE}">
      <dgm:prSet/>
      <dgm:spPr/>
      <dgm:t>
        <a:bodyPr/>
        <a:lstStyle/>
        <a:p>
          <a:endParaRPr lang="en-US"/>
        </a:p>
      </dgm:t>
    </dgm:pt>
    <dgm:pt modelId="{CC90D9F1-DA6C-4313-B75A-376866050442}">
      <dgm:prSet/>
      <dgm:spPr/>
      <dgm:t>
        <a:bodyPr/>
        <a:lstStyle/>
        <a:p>
          <a:r>
            <a:rPr lang="en-CA"/>
            <a:t>Frameworks:</a:t>
          </a:r>
          <a:endParaRPr lang="en-US"/>
        </a:p>
      </dgm:t>
    </dgm:pt>
    <dgm:pt modelId="{147701B0-80E0-438A-B0F0-63B748B64D23}" type="parTrans" cxnId="{C97C034B-40FC-42C3-821A-2DE116AB2641}">
      <dgm:prSet/>
      <dgm:spPr/>
      <dgm:t>
        <a:bodyPr/>
        <a:lstStyle/>
        <a:p>
          <a:endParaRPr lang="en-US"/>
        </a:p>
      </dgm:t>
    </dgm:pt>
    <dgm:pt modelId="{EC8E4003-BE87-483C-923D-A907947137C3}" type="sibTrans" cxnId="{C97C034B-40FC-42C3-821A-2DE116AB2641}">
      <dgm:prSet/>
      <dgm:spPr/>
      <dgm:t>
        <a:bodyPr/>
        <a:lstStyle/>
        <a:p>
          <a:endParaRPr lang="en-US"/>
        </a:p>
      </dgm:t>
    </dgm:pt>
    <dgm:pt modelId="{78687F84-D9EF-4D89-9E0A-FDDBF5B73133}">
      <dgm:prSet/>
      <dgm:spPr/>
      <dgm:t>
        <a:bodyPr/>
        <a:lstStyle/>
        <a:p>
          <a:r>
            <a:rPr lang="en-CA"/>
            <a:t>Ethical practices frameworks</a:t>
          </a:r>
          <a:endParaRPr lang="en-US"/>
        </a:p>
      </dgm:t>
    </dgm:pt>
    <dgm:pt modelId="{F0470A73-E9F0-4E11-9C58-791E07C3E0D3}" type="parTrans" cxnId="{6D94A1F0-9BAE-4791-8E97-6F3F311CB5E2}">
      <dgm:prSet/>
      <dgm:spPr/>
      <dgm:t>
        <a:bodyPr/>
        <a:lstStyle/>
        <a:p>
          <a:endParaRPr lang="en-US"/>
        </a:p>
      </dgm:t>
    </dgm:pt>
    <dgm:pt modelId="{969506E0-1505-4032-A351-38C0F7AAF407}" type="sibTrans" cxnId="{6D94A1F0-9BAE-4791-8E97-6F3F311CB5E2}">
      <dgm:prSet/>
      <dgm:spPr/>
      <dgm:t>
        <a:bodyPr/>
        <a:lstStyle/>
        <a:p>
          <a:endParaRPr lang="en-US"/>
        </a:p>
      </dgm:t>
    </dgm:pt>
    <dgm:pt modelId="{D171DC5C-909D-4DD1-8E9C-11C544BC5180}">
      <dgm:prSet/>
      <dgm:spPr/>
      <dgm:t>
        <a:bodyPr/>
        <a:lstStyle/>
        <a:p>
          <a:r>
            <a:rPr lang="en-CA"/>
            <a:t>Data governance frameworks</a:t>
          </a:r>
          <a:endParaRPr lang="en-US"/>
        </a:p>
      </dgm:t>
    </dgm:pt>
    <dgm:pt modelId="{91974BBD-5F28-4289-869B-DD996C06771C}" type="parTrans" cxnId="{313F70FE-8A81-43EE-898F-ACE17A464A66}">
      <dgm:prSet/>
      <dgm:spPr/>
      <dgm:t>
        <a:bodyPr/>
        <a:lstStyle/>
        <a:p>
          <a:endParaRPr lang="en-US"/>
        </a:p>
      </dgm:t>
    </dgm:pt>
    <dgm:pt modelId="{DFC1006E-2870-422F-9F21-789FCB49B969}" type="sibTrans" cxnId="{313F70FE-8A81-43EE-898F-ACE17A464A66}">
      <dgm:prSet/>
      <dgm:spPr/>
      <dgm:t>
        <a:bodyPr/>
        <a:lstStyle/>
        <a:p>
          <a:endParaRPr lang="en-US"/>
        </a:p>
      </dgm:t>
    </dgm:pt>
    <dgm:pt modelId="{E5F29AEA-23F7-4660-8169-C157A0892177}">
      <dgm:prSet/>
      <dgm:spPr/>
      <dgm:t>
        <a:bodyPr/>
        <a:lstStyle/>
        <a:p>
          <a:r>
            <a:rPr lang="en-CA" dirty="0"/>
            <a:t>IT governance frameworks</a:t>
          </a:r>
          <a:endParaRPr lang="en-US" dirty="0"/>
        </a:p>
      </dgm:t>
    </dgm:pt>
    <dgm:pt modelId="{E6A0957B-0EE2-48B9-911B-E30607A86529}" type="parTrans" cxnId="{35BA5825-666E-4BB9-B368-17C831FFBC15}">
      <dgm:prSet/>
      <dgm:spPr/>
      <dgm:t>
        <a:bodyPr/>
        <a:lstStyle/>
        <a:p>
          <a:endParaRPr lang="en-US"/>
        </a:p>
      </dgm:t>
    </dgm:pt>
    <dgm:pt modelId="{C39DC809-92F2-43AE-8101-C3FA10088901}" type="sibTrans" cxnId="{35BA5825-666E-4BB9-B368-17C831FFBC15}">
      <dgm:prSet/>
      <dgm:spPr/>
      <dgm:t>
        <a:bodyPr/>
        <a:lstStyle/>
        <a:p>
          <a:endParaRPr lang="en-US"/>
        </a:p>
      </dgm:t>
    </dgm:pt>
    <dgm:pt modelId="{44DE7676-5F6B-442F-909D-A26EF7E12D2B}">
      <dgm:prSet/>
      <dgm:spPr/>
      <dgm:t>
        <a:bodyPr/>
        <a:lstStyle/>
        <a:p>
          <a:r>
            <a:rPr lang="en-CA"/>
            <a:t>Human Rights Frameworks</a:t>
          </a:r>
          <a:endParaRPr lang="en-US"/>
        </a:p>
      </dgm:t>
    </dgm:pt>
    <dgm:pt modelId="{B97F9BC5-54F3-4A41-B3C9-EDE77DCA47A5}" type="parTrans" cxnId="{3D6C6AA4-5473-4BBD-A942-4B55C2AE6C0B}">
      <dgm:prSet/>
      <dgm:spPr/>
      <dgm:t>
        <a:bodyPr/>
        <a:lstStyle/>
        <a:p>
          <a:endParaRPr lang="en-US"/>
        </a:p>
      </dgm:t>
    </dgm:pt>
    <dgm:pt modelId="{5B5CBD74-058B-4443-B5FF-3317CD67161E}" type="sibTrans" cxnId="{3D6C6AA4-5473-4BBD-A942-4B55C2AE6C0B}">
      <dgm:prSet/>
      <dgm:spPr/>
      <dgm:t>
        <a:bodyPr/>
        <a:lstStyle/>
        <a:p>
          <a:endParaRPr lang="en-US"/>
        </a:p>
      </dgm:t>
    </dgm:pt>
    <dgm:pt modelId="{E54E4654-D8D1-4249-A3B8-13718445A84C}">
      <dgm:prSet/>
      <dgm:spPr/>
      <dgm:t>
        <a:bodyPr/>
        <a:lstStyle/>
        <a:p>
          <a:r>
            <a:rPr lang="en-CA"/>
            <a:t>Activation of Ethical Practices</a:t>
          </a:r>
          <a:endParaRPr lang="en-US"/>
        </a:p>
      </dgm:t>
    </dgm:pt>
    <dgm:pt modelId="{97773CF3-037E-4B69-A5E6-076CCB247D3B}" type="parTrans" cxnId="{CD7870AD-1C06-4040-A2A8-3B38A4EB71E1}">
      <dgm:prSet/>
      <dgm:spPr/>
      <dgm:t>
        <a:bodyPr/>
        <a:lstStyle/>
        <a:p>
          <a:endParaRPr lang="en-US"/>
        </a:p>
      </dgm:t>
    </dgm:pt>
    <dgm:pt modelId="{90161D6A-6D24-4370-87D7-EA7D7957D907}" type="sibTrans" cxnId="{CD7870AD-1C06-4040-A2A8-3B38A4EB71E1}">
      <dgm:prSet/>
      <dgm:spPr/>
      <dgm:t>
        <a:bodyPr/>
        <a:lstStyle/>
        <a:p>
          <a:endParaRPr lang="en-US"/>
        </a:p>
      </dgm:t>
    </dgm:pt>
    <dgm:pt modelId="{FEAF2430-93CA-4A8F-8B09-5C4DE69E8680}" type="pres">
      <dgm:prSet presAssocID="{5DD1876A-8D93-41E3-85FD-47252B6168B6}" presName="linear" presStyleCnt="0">
        <dgm:presLayoutVars>
          <dgm:dir/>
          <dgm:animLvl val="lvl"/>
          <dgm:resizeHandles val="exact"/>
        </dgm:presLayoutVars>
      </dgm:prSet>
      <dgm:spPr/>
    </dgm:pt>
    <dgm:pt modelId="{8F6FB35E-D869-4781-8D55-B1F6B40C8C76}" type="pres">
      <dgm:prSet presAssocID="{C5863BBC-9E31-4669-ADC5-A097FEE6EF3C}" presName="parentLin" presStyleCnt="0"/>
      <dgm:spPr/>
    </dgm:pt>
    <dgm:pt modelId="{A6E76ED8-9F09-4019-B784-9D51657B8009}" type="pres">
      <dgm:prSet presAssocID="{C5863BBC-9E31-4669-ADC5-A097FEE6EF3C}" presName="parentLeftMargin" presStyleLbl="node1" presStyleIdx="0" presStyleCnt="5"/>
      <dgm:spPr/>
    </dgm:pt>
    <dgm:pt modelId="{FD55D2CF-11E7-4153-944E-626A945B9E53}" type="pres">
      <dgm:prSet presAssocID="{C5863BBC-9E31-4669-ADC5-A097FEE6EF3C}" presName="parentText" presStyleLbl="node1" presStyleIdx="0" presStyleCnt="5">
        <dgm:presLayoutVars>
          <dgm:chMax val="0"/>
          <dgm:bulletEnabled val="1"/>
        </dgm:presLayoutVars>
      </dgm:prSet>
      <dgm:spPr/>
    </dgm:pt>
    <dgm:pt modelId="{4B674B59-E416-448A-8DD5-39F7010CC8EA}" type="pres">
      <dgm:prSet presAssocID="{C5863BBC-9E31-4669-ADC5-A097FEE6EF3C}" presName="negativeSpace" presStyleCnt="0"/>
      <dgm:spPr/>
    </dgm:pt>
    <dgm:pt modelId="{75BAC606-B9EC-4E32-B1E2-9E21D752EE6B}" type="pres">
      <dgm:prSet presAssocID="{C5863BBC-9E31-4669-ADC5-A097FEE6EF3C}" presName="childText" presStyleLbl="conFgAcc1" presStyleIdx="0" presStyleCnt="5">
        <dgm:presLayoutVars>
          <dgm:bulletEnabled val="1"/>
        </dgm:presLayoutVars>
      </dgm:prSet>
      <dgm:spPr/>
    </dgm:pt>
    <dgm:pt modelId="{86B6BB28-A307-448A-9D7F-E0DFB1BB0B0B}" type="pres">
      <dgm:prSet presAssocID="{68758391-B85D-455B-A734-7EE369265D60}" presName="spaceBetweenRectangles" presStyleCnt="0"/>
      <dgm:spPr/>
    </dgm:pt>
    <dgm:pt modelId="{8D0879B7-646A-48A8-B799-ED5E426A40CD}" type="pres">
      <dgm:prSet presAssocID="{F7C629B6-3005-45AB-9A9B-F74CBC7F87F1}" presName="parentLin" presStyleCnt="0"/>
      <dgm:spPr/>
    </dgm:pt>
    <dgm:pt modelId="{C7B07098-B44C-4448-A800-9E1045511491}" type="pres">
      <dgm:prSet presAssocID="{F7C629B6-3005-45AB-9A9B-F74CBC7F87F1}" presName="parentLeftMargin" presStyleLbl="node1" presStyleIdx="0" presStyleCnt="5"/>
      <dgm:spPr/>
    </dgm:pt>
    <dgm:pt modelId="{F08325AF-456E-46D4-A933-D6CF517718D3}" type="pres">
      <dgm:prSet presAssocID="{F7C629B6-3005-45AB-9A9B-F74CBC7F87F1}" presName="parentText" presStyleLbl="node1" presStyleIdx="1" presStyleCnt="5">
        <dgm:presLayoutVars>
          <dgm:chMax val="0"/>
          <dgm:bulletEnabled val="1"/>
        </dgm:presLayoutVars>
      </dgm:prSet>
      <dgm:spPr/>
    </dgm:pt>
    <dgm:pt modelId="{ADE6F7E0-5BA2-4BA8-9F5F-C6B96CFD571F}" type="pres">
      <dgm:prSet presAssocID="{F7C629B6-3005-45AB-9A9B-F74CBC7F87F1}" presName="negativeSpace" presStyleCnt="0"/>
      <dgm:spPr/>
    </dgm:pt>
    <dgm:pt modelId="{D8AB239E-673D-4696-8602-89476BC586BC}" type="pres">
      <dgm:prSet presAssocID="{F7C629B6-3005-45AB-9A9B-F74CBC7F87F1}" presName="childText" presStyleLbl="conFgAcc1" presStyleIdx="1" presStyleCnt="5">
        <dgm:presLayoutVars>
          <dgm:bulletEnabled val="1"/>
        </dgm:presLayoutVars>
      </dgm:prSet>
      <dgm:spPr/>
    </dgm:pt>
    <dgm:pt modelId="{AD93D51E-67A0-4C46-ACD4-EB9672131007}" type="pres">
      <dgm:prSet presAssocID="{15FF97C1-BCE9-4641-9F39-FE3F5E39413F}" presName="spaceBetweenRectangles" presStyleCnt="0"/>
      <dgm:spPr/>
    </dgm:pt>
    <dgm:pt modelId="{6FAFB65A-D963-40BB-8018-3F0CE9DD7413}" type="pres">
      <dgm:prSet presAssocID="{CE55362D-EB4B-46AB-B61E-B8656326EB2D}" presName="parentLin" presStyleCnt="0"/>
      <dgm:spPr/>
    </dgm:pt>
    <dgm:pt modelId="{FD8D22DF-BE55-41AD-8370-60F8EA295E32}" type="pres">
      <dgm:prSet presAssocID="{CE55362D-EB4B-46AB-B61E-B8656326EB2D}" presName="parentLeftMargin" presStyleLbl="node1" presStyleIdx="1" presStyleCnt="5"/>
      <dgm:spPr/>
    </dgm:pt>
    <dgm:pt modelId="{18C6A59F-1688-48E0-AD2F-F967756EC70E}" type="pres">
      <dgm:prSet presAssocID="{CE55362D-EB4B-46AB-B61E-B8656326EB2D}" presName="parentText" presStyleLbl="node1" presStyleIdx="2" presStyleCnt="5">
        <dgm:presLayoutVars>
          <dgm:chMax val="0"/>
          <dgm:bulletEnabled val="1"/>
        </dgm:presLayoutVars>
      </dgm:prSet>
      <dgm:spPr/>
    </dgm:pt>
    <dgm:pt modelId="{491E1D8E-2C8F-4CA8-AEB4-EDB3448000C9}" type="pres">
      <dgm:prSet presAssocID="{CE55362D-EB4B-46AB-B61E-B8656326EB2D}" presName="negativeSpace" presStyleCnt="0"/>
      <dgm:spPr/>
    </dgm:pt>
    <dgm:pt modelId="{9F2EBCA5-0C98-4859-A6E7-C68BB14C6C8F}" type="pres">
      <dgm:prSet presAssocID="{CE55362D-EB4B-46AB-B61E-B8656326EB2D}" presName="childText" presStyleLbl="conFgAcc1" presStyleIdx="2" presStyleCnt="5">
        <dgm:presLayoutVars>
          <dgm:bulletEnabled val="1"/>
        </dgm:presLayoutVars>
      </dgm:prSet>
      <dgm:spPr/>
    </dgm:pt>
    <dgm:pt modelId="{13FFDC76-396F-4E83-9106-263D5D71087E}" type="pres">
      <dgm:prSet presAssocID="{8421B0E3-8B94-422B-8C5E-D6E411A35A08}" presName="spaceBetweenRectangles" presStyleCnt="0"/>
      <dgm:spPr/>
    </dgm:pt>
    <dgm:pt modelId="{1A17B456-83F6-496B-B740-C4133CA895A1}" type="pres">
      <dgm:prSet presAssocID="{CC90D9F1-DA6C-4313-B75A-376866050442}" presName="parentLin" presStyleCnt="0"/>
      <dgm:spPr/>
    </dgm:pt>
    <dgm:pt modelId="{64DD4046-E182-4BAF-9F4A-56BF47E655B9}" type="pres">
      <dgm:prSet presAssocID="{CC90D9F1-DA6C-4313-B75A-376866050442}" presName="parentLeftMargin" presStyleLbl="node1" presStyleIdx="2" presStyleCnt="5"/>
      <dgm:spPr/>
    </dgm:pt>
    <dgm:pt modelId="{1DDA69E1-7A46-4D1D-A483-DE3C13E80F11}" type="pres">
      <dgm:prSet presAssocID="{CC90D9F1-DA6C-4313-B75A-376866050442}" presName="parentText" presStyleLbl="node1" presStyleIdx="3" presStyleCnt="5">
        <dgm:presLayoutVars>
          <dgm:chMax val="0"/>
          <dgm:bulletEnabled val="1"/>
        </dgm:presLayoutVars>
      </dgm:prSet>
      <dgm:spPr/>
    </dgm:pt>
    <dgm:pt modelId="{5A017AD1-1F24-4954-903A-EB1A49CB498A}" type="pres">
      <dgm:prSet presAssocID="{CC90D9F1-DA6C-4313-B75A-376866050442}" presName="negativeSpace" presStyleCnt="0"/>
      <dgm:spPr/>
    </dgm:pt>
    <dgm:pt modelId="{F56585F7-7D3D-4B0D-93FF-3879A1D7B9DC}" type="pres">
      <dgm:prSet presAssocID="{CC90D9F1-DA6C-4313-B75A-376866050442}" presName="childText" presStyleLbl="conFgAcc1" presStyleIdx="3" presStyleCnt="5">
        <dgm:presLayoutVars>
          <dgm:bulletEnabled val="1"/>
        </dgm:presLayoutVars>
      </dgm:prSet>
      <dgm:spPr/>
    </dgm:pt>
    <dgm:pt modelId="{C84576ED-14AE-4F6D-982A-B5C9699BBAB3}" type="pres">
      <dgm:prSet presAssocID="{EC8E4003-BE87-483C-923D-A907947137C3}" presName="spaceBetweenRectangles" presStyleCnt="0"/>
      <dgm:spPr/>
    </dgm:pt>
    <dgm:pt modelId="{444B30AB-0F80-4154-AFC4-E6F63E4C10DC}" type="pres">
      <dgm:prSet presAssocID="{E54E4654-D8D1-4249-A3B8-13718445A84C}" presName="parentLin" presStyleCnt="0"/>
      <dgm:spPr/>
    </dgm:pt>
    <dgm:pt modelId="{D609B88D-1E10-4DD5-8C5D-44F4243954B2}" type="pres">
      <dgm:prSet presAssocID="{E54E4654-D8D1-4249-A3B8-13718445A84C}" presName="parentLeftMargin" presStyleLbl="node1" presStyleIdx="3" presStyleCnt="5"/>
      <dgm:spPr/>
    </dgm:pt>
    <dgm:pt modelId="{DE2C2805-E085-4288-AFC5-FE98F225C0A0}" type="pres">
      <dgm:prSet presAssocID="{E54E4654-D8D1-4249-A3B8-13718445A84C}" presName="parentText" presStyleLbl="node1" presStyleIdx="4" presStyleCnt="5">
        <dgm:presLayoutVars>
          <dgm:chMax val="0"/>
          <dgm:bulletEnabled val="1"/>
        </dgm:presLayoutVars>
      </dgm:prSet>
      <dgm:spPr/>
    </dgm:pt>
    <dgm:pt modelId="{B7C718CC-F40C-4202-BBCD-DB8FB3E7F04C}" type="pres">
      <dgm:prSet presAssocID="{E54E4654-D8D1-4249-A3B8-13718445A84C}" presName="negativeSpace" presStyleCnt="0"/>
      <dgm:spPr/>
    </dgm:pt>
    <dgm:pt modelId="{CE8CD4FA-C4C8-4D74-AD2A-BCB687F6E275}" type="pres">
      <dgm:prSet presAssocID="{E54E4654-D8D1-4249-A3B8-13718445A84C}" presName="childText" presStyleLbl="conFgAcc1" presStyleIdx="4" presStyleCnt="5">
        <dgm:presLayoutVars>
          <dgm:bulletEnabled val="1"/>
        </dgm:presLayoutVars>
      </dgm:prSet>
      <dgm:spPr/>
    </dgm:pt>
  </dgm:ptLst>
  <dgm:cxnLst>
    <dgm:cxn modelId="{C5C9DD02-C646-46C5-A8DF-7F0C8AC05BC3}" type="presOf" srcId="{F7C629B6-3005-45AB-9A9B-F74CBC7F87F1}" destId="{F08325AF-456E-46D4-A933-D6CF517718D3}" srcOrd="1" destOrd="0" presId="urn:microsoft.com/office/officeart/2005/8/layout/list1"/>
    <dgm:cxn modelId="{7534E70A-5127-49E0-B1D2-80A23A2BF920}" type="presOf" srcId="{44DE7676-5F6B-442F-909D-A26EF7E12D2B}" destId="{F56585F7-7D3D-4B0D-93FF-3879A1D7B9DC}" srcOrd="0" destOrd="3" presId="urn:microsoft.com/office/officeart/2005/8/layout/list1"/>
    <dgm:cxn modelId="{3C29BC0B-E66A-4440-8F98-CC17FCF5713F}" type="presOf" srcId="{CC90D9F1-DA6C-4313-B75A-376866050442}" destId="{1DDA69E1-7A46-4D1D-A483-DE3C13E80F11}" srcOrd="1" destOrd="0" presId="urn:microsoft.com/office/officeart/2005/8/layout/list1"/>
    <dgm:cxn modelId="{E29B640E-F0B7-44B0-8EC3-0224BDABC470}" type="presOf" srcId="{CE55362D-EB4B-46AB-B61E-B8656326EB2D}" destId="{FD8D22DF-BE55-41AD-8370-60F8EA295E32}" srcOrd="0" destOrd="0" presId="urn:microsoft.com/office/officeart/2005/8/layout/list1"/>
    <dgm:cxn modelId="{35BA5825-666E-4BB9-B368-17C831FFBC15}" srcId="{CC90D9F1-DA6C-4313-B75A-376866050442}" destId="{E5F29AEA-23F7-4660-8169-C157A0892177}" srcOrd="2" destOrd="0" parTransId="{E6A0957B-0EE2-48B9-911B-E30607A86529}" sibTransId="{C39DC809-92F2-43AE-8101-C3FA10088901}"/>
    <dgm:cxn modelId="{A8256A2D-2CB0-47B8-8F4C-34DF0F3FA62F}" type="presOf" srcId="{E54E4654-D8D1-4249-A3B8-13718445A84C}" destId="{D609B88D-1E10-4DD5-8C5D-44F4243954B2}" srcOrd="0" destOrd="0" presId="urn:microsoft.com/office/officeart/2005/8/layout/list1"/>
    <dgm:cxn modelId="{6E7B8932-6682-4191-A161-CCA86C308168}" srcId="{5DD1876A-8D93-41E3-85FD-47252B6168B6}" destId="{F7C629B6-3005-45AB-9A9B-F74CBC7F87F1}" srcOrd="1" destOrd="0" parTransId="{ECF60CA5-B32A-45E8-850C-3C17F0CC3076}" sibTransId="{15FF97C1-BCE9-4641-9F39-FE3F5E39413F}"/>
    <dgm:cxn modelId="{48D8133B-E901-4DEA-88A4-E2F2F72C54AE}" srcId="{5DD1876A-8D93-41E3-85FD-47252B6168B6}" destId="{CE55362D-EB4B-46AB-B61E-B8656326EB2D}" srcOrd="2" destOrd="0" parTransId="{8D9133CA-E1B6-4C14-80FD-27EE4260CB4B}" sibTransId="{8421B0E3-8B94-422B-8C5E-D6E411A35A08}"/>
    <dgm:cxn modelId="{67B41E67-4176-4329-A0EF-79599069D4EB}" type="presOf" srcId="{D171DC5C-909D-4DD1-8E9C-11C544BC5180}" destId="{F56585F7-7D3D-4B0D-93FF-3879A1D7B9DC}" srcOrd="0" destOrd="1" presId="urn:microsoft.com/office/officeart/2005/8/layout/list1"/>
    <dgm:cxn modelId="{6A768768-BBC3-44F1-9AE8-210F4B127B35}" type="presOf" srcId="{F7C629B6-3005-45AB-9A9B-F74CBC7F87F1}" destId="{C7B07098-B44C-4448-A800-9E1045511491}" srcOrd="0" destOrd="0" presId="urn:microsoft.com/office/officeart/2005/8/layout/list1"/>
    <dgm:cxn modelId="{E78BA568-7D2B-4549-8D31-DBEBDE325C03}" type="presOf" srcId="{CC90D9F1-DA6C-4313-B75A-376866050442}" destId="{64DD4046-E182-4BAF-9F4A-56BF47E655B9}" srcOrd="0" destOrd="0" presId="urn:microsoft.com/office/officeart/2005/8/layout/list1"/>
    <dgm:cxn modelId="{26A16469-2EE5-4034-9D5D-9B8AD95562FA}" srcId="{5DD1876A-8D93-41E3-85FD-47252B6168B6}" destId="{C5863BBC-9E31-4669-ADC5-A097FEE6EF3C}" srcOrd="0" destOrd="0" parTransId="{33ECB6A7-4248-4BD0-8EDD-4AC60B8CBD65}" sibTransId="{68758391-B85D-455B-A734-7EE369265D60}"/>
    <dgm:cxn modelId="{C97C034B-40FC-42C3-821A-2DE116AB2641}" srcId="{5DD1876A-8D93-41E3-85FD-47252B6168B6}" destId="{CC90D9F1-DA6C-4313-B75A-376866050442}" srcOrd="3" destOrd="0" parTransId="{147701B0-80E0-438A-B0F0-63B748B64D23}" sibTransId="{EC8E4003-BE87-483C-923D-A907947137C3}"/>
    <dgm:cxn modelId="{B372EC6D-6B18-4B85-82F5-11234BF1AB47}" type="presOf" srcId="{E54E4654-D8D1-4249-A3B8-13718445A84C}" destId="{DE2C2805-E085-4288-AFC5-FE98F225C0A0}" srcOrd="1" destOrd="0" presId="urn:microsoft.com/office/officeart/2005/8/layout/list1"/>
    <dgm:cxn modelId="{76B3FA92-7BA5-4E7C-9B0B-F335D7D05FC0}" type="presOf" srcId="{5DD1876A-8D93-41E3-85FD-47252B6168B6}" destId="{FEAF2430-93CA-4A8F-8B09-5C4DE69E8680}" srcOrd="0" destOrd="0" presId="urn:microsoft.com/office/officeart/2005/8/layout/list1"/>
    <dgm:cxn modelId="{5E30139C-46A9-433E-A97E-4D97F687F9F9}" type="presOf" srcId="{CE55362D-EB4B-46AB-B61E-B8656326EB2D}" destId="{18C6A59F-1688-48E0-AD2F-F967756EC70E}" srcOrd="1" destOrd="0" presId="urn:microsoft.com/office/officeart/2005/8/layout/list1"/>
    <dgm:cxn modelId="{25A05EA2-C994-49A8-9B46-08B51D460FE5}" type="presOf" srcId="{E5F29AEA-23F7-4660-8169-C157A0892177}" destId="{F56585F7-7D3D-4B0D-93FF-3879A1D7B9DC}" srcOrd="0" destOrd="2" presId="urn:microsoft.com/office/officeart/2005/8/layout/list1"/>
    <dgm:cxn modelId="{3D6C6AA4-5473-4BBD-A942-4B55C2AE6C0B}" srcId="{CC90D9F1-DA6C-4313-B75A-376866050442}" destId="{44DE7676-5F6B-442F-909D-A26EF7E12D2B}" srcOrd="3" destOrd="0" parTransId="{B97F9BC5-54F3-4A41-B3C9-EDE77DCA47A5}" sibTransId="{5B5CBD74-058B-4443-B5FF-3317CD67161E}"/>
    <dgm:cxn modelId="{CD7870AD-1C06-4040-A2A8-3B38A4EB71E1}" srcId="{5DD1876A-8D93-41E3-85FD-47252B6168B6}" destId="{E54E4654-D8D1-4249-A3B8-13718445A84C}" srcOrd="4" destOrd="0" parTransId="{97773CF3-037E-4B69-A5E6-076CCB247D3B}" sibTransId="{90161D6A-6D24-4370-87D7-EA7D7957D907}"/>
    <dgm:cxn modelId="{34DEE7B9-2AA1-4B32-BF49-24ABAF17A263}" type="presOf" srcId="{C5863BBC-9E31-4669-ADC5-A097FEE6EF3C}" destId="{A6E76ED8-9F09-4019-B784-9D51657B8009}" srcOrd="0" destOrd="0" presId="urn:microsoft.com/office/officeart/2005/8/layout/list1"/>
    <dgm:cxn modelId="{706A13C8-CB19-415F-AC7C-656F863F25CA}" type="presOf" srcId="{78687F84-D9EF-4D89-9E0A-FDDBF5B73133}" destId="{F56585F7-7D3D-4B0D-93FF-3879A1D7B9DC}" srcOrd="0" destOrd="0" presId="urn:microsoft.com/office/officeart/2005/8/layout/list1"/>
    <dgm:cxn modelId="{6D94A1F0-9BAE-4791-8E97-6F3F311CB5E2}" srcId="{CC90D9F1-DA6C-4313-B75A-376866050442}" destId="{78687F84-D9EF-4D89-9E0A-FDDBF5B73133}" srcOrd="0" destOrd="0" parTransId="{F0470A73-E9F0-4E11-9C58-791E07C3E0D3}" sibTransId="{969506E0-1505-4032-A351-38C0F7AAF407}"/>
    <dgm:cxn modelId="{313F70FE-8A81-43EE-898F-ACE17A464A66}" srcId="{CC90D9F1-DA6C-4313-B75A-376866050442}" destId="{D171DC5C-909D-4DD1-8E9C-11C544BC5180}" srcOrd="1" destOrd="0" parTransId="{91974BBD-5F28-4289-869B-DD996C06771C}" sibTransId="{DFC1006E-2870-422F-9F21-789FCB49B969}"/>
    <dgm:cxn modelId="{7156F8FE-CAF3-498E-A581-9E89AA13182E}" type="presOf" srcId="{C5863BBC-9E31-4669-ADC5-A097FEE6EF3C}" destId="{FD55D2CF-11E7-4153-944E-626A945B9E53}" srcOrd="1" destOrd="0" presId="urn:microsoft.com/office/officeart/2005/8/layout/list1"/>
    <dgm:cxn modelId="{EE151C80-A4EB-4B86-9229-333621CF2725}" type="presParOf" srcId="{FEAF2430-93CA-4A8F-8B09-5C4DE69E8680}" destId="{8F6FB35E-D869-4781-8D55-B1F6B40C8C76}" srcOrd="0" destOrd="0" presId="urn:microsoft.com/office/officeart/2005/8/layout/list1"/>
    <dgm:cxn modelId="{FDBDD1A3-2CA7-435F-A2E1-8DB0CA7966C4}" type="presParOf" srcId="{8F6FB35E-D869-4781-8D55-B1F6B40C8C76}" destId="{A6E76ED8-9F09-4019-B784-9D51657B8009}" srcOrd="0" destOrd="0" presId="urn:microsoft.com/office/officeart/2005/8/layout/list1"/>
    <dgm:cxn modelId="{EFEE1B96-2FF5-452E-82C3-A32D2A7EAB22}" type="presParOf" srcId="{8F6FB35E-D869-4781-8D55-B1F6B40C8C76}" destId="{FD55D2CF-11E7-4153-944E-626A945B9E53}" srcOrd="1" destOrd="0" presId="urn:microsoft.com/office/officeart/2005/8/layout/list1"/>
    <dgm:cxn modelId="{7FE8DC8C-E8D1-45B0-AEBB-593911330B80}" type="presParOf" srcId="{FEAF2430-93CA-4A8F-8B09-5C4DE69E8680}" destId="{4B674B59-E416-448A-8DD5-39F7010CC8EA}" srcOrd="1" destOrd="0" presId="urn:microsoft.com/office/officeart/2005/8/layout/list1"/>
    <dgm:cxn modelId="{7C848F84-7310-44B1-8C8E-E5B237430A89}" type="presParOf" srcId="{FEAF2430-93CA-4A8F-8B09-5C4DE69E8680}" destId="{75BAC606-B9EC-4E32-B1E2-9E21D752EE6B}" srcOrd="2" destOrd="0" presId="urn:microsoft.com/office/officeart/2005/8/layout/list1"/>
    <dgm:cxn modelId="{E14C7E66-5DBF-421A-BC0F-CD23529FF8AF}" type="presParOf" srcId="{FEAF2430-93CA-4A8F-8B09-5C4DE69E8680}" destId="{86B6BB28-A307-448A-9D7F-E0DFB1BB0B0B}" srcOrd="3" destOrd="0" presId="urn:microsoft.com/office/officeart/2005/8/layout/list1"/>
    <dgm:cxn modelId="{656BDE69-3880-49C5-9485-5606E5CFF4B3}" type="presParOf" srcId="{FEAF2430-93CA-4A8F-8B09-5C4DE69E8680}" destId="{8D0879B7-646A-48A8-B799-ED5E426A40CD}" srcOrd="4" destOrd="0" presId="urn:microsoft.com/office/officeart/2005/8/layout/list1"/>
    <dgm:cxn modelId="{8DC6CC32-5482-4B13-8684-26651C7C8E38}" type="presParOf" srcId="{8D0879B7-646A-48A8-B799-ED5E426A40CD}" destId="{C7B07098-B44C-4448-A800-9E1045511491}" srcOrd="0" destOrd="0" presId="urn:microsoft.com/office/officeart/2005/8/layout/list1"/>
    <dgm:cxn modelId="{C94C3D0C-C444-40E4-835A-16DAB93A57F5}" type="presParOf" srcId="{8D0879B7-646A-48A8-B799-ED5E426A40CD}" destId="{F08325AF-456E-46D4-A933-D6CF517718D3}" srcOrd="1" destOrd="0" presId="urn:microsoft.com/office/officeart/2005/8/layout/list1"/>
    <dgm:cxn modelId="{925F4DFA-C401-4EFB-8FF9-6524E6D94ACC}" type="presParOf" srcId="{FEAF2430-93CA-4A8F-8B09-5C4DE69E8680}" destId="{ADE6F7E0-5BA2-4BA8-9F5F-C6B96CFD571F}" srcOrd="5" destOrd="0" presId="urn:microsoft.com/office/officeart/2005/8/layout/list1"/>
    <dgm:cxn modelId="{0A6A5784-D1DB-46D0-85FC-2836D5E5FBC5}" type="presParOf" srcId="{FEAF2430-93CA-4A8F-8B09-5C4DE69E8680}" destId="{D8AB239E-673D-4696-8602-89476BC586BC}" srcOrd="6" destOrd="0" presId="urn:microsoft.com/office/officeart/2005/8/layout/list1"/>
    <dgm:cxn modelId="{23FB091E-EEB4-458F-8A1F-CC9AE7199825}" type="presParOf" srcId="{FEAF2430-93CA-4A8F-8B09-5C4DE69E8680}" destId="{AD93D51E-67A0-4C46-ACD4-EB9672131007}" srcOrd="7" destOrd="0" presId="urn:microsoft.com/office/officeart/2005/8/layout/list1"/>
    <dgm:cxn modelId="{169AEEF1-A9C8-4DC1-927D-BF8AC5549223}" type="presParOf" srcId="{FEAF2430-93CA-4A8F-8B09-5C4DE69E8680}" destId="{6FAFB65A-D963-40BB-8018-3F0CE9DD7413}" srcOrd="8" destOrd="0" presId="urn:microsoft.com/office/officeart/2005/8/layout/list1"/>
    <dgm:cxn modelId="{70643524-3176-453C-843E-CA0E3C4D8280}" type="presParOf" srcId="{6FAFB65A-D963-40BB-8018-3F0CE9DD7413}" destId="{FD8D22DF-BE55-41AD-8370-60F8EA295E32}" srcOrd="0" destOrd="0" presId="urn:microsoft.com/office/officeart/2005/8/layout/list1"/>
    <dgm:cxn modelId="{09588101-38D8-428E-B24A-8F90FFB5EEFB}" type="presParOf" srcId="{6FAFB65A-D963-40BB-8018-3F0CE9DD7413}" destId="{18C6A59F-1688-48E0-AD2F-F967756EC70E}" srcOrd="1" destOrd="0" presId="urn:microsoft.com/office/officeart/2005/8/layout/list1"/>
    <dgm:cxn modelId="{1F8A3F3A-39A3-4F91-86D0-18307C54EDEA}" type="presParOf" srcId="{FEAF2430-93CA-4A8F-8B09-5C4DE69E8680}" destId="{491E1D8E-2C8F-4CA8-AEB4-EDB3448000C9}" srcOrd="9" destOrd="0" presId="urn:microsoft.com/office/officeart/2005/8/layout/list1"/>
    <dgm:cxn modelId="{F0DABDB7-7427-42BF-AF30-7283B7316BFA}" type="presParOf" srcId="{FEAF2430-93CA-4A8F-8B09-5C4DE69E8680}" destId="{9F2EBCA5-0C98-4859-A6E7-C68BB14C6C8F}" srcOrd="10" destOrd="0" presId="urn:microsoft.com/office/officeart/2005/8/layout/list1"/>
    <dgm:cxn modelId="{61414045-CB87-4CB5-93FD-2111A47545D2}" type="presParOf" srcId="{FEAF2430-93CA-4A8F-8B09-5C4DE69E8680}" destId="{13FFDC76-396F-4E83-9106-263D5D71087E}" srcOrd="11" destOrd="0" presId="urn:microsoft.com/office/officeart/2005/8/layout/list1"/>
    <dgm:cxn modelId="{4719006C-BA3C-4407-BE11-BF507A5A8930}" type="presParOf" srcId="{FEAF2430-93CA-4A8F-8B09-5C4DE69E8680}" destId="{1A17B456-83F6-496B-B740-C4133CA895A1}" srcOrd="12" destOrd="0" presId="urn:microsoft.com/office/officeart/2005/8/layout/list1"/>
    <dgm:cxn modelId="{72D5DCCD-8BF1-4846-A3C1-65F002469944}" type="presParOf" srcId="{1A17B456-83F6-496B-B740-C4133CA895A1}" destId="{64DD4046-E182-4BAF-9F4A-56BF47E655B9}" srcOrd="0" destOrd="0" presId="urn:microsoft.com/office/officeart/2005/8/layout/list1"/>
    <dgm:cxn modelId="{CA93CB0C-645F-42AC-A118-CE4CF405A1D9}" type="presParOf" srcId="{1A17B456-83F6-496B-B740-C4133CA895A1}" destId="{1DDA69E1-7A46-4D1D-A483-DE3C13E80F11}" srcOrd="1" destOrd="0" presId="urn:microsoft.com/office/officeart/2005/8/layout/list1"/>
    <dgm:cxn modelId="{A30A4CA2-A92A-41FC-8D49-E9F58AE83DE7}" type="presParOf" srcId="{FEAF2430-93CA-4A8F-8B09-5C4DE69E8680}" destId="{5A017AD1-1F24-4954-903A-EB1A49CB498A}" srcOrd="13" destOrd="0" presId="urn:microsoft.com/office/officeart/2005/8/layout/list1"/>
    <dgm:cxn modelId="{D17315BA-0FD1-4484-B644-55B87410757F}" type="presParOf" srcId="{FEAF2430-93CA-4A8F-8B09-5C4DE69E8680}" destId="{F56585F7-7D3D-4B0D-93FF-3879A1D7B9DC}" srcOrd="14" destOrd="0" presId="urn:microsoft.com/office/officeart/2005/8/layout/list1"/>
    <dgm:cxn modelId="{14F658C9-E3E4-43E5-8678-C4D3DF08BDA2}" type="presParOf" srcId="{FEAF2430-93CA-4A8F-8B09-5C4DE69E8680}" destId="{C84576ED-14AE-4F6D-982A-B5C9699BBAB3}" srcOrd="15" destOrd="0" presId="urn:microsoft.com/office/officeart/2005/8/layout/list1"/>
    <dgm:cxn modelId="{01D4984F-E70D-474E-8FBC-292A73E54E76}" type="presParOf" srcId="{FEAF2430-93CA-4A8F-8B09-5C4DE69E8680}" destId="{444B30AB-0F80-4154-AFC4-E6F63E4C10DC}" srcOrd="16" destOrd="0" presId="urn:microsoft.com/office/officeart/2005/8/layout/list1"/>
    <dgm:cxn modelId="{1ACD5655-59EE-43E3-B095-BC551AC34E6F}" type="presParOf" srcId="{444B30AB-0F80-4154-AFC4-E6F63E4C10DC}" destId="{D609B88D-1E10-4DD5-8C5D-44F4243954B2}" srcOrd="0" destOrd="0" presId="urn:microsoft.com/office/officeart/2005/8/layout/list1"/>
    <dgm:cxn modelId="{3388135E-46FC-429C-A4D6-CE13AE289BA6}" type="presParOf" srcId="{444B30AB-0F80-4154-AFC4-E6F63E4C10DC}" destId="{DE2C2805-E085-4288-AFC5-FE98F225C0A0}" srcOrd="1" destOrd="0" presId="urn:microsoft.com/office/officeart/2005/8/layout/list1"/>
    <dgm:cxn modelId="{D2869DA3-544F-4779-B55B-B0AB337EE764}" type="presParOf" srcId="{FEAF2430-93CA-4A8F-8B09-5C4DE69E8680}" destId="{B7C718CC-F40C-4202-BBCD-DB8FB3E7F04C}" srcOrd="17" destOrd="0" presId="urn:microsoft.com/office/officeart/2005/8/layout/list1"/>
    <dgm:cxn modelId="{B014BF67-2E9F-4497-A3F5-988B3070B1A6}" type="presParOf" srcId="{FEAF2430-93CA-4A8F-8B09-5C4DE69E8680}" destId="{CE8CD4FA-C4C8-4D74-AD2A-BCB687F6E275}"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BAC606-B9EC-4E32-B1E2-9E21D752EE6B}">
      <dsp:nvSpPr>
        <dsp:cNvPr id="0" name=""/>
        <dsp:cNvSpPr/>
      </dsp:nvSpPr>
      <dsp:spPr>
        <a:xfrm>
          <a:off x="0" y="316937"/>
          <a:ext cx="6911457" cy="504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55D2CF-11E7-4153-944E-626A945B9E53}">
      <dsp:nvSpPr>
        <dsp:cNvPr id="0" name=""/>
        <dsp:cNvSpPr/>
      </dsp:nvSpPr>
      <dsp:spPr>
        <a:xfrm>
          <a:off x="345572" y="21737"/>
          <a:ext cx="4838019" cy="5904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66" tIns="0" rIns="182866" bIns="0" numCol="1" spcCol="1270" anchor="ctr" anchorCtr="0">
          <a:noAutofit/>
        </a:bodyPr>
        <a:lstStyle/>
        <a:p>
          <a:pPr marL="0" lvl="0" indent="0" algn="l" defTabSz="889000">
            <a:lnSpc>
              <a:spcPct val="90000"/>
            </a:lnSpc>
            <a:spcBef>
              <a:spcPct val="0"/>
            </a:spcBef>
            <a:spcAft>
              <a:spcPct val="35000"/>
            </a:spcAft>
            <a:buNone/>
          </a:pPr>
          <a:r>
            <a:rPr lang="en-CA" sz="2000" kern="1200"/>
            <a:t>Managing for risk</a:t>
          </a:r>
          <a:endParaRPr lang="en-US" sz="2000" kern="1200"/>
        </a:p>
      </dsp:txBody>
      <dsp:txXfrm>
        <a:off x="374393" y="50558"/>
        <a:ext cx="4780377" cy="532758"/>
      </dsp:txXfrm>
    </dsp:sp>
    <dsp:sp modelId="{D8AB239E-673D-4696-8602-89476BC586BC}">
      <dsp:nvSpPr>
        <dsp:cNvPr id="0" name=""/>
        <dsp:cNvSpPr/>
      </dsp:nvSpPr>
      <dsp:spPr>
        <a:xfrm>
          <a:off x="0" y="1224137"/>
          <a:ext cx="6911457" cy="504000"/>
        </a:xfrm>
        <a:prstGeom prst="rect">
          <a:avLst/>
        </a:prstGeom>
        <a:solidFill>
          <a:schemeClr val="lt1">
            <a:alpha val="90000"/>
            <a:hueOff val="0"/>
            <a:satOff val="0"/>
            <a:lumOff val="0"/>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8325AF-456E-46D4-A933-D6CF517718D3}">
      <dsp:nvSpPr>
        <dsp:cNvPr id="0" name=""/>
        <dsp:cNvSpPr/>
      </dsp:nvSpPr>
      <dsp:spPr>
        <a:xfrm>
          <a:off x="345572" y="928937"/>
          <a:ext cx="4838019" cy="59040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66" tIns="0" rIns="182866" bIns="0" numCol="1" spcCol="1270" anchor="ctr" anchorCtr="0">
          <a:noAutofit/>
        </a:bodyPr>
        <a:lstStyle/>
        <a:p>
          <a:pPr marL="0" lvl="0" indent="0" algn="l" defTabSz="889000">
            <a:lnSpc>
              <a:spcPct val="90000"/>
            </a:lnSpc>
            <a:spcBef>
              <a:spcPct val="0"/>
            </a:spcBef>
            <a:spcAft>
              <a:spcPct val="35000"/>
            </a:spcAft>
            <a:buNone/>
          </a:pPr>
          <a:r>
            <a:rPr lang="en-CA" sz="2000" kern="1200"/>
            <a:t>The need for practices, not principles</a:t>
          </a:r>
          <a:endParaRPr lang="en-US" sz="2000" kern="1200"/>
        </a:p>
      </dsp:txBody>
      <dsp:txXfrm>
        <a:off x="374393" y="957758"/>
        <a:ext cx="4780377" cy="532758"/>
      </dsp:txXfrm>
    </dsp:sp>
    <dsp:sp modelId="{9F2EBCA5-0C98-4859-A6E7-C68BB14C6C8F}">
      <dsp:nvSpPr>
        <dsp:cNvPr id="0" name=""/>
        <dsp:cNvSpPr/>
      </dsp:nvSpPr>
      <dsp:spPr>
        <a:xfrm>
          <a:off x="0" y="2131337"/>
          <a:ext cx="6911457" cy="504000"/>
        </a:xfrm>
        <a:prstGeom prst="rect">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C6A59F-1688-48E0-AD2F-F967756EC70E}">
      <dsp:nvSpPr>
        <dsp:cNvPr id="0" name=""/>
        <dsp:cNvSpPr/>
      </dsp:nvSpPr>
      <dsp:spPr>
        <a:xfrm>
          <a:off x="345572" y="1836137"/>
          <a:ext cx="4838019" cy="59040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66" tIns="0" rIns="182866" bIns="0" numCol="1" spcCol="1270" anchor="ctr" anchorCtr="0">
          <a:noAutofit/>
        </a:bodyPr>
        <a:lstStyle/>
        <a:p>
          <a:pPr marL="0" lvl="0" indent="0" algn="l" defTabSz="889000">
            <a:lnSpc>
              <a:spcPct val="90000"/>
            </a:lnSpc>
            <a:spcBef>
              <a:spcPct val="0"/>
            </a:spcBef>
            <a:spcAft>
              <a:spcPct val="35000"/>
            </a:spcAft>
            <a:buNone/>
          </a:pPr>
          <a:r>
            <a:rPr lang="en-CA" sz="2000" kern="1200"/>
            <a:t>Some simple practices</a:t>
          </a:r>
          <a:endParaRPr lang="en-US" sz="2000" kern="1200"/>
        </a:p>
      </dsp:txBody>
      <dsp:txXfrm>
        <a:off x="374393" y="1864958"/>
        <a:ext cx="4780377" cy="532758"/>
      </dsp:txXfrm>
    </dsp:sp>
    <dsp:sp modelId="{F56585F7-7D3D-4B0D-93FF-3879A1D7B9DC}">
      <dsp:nvSpPr>
        <dsp:cNvPr id="0" name=""/>
        <dsp:cNvSpPr/>
      </dsp:nvSpPr>
      <dsp:spPr>
        <a:xfrm>
          <a:off x="0" y="3038537"/>
          <a:ext cx="6911457" cy="1827000"/>
        </a:xfrm>
        <a:prstGeom prst="rect">
          <a:avLst/>
        </a:prstGeom>
        <a:solidFill>
          <a:schemeClr val="lt1">
            <a:alpha val="90000"/>
            <a:hueOff val="0"/>
            <a:satOff val="0"/>
            <a:lumOff val="0"/>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6406" tIns="416560" rIns="536406" bIns="142240" numCol="1" spcCol="1270" anchor="t" anchorCtr="0">
          <a:noAutofit/>
        </a:bodyPr>
        <a:lstStyle/>
        <a:p>
          <a:pPr marL="228600" lvl="1" indent="-228600" algn="l" defTabSz="889000">
            <a:lnSpc>
              <a:spcPct val="90000"/>
            </a:lnSpc>
            <a:spcBef>
              <a:spcPct val="0"/>
            </a:spcBef>
            <a:spcAft>
              <a:spcPct val="15000"/>
            </a:spcAft>
            <a:buChar char="•"/>
          </a:pPr>
          <a:r>
            <a:rPr lang="en-CA" sz="2000" kern="1200"/>
            <a:t>Ethical practices frameworks</a:t>
          </a:r>
          <a:endParaRPr lang="en-US" sz="2000" kern="1200"/>
        </a:p>
        <a:p>
          <a:pPr marL="228600" lvl="1" indent="-228600" algn="l" defTabSz="889000">
            <a:lnSpc>
              <a:spcPct val="90000"/>
            </a:lnSpc>
            <a:spcBef>
              <a:spcPct val="0"/>
            </a:spcBef>
            <a:spcAft>
              <a:spcPct val="15000"/>
            </a:spcAft>
            <a:buChar char="•"/>
          </a:pPr>
          <a:r>
            <a:rPr lang="en-CA" sz="2000" kern="1200"/>
            <a:t>Data governance frameworks</a:t>
          </a:r>
          <a:endParaRPr lang="en-US" sz="2000" kern="1200"/>
        </a:p>
        <a:p>
          <a:pPr marL="228600" lvl="1" indent="-228600" algn="l" defTabSz="889000">
            <a:lnSpc>
              <a:spcPct val="90000"/>
            </a:lnSpc>
            <a:spcBef>
              <a:spcPct val="0"/>
            </a:spcBef>
            <a:spcAft>
              <a:spcPct val="15000"/>
            </a:spcAft>
            <a:buChar char="•"/>
          </a:pPr>
          <a:r>
            <a:rPr lang="en-CA" sz="2000" kern="1200" dirty="0"/>
            <a:t>IT governance frameworks</a:t>
          </a:r>
          <a:endParaRPr lang="en-US" sz="2000" kern="1200" dirty="0"/>
        </a:p>
        <a:p>
          <a:pPr marL="228600" lvl="1" indent="-228600" algn="l" defTabSz="889000">
            <a:lnSpc>
              <a:spcPct val="90000"/>
            </a:lnSpc>
            <a:spcBef>
              <a:spcPct val="0"/>
            </a:spcBef>
            <a:spcAft>
              <a:spcPct val="15000"/>
            </a:spcAft>
            <a:buChar char="•"/>
          </a:pPr>
          <a:r>
            <a:rPr lang="en-CA" sz="2000" kern="1200"/>
            <a:t>Human Rights Frameworks</a:t>
          </a:r>
          <a:endParaRPr lang="en-US" sz="2000" kern="1200"/>
        </a:p>
      </dsp:txBody>
      <dsp:txXfrm>
        <a:off x="0" y="3038537"/>
        <a:ext cx="6911457" cy="1827000"/>
      </dsp:txXfrm>
    </dsp:sp>
    <dsp:sp modelId="{1DDA69E1-7A46-4D1D-A483-DE3C13E80F11}">
      <dsp:nvSpPr>
        <dsp:cNvPr id="0" name=""/>
        <dsp:cNvSpPr/>
      </dsp:nvSpPr>
      <dsp:spPr>
        <a:xfrm>
          <a:off x="345572" y="2743337"/>
          <a:ext cx="4838019" cy="59040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66" tIns="0" rIns="182866" bIns="0" numCol="1" spcCol="1270" anchor="ctr" anchorCtr="0">
          <a:noAutofit/>
        </a:bodyPr>
        <a:lstStyle/>
        <a:p>
          <a:pPr marL="0" lvl="0" indent="0" algn="l" defTabSz="889000">
            <a:lnSpc>
              <a:spcPct val="90000"/>
            </a:lnSpc>
            <a:spcBef>
              <a:spcPct val="0"/>
            </a:spcBef>
            <a:spcAft>
              <a:spcPct val="35000"/>
            </a:spcAft>
            <a:buNone/>
          </a:pPr>
          <a:r>
            <a:rPr lang="en-CA" sz="2000" kern="1200"/>
            <a:t>Frameworks:</a:t>
          </a:r>
          <a:endParaRPr lang="en-US" sz="2000" kern="1200"/>
        </a:p>
      </dsp:txBody>
      <dsp:txXfrm>
        <a:off x="374393" y="2772158"/>
        <a:ext cx="4780377" cy="532758"/>
      </dsp:txXfrm>
    </dsp:sp>
    <dsp:sp modelId="{CE8CD4FA-C4C8-4D74-AD2A-BCB687F6E275}">
      <dsp:nvSpPr>
        <dsp:cNvPr id="0" name=""/>
        <dsp:cNvSpPr/>
      </dsp:nvSpPr>
      <dsp:spPr>
        <a:xfrm>
          <a:off x="0" y="5268738"/>
          <a:ext cx="6911457" cy="5040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DE2C2805-E085-4288-AFC5-FE98F225C0A0}">
      <dsp:nvSpPr>
        <dsp:cNvPr id="0" name=""/>
        <dsp:cNvSpPr/>
      </dsp:nvSpPr>
      <dsp:spPr>
        <a:xfrm>
          <a:off x="345572" y="4973538"/>
          <a:ext cx="4838019" cy="5904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66" tIns="0" rIns="182866" bIns="0" numCol="1" spcCol="1270" anchor="ctr" anchorCtr="0">
          <a:noAutofit/>
        </a:bodyPr>
        <a:lstStyle/>
        <a:p>
          <a:pPr marL="0" lvl="0" indent="0" algn="l" defTabSz="889000">
            <a:lnSpc>
              <a:spcPct val="90000"/>
            </a:lnSpc>
            <a:spcBef>
              <a:spcPct val="0"/>
            </a:spcBef>
            <a:spcAft>
              <a:spcPct val="35000"/>
            </a:spcAft>
            <a:buNone/>
          </a:pPr>
          <a:r>
            <a:rPr lang="en-CA" sz="2000" kern="1200"/>
            <a:t>Activation of Ethical Practices</a:t>
          </a:r>
          <a:endParaRPr lang="en-US" sz="2000" kern="1200"/>
        </a:p>
      </dsp:txBody>
      <dsp:txXfrm>
        <a:off x="374393" y="5002359"/>
        <a:ext cx="4780377" cy="53275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A29A9-946A-4150-B5F2-9E818A9B66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E4B999-4316-4B55-A6F5-4D22E91EA8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A8A4CBB-A467-41B0-BCC8-50E34E5A3164}"/>
              </a:ext>
            </a:extLst>
          </p:cNvPr>
          <p:cNvSpPr>
            <a:spLocks noGrp="1"/>
          </p:cNvSpPr>
          <p:nvPr>
            <p:ph type="dt" sz="half" idx="10"/>
          </p:nvPr>
        </p:nvSpPr>
        <p:spPr/>
        <p:txBody>
          <a:bodyPr/>
          <a:lstStyle/>
          <a:p>
            <a:fld id="{10858455-773B-47F5-88A3-6B0A08AC3ED1}" type="datetimeFigureOut">
              <a:rPr lang="en-US" smtClean="0"/>
              <a:t>12/18/2021</a:t>
            </a:fld>
            <a:endParaRPr lang="en-US"/>
          </a:p>
        </p:txBody>
      </p:sp>
      <p:sp>
        <p:nvSpPr>
          <p:cNvPr id="5" name="Footer Placeholder 4">
            <a:extLst>
              <a:ext uri="{FF2B5EF4-FFF2-40B4-BE49-F238E27FC236}">
                <a16:creationId xmlns:a16="http://schemas.microsoft.com/office/drawing/2014/main" id="{A219B85E-8B36-40BB-A851-87127725BD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F18306-6AD7-41BB-9A67-A919F423F7FE}"/>
              </a:ext>
            </a:extLst>
          </p:cNvPr>
          <p:cNvSpPr>
            <a:spLocks noGrp="1"/>
          </p:cNvSpPr>
          <p:nvPr>
            <p:ph type="sldNum" sz="quarter" idx="12"/>
          </p:nvPr>
        </p:nvSpPr>
        <p:spPr/>
        <p:txBody>
          <a:bodyPr/>
          <a:lstStyle/>
          <a:p>
            <a:fld id="{014BC96F-27CD-4458-839D-2EC01FDF7283}" type="slidenum">
              <a:rPr lang="en-US" smtClean="0"/>
              <a:t>‹#›</a:t>
            </a:fld>
            <a:endParaRPr lang="en-US"/>
          </a:p>
        </p:txBody>
      </p:sp>
    </p:spTree>
    <p:extLst>
      <p:ext uri="{BB962C8B-B14F-4D97-AF65-F5344CB8AC3E}">
        <p14:creationId xmlns:p14="http://schemas.microsoft.com/office/powerpoint/2010/main" val="1436941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192FE-1596-4370-8344-8D6552B669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AF3588-8D62-4C67-B504-55350D7016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9E4111-E109-45A0-84CE-642A59C5CA91}"/>
              </a:ext>
            </a:extLst>
          </p:cNvPr>
          <p:cNvSpPr>
            <a:spLocks noGrp="1"/>
          </p:cNvSpPr>
          <p:nvPr>
            <p:ph type="dt" sz="half" idx="10"/>
          </p:nvPr>
        </p:nvSpPr>
        <p:spPr/>
        <p:txBody>
          <a:bodyPr/>
          <a:lstStyle/>
          <a:p>
            <a:fld id="{10858455-773B-47F5-88A3-6B0A08AC3ED1}" type="datetimeFigureOut">
              <a:rPr lang="en-US" smtClean="0"/>
              <a:t>12/18/2021</a:t>
            </a:fld>
            <a:endParaRPr lang="en-US"/>
          </a:p>
        </p:txBody>
      </p:sp>
      <p:sp>
        <p:nvSpPr>
          <p:cNvPr id="5" name="Footer Placeholder 4">
            <a:extLst>
              <a:ext uri="{FF2B5EF4-FFF2-40B4-BE49-F238E27FC236}">
                <a16:creationId xmlns:a16="http://schemas.microsoft.com/office/drawing/2014/main" id="{F3BD478A-69BB-4E97-9A6C-34E2030537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144BB6-3E2F-41F0-BDC4-C4F721E908E4}"/>
              </a:ext>
            </a:extLst>
          </p:cNvPr>
          <p:cNvSpPr>
            <a:spLocks noGrp="1"/>
          </p:cNvSpPr>
          <p:nvPr>
            <p:ph type="sldNum" sz="quarter" idx="12"/>
          </p:nvPr>
        </p:nvSpPr>
        <p:spPr/>
        <p:txBody>
          <a:bodyPr/>
          <a:lstStyle/>
          <a:p>
            <a:fld id="{014BC96F-27CD-4458-839D-2EC01FDF7283}" type="slidenum">
              <a:rPr lang="en-US" smtClean="0"/>
              <a:t>‹#›</a:t>
            </a:fld>
            <a:endParaRPr lang="en-US"/>
          </a:p>
        </p:txBody>
      </p:sp>
    </p:spTree>
    <p:extLst>
      <p:ext uri="{BB962C8B-B14F-4D97-AF65-F5344CB8AC3E}">
        <p14:creationId xmlns:p14="http://schemas.microsoft.com/office/powerpoint/2010/main" val="2611345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322B02-39AE-4173-A945-D9C4639FDF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357753-B732-4E46-B20B-742056FBD1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42C2B2-DABB-4360-AB4C-B513D952518B}"/>
              </a:ext>
            </a:extLst>
          </p:cNvPr>
          <p:cNvSpPr>
            <a:spLocks noGrp="1"/>
          </p:cNvSpPr>
          <p:nvPr>
            <p:ph type="dt" sz="half" idx="10"/>
          </p:nvPr>
        </p:nvSpPr>
        <p:spPr/>
        <p:txBody>
          <a:bodyPr/>
          <a:lstStyle/>
          <a:p>
            <a:fld id="{10858455-773B-47F5-88A3-6B0A08AC3ED1}" type="datetimeFigureOut">
              <a:rPr lang="en-US" smtClean="0"/>
              <a:t>12/18/2021</a:t>
            </a:fld>
            <a:endParaRPr lang="en-US"/>
          </a:p>
        </p:txBody>
      </p:sp>
      <p:sp>
        <p:nvSpPr>
          <p:cNvPr id="5" name="Footer Placeholder 4">
            <a:extLst>
              <a:ext uri="{FF2B5EF4-FFF2-40B4-BE49-F238E27FC236}">
                <a16:creationId xmlns:a16="http://schemas.microsoft.com/office/drawing/2014/main" id="{F5CDBFE9-C29A-4570-956B-CB07E9A1E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D1518B-865C-4DE0-B75D-053DE210D53A}"/>
              </a:ext>
            </a:extLst>
          </p:cNvPr>
          <p:cNvSpPr>
            <a:spLocks noGrp="1"/>
          </p:cNvSpPr>
          <p:nvPr>
            <p:ph type="sldNum" sz="quarter" idx="12"/>
          </p:nvPr>
        </p:nvSpPr>
        <p:spPr/>
        <p:txBody>
          <a:bodyPr/>
          <a:lstStyle/>
          <a:p>
            <a:fld id="{014BC96F-27CD-4458-839D-2EC01FDF7283}" type="slidenum">
              <a:rPr lang="en-US" smtClean="0"/>
              <a:t>‹#›</a:t>
            </a:fld>
            <a:endParaRPr lang="en-US"/>
          </a:p>
        </p:txBody>
      </p:sp>
    </p:spTree>
    <p:extLst>
      <p:ext uri="{BB962C8B-B14F-4D97-AF65-F5344CB8AC3E}">
        <p14:creationId xmlns:p14="http://schemas.microsoft.com/office/powerpoint/2010/main" val="2456540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E2546-5946-4E0B-ABD6-B6B34BF35F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1044EC-7AD1-42B8-97B5-A70D2E5290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F6FDCC-BA59-43BC-A5B5-105E54C8BD18}"/>
              </a:ext>
            </a:extLst>
          </p:cNvPr>
          <p:cNvSpPr>
            <a:spLocks noGrp="1"/>
          </p:cNvSpPr>
          <p:nvPr>
            <p:ph type="dt" sz="half" idx="10"/>
          </p:nvPr>
        </p:nvSpPr>
        <p:spPr/>
        <p:txBody>
          <a:bodyPr/>
          <a:lstStyle/>
          <a:p>
            <a:fld id="{10858455-773B-47F5-88A3-6B0A08AC3ED1}" type="datetimeFigureOut">
              <a:rPr lang="en-US" smtClean="0"/>
              <a:t>12/18/2021</a:t>
            </a:fld>
            <a:endParaRPr lang="en-US"/>
          </a:p>
        </p:txBody>
      </p:sp>
      <p:sp>
        <p:nvSpPr>
          <p:cNvPr id="5" name="Footer Placeholder 4">
            <a:extLst>
              <a:ext uri="{FF2B5EF4-FFF2-40B4-BE49-F238E27FC236}">
                <a16:creationId xmlns:a16="http://schemas.microsoft.com/office/drawing/2014/main" id="{4F537C4B-6527-40F7-B24F-5A94812E47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39DB36-624F-4B0F-A125-EA27F4AC696E}"/>
              </a:ext>
            </a:extLst>
          </p:cNvPr>
          <p:cNvSpPr>
            <a:spLocks noGrp="1"/>
          </p:cNvSpPr>
          <p:nvPr>
            <p:ph type="sldNum" sz="quarter" idx="12"/>
          </p:nvPr>
        </p:nvSpPr>
        <p:spPr/>
        <p:txBody>
          <a:bodyPr/>
          <a:lstStyle/>
          <a:p>
            <a:fld id="{014BC96F-27CD-4458-839D-2EC01FDF7283}" type="slidenum">
              <a:rPr lang="en-US" smtClean="0"/>
              <a:t>‹#›</a:t>
            </a:fld>
            <a:endParaRPr lang="en-US"/>
          </a:p>
        </p:txBody>
      </p:sp>
    </p:spTree>
    <p:extLst>
      <p:ext uri="{BB962C8B-B14F-4D97-AF65-F5344CB8AC3E}">
        <p14:creationId xmlns:p14="http://schemas.microsoft.com/office/powerpoint/2010/main" val="3277903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EDD68-0350-46A3-9BA9-09F4D267C8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945E41-A119-4D3A-AD61-E33D75477F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00D125-934F-4FCB-8108-E6E57FF3F8CC}"/>
              </a:ext>
            </a:extLst>
          </p:cNvPr>
          <p:cNvSpPr>
            <a:spLocks noGrp="1"/>
          </p:cNvSpPr>
          <p:nvPr>
            <p:ph type="dt" sz="half" idx="10"/>
          </p:nvPr>
        </p:nvSpPr>
        <p:spPr/>
        <p:txBody>
          <a:bodyPr/>
          <a:lstStyle/>
          <a:p>
            <a:fld id="{10858455-773B-47F5-88A3-6B0A08AC3ED1}" type="datetimeFigureOut">
              <a:rPr lang="en-US" smtClean="0"/>
              <a:t>12/18/2021</a:t>
            </a:fld>
            <a:endParaRPr lang="en-US"/>
          </a:p>
        </p:txBody>
      </p:sp>
      <p:sp>
        <p:nvSpPr>
          <p:cNvPr id="5" name="Footer Placeholder 4">
            <a:extLst>
              <a:ext uri="{FF2B5EF4-FFF2-40B4-BE49-F238E27FC236}">
                <a16:creationId xmlns:a16="http://schemas.microsoft.com/office/drawing/2014/main" id="{EB0B7B15-F4A6-4C97-92BB-8EB27BE4A0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CDC6C7-0ACF-4158-8562-FC853332431A}"/>
              </a:ext>
            </a:extLst>
          </p:cNvPr>
          <p:cNvSpPr>
            <a:spLocks noGrp="1"/>
          </p:cNvSpPr>
          <p:nvPr>
            <p:ph type="sldNum" sz="quarter" idx="12"/>
          </p:nvPr>
        </p:nvSpPr>
        <p:spPr/>
        <p:txBody>
          <a:bodyPr/>
          <a:lstStyle/>
          <a:p>
            <a:fld id="{014BC96F-27CD-4458-839D-2EC01FDF7283}" type="slidenum">
              <a:rPr lang="en-US" smtClean="0"/>
              <a:t>‹#›</a:t>
            </a:fld>
            <a:endParaRPr lang="en-US"/>
          </a:p>
        </p:txBody>
      </p:sp>
    </p:spTree>
    <p:extLst>
      <p:ext uri="{BB962C8B-B14F-4D97-AF65-F5344CB8AC3E}">
        <p14:creationId xmlns:p14="http://schemas.microsoft.com/office/powerpoint/2010/main" val="4184680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E9A14-7BC5-4F19-A820-4E831BF0F2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34C34A-6E6F-41E4-B75E-1AE8F1B186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39C337-76AF-441A-89D2-C2FDDF562D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E87CCF-B482-49B7-B93A-255E4AF9E85B}"/>
              </a:ext>
            </a:extLst>
          </p:cNvPr>
          <p:cNvSpPr>
            <a:spLocks noGrp="1"/>
          </p:cNvSpPr>
          <p:nvPr>
            <p:ph type="dt" sz="half" idx="10"/>
          </p:nvPr>
        </p:nvSpPr>
        <p:spPr/>
        <p:txBody>
          <a:bodyPr/>
          <a:lstStyle/>
          <a:p>
            <a:fld id="{10858455-773B-47F5-88A3-6B0A08AC3ED1}" type="datetimeFigureOut">
              <a:rPr lang="en-US" smtClean="0"/>
              <a:t>12/18/2021</a:t>
            </a:fld>
            <a:endParaRPr lang="en-US"/>
          </a:p>
        </p:txBody>
      </p:sp>
      <p:sp>
        <p:nvSpPr>
          <p:cNvPr id="6" name="Footer Placeholder 5">
            <a:extLst>
              <a:ext uri="{FF2B5EF4-FFF2-40B4-BE49-F238E27FC236}">
                <a16:creationId xmlns:a16="http://schemas.microsoft.com/office/drawing/2014/main" id="{A1EB802C-79CF-42CE-9A26-1B082C2B0B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6898BD-757E-44C6-A082-8EB08AF2A820}"/>
              </a:ext>
            </a:extLst>
          </p:cNvPr>
          <p:cNvSpPr>
            <a:spLocks noGrp="1"/>
          </p:cNvSpPr>
          <p:nvPr>
            <p:ph type="sldNum" sz="quarter" idx="12"/>
          </p:nvPr>
        </p:nvSpPr>
        <p:spPr/>
        <p:txBody>
          <a:bodyPr/>
          <a:lstStyle/>
          <a:p>
            <a:fld id="{014BC96F-27CD-4458-839D-2EC01FDF7283}" type="slidenum">
              <a:rPr lang="en-US" smtClean="0"/>
              <a:t>‹#›</a:t>
            </a:fld>
            <a:endParaRPr lang="en-US"/>
          </a:p>
        </p:txBody>
      </p:sp>
    </p:spTree>
    <p:extLst>
      <p:ext uri="{BB962C8B-B14F-4D97-AF65-F5344CB8AC3E}">
        <p14:creationId xmlns:p14="http://schemas.microsoft.com/office/powerpoint/2010/main" val="2298176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F3589-FB2B-4A66-BBAC-83E3D964B6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B67856-8E56-4361-88F0-C7900E1C9B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FDFFE2-66B6-4B0C-AC29-CFB71BD0E5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A2D3B8-D9DE-4079-BD12-9767F7BACE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811ED5-357D-45AD-AC6A-8E88E129E8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7FE371-B39A-4B75-8DE7-60F4DD916D84}"/>
              </a:ext>
            </a:extLst>
          </p:cNvPr>
          <p:cNvSpPr>
            <a:spLocks noGrp="1"/>
          </p:cNvSpPr>
          <p:nvPr>
            <p:ph type="dt" sz="half" idx="10"/>
          </p:nvPr>
        </p:nvSpPr>
        <p:spPr/>
        <p:txBody>
          <a:bodyPr/>
          <a:lstStyle/>
          <a:p>
            <a:fld id="{10858455-773B-47F5-88A3-6B0A08AC3ED1}" type="datetimeFigureOut">
              <a:rPr lang="en-US" smtClean="0"/>
              <a:t>12/18/2021</a:t>
            </a:fld>
            <a:endParaRPr lang="en-US"/>
          </a:p>
        </p:txBody>
      </p:sp>
      <p:sp>
        <p:nvSpPr>
          <p:cNvPr id="8" name="Footer Placeholder 7">
            <a:extLst>
              <a:ext uri="{FF2B5EF4-FFF2-40B4-BE49-F238E27FC236}">
                <a16:creationId xmlns:a16="http://schemas.microsoft.com/office/drawing/2014/main" id="{11174A2D-50C9-4A8C-8204-A5B25D2F1E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6A69B0-73FE-4854-8605-1AC4B5F9F9D8}"/>
              </a:ext>
            </a:extLst>
          </p:cNvPr>
          <p:cNvSpPr>
            <a:spLocks noGrp="1"/>
          </p:cNvSpPr>
          <p:nvPr>
            <p:ph type="sldNum" sz="quarter" idx="12"/>
          </p:nvPr>
        </p:nvSpPr>
        <p:spPr/>
        <p:txBody>
          <a:bodyPr/>
          <a:lstStyle/>
          <a:p>
            <a:fld id="{014BC96F-27CD-4458-839D-2EC01FDF7283}" type="slidenum">
              <a:rPr lang="en-US" smtClean="0"/>
              <a:t>‹#›</a:t>
            </a:fld>
            <a:endParaRPr lang="en-US"/>
          </a:p>
        </p:txBody>
      </p:sp>
    </p:spTree>
    <p:extLst>
      <p:ext uri="{BB962C8B-B14F-4D97-AF65-F5344CB8AC3E}">
        <p14:creationId xmlns:p14="http://schemas.microsoft.com/office/powerpoint/2010/main" val="4266010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3B025-6A38-45BE-B9B2-F79A879300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503615-1B9F-441F-BA2F-46991E5A6190}"/>
              </a:ext>
            </a:extLst>
          </p:cNvPr>
          <p:cNvSpPr>
            <a:spLocks noGrp="1"/>
          </p:cNvSpPr>
          <p:nvPr>
            <p:ph type="dt" sz="half" idx="10"/>
          </p:nvPr>
        </p:nvSpPr>
        <p:spPr/>
        <p:txBody>
          <a:bodyPr/>
          <a:lstStyle/>
          <a:p>
            <a:fld id="{10858455-773B-47F5-88A3-6B0A08AC3ED1}" type="datetimeFigureOut">
              <a:rPr lang="en-US" smtClean="0"/>
              <a:t>12/18/2021</a:t>
            </a:fld>
            <a:endParaRPr lang="en-US"/>
          </a:p>
        </p:txBody>
      </p:sp>
      <p:sp>
        <p:nvSpPr>
          <p:cNvPr id="4" name="Footer Placeholder 3">
            <a:extLst>
              <a:ext uri="{FF2B5EF4-FFF2-40B4-BE49-F238E27FC236}">
                <a16:creationId xmlns:a16="http://schemas.microsoft.com/office/drawing/2014/main" id="{DE4A4440-A9EB-4890-A747-22D060437B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0C37E7-7ABA-4829-B1D6-4ABB9CE3C32C}"/>
              </a:ext>
            </a:extLst>
          </p:cNvPr>
          <p:cNvSpPr>
            <a:spLocks noGrp="1"/>
          </p:cNvSpPr>
          <p:nvPr>
            <p:ph type="sldNum" sz="quarter" idx="12"/>
          </p:nvPr>
        </p:nvSpPr>
        <p:spPr/>
        <p:txBody>
          <a:bodyPr/>
          <a:lstStyle/>
          <a:p>
            <a:fld id="{014BC96F-27CD-4458-839D-2EC01FDF7283}" type="slidenum">
              <a:rPr lang="en-US" smtClean="0"/>
              <a:t>‹#›</a:t>
            </a:fld>
            <a:endParaRPr lang="en-US"/>
          </a:p>
        </p:txBody>
      </p:sp>
    </p:spTree>
    <p:extLst>
      <p:ext uri="{BB962C8B-B14F-4D97-AF65-F5344CB8AC3E}">
        <p14:creationId xmlns:p14="http://schemas.microsoft.com/office/powerpoint/2010/main" val="3259676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CF5F9B-9473-45B0-9688-A7605B1E5F2F}"/>
              </a:ext>
            </a:extLst>
          </p:cNvPr>
          <p:cNvSpPr>
            <a:spLocks noGrp="1"/>
          </p:cNvSpPr>
          <p:nvPr>
            <p:ph type="dt" sz="half" idx="10"/>
          </p:nvPr>
        </p:nvSpPr>
        <p:spPr/>
        <p:txBody>
          <a:bodyPr/>
          <a:lstStyle/>
          <a:p>
            <a:fld id="{10858455-773B-47F5-88A3-6B0A08AC3ED1}" type="datetimeFigureOut">
              <a:rPr lang="en-US" smtClean="0"/>
              <a:t>12/18/2021</a:t>
            </a:fld>
            <a:endParaRPr lang="en-US"/>
          </a:p>
        </p:txBody>
      </p:sp>
      <p:sp>
        <p:nvSpPr>
          <p:cNvPr id="3" name="Footer Placeholder 2">
            <a:extLst>
              <a:ext uri="{FF2B5EF4-FFF2-40B4-BE49-F238E27FC236}">
                <a16:creationId xmlns:a16="http://schemas.microsoft.com/office/drawing/2014/main" id="{2CEADA9D-2CD5-4CD3-AD90-5A6A162EAD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465CB4-FB99-4C7B-99D8-600BBF041DDA}"/>
              </a:ext>
            </a:extLst>
          </p:cNvPr>
          <p:cNvSpPr>
            <a:spLocks noGrp="1"/>
          </p:cNvSpPr>
          <p:nvPr>
            <p:ph type="sldNum" sz="quarter" idx="12"/>
          </p:nvPr>
        </p:nvSpPr>
        <p:spPr/>
        <p:txBody>
          <a:bodyPr/>
          <a:lstStyle/>
          <a:p>
            <a:fld id="{014BC96F-27CD-4458-839D-2EC01FDF7283}" type="slidenum">
              <a:rPr lang="en-US" smtClean="0"/>
              <a:t>‹#›</a:t>
            </a:fld>
            <a:endParaRPr lang="en-US"/>
          </a:p>
        </p:txBody>
      </p:sp>
    </p:spTree>
    <p:extLst>
      <p:ext uri="{BB962C8B-B14F-4D97-AF65-F5344CB8AC3E}">
        <p14:creationId xmlns:p14="http://schemas.microsoft.com/office/powerpoint/2010/main" val="769432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5779E-14D2-4EEC-8988-7BB21B2C92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9C1C4C-714A-4FC4-B618-740D5AD6A7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E77A8F-FC61-419C-B62F-AB6EA94990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45DB8C-4E65-4F2B-BB34-5FAB38862E90}"/>
              </a:ext>
            </a:extLst>
          </p:cNvPr>
          <p:cNvSpPr>
            <a:spLocks noGrp="1"/>
          </p:cNvSpPr>
          <p:nvPr>
            <p:ph type="dt" sz="half" idx="10"/>
          </p:nvPr>
        </p:nvSpPr>
        <p:spPr/>
        <p:txBody>
          <a:bodyPr/>
          <a:lstStyle/>
          <a:p>
            <a:fld id="{10858455-773B-47F5-88A3-6B0A08AC3ED1}" type="datetimeFigureOut">
              <a:rPr lang="en-US" smtClean="0"/>
              <a:t>12/18/2021</a:t>
            </a:fld>
            <a:endParaRPr lang="en-US"/>
          </a:p>
        </p:txBody>
      </p:sp>
      <p:sp>
        <p:nvSpPr>
          <p:cNvPr id="6" name="Footer Placeholder 5">
            <a:extLst>
              <a:ext uri="{FF2B5EF4-FFF2-40B4-BE49-F238E27FC236}">
                <a16:creationId xmlns:a16="http://schemas.microsoft.com/office/drawing/2014/main" id="{95A4BF0E-D10C-4244-88A4-4AC7C29550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446040-1226-4183-B98F-000B948518A9}"/>
              </a:ext>
            </a:extLst>
          </p:cNvPr>
          <p:cNvSpPr>
            <a:spLocks noGrp="1"/>
          </p:cNvSpPr>
          <p:nvPr>
            <p:ph type="sldNum" sz="quarter" idx="12"/>
          </p:nvPr>
        </p:nvSpPr>
        <p:spPr/>
        <p:txBody>
          <a:bodyPr/>
          <a:lstStyle/>
          <a:p>
            <a:fld id="{014BC96F-27CD-4458-839D-2EC01FDF7283}" type="slidenum">
              <a:rPr lang="en-US" smtClean="0"/>
              <a:t>‹#›</a:t>
            </a:fld>
            <a:endParaRPr lang="en-US"/>
          </a:p>
        </p:txBody>
      </p:sp>
    </p:spTree>
    <p:extLst>
      <p:ext uri="{BB962C8B-B14F-4D97-AF65-F5344CB8AC3E}">
        <p14:creationId xmlns:p14="http://schemas.microsoft.com/office/powerpoint/2010/main" val="3814101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E84F2-5E4B-4364-9648-3A4F6F032D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46277C-8F63-4839-B63F-D419C996E9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A4077D-487D-4B25-958E-2BA5FB1B1D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9C7CF2-3C42-4FC0-9CDE-4C93D3507CAD}"/>
              </a:ext>
            </a:extLst>
          </p:cNvPr>
          <p:cNvSpPr>
            <a:spLocks noGrp="1"/>
          </p:cNvSpPr>
          <p:nvPr>
            <p:ph type="dt" sz="half" idx="10"/>
          </p:nvPr>
        </p:nvSpPr>
        <p:spPr/>
        <p:txBody>
          <a:bodyPr/>
          <a:lstStyle/>
          <a:p>
            <a:fld id="{10858455-773B-47F5-88A3-6B0A08AC3ED1}" type="datetimeFigureOut">
              <a:rPr lang="en-US" smtClean="0"/>
              <a:t>12/18/2021</a:t>
            </a:fld>
            <a:endParaRPr lang="en-US"/>
          </a:p>
        </p:txBody>
      </p:sp>
      <p:sp>
        <p:nvSpPr>
          <p:cNvPr id="6" name="Footer Placeholder 5">
            <a:extLst>
              <a:ext uri="{FF2B5EF4-FFF2-40B4-BE49-F238E27FC236}">
                <a16:creationId xmlns:a16="http://schemas.microsoft.com/office/drawing/2014/main" id="{B4D5B570-BC48-40EB-A399-1BA1CF8D12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E04CEF-C85B-485D-951A-9C8626C6A0F2}"/>
              </a:ext>
            </a:extLst>
          </p:cNvPr>
          <p:cNvSpPr>
            <a:spLocks noGrp="1"/>
          </p:cNvSpPr>
          <p:nvPr>
            <p:ph type="sldNum" sz="quarter" idx="12"/>
          </p:nvPr>
        </p:nvSpPr>
        <p:spPr/>
        <p:txBody>
          <a:bodyPr/>
          <a:lstStyle/>
          <a:p>
            <a:fld id="{014BC96F-27CD-4458-839D-2EC01FDF7283}" type="slidenum">
              <a:rPr lang="en-US" smtClean="0"/>
              <a:t>‹#›</a:t>
            </a:fld>
            <a:endParaRPr lang="en-US"/>
          </a:p>
        </p:txBody>
      </p:sp>
    </p:spTree>
    <p:extLst>
      <p:ext uri="{BB962C8B-B14F-4D97-AF65-F5344CB8AC3E}">
        <p14:creationId xmlns:p14="http://schemas.microsoft.com/office/powerpoint/2010/main" val="2124297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640E76-DCE9-40A1-B52F-32B82D853F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DA929C-DB03-4ACE-B977-11582F5B7E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F0A348-72C0-4BB3-AB86-B0FA10BA43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858455-773B-47F5-88A3-6B0A08AC3ED1}" type="datetimeFigureOut">
              <a:rPr lang="en-US" smtClean="0"/>
              <a:t>12/18/2021</a:t>
            </a:fld>
            <a:endParaRPr lang="en-US"/>
          </a:p>
        </p:txBody>
      </p:sp>
      <p:sp>
        <p:nvSpPr>
          <p:cNvPr id="5" name="Footer Placeholder 4">
            <a:extLst>
              <a:ext uri="{FF2B5EF4-FFF2-40B4-BE49-F238E27FC236}">
                <a16:creationId xmlns:a16="http://schemas.microsoft.com/office/drawing/2014/main" id="{880612FF-F8C6-4779-BE93-CD288D4C53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6D4A06-CDFB-4241-AE14-BE809A62D1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4BC96F-27CD-4458-839D-2EC01FDF7283}" type="slidenum">
              <a:rPr lang="en-US" smtClean="0"/>
              <a:t>‹#›</a:t>
            </a:fld>
            <a:endParaRPr lang="en-US"/>
          </a:p>
        </p:txBody>
      </p:sp>
    </p:spTree>
    <p:extLst>
      <p:ext uri="{BB962C8B-B14F-4D97-AF65-F5344CB8AC3E}">
        <p14:creationId xmlns:p14="http://schemas.microsoft.com/office/powerpoint/2010/main" val="35405901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s://arxiv.org/pdf/2110.01167.pdf"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arxiv.org/pdf/2110.01167.pdf"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en.ccunesco.ca/-/media/Files/Unesco/Resources/2018/10/GlobalCitizenshipEducationASPnetSchools-compressed.pdf"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cpa.ca/docs/File/Ethics/CPA_Code_2017_4thEd.pdf"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scu.edu/ethics/ethics-resources/ethical-decision-making/"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migarage.digicatapult.org.uk/ethics/ethics-framework/" TargetMode="External"/><Relationship Id="rId2" Type="http://schemas.openxmlformats.org/officeDocument/2006/relationships/hyperlink" Target="https://migarage.digicatapult.org.uk/ethics/" TargetMode="Externa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hyperlink" Target="https://moodle.org/mod/forum/view.php?id=8044" TargetMode="External"/><Relationship Id="rId2" Type="http://schemas.openxmlformats.org/officeDocument/2006/relationships/hyperlink" Target="https://sheilaproject.eu/sheila-framework/create-your-framework/overview/"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comminit.com/global/content/rapid-outcome-mapping-approach-roma" TargetMode="External"/><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vox.com/first-person/2019/3/27/18514886/50-years-wrong-side-of-history-future-prediction-hindsight" TargetMode="External"/><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s://www.businessofficermagazine.org/features/ethics-at-the-core/"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aisel.aisnet.org/cgi/viewcontent.cgi?article=3160&amp;context=cais" TargetMode="External"/><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liliendahl.com/2021/11/21/whats-in-a-data-governance-framework/"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dataethics.eu/german-data-ethics-commission-safeguarding-digital-sovereignty-of-europe-is-ethical-responsibility/" TargetMode="External"/><Relationship Id="rId2" Type="http://schemas.openxmlformats.org/officeDocument/2006/relationships/hyperlink" Target="https://dataethics.eu/why-we-need-to-make-de-anonymisation-illegal/" TargetMode="Externa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hyperlink" Target="https://www.rawsoft.com/wp-content/uploads/2019/09/Data-Governance.png" TargetMode="External"/><Relationship Id="rId2" Type="http://schemas.openxmlformats.org/officeDocument/2006/relationships/hyperlink" Target="https://www.businessofficermagazine.org/features/ethics-at-the-core/" TargetMode="Externa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hyperlink" Target="https://foundation.mozilla.org/en/blog/when-one-affects-many-case-collective-consent/" TargetMode="External"/><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en.wikipedia.org/wiki/Single_source_of_truth"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businessofficermagazine.org/features/ethics-at-the-core/"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plato-e1ns.com/products/e1ns-solution-packages/e1ns-solution-package-medical-technology/plato-risk-management-14971/"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core.ac.uk/download/pdf/301361909.pdf"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bmc.com/blogs/cobit-2019-vs-cobit-5/"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info.axiossystems.com/blog/what-is-the-itil4-service-value-system" TargetMode="External"/><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hyperlink" Target="http://www.itil-officialsite.com/AboutITIL/WhatisITIL.aspx" TargetMode="External"/><Relationship Id="rId4" Type="http://schemas.openxmlformats.org/officeDocument/2006/relationships/hyperlink" Target="https://core.ac.uk/download/pdf/301361909.pdf"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mdpi.com/2227-9709/8/2/26/pdf"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mdpi.com/2078-2489/12/3/111/pdf"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theguardian.com/law/2019/dec/17/people-should-be-held-accountable-for-ai-and-algorithm-errors-rights-commissioner-says" TargetMode="External"/><Relationship Id="rId2" Type="http://schemas.openxmlformats.org/officeDocument/2006/relationships/hyperlink" Target="https://rankingdigitalrights.org/index2020/spotlights/unaccountable-algorithms" TargetMode="Externa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hyperlink" Target="https://www.socialimpactassessment.com/documents/hria_guidance_and_toolbox_final_jan2016.pdf"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journals.sagepub.com/doi/10.1177/2053951720949566" TargetMode="Externa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hyperlink" Target="https://www.cambridge.org/core/journals/international-and-comparative-law-quarterly/article/international-human-rights-law-as-a-framework-for-algorithmic-accountability/1D6D0A456B36BA7512A6AFF17F16E9B6"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link.springer.com/article/10.1007/s13347-020-00403-w" TargetMode="External"/><Relationship Id="rId1" Type="http://schemas.openxmlformats.org/officeDocument/2006/relationships/slideLayout" Target="../slideLayouts/slideLayout2.xml"/><Relationship Id="rId4" Type="http://schemas.openxmlformats.org/officeDocument/2006/relationships/hyperlink" Target="https://www.researchgate.net/publication/237390540_What_is_the_Rights_Based_Approach_all_About_Perspectives_from_International_Development_Agencies/link/00b7d52bd62368c112000000/download"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everedgeglobal.com/news/2017-2-19-lifting-the-ip-fog-of-war/"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linkedin.com/pulse/cobit-2019-review-framework-its-major-concepts-gr%C3%A9gory-franc/" TargetMode="External"/><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hbr.org/2020/10/a-practical-guide-to-building-ethical-ai"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hbr.org/2020/10/a-practical-guide-to-building-ethical-ai"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bmcpublichealth.biomedcentral.com/articles/10.1186/s12889-020-10121-9/figures/2" TargetMode="External"/><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ncbi.nlm.nih.gov/pmc/articles/PMC3241522/"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dl.acm.org/doi/10.1145/3375462.3375474"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sshrc-crsh.gc.ca/about-au_sujet/publications/KMb_-_LevinDiscussionPaper_-_E.pdf" TargetMode="External"/><Relationship Id="rId2" Type="http://schemas.openxmlformats.org/officeDocument/2006/relationships/hyperlink" Target="http://www.kmbtoolkit.ca/what-is-kmb" TargetMode="External"/><Relationship Id="rId1" Type="http://schemas.openxmlformats.org/officeDocument/2006/relationships/slideLayout" Target="../slideLayouts/slideLayout2.xml"/><Relationship Id="rId5" Type="http://schemas.openxmlformats.org/officeDocument/2006/relationships/hyperlink" Target="https://kmbkteam.wordpress.com/2011/01/05/the-difference-between-km-knowledge-management-kmb-knowledge-mobilization/" TargetMode="External"/><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2" Type="http://schemas.openxmlformats.org/officeDocument/2006/relationships/hyperlink" Target="https://www.oise.utoronto.ca/rspe/UserFiles/File/KM%20paper%20May%20Symposium%20FINAL.pdf"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kmbkteam.wordpress.com/2011/01/05/the-difference-between-km-knowledge-management-kmb-knowledge-mobilization/" TargetMode="External"/><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hyperlink" Target="https://timreview.ca/article/1014"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sfmagazine.com/post-entry/november-2017-12-principles-of-best-practice-fpa/"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firstmonday.org/ojs/index.php/fm/article/view/10631/9418" TargetMode="External"/><Relationship Id="rId1" Type="http://schemas.openxmlformats.org/officeDocument/2006/relationships/slideLayout" Target="../slideLayouts/slideLayout2.xml"/><Relationship Id="rId4" Type="http://schemas.openxmlformats.org/officeDocument/2006/relationships/hyperlink" Target="https://the-leads-asia.news/2021/02/19/drschafer-part2/"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theconversation.com/connective-action-the-publics-answer-to-democratic-dysfunction-33089" TargetMode="External"/><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arxiv.org/pdf/2110.01167.pdf"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alliance.seas.upenn.edu/~cis520/wiki/index.php?n=Lectures.DecisionTrees"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reillytop10.com/previous-lists/2020-list/the-corruption-of-tech-ethics/"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reillytop10.com/previous-lists/2020-list/the-corruption-of-tech-ethic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A close up of a white surface&#10;&#10;Description automatically generated with low confidence">
            <a:extLst>
              <a:ext uri="{FF2B5EF4-FFF2-40B4-BE49-F238E27FC236}">
                <a16:creationId xmlns:a16="http://schemas.microsoft.com/office/drawing/2014/main" id="{15C92AB0-CB5C-497D-8706-C9F3EB963B9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FAE53C-478A-48B0-B51F-F75F167872F6}"/>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CA" sz="5200" dirty="0">
                <a:solidFill>
                  <a:srgbClr val="FFFFFF"/>
                </a:solidFill>
              </a:rPr>
              <a:t>Ethical Practices</a:t>
            </a:r>
            <a:endParaRPr lang="en-US" sz="5200" dirty="0">
              <a:solidFill>
                <a:srgbClr val="FFFFFF"/>
              </a:solidFill>
            </a:endParaRPr>
          </a:p>
        </p:txBody>
      </p:sp>
      <p:sp>
        <p:nvSpPr>
          <p:cNvPr id="3" name="Subtitle 2">
            <a:extLst>
              <a:ext uri="{FF2B5EF4-FFF2-40B4-BE49-F238E27FC236}">
                <a16:creationId xmlns:a16="http://schemas.microsoft.com/office/drawing/2014/main" id="{742B041B-5798-4C24-AF7C-0AD80EB6E6E5}"/>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CA">
                <a:solidFill>
                  <a:srgbClr val="FFFFFF"/>
                </a:solidFill>
              </a:rPr>
              <a:t>Stephen Downes</a:t>
            </a:r>
          </a:p>
          <a:p>
            <a:r>
              <a:rPr lang="en-CA">
                <a:solidFill>
                  <a:srgbClr val="FFFFFF"/>
                </a:solidFill>
              </a:rPr>
              <a:t>December 19, 2021</a:t>
            </a:r>
            <a:endParaRPr lang="en-US">
              <a:solidFill>
                <a:srgbClr val="FFFFFF"/>
              </a:solidFill>
            </a:endParaRPr>
          </a:p>
        </p:txBody>
      </p:sp>
    </p:spTree>
    <p:extLst>
      <p:ext uri="{BB962C8B-B14F-4D97-AF65-F5344CB8AC3E}">
        <p14:creationId xmlns:p14="http://schemas.microsoft.com/office/powerpoint/2010/main" val="138082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EC656-8553-4031-9CE8-91C5C20AA838}"/>
              </a:ext>
            </a:extLst>
          </p:cNvPr>
          <p:cNvSpPr>
            <a:spLocks noGrp="1"/>
          </p:cNvSpPr>
          <p:nvPr>
            <p:ph type="title"/>
          </p:nvPr>
        </p:nvSpPr>
        <p:spPr/>
        <p:txBody>
          <a:bodyPr/>
          <a:lstStyle/>
          <a:p>
            <a:r>
              <a:rPr lang="en-CA" dirty="0"/>
              <a:t>Organizing Multidisciplinary Practitioners</a:t>
            </a:r>
            <a:endParaRPr lang="en-US" dirty="0"/>
          </a:p>
        </p:txBody>
      </p:sp>
      <p:pic>
        <p:nvPicPr>
          <p:cNvPr id="9" name="Content Placeholder 8">
            <a:extLst>
              <a:ext uri="{FF2B5EF4-FFF2-40B4-BE49-F238E27FC236}">
                <a16:creationId xmlns:a16="http://schemas.microsoft.com/office/drawing/2014/main" id="{E6F4981D-59F8-438D-9B34-3F002DFEC6C7}"/>
              </a:ext>
            </a:extLst>
          </p:cNvPr>
          <p:cNvPicPr>
            <a:picLocks noGrp="1" noChangeAspect="1"/>
          </p:cNvPicPr>
          <p:nvPr>
            <p:ph idx="1"/>
          </p:nvPr>
        </p:nvPicPr>
        <p:blipFill>
          <a:blip r:embed="rId2"/>
          <a:stretch>
            <a:fillRect/>
          </a:stretch>
        </p:blipFill>
        <p:spPr>
          <a:xfrm>
            <a:off x="1173010" y="1404937"/>
            <a:ext cx="9533090" cy="4423011"/>
          </a:xfrm>
        </p:spPr>
      </p:pic>
      <p:sp>
        <p:nvSpPr>
          <p:cNvPr id="11" name="TextBox 10">
            <a:extLst>
              <a:ext uri="{FF2B5EF4-FFF2-40B4-BE49-F238E27FC236}">
                <a16:creationId xmlns:a16="http://schemas.microsoft.com/office/drawing/2014/main" id="{5D273832-DC93-44AC-BDCF-9D56532D0F06}"/>
              </a:ext>
            </a:extLst>
          </p:cNvPr>
          <p:cNvSpPr txBox="1"/>
          <p:nvPr/>
        </p:nvSpPr>
        <p:spPr>
          <a:xfrm>
            <a:off x="838200" y="5827948"/>
            <a:ext cx="10515600" cy="923330"/>
          </a:xfrm>
          <a:prstGeom prst="rect">
            <a:avLst/>
          </a:prstGeom>
          <a:noFill/>
        </p:spPr>
        <p:txBody>
          <a:bodyPr wrap="square">
            <a:spAutoFit/>
          </a:bodyPr>
          <a:lstStyle/>
          <a:p>
            <a:r>
              <a:rPr lang="en-US" dirty="0">
                <a:effectLst/>
                <a:latin typeface="Arial" panose="020B0604020202020204" pitchFamily="34" charset="0"/>
              </a:rPr>
              <a:t>The AI industry holds a connecting position to organize multidisciplinary practitioners, including</a:t>
            </a:r>
            <a:br>
              <a:rPr lang="en-US" dirty="0"/>
            </a:br>
            <a:r>
              <a:rPr lang="en-US" dirty="0">
                <a:effectLst/>
                <a:latin typeface="Arial" panose="020B0604020202020204" pitchFamily="34" charset="0"/>
              </a:rPr>
              <a:t>users, academia, and government in the establishment of trustworthy AI. </a:t>
            </a:r>
            <a:r>
              <a:rPr lang="en-US" dirty="0">
                <a:effectLst/>
                <a:latin typeface="Arial" panose="020B0604020202020204" pitchFamily="34" charset="0"/>
                <a:hlinkClick r:id="rId3"/>
              </a:rPr>
              <a:t>https://arxiv.org/pdf/2110.01167.pdf</a:t>
            </a:r>
            <a:r>
              <a:rPr lang="en-US" dirty="0">
                <a:effectLst/>
                <a:latin typeface="Arial" panose="020B0604020202020204" pitchFamily="34" charset="0"/>
              </a:rPr>
              <a:t> p. 20</a:t>
            </a:r>
            <a:endParaRPr lang="en-US" dirty="0"/>
          </a:p>
        </p:txBody>
      </p:sp>
    </p:spTree>
    <p:extLst>
      <p:ext uri="{BB962C8B-B14F-4D97-AF65-F5344CB8AC3E}">
        <p14:creationId xmlns:p14="http://schemas.microsoft.com/office/powerpoint/2010/main" val="2502773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95063-0532-4117-9AA0-A9857F8053B4}"/>
              </a:ext>
            </a:extLst>
          </p:cNvPr>
          <p:cNvSpPr>
            <a:spLocks noGrp="1"/>
          </p:cNvSpPr>
          <p:nvPr>
            <p:ph type="title"/>
          </p:nvPr>
        </p:nvSpPr>
        <p:spPr>
          <a:xfrm>
            <a:off x="838200" y="365125"/>
            <a:ext cx="2819400" cy="2492375"/>
          </a:xfrm>
        </p:spPr>
        <p:txBody>
          <a:bodyPr>
            <a:normAutofit/>
          </a:bodyPr>
          <a:lstStyle/>
          <a:p>
            <a:r>
              <a:rPr lang="en-CA" dirty="0"/>
              <a:t>Elements of Good Practice</a:t>
            </a:r>
            <a:endParaRPr lang="en-US" dirty="0"/>
          </a:p>
        </p:txBody>
      </p:sp>
      <p:pic>
        <p:nvPicPr>
          <p:cNvPr id="5" name="Content Placeholder 4">
            <a:extLst>
              <a:ext uri="{FF2B5EF4-FFF2-40B4-BE49-F238E27FC236}">
                <a16:creationId xmlns:a16="http://schemas.microsoft.com/office/drawing/2014/main" id="{48179EB0-3F68-4AF0-B4B0-2D302D3D7137}"/>
              </a:ext>
            </a:extLst>
          </p:cNvPr>
          <p:cNvPicPr>
            <a:picLocks noGrp="1" noChangeAspect="1"/>
          </p:cNvPicPr>
          <p:nvPr>
            <p:ph idx="1"/>
          </p:nvPr>
        </p:nvPicPr>
        <p:blipFill>
          <a:blip r:embed="rId2"/>
          <a:stretch>
            <a:fillRect/>
          </a:stretch>
        </p:blipFill>
        <p:spPr>
          <a:xfrm rot="16200000">
            <a:off x="4832207" y="-866919"/>
            <a:ext cx="5861337" cy="8858249"/>
          </a:xfrm>
        </p:spPr>
      </p:pic>
      <p:sp>
        <p:nvSpPr>
          <p:cNvPr id="7" name="TextBox 6">
            <a:extLst>
              <a:ext uri="{FF2B5EF4-FFF2-40B4-BE49-F238E27FC236}">
                <a16:creationId xmlns:a16="http://schemas.microsoft.com/office/drawing/2014/main" id="{2C1A5354-7BF9-4847-A2EB-17CA97A35037}"/>
              </a:ext>
            </a:extLst>
          </p:cNvPr>
          <p:cNvSpPr txBox="1"/>
          <p:nvPr/>
        </p:nvSpPr>
        <p:spPr>
          <a:xfrm>
            <a:off x="838200" y="2857500"/>
            <a:ext cx="1833966" cy="923330"/>
          </a:xfrm>
          <a:prstGeom prst="rect">
            <a:avLst/>
          </a:prstGeom>
          <a:noFill/>
        </p:spPr>
        <p:txBody>
          <a:bodyPr wrap="square">
            <a:spAutoFit/>
          </a:bodyPr>
          <a:lstStyle/>
          <a:p>
            <a:r>
              <a:rPr lang="en-US" dirty="0">
                <a:hlinkClick r:id="rId3"/>
              </a:rPr>
              <a:t>https://arxiv.org/pdf/2110.01167.pdf</a:t>
            </a:r>
            <a:r>
              <a:rPr lang="en-US" dirty="0"/>
              <a:t> p.22</a:t>
            </a:r>
          </a:p>
        </p:txBody>
      </p:sp>
    </p:spTree>
    <p:extLst>
      <p:ext uri="{BB962C8B-B14F-4D97-AF65-F5344CB8AC3E}">
        <p14:creationId xmlns:p14="http://schemas.microsoft.com/office/powerpoint/2010/main" val="1939069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42A72-02EB-4CAC-BAF2-8FE5FCBB2D33}"/>
              </a:ext>
            </a:extLst>
          </p:cNvPr>
          <p:cNvSpPr>
            <a:spLocks noGrp="1"/>
          </p:cNvSpPr>
          <p:nvPr>
            <p:ph type="title"/>
          </p:nvPr>
        </p:nvSpPr>
        <p:spPr/>
        <p:txBody>
          <a:bodyPr/>
          <a:lstStyle/>
          <a:p>
            <a:r>
              <a:rPr lang="en-CA" dirty="0"/>
              <a:t>Process</a:t>
            </a:r>
            <a:endParaRPr lang="en-US" dirty="0"/>
          </a:p>
        </p:txBody>
      </p:sp>
      <p:sp>
        <p:nvSpPr>
          <p:cNvPr id="3" name="Content Placeholder 2">
            <a:extLst>
              <a:ext uri="{FF2B5EF4-FFF2-40B4-BE49-F238E27FC236}">
                <a16:creationId xmlns:a16="http://schemas.microsoft.com/office/drawing/2014/main" id="{299237EA-64F5-4924-B357-07BA94678531}"/>
              </a:ext>
            </a:extLst>
          </p:cNvPr>
          <p:cNvSpPr>
            <a:spLocks noGrp="1"/>
          </p:cNvSpPr>
          <p:nvPr>
            <p:ph idx="1"/>
          </p:nvPr>
        </p:nvSpPr>
        <p:spPr/>
        <p:txBody>
          <a:bodyPr/>
          <a:lstStyle/>
          <a:p>
            <a:pPr marL="0" indent="0">
              <a:buNone/>
            </a:pPr>
            <a:r>
              <a:rPr lang="en-CA" dirty="0"/>
              <a:t>Example: </a:t>
            </a:r>
            <a:r>
              <a:rPr lang="en-US" dirty="0"/>
              <a:t>Fournier–Sylvester (2013) classroom conversation model:</a:t>
            </a:r>
          </a:p>
          <a:p>
            <a:endParaRPr lang="en-US" dirty="0"/>
          </a:p>
        </p:txBody>
      </p:sp>
      <p:sp>
        <p:nvSpPr>
          <p:cNvPr id="7" name="TextBox 6">
            <a:extLst>
              <a:ext uri="{FF2B5EF4-FFF2-40B4-BE49-F238E27FC236}">
                <a16:creationId xmlns:a16="http://schemas.microsoft.com/office/drawing/2014/main" id="{D2929EB8-A2D7-4FAB-BA2C-CD9F17A9773A}"/>
              </a:ext>
            </a:extLst>
          </p:cNvPr>
          <p:cNvSpPr txBox="1"/>
          <p:nvPr/>
        </p:nvSpPr>
        <p:spPr>
          <a:xfrm>
            <a:off x="967352" y="2449128"/>
            <a:ext cx="9034220" cy="3614799"/>
          </a:xfrm>
          <a:prstGeom prst="rect">
            <a:avLst/>
          </a:prstGeom>
          <a:noFill/>
          <a:ln w="3175">
            <a:solidFill>
              <a:schemeClr val="accent2">
                <a:lumMod val="50000"/>
              </a:schemeClr>
            </a:solidFill>
          </a:ln>
        </p:spPr>
        <p:txBody>
          <a:bodyPr wrap="square" lIns="144000" tIns="144000" rIns="144000" bIns="144000">
            <a:spAutoFit/>
          </a:bodyPr>
          <a:lstStyle/>
          <a:p>
            <a:pPr marL="342900" indent="-342900">
              <a:buFont typeface="+mj-lt"/>
              <a:buAutoNum type="arabicPeriod"/>
            </a:pPr>
            <a:r>
              <a:rPr lang="en-US" dirty="0">
                <a:solidFill>
                  <a:schemeClr val="accent2">
                    <a:lumMod val="50000"/>
                  </a:schemeClr>
                </a:solidFill>
              </a:rPr>
              <a:t>Establish open respectful environment</a:t>
            </a:r>
          </a:p>
          <a:p>
            <a:pPr marL="342900" indent="-342900">
              <a:buFont typeface="+mj-lt"/>
              <a:buAutoNum type="arabicPeriod"/>
            </a:pPr>
            <a:r>
              <a:rPr lang="en-US" dirty="0">
                <a:solidFill>
                  <a:schemeClr val="accent2">
                    <a:lumMod val="50000"/>
                  </a:schemeClr>
                </a:solidFill>
              </a:rPr>
              <a:t>Help students move beyond opinions and emotions</a:t>
            </a:r>
          </a:p>
          <a:p>
            <a:pPr marL="342900" indent="-342900">
              <a:buFont typeface="+mj-lt"/>
              <a:buAutoNum type="arabicPeriod"/>
            </a:pPr>
            <a:r>
              <a:rPr lang="en-US" dirty="0">
                <a:solidFill>
                  <a:schemeClr val="accent2">
                    <a:lumMod val="50000"/>
                  </a:schemeClr>
                </a:solidFill>
              </a:rPr>
              <a:t>Help students learn to identify a weak argument (see Brown &amp; Keeley, 2010)</a:t>
            </a:r>
          </a:p>
          <a:p>
            <a:pPr marL="342900" indent="-342900">
              <a:buFont typeface="+mj-lt"/>
              <a:buAutoNum type="arabicPeriod"/>
            </a:pPr>
            <a:r>
              <a:rPr lang="en-US" dirty="0">
                <a:solidFill>
                  <a:schemeClr val="accent2">
                    <a:lumMod val="50000"/>
                  </a:schemeClr>
                </a:solidFill>
              </a:rPr>
              <a:t>Establish ground rules (see Oxfam, 2006)</a:t>
            </a:r>
          </a:p>
          <a:p>
            <a:pPr marL="342900" indent="-342900">
              <a:buFont typeface="+mj-lt"/>
              <a:buAutoNum type="arabicPeriod"/>
            </a:pPr>
            <a:r>
              <a:rPr lang="en-US" dirty="0">
                <a:solidFill>
                  <a:schemeClr val="accent2">
                    <a:lumMod val="50000"/>
                  </a:schemeClr>
                </a:solidFill>
              </a:rPr>
              <a:t>Anticipate the social and political issues your students will find interesting and react to</a:t>
            </a:r>
          </a:p>
          <a:p>
            <a:pPr marL="342900" indent="-342900">
              <a:buFont typeface="+mj-lt"/>
              <a:buAutoNum type="arabicPeriod"/>
            </a:pPr>
            <a:r>
              <a:rPr lang="en-US" dirty="0">
                <a:solidFill>
                  <a:schemeClr val="accent2">
                    <a:lumMod val="50000"/>
                  </a:schemeClr>
                </a:solidFill>
              </a:rPr>
              <a:t>Let all members have a voice</a:t>
            </a:r>
          </a:p>
          <a:p>
            <a:pPr marL="342900" indent="-342900">
              <a:buFont typeface="+mj-lt"/>
              <a:buAutoNum type="arabicPeriod"/>
            </a:pPr>
            <a:r>
              <a:rPr lang="en-US" dirty="0">
                <a:solidFill>
                  <a:schemeClr val="accent2">
                    <a:lumMod val="50000"/>
                  </a:schemeClr>
                </a:solidFill>
              </a:rPr>
              <a:t>Decide on the role of the teacher:</a:t>
            </a:r>
          </a:p>
          <a:p>
            <a:pPr marL="800100" lvl="1" indent="-342900">
              <a:buFont typeface="+mj-lt"/>
              <a:buAutoNum type="alphaLcParenR"/>
            </a:pPr>
            <a:r>
              <a:rPr lang="en-US" dirty="0">
                <a:solidFill>
                  <a:schemeClr val="accent2">
                    <a:lumMod val="50000"/>
                  </a:schemeClr>
                </a:solidFill>
              </a:rPr>
              <a:t>Committed: Teacher expresses own view while attempting to be balanced</a:t>
            </a:r>
          </a:p>
          <a:p>
            <a:pPr marL="800100" lvl="1" indent="-342900">
              <a:buFont typeface="+mj-lt"/>
              <a:buAutoNum type="alphaLcParenR"/>
            </a:pPr>
            <a:r>
              <a:rPr lang="en-US" dirty="0">
                <a:solidFill>
                  <a:schemeClr val="accent2">
                    <a:lumMod val="50000"/>
                  </a:schemeClr>
                </a:solidFill>
              </a:rPr>
              <a:t>Objective or Academic: Teacher presents all possible viewpoints</a:t>
            </a:r>
          </a:p>
          <a:p>
            <a:pPr marL="800100" lvl="1" indent="-342900">
              <a:buFont typeface="+mj-lt"/>
              <a:buAutoNum type="alphaLcParenR"/>
            </a:pPr>
            <a:r>
              <a:rPr lang="en-US" dirty="0">
                <a:solidFill>
                  <a:schemeClr val="accent2">
                    <a:lumMod val="50000"/>
                  </a:schemeClr>
                </a:solidFill>
              </a:rPr>
              <a:t>Devil’s Advocate: Teacher adopts most controversial viewpoints, forcing students to justify their own (see Wales &amp; Clarke, 2005)</a:t>
            </a:r>
          </a:p>
          <a:p>
            <a:pPr marL="342900" indent="-342900">
              <a:buFont typeface="+mj-lt"/>
              <a:buAutoNum type="arabicPeriod"/>
            </a:pPr>
            <a:r>
              <a:rPr lang="en-US" dirty="0">
                <a:solidFill>
                  <a:schemeClr val="accent2">
                    <a:lumMod val="50000"/>
                  </a:schemeClr>
                </a:solidFill>
              </a:rPr>
              <a:t>Close the discussion; evaluate and debrief.</a:t>
            </a:r>
          </a:p>
        </p:txBody>
      </p:sp>
      <p:sp>
        <p:nvSpPr>
          <p:cNvPr id="9" name="TextBox 8">
            <a:extLst>
              <a:ext uri="{FF2B5EF4-FFF2-40B4-BE49-F238E27FC236}">
                <a16:creationId xmlns:a16="http://schemas.microsoft.com/office/drawing/2014/main" id="{7C62F42A-674E-41C0-A621-9A386A0131FB}"/>
              </a:ext>
            </a:extLst>
          </p:cNvPr>
          <p:cNvSpPr txBox="1"/>
          <p:nvPr/>
        </p:nvSpPr>
        <p:spPr>
          <a:xfrm>
            <a:off x="838200" y="6338986"/>
            <a:ext cx="11658600" cy="307777"/>
          </a:xfrm>
          <a:prstGeom prst="rect">
            <a:avLst/>
          </a:prstGeom>
          <a:noFill/>
        </p:spPr>
        <p:txBody>
          <a:bodyPr wrap="square">
            <a:spAutoFit/>
          </a:bodyPr>
          <a:lstStyle/>
          <a:p>
            <a:r>
              <a:rPr lang="en-US" sz="1400" b="0" i="0" u="sng" strike="noStrike" dirty="0">
                <a:solidFill>
                  <a:srgbClr val="1155CC"/>
                </a:solidFill>
                <a:effectLst/>
                <a:latin typeface="Arial" panose="020B0604020202020204" pitchFamily="34" charset="0"/>
                <a:hlinkClick r:id="rId2"/>
              </a:rPr>
              <a:t>https://en.ccunesco.ca/-/media/Files/Unesco/Resources/2018/10/GlobalCitizenshipEducationASPnetSchools-compressed.pdf</a:t>
            </a:r>
            <a:r>
              <a:rPr lang="en-US" sz="1400" b="0" i="0" u="none" strike="noStrike" dirty="0">
                <a:solidFill>
                  <a:srgbClr val="000000"/>
                </a:solidFill>
                <a:effectLst/>
                <a:latin typeface="Arial" panose="020B0604020202020204" pitchFamily="34" charset="0"/>
              </a:rPr>
              <a:t> p. 12</a:t>
            </a:r>
            <a:endParaRPr lang="en-US" sz="1400" dirty="0"/>
          </a:p>
        </p:txBody>
      </p:sp>
    </p:spTree>
    <p:extLst>
      <p:ext uri="{BB962C8B-B14F-4D97-AF65-F5344CB8AC3E}">
        <p14:creationId xmlns:p14="http://schemas.microsoft.com/office/powerpoint/2010/main" val="2343973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E1DE9-36C5-4150-A0D4-96917B502AAF}"/>
              </a:ext>
            </a:extLst>
          </p:cNvPr>
          <p:cNvSpPr>
            <a:spLocks noGrp="1"/>
          </p:cNvSpPr>
          <p:nvPr>
            <p:ph type="title"/>
          </p:nvPr>
        </p:nvSpPr>
        <p:spPr/>
        <p:txBody>
          <a:bodyPr/>
          <a:lstStyle/>
          <a:p>
            <a:r>
              <a:rPr lang="en-CA" dirty="0"/>
              <a:t>Process</a:t>
            </a:r>
            <a:endParaRPr lang="en-US" dirty="0"/>
          </a:p>
        </p:txBody>
      </p:sp>
      <p:sp>
        <p:nvSpPr>
          <p:cNvPr id="3" name="Content Placeholder 2">
            <a:extLst>
              <a:ext uri="{FF2B5EF4-FFF2-40B4-BE49-F238E27FC236}">
                <a16:creationId xmlns:a16="http://schemas.microsoft.com/office/drawing/2014/main" id="{B2A66243-1F04-4E1E-B4FC-962C3434D8D9}"/>
              </a:ext>
            </a:extLst>
          </p:cNvPr>
          <p:cNvSpPr>
            <a:spLocks noGrp="1"/>
          </p:cNvSpPr>
          <p:nvPr>
            <p:ph idx="1"/>
          </p:nvPr>
        </p:nvSpPr>
        <p:spPr/>
        <p:txBody>
          <a:bodyPr/>
          <a:lstStyle/>
          <a:p>
            <a:pPr marL="0" indent="0">
              <a:buNone/>
            </a:pPr>
            <a:r>
              <a:rPr lang="en-CA" dirty="0"/>
              <a:t>Example: </a:t>
            </a:r>
            <a:r>
              <a:rPr lang="en-US" dirty="0"/>
              <a:t>Canadian Code of Ethics for Psychologists  p.5</a:t>
            </a:r>
          </a:p>
          <a:p>
            <a:endParaRPr lang="en-US" dirty="0"/>
          </a:p>
        </p:txBody>
      </p:sp>
      <p:sp>
        <p:nvSpPr>
          <p:cNvPr id="5" name="TextBox 4">
            <a:extLst>
              <a:ext uri="{FF2B5EF4-FFF2-40B4-BE49-F238E27FC236}">
                <a16:creationId xmlns:a16="http://schemas.microsoft.com/office/drawing/2014/main" id="{F1F78322-907C-48E1-8172-7B6F26DC5C04}"/>
              </a:ext>
            </a:extLst>
          </p:cNvPr>
          <p:cNvSpPr txBox="1"/>
          <p:nvPr/>
        </p:nvSpPr>
        <p:spPr>
          <a:xfrm>
            <a:off x="962186" y="2431633"/>
            <a:ext cx="9933121" cy="3139321"/>
          </a:xfrm>
          <a:prstGeom prst="rect">
            <a:avLst/>
          </a:prstGeom>
          <a:noFill/>
          <a:ln w="3175">
            <a:solidFill>
              <a:schemeClr val="tx1"/>
            </a:solidFill>
          </a:ln>
        </p:spPr>
        <p:txBody>
          <a:bodyPr wrap="square">
            <a:spAutoFit/>
          </a:bodyPr>
          <a:lstStyle/>
          <a:p>
            <a:pPr marL="342900" indent="-342900" rtl="0">
              <a:spcBef>
                <a:spcPts val="0"/>
              </a:spcBef>
              <a:buFont typeface="+mj-lt"/>
              <a:buAutoNum type="arabicPeriod"/>
            </a:pPr>
            <a:r>
              <a:rPr lang="en-US" sz="1800" b="0" i="0" u="none" strike="noStrike" dirty="0">
                <a:solidFill>
                  <a:schemeClr val="accent2">
                    <a:lumMod val="50000"/>
                  </a:schemeClr>
                </a:solidFill>
                <a:effectLst/>
              </a:rPr>
              <a:t>Identification of the individuals and groups potentially affected by the decision.</a:t>
            </a:r>
            <a:endParaRPr lang="en-US" dirty="0">
              <a:solidFill>
                <a:schemeClr val="accent2">
                  <a:lumMod val="50000"/>
                </a:schemeClr>
              </a:solidFill>
              <a:effectLst/>
            </a:endParaRPr>
          </a:p>
          <a:p>
            <a:pPr marL="342900" indent="-342900" rtl="0">
              <a:spcBef>
                <a:spcPts val="0"/>
              </a:spcBef>
              <a:buFont typeface="+mj-lt"/>
              <a:buAutoNum type="arabicPeriod"/>
            </a:pPr>
            <a:r>
              <a:rPr lang="en-US" sz="1800" b="0" i="0" u="none" strike="noStrike" dirty="0">
                <a:solidFill>
                  <a:schemeClr val="accent2">
                    <a:lumMod val="50000"/>
                  </a:schemeClr>
                </a:solidFill>
                <a:effectLst/>
              </a:rPr>
              <a:t>Identification of ethically relevant issues and practices, including the moral rights, values, well-being, best interests, cultural, social, historical, economic, institutional, legal or political context</a:t>
            </a:r>
            <a:endParaRPr lang="en-US" dirty="0">
              <a:solidFill>
                <a:schemeClr val="accent2">
                  <a:lumMod val="50000"/>
                </a:schemeClr>
              </a:solidFill>
              <a:effectLst/>
            </a:endParaRPr>
          </a:p>
          <a:p>
            <a:pPr marL="342900" indent="-342900" rtl="0">
              <a:spcBef>
                <a:spcPts val="0"/>
              </a:spcBef>
              <a:buFont typeface="+mj-lt"/>
              <a:buAutoNum type="arabicPeriod"/>
            </a:pPr>
            <a:r>
              <a:rPr lang="en-US" sz="1800" b="0" i="0" u="none" strike="noStrike" dirty="0">
                <a:solidFill>
                  <a:schemeClr val="accent2">
                    <a:lumMod val="50000"/>
                  </a:schemeClr>
                </a:solidFill>
                <a:effectLst/>
              </a:rPr>
              <a:t>Consideration of one’s own biases, external pressures, personal needs, self-interest, or cultural, </a:t>
            </a:r>
            <a:r>
              <a:rPr lang="en-US" sz="1800" b="0" i="0" u="none" strike="noStrike" dirty="0" err="1">
                <a:solidFill>
                  <a:schemeClr val="accent2">
                    <a:lumMod val="50000"/>
                  </a:schemeClr>
                </a:solidFill>
                <a:effectLst/>
              </a:rPr>
              <a:t>etc</a:t>
            </a:r>
            <a:endParaRPr lang="en-US" dirty="0">
              <a:solidFill>
                <a:schemeClr val="accent2">
                  <a:lumMod val="50000"/>
                </a:schemeClr>
              </a:solidFill>
              <a:effectLst/>
            </a:endParaRPr>
          </a:p>
          <a:p>
            <a:pPr marL="342900" indent="-342900" rtl="0">
              <a:spcBef>
                <a:spcPts val="0"/>
              </a:spcBef>
              <a:buFont typeface="+mj-lt"/>
              <a:buAutoNum type="arabicPeriod"/>
            </a:pPr>
            <a:r>
              <a:rPr lang="en-US" sz="1800" b="0" i="0" u="none" strike="noStrike" dirty="0">
                <a:solidFill>
                  <a:schemeClr val="accent2">
                    <a:lumMod val="50000"/>
                  </a:schemeClr>
                </a:solidFill>
                <a:effectLst/>
              </a:rPr>
              <a:t>Development of alternative courses of action.</a:t>
            </a:r>
            <a:endParaRPr lang="en-US" dirty="0">
              <a:solidFill>
                <a:schemeClr val="accent2">
                  <a:lumMod val="50000"/>
                </a:schemeClr>
              </a:solidFill>
              <a:effectLst/>
            </a:endParaRPr>
          </a:p>
          <a:p>
            <a:pPr marL="342900" indent="-342900" rtl="0">
              <a:spcBef>
                <a:spcPts val="0"/>
              </a:spcBef>
              <a:buFont typeface="+mj-lt"/>
              <a:buAutoNum type="arabicPeriod"/>
            </a:pPr>
            <a:r>
              <a:rPr lang="en-US" sz="1800" b="0" i="0" u="none" strike="noStrike" dirty="0">
                <a:solidFill>
                  <a:schemeClr val="accent2">
                    <a:lumMod val="50000"/>
                  </a:schemeClr>
                </a:solidFill>
                <a:effectLst/>
              </a:rPr>
              <a:t>Analysis of likely short-term, ongoing, and long-term risks and benefits of each course of action</a:t>
            </a:r>
            <a:endParaRPr lang="en-US" dirty="0">
              <a:solidFill>
                <a:schemeClr val="accent2">
                  <a:lumMod val="50000"/>
                </a:schemeClr>
              </a:solidFill>
              <a:effectLst/>
            </a:endParaRPr>
          </a:p>
          <a:p>
            <a:pPr marL="342900" indent="-342900" rtl="0">
              <a:spcBef>
                <a:spcPts val="0"/>
              </a:spcBef>
              <a:buFont typeface="+mj-lt"/>
              <a:buAutoNum type="arabicPeriod"/>
            </a:pPr>
            <a:r>
              <a:rPr lang="en-US" sz="1800" b="0" i="0" u="none" strike="noStrike" dirty="0">
                <a:solidFill>
                  <a:schemeClr val="accent2">
                    <a:lumMod val="50000"/>
                  </a:schemeClr>
                </a:solidFill>
                <a:effectLst/>
              </a:rPr>
              <a:t>Choice of course of action after conscientious application of existing principles, values, and standards</a:t>
            </a:r>
            <a:endParaRPr lang="en-US" dirty="0">
              <a:solidFill>
                <a:schemeClr val="accent2">
                  <a:lumMod val="50000"/>
                </a:schemeClr>
              </a:solidFill>
              <a:effectLst/>
            </a:endParaRPr>
          </a:p>
          <a:p>
            <a:pPr marL="342900" indent="-342900" rtl="0">
              <a:spcBef>
                <a:spcPts val="0"/>
              </a:spcBef>
              <a:buFont typeface="+mj-lt"/>
              <a:buAutoNum type="arabicPeriod"/>
            </a:pPr>
            <a:r>
              <a:rPr lang="en-US" sz="1800" b="0" i="0" u="none" strike="noStrike" dirty="0">
                <a:solidFill>
                  <a:schemeClr val="accent2">
                    <a:lumMod val="50000"/>
                  </a:schemeClr>
                </a:solidFill>
                <a:effectLst/>
              </a:rPr>
              <a:t>Action, with a commitment to assume responsibility for the consequences of the action.</a:t>
            </a:r>
            <a:endParaRPr lang="en-US" dirty="0">
              <a:solidFill>
                <a:schemeClr val="accent2">
                  <a:lumMod val="50000"/>
                </a:schemeClr>
              </a:solidFill>
              <a:effectLst/>
            </a:endParaRPr>
          </a:p>
          <a:p>
            <a:pPr marL="342900" indent="-342900" rtl="0">
              <a:spcBef>
                <a:spcPts val="0"/>
              </a:spcBef>
              <a:buFont typeface="+mj-lt"/>
              <a:buAutoNum type="arabicPeriod"/>
            </a:pPr>
            <a:r>
              <a:rPr lang="en-US" sz="1800" b="0" i="0" u="none" strike="noStrike" dirty="0">
                <a:solidFill>
                  <a:schemeClr val="accent2">
                    <a:lumMod val="50000"/>
                  </a:schemeClr>
                </a:solidFill>
                <a:effectLst/>
              </a:rPr>
              <a:t>Evaluation of the results of the course of action.</a:t>
            </a:r>
            <a:endParaRPr lang="en-US" dirty="0">
              <a:solidFill>
                <a:schemeClr val="accent2">
                  <a:lumMod val="50000"/>
                </a:schemeClr>
              </a:solidFill>
              <a:effectLst/>
            </a:endParaRPr>
          </a:p>
          <a:p>
            <a:pPr marL="342900" indent="-342900" rtl="0">
              <a:spcBef>
                <a:spcPts val="0"/>
              </a:spcBef>
              <a:buFont typeface="+mj-lt"/>
              <a:buAutoNum type="arabicPeriod"/>
            </a:pPr>
            <a:r>
              <a:rPr lang="en-US" sz="1800" b="0" i="0" u="none" strike="noStrike" dirty="0">
                <a:solidFill>
                  <a:schemeClr val="accent2">
                    <a:lumMod val="50000"/>
                  </a:schemeClr>
                </a:solidFill>
                <a:effectLst/>
              </a:rPr>
              <a:t>Assumption of responsibility for consequences of action.</a:t>
            </a:r>
            <a:endParaRPr lang="en-US" dirty="0">
              <a:solidFill>
                <a:schemeClr val="accent2">
                  <a:lumMod val="50000"/>
                </a:schemeClr>
              </a:solidFill>
              <a:effectLst/>
            </a:endParaRPr>
          </a:p>
          <a:p>
            <a:pPr marL="342900" indent="-342900" rtl="0">
              <a:spcBef>
                <a:spcPts val="0"/>
              </a:spcBef>
              <a:buFont typeface="+mj-lt"/>
              <a:buAutoNum type="arabicPeriod"/>
            </a:pPr>
            <a:r>
              <a:rPr lang="en-US" sz="1800" b="0" i="0" u="none" strike="noStrike" dirty="0">
                <a:solidFill>
                  <a:schemeClr val="accent2">
                    <a:lumMod val="50000"/>
                  </a:schemeClr>
                </a:solidFill>
                <a:effectLst/>
              </a:rPr>
              <a:t>Appropriate action, as warranted and feasible, to prevent future occurrences of the dilemma</a:t>
            </a:r>
            <a:endParaRPr lang="en-US" dirty="0">
              <a:solidFill>
                <a:schemeClr val="accent2">
                  <a:lumMod val="50000"/>
                </a:schemeClr>
              </a:solidFill>
              <a:effectLst/>
            </a:endParaRPr>
          </a:p>
        </p:txBody>
      </p:sp>
      <p:sp>
        <p:nvSpPr>
          <p:cNvPr id="9" name="TextBox 8">
            <a:extLst>
              <a:ext uri="{FF2B5EF4-FFF2-40B4-BE49-F238E27FC236}">
                <a16:creationId xmlns:a16="http://schemas.microsoft.com/office/drawing/2014/main" id="{DE038230-B1B3-4658-9827-90F89435EFC8}"/>
              </a:ext>
            </a:extLst>
          </p:cNvPr>
          <p:cNvSpPr txBox="1"/>
          <p:nvPr/>
        </p:nvSpPr>
        <p:spPr>
          <a:xfrm>
            <a:off x="962186" y="6123543"/>
            <a:ext cx="9025824" cy="369332"/>
          </a:xfrm>
          <a:prstGeom prst="rect">
            <a:avLst/>
          </a:prstGeom>
          <a:noFill/>
        </p:spPr>
        <p:txBody>
          <a:bodyPr wrap="square">
            <a:spAutoFit/>
          </a:bodyPr>
          <a:lstStyle/>
          <a:p>
            <a:r>
              <a:rPr lang="pt-BR" dirty="0"/>
              <a:t>(CPA, 2017:5) </a:t>
            </a:r>
            <a:r>
              <a:rPr lang="pt-BR" dirty="0">
                <a:hlinkClick r:id="rId2"/>
              </a:rPr>
              <a:t>https://cpa.ca/docs/File/Ethics/CPA_Code_2017_4thEd.pdf</a:t>
            </a:r>
            <a:r>
              <a:rPr lang="pt-BR" dirty="0"/>
              <a:t>  </a:t>
            </a:r>
            <a:endParaRPr lang="en-US" dirty="0"/>
          </a:p>
        </p:txBody>
      </p:sp>
    </p:spTree>
    <p:extLst>
      <p:ext uri="{BB962C8B-B14F-4D97-AF65-F5344CB8AC3E}">
        <p14:creationId xmlns:p14="http://schemas.microsoft.com/office/powerpoint/2010/main" val="525102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5F6606-63E5-4599-BA28-CAB5B27B7331}"/>
              </a:ext>
            </a:extLst>
          </p:cNvPr>
          <p:cNvPicPr>
            <a:picLocks noChangeAspect="1"/>
          </p:cNvPicPr>
          <p:nvPr/>
        </p:nvPicPr>
        <p:blipFill>
          <a:blip r:embed="rId2"/>
          <a:stretch>
            <a:fillRect/>
          </a:stretch>
        </p:blipFill>
        <p:spPr>
          <a:xfrm>
            <a:off x="4775761" y="1555731"/>
            <a:ext cx="5001285" cy="4891125"/>
          </a:xfrm>
          <a:prstGeom prst="rect">
            <a:avLst/>
          </a:prstGeom>
        </p:spPr>
      </p:pic>
      <p:sp>
        <p:nvSpPr>
          <p:cNvPr id="2" name="Title 1">
            <a:extLst>
              <a:ext uri="{FF2B5EF4-FFF2-40B4-BE49-F238E27FC236}">
                <a16:creationId xmlns:a16="http://schemas.microsoft.com/office/drawing/2014/main" id="{6577903F-09FF-4FB7-A93E-BC5C146409BD}"/>
              </a:ext>
            </a:extLst>
          </p:cNvPr>
          <p:cNvSpPr>
            <a:spLocks noGrp="1"/>
          </p:cNvSpPr>
          <p:nvPr>
            <p:ph type="title"/>
          </p:nvPr>
        </p:nvSpPr>
        <p:spPr/>
        <p:txBody>
          <a:bodyPr/>
          <a:lstStyle/>
          <a:p>
            <a:r>
              <a:rPr lang="en-CA" dirty="0"/>
              <a:t>Some Types of Framework</a:t>
            </a:r>
            <a:endParaRPr lang="en-US" dirty="0"/>
          </a:p>
        </p:txBody>
      </p:sp>
      <p:sp>
        <p:nvSpPr>
          <p:cNvPr id="3" name="Content Placeholder 2">
            <a:extLst>
              <a:ext uri="{FF2B5EF4-FFF2-40B4-BE49-F238E27FC236}">
                <a16:creationId xmlns:a16="http://schemas.microsoft.com/office/drawing/2014/main" id="{21F2637F-EA28-4AEC-AF22-6BE0D6D53046}"/>
              </a:ext>
            </a:extLst>
          </p:cNvPr>
          <p:cNvSpPr>
            <a:spLocks noGrp="1"/>
          </p:cNvSpPr>
          <p:nvPr>
            <p:ph idx="1"/>
          </p:nvPr>
        </p:nvSpPr>
        <p:spPr/>
        <p:txBody>
          <a:bodyPr/>
          <a:lstStyle/>
          <a:p>
            <a:r>
              <a:rPr lang="en-CA" dirty="0"/>
              <a:t>Management Framework for Ethics</a:t>
            </a:r>
          </a:p>
          <a:p>
            <a:r>
              <a:rPr lang="en-CA" dirty="0"/>
              <a:t>Data Governance Framework</a:t>
            </a:r>
          </a:p>
          <a:p>
            <a:r>
              <a:rPr lang="en-CA" dirty="0"/>
              <a:t>IT Governance Framework</a:t>
            </a:r>
          </a:p>
          <a:p>
            <a:r>
              <a:rPr lang="en-CA" dirty="0"/>
              <a:t>Human rights</a:t>
            </a:r>
            <a:endParaRPr lang="en-US" dirty="0"/>
          </a:p>
        </p:txBody>
      </p:sp>
    </p:spTree>
    <p:extLst>
      <p:ext uri="{BB962C8B-B14F-4D97-AF65-F5344CB8AC3E}">
        <p14:creationId xmlns:p14="http://schemas.microsoft.com/office/powerpoint/2010/main" val="2829707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CD123-06F8-4D20-8FF0-479A49E9BDBE}"/>
              </a:ext>
            </a:extLst>
          </p:cNvPr>
          <p:cNvSpPr>
            <a:spLocks noGrp="1"/>
          </p:cNvSpPr>
          <p:nvPr>
            <p:ph type="title"/>
          </p:nvPr>
        </p:nvSpPr>
        <p:spPr/>
        <p:txBody>
          <a:bodyPr/>
          <a:lstStyle/>
          <a:p>
            <a:r>
              <a:rPr lang="en-CA" dirty="0"/>
              <a:t>Management Frameworks for Ethics</a:t>
            </a:r>
            <a:endParaRPr lang="en-US" dirty="0"/>
          </a:p>
        </p:txBody>
      </p:sp>
      <p:sp>
        <p:nvSpPr>
          <p:cNvPr id="3" name="Content Placeholder 2">
            <a:extLst>
              <a:ext uri="{FF2B5EF4-FFF2-40B4-BE49-F238E27FC236}">
                <a16:creationId xmlns:a16="http://schemas.microsoft.com/office/drawing/2014/main" id="{BB90F784-CEF6-47EA-9BAE-9D4530B95760}"/>
              </a:ext>
            </a:extLst>
          </p:cNvPr>
          <p:cNvSpPr>
            <a:spLocks noGrp="1"/>
          </p:cNvSpPr>
          <p:nvPr>
            <p:ph idx="1"/>
          </p:nvPr>
        </p:nvSpPr>
        <p:spPr/>
        <p:txBody>
          <a:bodyPr/>
          <a:lstStyle/>
          <a:p>
            <a:pPr marL="0" indent="0">
              <a:buNone/>
            </a:pPr>
            <a:r>
              <a:rPr lang="en-US" dirty="0"/>
              <a:t>A management framework for ethics might suggest a series of steps to be taken. The Markkula Center for Applied Ethics at Santa Clara University offers a typical example (Velasquez, et.al., 2009):</a:t>
            </a:r>
          </a:p>
          <a:p>
            <a:pPr lvl="1"/>
            <a:r>
              <a:rPr lang="en-US" dirty="0"/>
              <a:t>Recognize an ethical issue</a:t>
            </a:r>
          </a:p>
          <a:p>
            <a:pPr lvl="1"/>
            <a:r>
              <a:rPr lang="en-US" dirty="0"/>
              <a:t>Get the facts</a:t>
            </a:r>
          </a:p>
          <a:p>
            <a:pPr lvl="1"/>
            <a:r>
              <a:rPr lang="en-US" dirty="0"/>
              <a:t>Evaluate alternative actions</a:t>
            </a:r>
          </a:p>
          <a:p>
            <a:pPr lvl="1"/>
            <a:r>
              <a:rPr lang="en-US" dirty="0"/>
              <a:t>Make a decision and test it</a:t>
            </a:r>
          </a:p>
          <a:p>
            <a:pPr lvl="1"/>
            <a:r>
              <a:rPr lang="en-US" dirty="0"/>
              <a:t>Act and reflect on the outcome</a:t>
            </a:r>
          </a:p>
          <a:p>
            <a:endParaRPr lang="en-US" dirty="0"/>
          </a:p>
        </p:txBody>
      </p:sp>
      <p:sp>
        <p:nvSpPr>
          <p:cNvPr id="5" name="TextBox 4">
            <a:extLst>
              <a:ext uri="{FF2B5EF4-FFF2-40B4-BE49-F238E27FC236}">
                <a16:creationId xmlns:a16="http://schemas.microsoft.com/office/drawing/2014/main" id="{8B416211-7731-4C4E-8CDA-0B7978647918}"/>
              </a:ext>
            </a:extLst>
          </p:cNvPr>
          <p:cNvSpPr txBox="1"/>
          <p:nvPr/>
        </p:nvSpPr>
        <p:spPr>
          <a:xfrm>
            <a:off x="838200" y="6269280"/>
            <a:ext cx="7272579" cy="369332"/>
          </a:xfrm>
          <a:prstGeom prst="rect">
            <a:avLst/>
          </a:prstGeom>
          <a:noFill/>
        </p:spPr>
        <p:txBody>
          <a:bodyPr wrap="square">
            <a:spAutoFit/>
          </a:bodyPr>
          <a:lstStyle/>
          <a:p>
            <a:r>
              <a:rPr lang="en-US" dirty="0">
                <a:hlinkClick r:id="rId2"/>
              </a:rPr>
              <a:t>https://www.scu.edu/ethics/ethics-resources/ethical-decision-making/</a:t>
            </a:r>
            <a:r>
              <a:rPr lang="en-US" dirty="0"/>
              <a:t> </a:t>
            </a:r>
          </a:p>
        </p:txBody>
      </p:sp>
      <p:pic>
        <p:nvPicPr>
          <p:cNvPr id="7" name="Picture 6">
            <a:extLst>
              <a:ext uri="{FF2B5EF4-FFF2-40B4-BE49-F238E27FC236}">
                <a16:creationId xmlns:a16="http://schemas.microsoft.com/office/drawing/2014/main" id="{986C1EBA-0068-426D-A9C6-DB04AA6B3F4C}"/>
              </a:ext>
            </a:extLst>
          </p:cNvPr>
          <p:cNvPicPr>
            <a:picLocks noChangeAspect="1"/>
          </p:cNvPicPr>
          <p:nvPr/>
        </p:nvPicPr>
        <p:blipFill>
          <a:blip r:embed="rId3"/>
          <a:stretch>
            <a:fillRect/>
          </a:stretch>
        </p:blipFill>
        <p:spPr>
          <a:xfrm>
            <a:off x="5847859" y="3272048"/>
            <a:ext cx="5858693" cy="2762636"/>
          </a:xfrm>
          <a:prstGeom prst="rect">
            <a:avLst/>
          </a:prstGeom>
        </p:spPr>
      </p:pic>
    </p:spTree>
    <p:extLst>
      <p:ext uri="{BB962C8B-B14F-4D97-AF65-F5344CB8AC3E}">
        <p14:creationId xmlns:p14="http://schemas.microsoft.com/office/powerpoint/2010/main" val="3475725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18373-6707-4451-81B8-E8A55EBEDF2D}"/>
              </a:ext>
            </a:extLst>
          </p:cNvPr>
          <p:cNvSpPr>
            <a:spLocks noGrp="1"/>
          </p:cNvSpPr>
          <p:nvPr>
            <p:ph type="title"/>
          </p:nvPr>
        </p:nvSpPr>
        <p:spPr/>
        <p:txBody>
          <a:bodyPr/>
          <a:lstStyle/>
          <a:p>
            <a:r>
              <a:rPr lang="en-CA" dirty="0"/>
              <a:t>Digital </a:t>
            </a:r>
            <a:r>
              <a:rPr lang="en-CA" dirty="0" err="1"/>
              <a:t>Catapault</a:t>
            </a:r>
            <a:endParaRPr lang="en-US" dirty="0"/>
          </a:p>
        </p:txBody>
      </p:sp>
      <p:sp>
        <p:nvSpPr>
          <p:cNvPr id="3" name="Content Placeholder 2">
            <a:extLst>
              <a:ext uri="{FF2B5EF4-FFF2-40B4-BE49-F238E27FC236}">
                <a16:creationId xmlns:a16="http://schemas.microsoft.com/office/drawing/2014/main" id="{728A9FFB-BE6C-4823-A3A3-007C4A0917F2}"/>
              </a:ext>
            </a:extLst>
          </p:cNvPr>
          <p:cNvSpPr>
            <a:spLocks noGrp="1"/>
          </p:cNvSpPr>
          <p:nvPr>
            <p:ph idx="1"/>
          </p:nvPr>
        </p:nvSpPr>
        <p:spPr/>
        <p:txBody>
          <a:bodyPr>
            <a:normAutofit/>
          </a:bodyPr>
          <a:lstStyle/>
          <a:p>
            <a:pPr marL="0" indent="0" rtl="0">
              <a:spcBef>
                <a:spcPts val="1400"/>
              </a:spcBef>
              <a:spcAft>
                <a:spcPts val="400"/>
              </a:spcAft>
              <a:buNone/>
            </a:pPr>
            <a:r>
              <a:rPr lang="en-US" dirty="0" err="1"/>
              <a:t>Anat</a:t>
            </a:r>
            <a:r>
              <a:rPr lang="en-US" dirty="0"/>
              <a:t> </a:t>
            </a:r>
            <a:r>
              <a:rPr lang="en-US" dirty="0" err="1"/>
              <a:t>Elhalal</a:t>
            </a:r>
            <a:r>
              <a:rPr lang="en-US" dirty="0"/>
              <a:t>​​: ​Digital Catapult​ was developed to help AI companies design and deploy ethical AI products. It consists of seven concepts: </a:t>
            </a:r>
          </a:p>
          <a:p>
            <a:pPr marL="971550" lvl="1" indent="-514350">
              <a:spcBef>
                <a:spcPts val="0"/>
              </a:spcBef>
              <a:spcAft>
                <a:spcPts val="400"/>
              </a:spcAft>
              <a:buFont typeface="+mj-lt"/>
              <a:buAutoNum type="arabicPeriod"/>
            </a:pPr>
            <a:r>
              <a:rPr lang="en-US" dirty="0"/>
              <a:t>Be clear about the benefits of your product or service  </a:t>
            </a:r>
          </a:p>
          <a:p>
            <a:pPr marL="971550" lvl="1" indent="-514350">
              <a:spcBef>
                <a:spcPts val="0"/>
              </a:spcBef>
              <a:spcAft>
                <a:spcPts val="400"/>
              </a:spcAft>
              <a:buFont typeface="+mj-lt"/>
              <a:buAutoNum type="arabicPeriod"/>
            </a:pPr>
            <a:r>
              <a:rPr lang="en-US" dirty="0"/>
              <a:t>Know and manage your risks </a:t>
            </a:r>
          </a:p>
          <a:p>
            <a:pPr marL="971550" lvl="1" indent="-514350">
              <a:spcBef>
                <a:spcPts val="0"/>
              </a:spcBef>
              <a:spcAft>
                <a:spcPts val="400"/>
              </a:spcAft>
              <a:buFont typeface="+mj-lt"/>
              <a:buAutoNum type="arabicPeriod"/>
            </a:pPr>
            <a:r>
              <a:rPr lang="en-US" dirty="0"/>
              <a:t>Use data responsibly </a:t>
            </a:r>
          </a:p>
          <a:p>
            <a:pPr marL="971550" lvl="1" indent="-514350">
              <a:spcBef>
                <a:spcPts val="0"/>
              </a:spcBef>
              <a:spcAft>
                <a:spcPts val="400"/>
              </a:spcAft>
              <a:buFont typeface="+mj-lt"/>
              <a:buAutoNum type="arabicPeriod"/>
            </a:pPr>
            <a:r>
              <a:rPr lang="en-US" dirty="0"/>
              <a:t>Be worthy of trust </a:t>
            </a:r>
          </a:p>
          <a:p>
            <a:pPr marL="971550" lvl="1" indent="-514350">
              <a:spcBef>
                <a:spcPts val="0"/>
              </a:spcBef>
              <a:spcAft>
                <a:spcPts val="400"/>
              </a:spcAft>
              <a:buFont typeface="+mj-lt"/>
              <a:buAutoNum type="arabicPeriod"/>
            </a:pPr>
            <a:r>
              <a:rPr lang="en-US" dirty="0"/>
              <a:t>Promote diversity, equality and inclusion </a:t>
            </a:r>
          </a:p>
          <a:p>
            <a:pPr marL="971550" lvl="1" indent="-514350">
              <a:spcBef>
                <a:spcPts val="0"/>
              </a:spcBef>
              <a:spcAft>
                <a:spcPts val="400"/>
              </a:spcAft>
              <a:buFont typeface="+mj-lt"/>
              <a:buAutoNum type="arabicPeriod"/>
            </a:pPr>
            <a:r>
              <a:rPr lang="en-US" dirty="0"/>
              <a:t>Be open and understandable in communications </a:t>
            </a:r>
          </a:p>
          <a:p>
            <a:pPr marL="971550" lvl="1" indent="-514350">
              <a:spcBef>
                <a:spcPts val="0"/>
              </a:spcBef>
              <a:spcAft>
                <a:spcPts val="400"/>
              </a:spcAft>
              <a:buFont typeface="+mj-lt"/>
              <a:buAutoNum type="arabicPeriod"/>
            </a:pPr>
            <a:r>
              <a:rPr lang="en-US" dirty="0"/>
              <a:t>Consider your business model</a:t>
            </a:r>
          </a:p>
          <a:p>
            <a:pPr rtl="0">
              <a:spcBef>
                <a:spcPts val="1400"/>
              </a:spcBef>
              <a:spcAft>
                <a:spcPts val="400"/>
              </a:spcAft>
            </a:pPr>
            <a:endParaRPr lang="en-US" dirty="0"/>
          </a:p>
          <a:p>
            <a:pPr rtl="0">
              <a:spcBef>
                <a:spcPts val="1400"/>
              </a:spcBef>
              <a:spcAft>
                <a:spcPts val="400"/>
              </a:spcAft>
            </a:pPr>
            <a:endParaRPr lang="en-US" dirty="0"/>
          </a:p>
        </p:txBody>
      </p:sp>
      <p:sp>
        <p:nvSpPr>
          <p:cNvPr id="5" name="TextBox 4">
            <a:extLst>
              <a:ext uri="{FF2B5EF4-FFF2-40B4-BE49-F238E27FC236}">
                <a16:creationId xmlns:a16="http://schemas.microsoft.com/office/drawing/2014/main" id="{8DC7B7D7-2F5F-4C76-B4D2-207CE5E2828E}"/>
              </a:ext>
            </a:extLst>
          </p:cNvPr>
          <p:cNvSpPr txBox="1"/>
          <p:nvPr/>
        </p:nvSpPr>
        <p:spPr>
          <a:xfrm>
            <a:off x="838200" y="5638409"/>
            <a:ext cx="9809136" cy="697627"/>
          </a:xfrm>
          <a:prstGeom prst="rect">
            <a:avLst/>
          </a:prstGeom>
          <a:noFill/>
        </p:spPr>
        <p:txBody>
          <a:bodyPr wrap="square">
            <a:spAutoFit/>
          </a:bodyPr>
          <a:lstStyle/>
          <a:p>
            <a:pPr rtl="0">
              <a:spcBef>
                <a:spcPts val="1400"/>
              </a:spcBef>
              <a:spcAft>
                <a:spcPts val="400"/>
              </a:spcAft>
            </a:pPr>
            <a:r>
              <a:rPr lang="en-US" dirty="0"/>
              <a:t>(</a:t>
            </a:r>
            <a:r>
              <a:rPr lang="en-US" dirty="0" err="1"/>
              <a:t>deBruijn</a:t>
            </a:r>
            <a:r>
              <a:rPr lang="en-US" dirty="0"/>
              <a:t>, et.al., 2020)   Also, see:  </a:t>
            </a:r>
            <a:r>
              <a:rPr lang="en-US" dirty="0">
                <a:hlinkClick r:id="rId2"/>
              </a:rPr>
              <a:t>https://migarage.digicatapult.org.uk/ethics/</a:t>
            </a:r>
            <a:endParaRPr lang="en-US" dirty="0"/>
          </a:p>
          <a:p>
            <a:pPr rtl="0">
              <a:spcAft>
                <a:spcPts val="400"/>
              </a:spcAft>
            </a:pPr>
            <a:r>
              <a:rPr lang="en-US" dirty="0">
                <a:hlinkClick r:id="rId3"/>
              </a:rPr>
              <a:t>https://migarage.digicatapult.org.uk/ethics/ethics-framework/#</a:t>
            </a:r>
            <a:r>
              <a:rPr lang="en-US" dirty="0"/>
              <a:t>  </a:t>
            </a:r>
          </a:p>
        </p:txBody>
      </p:sp>
      <p:pic>
        <p:nvPicPr>
          <p:cNvPr id="7" name="Picture 6">
            <a:extLst>
              <a:ext uri="{FF2B5EF4-FFF2-40B4-BE49-F238E27FC236}">
                <a16:creationId xmlns:a16="http://schemas.microsoft.com/office/drawing/2014/main" id="{6ADFBA23-DAA6-4FDB-B778-6E590B9A80CE}"/>
              </a:ext>
            </a:extLst>
          </p:cNvPr>
          <p:cNvPicPr>
            <a:picLocks noChangeAspect="1"/>
          </p:cNvPicPr>
          <p:nvPr/>
        </p:nvPicPr>
        <p:blipFill>
          <a:blip r:embed="rId4"/>
          <a:stretch>
            <a:fillRect/>
          </a:stretch>
        </p:blipFill>
        <p:spPr>
          <a:xfrm>
            <a:off x="8231825" y="2952252"/>
            <a:ext cx="2768743" cy="3034970"/>
          </a:xfrm>
          <a:prstGeom prst="rect">
            <a:avLst/>
          </a:prstGeom>
        </p:spPr>
      </p:pic>
    </p:spTree>
    <p:extLst>
      <p:ext uri="{BB962C8B-B14F-4D97-AF65-F5344CB8AC3E}">
        <p14:creationId xmlns:p14="http://schemas.microsoft.com/office/powerpoint/2010/main" val="650654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F15CE-60B6-43D4-89C1-45E3D39DF7AD}"/>
              </a:ext>
            </a:extLst>
          </p:cNvPr>
          <p:cNvSpPr>
            <a:spLocks noGrp="1"/>
          </p:cNvSpPr>
          <p:nvPr>
            <p:ph type="title"/>
          </p:nvPr>
        </p:nvSpPr>
        <p:spPr/>
        <p:txBody>
          <a:bodyPr/>
          <a:lstStyle/>
          <a:p>
            <a:r>
              <a:rPr lang="en-CA" dirty="0"/>
              <a:t>Management Frameworks</a:t>
            </a:r>
            <a:endParaRPr lang="en-US" dirty="0"/>
          </a:p>
        </p:txBody>
      </p:sp>
      <p:sp>
        <p:nvSpPr>
          <p:cNvPr id="3" name="Content Placeholder 2">
            <a:extLst>
              <a:ext uri="{FF2B5EF4-FFF2-40B4-BE49-F238E27FC236}">
                <a16:creationId xmlns:a16="http://schemas.microsoft.com/office/drawing/2014/main" id="{6323D57D-06E9-4FC3-9972-B615DD714A4C}"/>
              </a:ext>
            </a:extLst>
          </p:cNvPr>
          <p:cNvSpPr>
            <a:spLocks noGrp="1"/>
          </p:cNvSpPr>
          <p:nvPr>
            <p:ph idx="1"/>
          </p:nvPr>
        </p:nvSpPr>
        <p:spPr/>
        <p:txBody>
          <a:bodyPr/>
          <a:lstStyle/>
          <a:p>
            <a:pPr marL="0" indent="0">
              <a:buNone/>
            </a:pPr>
            <a:r>
              <a:rPr lang="en-US" dirty="0"/>
              <a:t>Another framework for learning analytics is developed using the SHEILA Framework, an initiative using the Rapid Outcome Mapping Approach (ROMA), which was, according to proponents,  specifically designed for policy-making derived from scientific evidence (Young, et.al., 2014).</a:t>
            </a:r>
          </a:p>
          <a:p>
            <a:pPr lvl="1"/>
            <a:r>
              <a:rPr lang="en-US" dirty="0"/>
              <a:t>Identify the problem</a:t>
            </a:r>
          </a:p>
          <a:p>
            <a:pPr lvl="1"/>
            <a:r>
              <a:rPr lang="en-US" dirty="0"/>
              <a:t>Develop a strategy</a:t>
            </a:r>
          </a:p>
          <a:p>
            <a:pPr lvl="1"/>
            <a:r>
              <a:rPr lang="en-US" dirty="0"/>
              <a:t>Develop a monitoring and learning plan</a:t>
            </a:r>
          </a:p>
          <a:p>
            <a:pPr marL="0" indent="0">
              <a:buNone/>
            </a:pPr>
            <a:endParaRPr lang="en-US" dirty="0"/>
          </a:p>
        </p:txBody>
      </p:sp>
      <p:sp>
        <p:nvSpPr>
          <p:cNvPr id="5" name="TextBox 4">
            <a:extLst>
              <a:ext uri="{FF2B5EF4-FFF2-40B4-BE49-F238E27FC236}">
                <a16:creationId xmlns:a16="http://schemas.microsoft.com/office/drawing/2014/main" id="{6142BB3D-3CBC-4813-B88C-A4C8E05E092E}"/>
              </a:ext>
            </a:extLst>
          </p:cNvPr>
          <p:cNvSpPr txBox="1"/>
          <p:nvPr/>
        </p:nvSpPr>
        <p:spPr>
          <a:xfrm>
            <a:off x="838200" y="4742240"/>
            <a:ext cx="10151390" cy="1569660"/>
          </a:xfrm>
          <a:prstGeom prst="rect">
            <a:avLst/>
          </a:prstGeom>
          <a:noFill/>
        </p:spPr>
        <p:txBody>
          <a:bodyPr wrap="square">
            <a:spAutoFit/>
          </a:bodyPr>
          <a:lstStyle/>
          <a:p>
            <a:r>
              <a:rPr lang="en-US" sz="2400" b="0" i="0" u="none" strike="noStrike" dirty="0">
                <a:solidFill>
                  <a:srgbClr val="000000"/>
                </a:solidFill>
                <a:effectLst/>
                <a:latin typeface="Arial" panose="020B0604020202020204" pitchFamily="34" charset="0"/>
              </a:rPr>
              <a:t>Where RONA differs is in the specific recognition of varying influences and interests (p.14), identifying various dimensions of complexity (p.16), and consideration of the wider political and institutional environment (p.20). </a:t>
            </a:r>
            <a:endParaRPr lang="en-US" sz="2400" dirty="0"/>
          </a:p>
        </p:txBody>
      </p:sp>
      <p:sp>
        <p:nvSpPr>
          <p:cNvPr id="7" name="TextBox 6">
            <a:extLst>
              <a:ext uri="{FF2B5EF4-FFF2-40B4-BE49-F238E27FC236}">
                <a16:creationId xmlns:a16="http://schemas.microsoft.com/office/drawing/2014/main" id="{361376A6-5E5E-4920-8FAE-39CA1406EB5E}"/>
              </a:ext>
            </a:extLst>
          </p:cNvPr>
          <p:cNvSpPr txBox="1"/>
          <p:nvPr/>
        </p:nvSpPr>
        <p:spPr>
          <a:xfrm>
            <a:off x="2124559" y="5988734"/>
            <a:ext cx="8434952" cy="646331"/>
          </a:xfrm>
          <a:prstGeom prst="rect">
            <a:avLst/>
          </a:prstGeom>
          <a:noFill/>
        </p:spPr>
        <p:txBody>
          <a:bodyPr wrap="square">
            <a:spAutoFit/>
          </a:bodyPr>
          <a:lstStyle/>
          <a:p>
            <a:r>
              <a:rPr lang="en-US" dirty="0">
                <a:hlinkClick r:id="rId2"/>
              </a:rPr>
              <a:t>https://sheilaproject.eu/sheila-framework/create-your-framework/overview/</a:t>
            </a:r>
            <a:endParaRPr lang="en-US" dirty="0"/>
          </a:p>
          <a:p>
            <a:r>
              <a:rPr lang="en-US" dirty="0">
                <a:hlinkClick r:id="rId3"/>
              </a:rPr>
              <a:t>https://moodle.org/mod/forum/view.php?id=8044</a:t>
            </a:r>
            <a:r>
              <a:rPr lang="en-US" dirty="0"/>
              <a:t>  </a:t>
            </a:r>
          </a:p>
        </p:txBody>
      </p:sp>
    </p:spTree>
    <p:extLst>
      <p:ext uri="{BB962C8B-B14F-4D97-AF65-F5344CB8AC3E}">
        <p14:creationId xmlns:p14="http://schemas.microsoft.com/office/powerpoint/2010/main" val="2500738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with low confidence">
            <a:extLst>
              <a:ext uri="{FF2B5EF4-FFF2-40B4-BE49-F238E27FC236}">
                <a16:creationId xmlns:a16="http://schemas.microsoft.com/office/drawing/2014/main" id="{7FAC96DC-7618-48A7-B3BA-37020712AC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3364" y="133350"/>
            <a:ext cx="10903286" cy="6187615"/>
          </a:xfrm>
        </p:spPr>
      </p:pic>
      <p:sp>
        <p:nvSpPr>
          <p:cNvPr id="9" name="TextBox 8">
            <a:extLst>
              <a:ext uri="{FF2B5EF4-FFF2-40B4-BE49-F238E27FC236}">
                <a16:creationId xmlns:a16="http://schemas.microsoft.com/office/drawing/2014/main" id="{609451B6-EAFA-424F-8AA8-3D54990C035A}"/>
              </a:ext>
            </a:extLst>
          </p:cNvPr>
          <p:cNvSpPr txBox="1"/>
          <p:nvPr/>
        </p:nvSpPr>
        <p:spPr>
          <a:xfrm>
            <a:off x="393364" y="6488668"/>
            <a:ext cx="9407471" cy="369332"/>
          </a:xfrm>
          <a:prstGeom prst="rect">
            <a:avLst/>
          </a:prstGeom>
          <a:noFill/>
        </p:spPr>
        <p:txBody>
          <a:bodyPr wrap="square">
            <a:spAutoFit/>
          </a:bodyPr>
          <a:lstStyle/>
          <a:p>
            <a:r>
              <a:rPr lang="en-US" dirty="0">
                <a:hlinkClick r:id="rId3"/>
              </a:rPr>
              <a:t>https://www.comminit.com/global/content/rapid-outcome-mapping-approach-roma</a:t>
            </a:r>
            <a:r>
              <a:rPr lang="en-US" dirty="0"/>
              <a:t> </a:t>
            </a:r>
          </a:p>
        </p:txBody>
      </p:sp>
    </p:spTree>
    <p:extLst>
      <p:ext uri="{BB962C8B-B14F-4D97-AF65-F5344CB8AC3E}">
        <p14:creationId xmlns:p14="http://schemas.microsoft.com/office/powerpoint/2010/main" val="21559196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oy, person&#10;&#10;Description automatically generated">
            <a:extLst>
              <a:ext uri="{FF2B5EF4-FFF2-40B4-BE49-F238E27FC236}">
                <a16:creationId xmlns:a16="http://schemas.microsoft.com/office/drawing/2014/main" id="{8CA8361E-1AA0-47D7-BA4B-2F831620D1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549" y="1825625"/>
            <a:ext cx="5724525" cy="3816350"/>
          </a:xfrm>
          <a:prstGeom prst="rect">
            <a:avLst/>
          </a:prstGeom>
        </p:spPr>
      </p:pic>
      <p:sp>
        <p:nvSpPr>
          <p:cNvPr id="2" name="Title 1">
            <a:extLst>
              <a:ext uri="{FF2B5EF4-FFF2-40B4-BE49-F238E27FC236}">
                <a16:creationId xmlns:a16="http://schemas.microsoft.com/office/drawing/2014/main" id="{976199F1-9873-4DE2-8A59-770119FE24A3}"/>
              </a:ext>
            </a:extLst>
          </p:cNvPr>
          <p:cNvSpPr>
            <a:spLocks noGrp="1"/>
          </p:cNvSpPr>
          <p:nvPr>
            <p:ph type="title"/>
          </p:nvPr>
        </p:nvSpPr>
        <p:spPr/>
        <p:txBody>
          <a:bodyPr/>
          <a:lstStyle/>
          <a:p>
            <a:r>
              <a:rPr lang="en-CA" dirty="0"/>
              <a:t>Failure at the First Step</a:t>
            </a:r>
            <a:endParaRPr lang="en-US" dirty="0"/>
          </a:p>
        </p:txBody>
      </p:sp>
      <p:sp>
        <p:nvSpPr>
          <p:cNvPr id="3" name="Content Placeholder 2">
            <a:extLst>
              <a:ext uri="{FF2B5EF4-FFF2-40B4-BE49-F238E27FC236}">
                <a16:creationId xmlns:a16="http://schemas.microsoft.com/office/drawing/2014/main" id="{285120E0-33AD-4392-B58E-DB328BB095D7}"/>
              </a:ext>
            </a:extLst>
          </p:cNvPr>
          <p:cNvSpPr>
            <a:spLocks noGrp="1"/>
          </p:cNvSpPr>
          <p:nvPr>
            <p:ph idx="1"/>
          </p:nvPr>
        </p:nvSpPr>
        <p:spPr>
          <a:xfrm>
            <a:off x="6096000" y="1825625"/>
            <a:ext cx="5619750" cy="4351338"/>
          </a:xfrm>
        </p:spPr>
        <p:txBody>
          <a:bodyPr>
            <a:normAutofit/>
          </a:bodyPr>
          <a:lstStyle/>
          <a:p>
            <a:pPr marL="0" indent="0">
              <a:buNone/>
            </a:pPr>
            <a:r>
              <a:rPr lang="en-US" dirty="0"/>
              <a:t>Ethical issues are often viewed in hindsight, as in, “how could they not have known this was unethical?”</a:t>
            </a:r>
          </a:p>
          <a:p>
            <a:pPr marL="457200" lvl="1" indent="0">
              <a:buNone/>
            </a:pPr>
            <a:r>
              <a:rPr lang="en-US" dirty="0"/>
              <a:t>The Santa Clara guide looks at three sorts of questions that might arise: could someone be harmed? Could the action be considered ‘good’ or ‘bad’? Is the question about more than just what is legal? But the answers “yes”, “yes”, and “yes” could be applied to just about any situation. </a:t>
            </a:r>
          </a:p>
          <a:p>
            <a:endParaRPr lang="en-US" dirty="0"/>
          </a:p>
        </p:txBody>
      </p:sp>
      <p:sp>
        <p:nvSpPr>
          <p:cNvPr id="7" name="TextBox 6">
            <a:extLst>
              <a:ext uri="{FF2B5EF4-FFF2-40B4-BE49-F238E27FC236}">
                <a16:creationId xmlns:a16="http://schemas.microsoft.com/office/drawing/2014/main" id="{F08DBF21-8BAC-4CEB-98B0-153197691D74}"/>
              </a:ext>
            </a:extLst>
          </p:cNvPr>
          <p:cNvSpPr txBox="1"/>
          <p:nvPr/>
        </p:nvSpPr>
        <p:spPr>
          <a:xfrm>
            <a:off x="838200" y="5850235"/>
            <a:ext cx="9328688" cy="646331"/>
          </a:xfrm>
          <a:prstGeom prst="rect">
            <a:avLst/>
          </a:prstGeom>
          <a:noFill/>
        </p:spPr>
        <p:txBody>
          <a:bodyPr wrap="square">
            <a:spAutoFit/>
          </a:bodyPr>
          <a:lstStyle/>
          <a:p>
            <a:r>
              <a:rPr lang="en-US" dirty="0"/>
              <a:t>Image: </a:t>
            </a:r>
            <a:r>
              <a:rPr lang="en-US" dirty="0">
                <a:hlinkClick r:id="rId3"/>
              </a:rPr>
              <a:t>https://www.vox.com/first-person/2019/3/27/18514886/50-years-wrong-side-of-history-future-prediction-hindsight</a:t>
            </a:r>
            <a:r>
              <a:rPr lang="en-US" dirty="0"/>
              <a:t> </a:t>
            </a:r>
          </a:p>
        </p:txBody>
      </p:sp>
    </p:spTree>
    <p:extLst>
      <p:ext uri="{BB962C8B-B14F-4D97-AF65-F5344CB8AC3E}">
        <p14:creationId xmlns:p14="http://schemas.microsoft.com/office/powerpoint/2010/main" val="1183525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E32DF-C73F-4FF5-97F8-528929D90489}"/>
              </a:ext>
            </a:extLst>
          </p:cNvPr>
          <p:cNvSpPr>
            <a:spLocks noGrp="1"/>
          </p:cNvSpPr>
          <p:nvPr>
            <p:ph type="title"/>
          </p:nvPr>
        </p:nvSpPr>
        <p:spPr>
          <a:xfrm>
            <a:off x="838200" y="365125"/>
            <a:ext cx="2566182" cy="1984180"/>
          </a:xfrm>
        </p:spPr>
        <p:txBody>
          <a:bodyPr/>
          <a:lstStyle/>
          <a:p>
            <a:r>
              <a:rPr lang="en-CA" dirty="0"/>
              <a:t>Ethical Practices</a:t>
            </a:r>
            <a:endParaRPr lang="en-US" dirty="0"/>
          </a:p>
        </p:txBody>
      </p:sp>
      <p:graphicFrame>
        <p:nvGraphicFramePr>
          <p:cNvPr id="9" name="Content Placeholder 2">
            <a:extLst>
              <a:ext uri="{FF2B5EF4-FFF2-40B4-BE49-F238E27FC236}">
                <a16:creationId xmlns:a16="http://schemas.microsoft.com/office/drawing/2014/main" id="{4BA006FE-0E7B-4C74-B540-3F3685C0B139}"/>
              </a:ext>
            </a:extLst>
          </p:cNvPr>
          <p:cNvGraphicFramePr>
            <a:graphicFrameLocks noGrp="1"/>
          </p:cNvGraphicFramePr>
          <p:nvPr>
            <p:ph idx="1"/>
            <p:extLst>
              <p:ext uri="{D42A27DB-BD31-4B8C-83A1-F6EECF244321}">
                <p14:modId xmlns:p14="http://schemas.microsoft.com/office/powerpoint/2010/main" val="781363107"/>
              </p:ext>
            </p:extLst>
          </p:nvPr>
        </p:nvGraphicFramePr>
        <p:xfrm>
          <a:off x="4445391" y="620392"/>
          <a:ext cx="6911457" cy="57944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51078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with low confidence">
            <a:extLst>
              <a:ext uri="{FF2B5EF4-FFF2-40B4-BE49-F238E27FC236}">
                <a16:creationId xmlns:a16="http://schemas.microsoft.com/office/drawing/2014/main" id="{01D52311-1FEC-453C-B0A9-1A1F8FFE02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2406" y="1783746"/>
            <a:ext cx="4427482" cy="4709129"/>
          </a:xfrm>
          <a:prstGeom prst="rect">
            <a:avLst/>
          </a:prstGeom>
        </p:spPr>
      </p:pic>
      <p:sp>
        <p:nvSpPr>
          <p:cNvPr id="2" name="Title 1">
            <a:extLst>
              <a:ext uri="{FF2B5EF4-FFF2-40B4-BE49-F238E27FC236}">
                <a16:creationId xmlns:a16="http://schemas.microsoft.com/office/drawing/2014/main" id="{4A68F4CA-D867-4D8D-BEF2-B869245CB904}"/>
              </a:ext>
            </a:extLst>
          </p:cNvPr>
          <p:cNvSpPr>
            <a:spLocks noGrp="1"/>
          </p:cNvSpPr>
          <p:nvPr>
            <p:ph type="title"/>
          </p:nvPr>
        </p:nvSpPr>
        <p:spPr/>
        <p:txBody>
          <a:bodyPr/>
          <a:lstStyle/>
          <a:p>
            <a:r>
              <a:rPr lang="en-CA" dirty="0"/>
              <a:t>Framework = Checklist?</a:t>
            </a:r>
            <a:endParaRPr lang="en-US" dirty="0"/>
          </a:p>
        </p:txBody>
      </p:sp>
      <p:sp>
        <p:nvSpPr>
          <p:cNvPr id="3" name="Content Placeholder 2">
            <a:extLst>
              <a:ext uri="{FF2B5EF4-FFF2-40B4-BE49-F238E27FC236}">
                <a16:creationId xmlns:a16="http://schemas.microsoft.com/office/drawing/2014/main" id="{F62E4849-7067-47A1-B0F4-DBFC9DA58507}"/>
              </a:ext>
            </a:extLst>
          </p:cNvPr>
          <p:cNvSpPr>
            <a:spLocks noGrp="1"/>
          </p:cNvSpPr>
          <p:nvPr>
            <p:ph idx="1"/>
          </p:nvPr>
        </p:nvSpPr>
        <p:spPr>
          <a:xfrm>
            <a:off x="838200" y="1825625"/>
            <a:ext cx="6879956" cy="4351338"/>
          </a:xfrm>
        </p:spPr>
        <p:txBody>
          <a:bodyPr>
            <a:normAutofit lnSpcReduction="10000"/>
          </a:bodyPr>
          <a:lstStyle/>
          <a:p>
            <a:pPr marL="0" indent="0">
              <a:buNone/>
            </a:pPr>
            <a:r>
              <a:rPr lang="en-US" dirty="0"/>
              <a:t>These frameworks are essentially checklists:</a:t>
            </a:r>
          </a:p>
          <a:p>
            <a:pPr marL="457200" lvl="1" indent="0">
              <a:buNone/>
            </a:pPr>
            <a:r>
              <a:rPr lang="en-US" dirty="0"/>
              <a:t>What are the relevant facts of the case? </a:t>
            </a:r>
          </a:p>
          <a:p>
            <a:pPr marL="457200" lvl="1" indent="0">
              <a:buNone/>
            </a:pPr>
            <a:r>
              <a:rPr lang="en-US" dirty="0"/>
              <a:t>What individuals and groups have an important stake in the outcome?</a:t>
            </a:r>
          </a:p>
          <a:p>
            <a:pPr marL="457200" lvl="1" indent="0">
              <a:buNone/>
            </a:pPr>
            <a:r>
              <a:rPr lang="en-US" dirty="0"/>
              <a:t>Have all the relevant persons and groups been consulted? </a:t>
            </a:r>
          </a:p>
          <a:p>
            <a:pPr marL="457200" lvl="1" indent="0">
              <a:buNone/>
            </a:pPr>
            <a:r>
              <a:rPr lang="en-US" dirty="0"/>
              <a:t>Have I identified creative options?</a:t>
            </a:r>
          </a:p>
          <a:p>
            <a:pPr marL="0" indent="0">
              <a:buNone/>
            </a:pPr>
            <a:r>
              <a:rPr lang="en-US" dirty="0"/>
              <a:t>Each of these questions involves a judgement that could be made incorrectly, for example, identifying ‘relevance’, ‘importance’, and ‘creative’.</a:t>
            </a:r>
          </a:p>
          <a:p>
            <a:endParaRPr lang="en-US" dirty="0"/>
          </a:p>
        </p:txBody>
      </p:sp>
    </p:spTree>
    <p:extLst>
      <p:ext uri="{BB962C8B-B14F-4D97-AF65-F5344CB8AC3E}">
        <p14:creationId xmlns:p14="http://schemas.microsoft.com/office/powerpoint/2010/main" val="8608462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AB4DC-056F-476A-A69B-A1AAF283BEBE}"/>
              </a:ext>
            </a:extLst>
          </p:cNvPr>
          <p:cNvSpPr>
            <a:spLocks noGrp="1"/>
          </p:cNvSpPr>
          <p:nvPr>
            <p:ph type="title"/>
          </p:nvPr>
        </p:nvSpPr>
        <p:spPr/>
        <p:txBody>
          <a:bodyPr/>
          <a:lstStyle/>
          <a:p>
            <a:r>
              <a:rPr lang="en-CA" dirty="0"/>
              <a:t>Data Governance</a:t>
            </a:r>
            <a:endParaRPr lang="en-US" dirty="0"/>
          </a:p>
        </p:txBody>
      </p:sp>
      <p:sp>
        <p:nvSpPr>
          <p:cNvPr id="3" name="Content Placeholder 2">
            <a:extLst>
              <a:ext uri="{FF2B5EF4-FFF2-40B4-BE49-F238E27FC236}">
                <a16:creationId xmlns:a16="http://schemas.microsoft.com/office/drawing/2014/main" id="{42145303-5A22-45DD-B407-4B5B0D3C1729}"/>
              </a:ext>
            </a:extLst>
          </p:cNvPr>
          <p:cNvSpPr>
            <a:spLocks noGrp="1"/>
          </p:cNvSpPr>
          <p:nvPr>
            <p:ph idx="1"/>
          </p:nvPr>
        </p:nvSpPr>
        <p:spPr>
          <a:xfrm>
            <a:off x="8400081" y="1758156"/>
            <a:ext cx="2805193" cy="4351338"/>
          </a:xfrm>
        </p:spPr>
        <p:txBody>
          <a:bodyPr/>
          <a:lstStyle/>
          <a:p>
            <a:pPr marL="0" indent="0">
              <a:buNone/>
            </a:pPr>
            <a:r>
              <a:rPr lang="en-CA" dirty="0"/>
              <a:t>E.g. </a:t>
            </a:r>
            <a:r>
              <a:rPr lang="en-US" dirty="0"/>
              <a:t>Carrie Klein and Michael Brown use a data governance framework for ‘Ethics at the Core’ </a:t>
            </a:r>
          </a:p>
        </p:txBody>
      </p:sp>
      <p:sp>
        <p:nvSpPr>
          <p:cNvPr id="5" name="TextBox 4">
            <a:extLst>
              <a:ext uri="{FF2B5EF4-FFF2-40B4-BE49-F238E27FC236}">
                <a16:creationId xmlns:a16="http://schemas.microsoft.com/office/drawing/2014/main" id="{E5F5CF83-5F4E-41B4-A651-090A00BDF2D7}"/>
              </a:ext>
            </a:extLst>
          </p:cNvPr>
          <p:cNvSpPr txBox="1"/>
          <p:nvPr/>
        </p:nvSpPr>
        <p:spPr>
          <a:xfrm>
            <a:off x="838199" y="6176963"/>
            <a:ext cx="10367075" cy="369332"/>
          </a:xfrm>
          <a:prstGeom prst="rect">
            <a:avLst/>
          </a:prstGeom>
          <a:noFill/>
        </p:spPr>
        <p:txBody>
          <a:bodyPr wrap="square">
            <a:spAutoFit/>
          </a:bodyPr>
          <a:lstStyle/>
          <a:p>
            <a:r>
              <a:rPr lang="en-US" dirty="0">
                <a:hlinkClick r:id="rId2"/>
              </a:rPr>
              <a:t>https://www.businessofficermagazine.org/features/ethics-at-the-core/</a:t>
            </a:r>
            <a:r>
              <a:rPr lang="en-US" dirty="0"/>
              <a:t> </a:t>
            </a:r>
          </a:p>
        </p:txBody>
      </p:sp>
      <p:pic>
        <p:nvPicPr>
          <p:cNvPr id="7" name="Picture 6" descr="A picture containing electronics&#10;&#10;Description automatically generated">
            <a:extLst>
              <a:ext uri="{FF2B5EF4-FFF2-40B4-BE49-F238E27FC236}">
                <a16:creationId xmlns:a16="http://schemas.microsoft.com/office/drawing/2014/main" id="{A9B9A242-376E-4BEE-8DC3-49A79D0E1D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316" y="1797803"/>
            <a:ext cx="7155051" cy="3577526"/>
          </a:xfrm>
          <a:prstGeom prst="rect">
            <a:avLst/>
          </a:prstGeom>
        </p:spPr>
      </p:pic>
    </p:spTree>
    <p:extLst>
      <p:ext uri="{BB962C8B-B14F-4D97-AF65-F5344CB8AC3E}">
        <p14:creationId xmlns:p14="http://schemas.microsoft.com/office/powerpoint/2010/main" val="29202309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accessory, crown jewels&#10;&#10;Description automatically generated">
            <a:extLst>
              <a:ext uri="{FF2B5EF4-FFF2-40B4-BE49-F238E27FC236}">
                <a16:creationId xmlns:a16="http://schemas.microsoft.com/office/drawing/2014/main" id="{71EF0D9C-1D36-41E2-94BB-3EFECB04D1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760" y="1926940"/>
            <a:ext cx="3264522" cy="3852136"/>
          </a:xfrm>
          <a:prstGeom prst="rect">
            <a:avLst/>
          </a:prstGeom>
        </p:spPr>
      </p:pic>
      <p:sp>
        <p:nvSpPr>
          <p:cNvPr id="2" name="Title 1">
            <a:extLst>
              <a:ext uri="{FF2B5EF4-FFF2-40B4-BE49-F238E27FC236}">
                <a16:creationId xmlns:a16="http://schemas.microsoft.com/office/drawing/2014/main" id="{0B1E400F-D2B1-49C7-95F1-69F1DF7E67EF}"/>
              </a:ext>
            </a:extLst>
          </p:cNvPr>
          <p:cNvSpPr>
            <a:spLocks noGrp="1"/>
          </p:cNvSpPr>
          <p:nvPr>
            <p:ph type="title"/>
          </p:nvPr>
        </p:nvSpPr>
        <p:spPr/>
        <p:txBody>
          <a:bodyPr/>
          <a:lstStyle/>
          <a:p>
            <a:r>
              <a:rPr lang="en-CA" dirty="0"/>
              <a:t>Types of Governance</a:t>
            </a:r>
            <a:endParaRPr lang="en-US" dirty="0"/>
          </a:p>
        </p:txBody>
      </p:sp>
      <p:sp>
        <p:nvSpPr>
          <p:cNvPr id="3" name="Content Placeholder 2">
            <a:extLst>
              <a:ext uri="{FF2B5EF4-FFF2-40B4-BE49-F238E27FC236}">
                <a16:creationId xmlns:a16="http://schemas.microsoft.com/office/drawing/2014/main" id="{42228320-39BE-485C-96CC-B120F0F9E6CE}"/>
              </a:ext>
            </a:extLst>
          </p:cNvPr>
          <p:cNvSpPr>
            <a:spLocks noGrp="1"/>
          </p:cNvSpPr>
          <p:nvPr>
            <p:ph idx="1"/>
          </p:nvPr>
        </p:nvSpPr>
        <p:spPr>
          <a:xfrm>
            <a:off x="3332135" y="1825625"/>
            <a:ext cx="8291593" cy="4351338"/>
          </a:xfrm>
        </p:spPr>
        <p:txBody>
          <a:bodyPr>
            <a:normAutofit/>
          </a:bodyPr>
          <a:lstStyle/>
          <a:p>
            <a:pPr marL="0" indent="0">
              <a:buNone/>
            </a:pPr>
            <a:r>
              <a:rPr lang="en-US" dirty="0"/>
              <a:t>Weill and Ross [2004] : six governance classifications available to IT organizations based on the ideal of political archetypes:</a:t>
            </a:r>
          </a:p>
          <a:p>
            <a:pPr lvl="1"/>
            <a:r>
              <a:rPr lang="en-US" dirty="0"/>
              <a:t>Business Monarchy – IT decisions are made by </a:t>
            </a:r>
            <a:r>
              <a:rPr lang="en-US" dirty="0" err="1"/>
              <a:t>CxOs</a:t>
            </a:r>
            <a:endParaRPr lang="en-US" dirty="0"/>
          </a:p>
          <a:p>
            <a:pPr lvl="1"/>
            <a:r>
              <a:rPr lang="en-US" dirty="0"/>
              <a:t>IT Monarchy – Corporate IT professionals make IT decisions</a:t>
            </a:r>
          </a:p>
          <a:p>
            <a:pPr lvl="1"/>
            <a:r>
              <a:rPr lang="en-US" dirty="0"/>
              <a:t>Feudal – Decision by autonomous business units</a:t>
            </a:r>
          </a:p>
          <a:p>
            <a:pPr lvl="1"/>
            <a:r>
              <a:rPr lang="en-US" dirty="0"/>
              <a:t>Federal – Hybrid decision making</a:t>
            </a:r>
          </a:p>
          <a:p>
            <a:pPr lvl="1"/>
            <a:r>
              <a:rPr lang="en-US" dirty="0"/>
              <a:t>IT Duopoly – IT executives and one business group</a:t>
            </a:r>
          </a:p>
          <a:p>
            <a:pPr lvl="1"/>
            <a:r>
              <a:rPr lang="en-US" dirty="0"/>
              <a:t>Anarchy – Each small group makes decisions</a:t>
            </a:r>
          </a:p>
        </p:txBody>
      </p:sp>
      <p:sp>
        <p:nvSpPr>
          <p:cNvPr id="5" name="TextBox 4">
            <a:extLst>
              <a:ext uri="{FF2B5EF4-FFF2-40B4-BE49-F238E27FC236}">
                <a16:creationId xmlns:a16="http://schemas.microsoft.com/office/drawing/2014/main" id="{AF06D73F-DD32-49BA-AADE-D46EF32C4620}"/>
              </a:ext>
            </a:extLst>
          </p:cNvPr>
          <p:cNvSpPr txBox="1"/>
          <p:nvPr/>
        </p:nvSpPr>
        <p:spPr>
          <a:xfrm>
            <a:off x="838200" y="5846544"/>
            <a:ext cx="10227590" cy="1200329"/>
          </a:xfrm>
          <a:prstGeom prst="rect">
            <a:avLst/>
          </a:prstGeom>
          <a:noFill/>
        </p:spPr>
        <p:txBody>
          <a:bodyPr wrap="square">
            <a:spAutoFit/>
          </a:bodyPr>
          <a:lstStyle/>
          <a:p>
            <a:r>
              <a:rPr lang="en-US" dirty="0">
                <a:hlinkClick r:id="rId3"/>
              </a:rPr>
              <a:t>https://aisel.aisnet.org/cgi/viewcontent.cgi?article=3160&amp;context=cais</a:t>
            </a:r>
            <a:endParaRPr lang="en-US" dirty="0"/>
          </a:p>
          <a:p>
            <a:r>
              <a:rPr lang="en-US" dirty="0"/>
              <a:t>Ref: Weill, P. and J.W. Ross (2004) IT governance: How Top Performers Manage IT Decision Rights</a:t>
            </a:r>
          </a:p>
          <a:p>
            <a:r>
              <a:rPr lang="en-US" dirty="0"/>
              <a:t>for Superior Results, Watertown, MA: Harvard Business School Press. </a:t>
            </a:r>
          </a:p>
          <a:p>
            <a:endParaRPr lang="en-US" dirty="0"/>
          </a:p>
        </p:txBody>
      </p:sp>
    </p:spTree>
    <p:extLst>
      <p:ext uri="{BB962C8B-B14F-4D97-AF65-F5344CB8AC3E}">
        <p14:creationId xmlns:p14="http://schemas.microsoft.com/office/powerpoint/2010/main" val="41851678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20BAE-259E-4DEA-BED2-1F13DFCDA5A9}"/>
              </a:ext>
            </a:extLst>
          </p:cNvPr>
          <p:cNvSpPr>
            <a:spLocks noGrp="1"/>
          </p:cNvSpPr>
          <p:nvPr>
            <p:ph type="title"/>
          </p:nvPr>
        </p:nvSpPr>
        <p:spPr/>
        <p:txBody>
          <a:bodyPr/>
          <a:lstStyle/>
          <a:p>
            <a:r>
              <a:rPr lang="en-CA" dirty="0"/>
              <a:t>Governance Frameworks</a:t>
            </a:r>
            <a:endParaRPr lang="en-US" dirty="0"/>
          </a:p>
        </p:txBody>
      </p:sp>
      <p:sp>
        <p:nvSpPr>
          <p:cNvPr id="3" name="Content Placeholder 2">
            <a:extLst>
              <a:ext uri="{FF2B5EF4-FFF2-40B4-BE49-F238E27FC236}">
                <a16:creationId xmlns:a16="http://schemas.microsoft.com/office/drawing/2014/main" id="{AF19E513-AB26-481B-BF84-BD6FF4AA77AF}"/>
              </a:ext>
            </a:extLst>
          </p:cNvPr>
          <p:cNvSpPr>
            <a:spLocks noGrp="1"/>
          </p:cNvSpPr>
          <p:nvPr>
            <p:ph idx="1"/>
          </p:nvPr>
        </p:nvSpPr>
        <p:spPr>
          <a:xfrm>
            <a:off x="838200" y="1825625"/>
            <a:ext cx="6600986" cy="4351338"/>
          </a:xfrm>
        </p:spPr>
        <p:txBody>
          <a:bodyPr/>
          <a:lstStyle/>
          <a:p>
            <a:r>
              <a:rPr lang="en-US" dirty="0"/>
              <a:t>structure and delineate power and roles</a:t>
            </a:r>
          </a:p>
          <a:p>
            <a:r>
              <a:rPr lang="en-US" dirty="0"/>
              <a:t>set rules, procedures, and other informational guidelines</a:t>
            </a:r>
          </a:p>
          <a:p>
            <a:r>
              <a:rPr lang="en-US" dirty="0"/>
              <a:t>define, guide, and provide for enforcement of these processes</a:t>
            </a:r>
          </a:p>
          <a:p>
            <a:r>
              <a:rPr lang="en-US" dirty="0"/>
              <a:t>shaped by the goals, strategic mandates, financial incentives, and established power structures and processes of the organization.</a:t>
            </a:r>
          </a:p>
        </p:txBody>
      </p:sp>
      <p:sp>
        <p:nvSpPr>
          <p:cNvPr id="4" name="Speech Bubble: Oval 3">
            <a:extLst>
              <a:ext uri="{FF2B5EF4-FFF2-40B4-BE49-F238E27FC236}">
                <a16:creationId xmlns:a16="http://schemas.microsoft.com/office/drawing/2014/main" id="{E583CBA9-142C-4720-92F6-DC1A7B716368}"/>
              </a:ext>
            </a:extLst>
          </p:cNvPr>
          <p:cNvSpPr/>
          <p:nvPr/>
        </p:nvSpPr>
        <p:spPr>
          <a:xfrm>
            <a:off x="8446576" y="4602997"/>
            <a:ext cx="2774197" cy="1573966"/>
          </a:xfrm>
          <a:prstGeom prst="wedgeEllipseCallout">
            <a:avLst>
              <a:gd name="adj1" fmla="val -78375"/>
              <a:gd name="adj2" fmla="val -3793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200" dirty="0">
                <a:solidFill>
                  <a:schemeClr val="accent2">
                    <a:lumMod val="50000"/>
                  </a:schemeClr>
                </a:solidFill>
              </a:rPr>
              <a:t>This is the difference</a:t>
            </a:r>
            <a:endParaRPr lang="en-US" sz="3200" dirty="0">
              <a:solidFill>
                <a:schemeClr val="accent2">
                  <a:lumMod val="50000"/>
                </a:schemeClr>
              </a:solidFill>
            </a:endParaRPr>
          </a:p>
        </p:txBody>
      </p:sp>
      <p:pic>
        <p:nvPicPr>
          <p:cNvPr id="6" name="Picture 5" descr="Diagram&#10;&#10;Description automatically generated">
            <a:extLst>
              <a:ext uri="{FF2B5EF4-FFF2-40B4-BE49-F238E27FC236}">
                <a16:creationId xmlns:a16="http://schemas.microsoft.com/office/drawing/2014/main" id="{158265BC-B160-43F1-8B45-36B31C1416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5622" y="530633"/>
            <a:ext cx="3477110" cy="3781953"/>
          </a:xfrm>
          <a:prstGeom prst="rect">
            <a:avLst/>
          </a:prstGeom>
        </p:spPr>
      </p:pic>
    </p:spTree>
    <p:extLst>
      <p:ext uri="{BB962C8B-B14F-4D97-AF65-F5344CB8AC3E}">
        <p14:creationId xmlns:p14="http://schemas.microsoft.com/office/powerpoint/2010/main" val="29203666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31595-7253-4CA3-88D4-DA755485C3D9}"/>
              </a:ext>
            </a:extLst>
          </p:cNvPr>
          <p:cNvSpPr>
            <a:spLocks noGrp="1"/>
          </p:cNvSpPr>
          <p:nvPr>
            <p:ph type="title"/>
          </p:nvPr>
        </p:nvSpPr>
        <p:spPr/>
        <p:txBody>
          <a:bodyPr/>
          <a:lstStyle/>
          <a:p>
            <a:r>
              <a:rPr lang="en-CA" dirty="0"/>
              <a:t>Data Governance Framework</a:t>
            </a:r>
            <a:endParaRPr lang="en-US" dirty="0"/>
          </a:p>
        </p:txBody>
      </p:sp>
      <p:sp>
        <p:nvSpPr>
          <p:cNvPr id="9" name="TextBox 8">
            <a:extLst>
              <a:ext uri="{FF2B5EF4-FFF2-40B4-BE49-F238E27FC236}">
                <a16:creationId xmlns:a16="http://schemas.microsoft.com/office/drawing/2014/main" id="{80BB69E5-68A8-4640-9C3C-61C3B3ABA16E}"/>
              </a:ext>
            </a:extLst>
          </p:cNvPr>
          <p:cNvSpPr txBox="1"/>
          <p:nvPr/>
        </p:nvSpPr>
        <p:spPr>
          <a:xfrm>
            <a:off x="914400" y="6097552"/>
            <a:ext cx="8210550" cy="369332"/>
          </a:xfrm>
          <a:prstGeom prst="rect">
            <a:avLst/>
          </a:prstGeom>
          <a:noFill/>
        </p:spPr>
        <p:txBody>
          <a:bodyPr wrap="square">
            <a:spAutoFit/>
          </a:bodyPr>
          <a:lstStyle/>
          <a:p>
            <a:r>
              <a:rPr lang="en-US" dirty="0">
                <a:hlinkClick r:id="rId2"/>
              </a:rPr>
              <a:t>https://liliendahl.com/2021/11/21/whats-in-a-data-governance-framework/</a:t>
            </a:r>
            <a:r>
              <a:rPr lang="en-US" dirty="0"/>
              <a:t> </a:t>
            </a:r>
          </a:p>
        </p:txBody>
      </p:sp>
      <p:pic>
        <p:nvPicPr>
          <p:cNvPr id="13" name="Content Placeholder 12" descr="Diagram&#10;&#10;Description automatically generated">
            <a:extLst>
              <a:ext uri="{FF2B5EF4-FFF2-40B4-BE49-F238E27FC236}">
                <a16:creationId xmlns:a16="http://schemas.microsoft.com/office/drawing/2014/main" id="{8E30F9A0-293E-4C06-9F8A-9BC2A5D6FE8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46403" y="1456841"/>
            <a:ext cx="7711922" cy="4511365"/>
          </a:xfrm>
          <a:prstGeom prst="rect">
            <a:avLst/>
          </a:prstGeom>
        </p:spPr>
      </p:pic>
    </p:spTree>
    <p:extLst>
      <p:ext uri="{BB962C8B-B14F-4D97-AF65-F5344CB8AC3E}">
        <p14:creationId xmlns:p14="http://schemas.microsoft.com/office/powerpoint/2010/main" val="23789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9B4EE-6A62-4DC2-8479-708DF84EC22D}"/>
              </a:ext>
            </a:extLst>
          </p:cNvPr>
          <p:cNvSpPr>
            <a:spLocks noGrp="1"/>
          </p:cNvSpPr>
          <p:nvPr>
            <p:ph type="title"/>
          </p:nvPr>
        </p:nvSpPr>
        <p:spPr/>
        <p:txBody>
          <a:bodyPr/>
          <a:lstStyle/>
          <a:p>
            <a:r>
              <a:rPr lang="en-CA" dirty="0"/>
              <a:t>Aspects of Data Governance</a:t>
            </a:r>
            <a:endParaRPr lang="en-US" dirty="0"/>
          </a:p>
        </p:txBody>
      </p:sp>
      <p:sp>
        <p:nvSpPr>
          <p:cNvPr id="3" name="Content Placeholder 2">
            <a:extLst>
              <a:ext uri="{FF2B5EF4-FFF2-40B4-BE49-F238E27FC236}">
                <a16:creationId xmlns:a16="http://schemas.microsoft.com/office/drawing/2014/main" id="{5DF40F3C-D8CE-4928-95C6-B5BEE9C1C3BC}"/>
              </a:ext>
            </a:extLst>
          </p:cNvPr>
          <p:cNvSpPr>
            <a:spLocks noGrp="1"/>
          </p:cNvSpPr>
          <p:nvPr>
            <p:ph idx="1"/>
          </p:nvPr>
        </p:nvSpPr>
        <p:spPr>
          <a:xfrm>
            <a:off x="838200" y="1825625"/>
            <a:ext cx="4834180" cy="4351338"/>
          </a:xfrm>
        </p:spPr>
        <p:txBody>
          <a:bodyPr/>
          <a:lstStyle/>
          <a:p>
            <a:pPr marL="0" indent="0">
              <a:buNone/>
            </a:pPr>
            <a:r>
              <a:rPr lang="en-US" dirty="0"/>
              <a:t>De-</a:t>
            </a:r>
            <a:r>
              <a:rPr lang="en-US" dirty="0" err="1"/>
              <a:t>Anonymisation</a:t>
            </a:r>
            <a:endParaRPr lang="en-US" dirty="0"/>
          </a:p>
          <a:p>
            <a:pPr marL="0" indent="0">
              <a:buNone/>
            </a:pPr>
            <a:endParaRPr lang="en-US" dirty="0"/>
          </a:p>
          <a:p>
            <a:pPr marL="0" indent="0">
              <a:buNone/>
            </a:pPr>
            <a:r>
              <a:rPr lang="en-US" dirty="0" err="1"/>
              <a:t>Tranberg</a:t>
            </a:r>
            <a:r>
              <a:rPr lang="en-US" dirty="0"/>
              <a:t>: We must prohibit the de-</a:t>
            </a:r>
            <a:r>
              <a:rPr lang="en-US" dirty="0" err="1"/>
              <a:t>anonymisation</a:t>
            </a:r>
            <a:r>
              <a:rPr lang="en-US" dirty="0"/>
              <a:t> of </a:t>
            </a:r>
            <a:r>
              <a:rPr lang="en-US" dirty="0" err="1"/>
              <a:t>anonymised</a:t>
            </a:r>
            <a:r>
              <a:rPr lang="en-US" dirty="0"/>
              <a:t> data, as a German Data Ethics Commission suggested last year. </a:t>
            </a:r>
          </a:p>
        </p:txBody>
      </p:sp>
      <p:sp>
        <p:nvSpPr>
          <p:cNvPr id="7" name="TextBox 6">
            <a:extLst>
              <a:ext uri="{FF2B5EF4-FFF2-40B4-BE49-F238E27FC236}">
                <a16:creationId xmlns:a16="http://schemas.microsoft.com/office/drawing/2014/main" id="{74E7FDFC-C06C-427E-9511-3D4A25423589}"/>
              </a:ext>
            </a:extLst>
          </p:cNvPr>
          <p:cNvSpPr txBox="1"/>
          <p:nvPr/>
        </p:nvSpPr>
        <p:spPr>
          <a:xfrm>
            <a:off x="838200" y="5388570"/>
            <a:ext cx="9938288" cy="1200329"/>
          </a:xfrm>
          <a:prstGeom prst="rect">
            <a:avLst/>
          </a:prstGeom>
          <a:noFill/>
        </p:spPr>
        <p:txBody>
          <a:bodyPr wrap="square">
            <a:spAutoFit/>
          </a:bodyPr>
          <a:lstStyle/>
          <a:p>
            <a:r>
              <a:rPr lang="en-US" dirty="0"/>
              <a:t>Pernille </a:t>
            </a:r>
            <a:r>
              <a:rPr lang="en-US" dirty="0" err="1"/>
              <a:t>Tranberg</a:t>
            </a:r>
            <a:r>
              <a:rPr lang="en-US" dirty="0"/>
              <a:t>. (2020). Why We Need to Make (Attempts of) De-</a:t>
            </a:r>
            <a:r>
              <a:rPr lang="en-US" dirty="0" err="1"/>
              <a:t>Anonymisation</a:t>
            </a:r>
            <a:r>
              <a:rPr lang="en-US" dirty="0"/>
              <a:t> Illegal. Data Ethics. February 6, 2020. </a:t>
            </a:r>
            <a:r>
              <a:rPr lang="en-US" dirty="0">
                <a:hlinkClick r:id="rId2"/>
              </a:rPr>
              <a:t>https://dataethics.eu/why-we-need-to-make-de-anonymisation-illegal/</a:t>
            </a:r>
            <a:r>
              <a:rPr lang="en-US" dirty="0"/>
              <a:t>   </a:t>
            </a:r>
          </a:p>
          <a:p>
            <a:r>
              <a:rPr lang="en-US" dirty="0" err="1"/>
              <a:t>Tranberg</a:t>
            </a:r>
            <a:r>
              <a:rPr lang="en-US" dirty="0"/>
              <a:t>, 2019: </a:t>
            </a:r>
            <a:r>
              <a:rPr lang="en-US" dirty="0">
                <a:hlinkClick r:id="rId3"/>
              </a:rPr>
              <a:t>https://dataethics.eu/german-data-ethics-commission-safeguarding-digital-sovereignty-of-europe-is-ethical-responsibility/</a:t>
            </a:r>
            <a:r>
              <a:rPr lang="en-US" dirty="0"/>
              <a:t> </a:t>
            </a:r>
          </a:p>
        </p:txBody>
      </p:sp>
      <p:pic>
        <p:nvPicPr>
          <p:cNvPr id="9" name="Picture 8">
            <a:extLst>
              <a:ext uri="{FF2B5EF4-FFF2-40B4-BE49-F238E27FC236}">
                <a16:creationId xmlns:a16="http://schemas.microsoft.com/office/drawing/2014/main" id="{92DED30A-2E45-4426-8BE0-AAE6F5B5577A}"/>
              </a:ext>
            </a:extLst>
          </p:cNvPr>
          <p:cNvPicPr>
            <a:picLocks noChangeAspect="1"/>
          </p:cNvPicPr>
          <p:nvPr/>
        </p:nvPicPr>
        <p:blipFill>
          <a:blip r:embed="rId4"/>
          <a:stretch>
            <a:fillRect/>
          </a:stretch>
        </p:blipFill>
        <p:spPr>
          <a:xfrm>
            <a:off x="5807344" y="1888449"/>
            <a:ext cx="5237067" cy="3365184"/>
          </a:xfrm>
          <a:prstGeom prst="rect">
            <a:avLst/>
          </a:prstGeom>
        </p:spPr>
      </p:pic>
    </p:spTree>
    <p:extLst>
      <p:ext uri="{BB962C8B-B14F-4D97-AF65-F5344CB8AC3E}">
        <p14:creationId xmlns:p14="http://schemas.microsoft.com/office/powerpoint/2010/main" val="15557641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9B4EE-6A62-4DC2-8479-708DF84EC22D}"/>
              </a:ext>
            </a:extLst>
          </p:cNvPr>
          <p:cNvSpPr>
            <a:spLocks noGrp="1"/>
          </p:cNvSpPr>
          <p:nvPr>
            <p:ph type="title"/>
          </p:nvPr>
        </p:nvSpPr>
        <p:spPr/>
        <p:txBody>
          <a:bodyPr/>
          <a:lstStyle/>
          <a:p>
            <a:r>
              <a:rPr lang="en-CA" dirty="0"/>
              <a:t>Aspects of Data Governance</a:t>
            </a:r>
            <a:endParaRPr lang="en-US" dirty="0"/>
          </a:p>
        </p:txBody>
      </p:sp>
      <p:sp>
        <p:nvSpPr>
          <p:cNvPr id="3" name="Content Placeholder 2">
            <a:extLst>
              <a:ext uri="{FF2B5EF4-FFF2-40B4-BE49-F238E27FC236}">
                <a16:creationId xmlns:a16="http://schemas.microsoft.com/office/drawing/2014/main" id="{5DF40F3C-D8CE-4928-95C6-B5BEE9C1C3BC}"/>
              </a:ext>
            </a:extLst>
          </p:cNvPr>
          <p:cNvSpPr>
            <a:spLocks noGrp="1"/>
          </p:cNvSpPr>
          <p:nvPr>
            <p:ph idx="1"/>
          </p:nvPr>
        </p:nvSpPr>
        <p:spPr>
          <a:xfrm>
            <a:off x="838200" y="1825625"/>
            <a:ext cx="4834180" cy="4351338"/>
          </a:xfrm>
        </p:spPr>
        <p:txBody>
          <a:bodyPr/>
          <a:lstStyle/>
          <a:p>
            <a:pPr marL="0" indent="0">
              <a:buNone/>
            </a:pPr>
            <a:r>
              <a:rPr lang="en-US" dirty="0">
                <a:solidFill>
                  <a:schemeClr val="accent2">
                    <a:lumMod val="50000"/>
                  </a:schemeClr>
                </a:solidFill>
              </a:rPr>
              <a:t>Policies, Roles and Teams</a:t>
            </a:r>
          </a:p>
          <a:p>
            <a:pPr marL="0" indent="0">
              <a:buNone/>
            </a:pPr>
            <a:endParaRPr lang="en-US" dirty="0"/>
          </a:p>
        </p:txBody>
      </p:sp>
      <p:sp>
        <p:nvSpPr>
          <p:cNvPr id="8" name="TextBox 7">
            <a:extLst>
              <a:ext uri="{FF2B5EF4-FFF2-40B4-BE49-F238E27FC236}">
                <a16:creationId xmlns:a16="http://schemas.microsoft.com/office/drawing/2014/main" id="{5A2EA180-8E4B-4E8C-AE02-7C025EDEDD20}"/>
              </a:ext>
            </a:extLst>
          </p:cNvPr>
          <p:cNvSpPr txBox="1"/>
          <p:nvPr/>
        </p:nvSpPr>
        <p:spPr>
          <a:xfrm>
            <a:off x="838200" y="2271814"/>
            <a:ext cx="5257800" cy="3693319"/>
          </a:xfrm>
          <a:prstGeom prst="rect">
            <a:avLst/>
          </a:prstGeom>
          <a:noFill/>
        </p:spPr>
        <p:txBody>
          <a:bodyPr wrap="square">
            <a:spAutoFit/>
          </a:bodyPr>
          <a:lstStyle/>
          <a:p>
            <a:pPr marL="285750" indent="-285750">
              <a:buFont typeface="Arial" panose="020B0604020202020204" pitchFamily="34" charset="0"/>
              <a:buChar char="•"/>
            </a:pPr>
            <a:r>
              <a:rPr lang="en-US" sz="2400" b="0" i="0" u="none" strike="noStrike" dirty="0">
                <a:solidFill>
                  <a:srgbClr val="000000"/>
                </a:solidFill>
                <a:effectLst/>
                <a:latin typeface="Arial" panose="020B0604020202020204" pitchFamily="34" charset="0"/>
              </a:rPr>
              <a:t>data management and classification policy</a:t>
            </a:r>
          </a:p>
          <a:p>
            <a:pPr marL="285750" indent="-285750">
              <a:buFont typeface="Arial" panose="020B0604020202020204" pitchFamily="34" charset="0"/>
              <a:buChar char="•"/>
            </a:pPr>
            <a:r>
              <a:rPr lang="en-US" sz="2400" b="0" i="0" u="none" strike="noStrike" dirty="0">
                <a:solidFill>
                  <a:srgbClr val="000000"/>
                </a:solidFill>
                <a:effectLst/>
                <a:latin typeface="Arial" panose="020B0604020202020204" pitchFamily="34" charset="0"/>
              </a:rPr>
              <a:t>data managers team consisting of representatives from departments</a:t>
            </a:r>
          </a:p>
          <a:p>
            <a:pPr marL="285750" indent="-285750">
              <a:buFont typeface="Arial" panose="020B0604020202020204" pitchFamily="34" charset="0"/>
              <a:buChar char="•"/>
            </a:pPr>
            <a:r>
              <a:rPr lang="en-US" sz="2400" b="0" i="0" u="none" strike="noStrike" dirty="0">
                <a:solidFill>
                  <a:srgbClr val="000000"/>
                </a:solidFill>
                <a:effectLst/>
                <a:latin typeface="Arial" panose="020B0604020202020204" pitchFamily="34" charset="0"/>
              </a:rPr>
              <a:t>data request process: making it it responsive, timely, and consistent</a:t>
            </a:r>
          </a:p>
          <a:p>
            <a:pPr marL="285750" indent="-285750">
              <a:buFont typeface="Arial" panose="020B0604020202020204" pitchFamily="34" charset="0"/>
              <a:buChar char="•"/>
            </a:pPr>
            <a:r>
              <a:rPr lang="en-US" sz="2400" dirty="0">
                <a:solidFill>
                  <a:srgbClr val="000000"/>
                </a:solidFill>
                <a:latin typeface="Arial" panose="020B0604020202020204" pitchFamily="34" charset="0"/>
              </a:rPr>
              <a:t>c</a:t>
            </a:r>
            <a:r>
              <a:rPr lang="en-US" sz="2400" b="0" i="0" u="none" strike="noStrike" dirty="0">
                <a:solidFill>
                  <a:srgbClr val="000000"/>
                </a:solidFill>
                <a:effectLst/>
                <a:latin typeface="Arial" panose="020B0604020202020204" pitchFamily="34" charset="0"/>
              </a:rPr>
              <a:t>ulture: helping people value the ethical use of data</a:t>
            </a:r>
          </a:p>
          <a:p>
            <a:pPr marL="285750" indent="-285750">
              <a:buFont typeface="Arial" panose="020B0604020202020204" pitchFamily="34" charset="0"/>
              <a:buChar char="•"/>
            </a:pPr>
            <a:r>
              <a:rPr lang="en-US" sz="2400" b="0" i="0" u="none" strike="noStrike" dirty="0">
                <a:solidFill>
                  <a:srgbClr val="000000"/>
                </a:solidFill>
                <a:effectLst/>
                <a:latin typeface="Arial" panose="020B0604020202020204" pitchFamily="34" charset="0"/>
              </a:rPr>
              <a:t>data security</a:t>
            </a:r>
            <a:endParaRPr lang="en-US" sz="2400" dirty="0">
              <a:effectLst/>
            </a:endParaRPr>
          </a:p>
          <a:p>
            <a:endParaRPr lang="en-US" dirty="0"/>
          </a:p>
        </p:txBody>
      </p:sp>
      <p:sp>
        <p:nvSpPr>
          <p:cNvPr id="11" name="TextBox 10">
            <a:extLst>
              <a:ext uri="{FF2B5EF4-FFF2-40B4-BE49-F238E27FC236}">
                <a16:creationId xmlns:a16="http://schemas.microsoft.com/office/drawing/2014/main" id="{88CBA92D-7E5F-4588-A0F7-BD715D8328AB}"/>
              </a:ext>
            </a:extLst>
          </p:cNvPr>
          <p:cNvSpPr txBox="1"/>
          <p:nvPr/>
        </p:nvSpPr>
        <p:spPr>
          <a:xfrm>
            <a:off x="838200" y="6127234"/>
            <a:ext cx="10077772" cy="646331"/>
          </a:xfrm>
          <a:prstGeom prst="rect">
            <a:avLst/>
          </a:prstGeom>
          <a:noFill/>
        </p:spPr>
        <p:txBody>
          <a:bodyPr wrap="square">
            <a:spAutoFit/>
          </a:bodyPr>
          <a:lstStyle/>
          <a:p>
            <a:r>
              <a:rPr lang="en-US" dirty="0"/>
              <a:t>Klein &amp; brown, </a:t>
            </a:r>
            <a:r>
              <a:rPr lang="en-US" dirty="0">
                <a:hlinkClick r:id="rId2"/>
              </a:rPr>
              <a:t>https://www.businessofficermagazine.org/features/ethics-at-the-core/</a:t>
            </a:r>
            <a:r>
              <a:rPr lang="en-US" dirty="0"/>
              <a:t> </a:t>
            </a:r>
          </a:p>
          <a:p>
            <a:r>
              <a:rPr lang="en-US" dirty="0"/>
              <a:t>Image: </a:t>
            </a:r>
            <a:r>
              <a:rPr lang="en-US" dirty="0">
                <a:hlinkClick r:id="rId3"/>
              </a:rPr>
              <a:t>https://www.rawsoft.com/wp-content/uploads/2019/09/Data-Governance.png</a:t>
            </a:r>
            <a:r>
              <a:rPr lang="en-US" dirty="0"/>
              <a:t> </a:t>
            </a:r>
          </a:p>
        </p:txBody>
      </p:sp>
      <p:pic>
        <p:nvPicPr>
          <p:cNvPr id="13" name="Picture 12" descr="Diagram&#10;&#10;Description automatically generated">
            <a:extLst>
              <a:ext uri="{FF2B5EF4-FFF2-40B4-BE49-F238E27FC236}">
                <a16:creationId xmlns:a16="http://schemas.microsoft.com/office/drawing/2014/main" id="{381C7CB7-276F-496E-95F0-A846D316D4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2925" y="1690687"/>
            <a:ext cx="5257799" cy="4206239"/>
          </a:xfrm>
          <a:prstGeom prst="rect">
            <a:avLst/>
          </a:prstGeom>
        </p:spPr>
      </p:pic>
    </p:spTree>
    <p:extLst>
      <p:ext uri="{BB962C8B-B14F-4D97-AF65-F5344CB8AC3E}">
        <p14:creationId xmlns:p14="http://schemas.microsoft.com/office/powerpoint/2010/main" val="14250018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950EB-0EC0-463F-9925-0732A6BA1ABF}"/>
              </a:ext>
            </a:extLst>
          </p:cNvPr>
          <p:cNvSpPr>
            <a:spLocks noGrp="1"/>
          </p:cNvSpPr>
          <p:nvPr>
            <p:ph type="title"/>
          </p:nvPr>
        </p:nvSpPr>
        <p:spPr/>
        <p:txBody>
          <a:bodyPr/>
          <a:lstStyle/>
          <a:p>
            <a:r>
              <a:rPr lang="en-CA" dirty="0"/>
              <a:t>Aspects of Data Governance</a:t>
            </a:r>
            <a:endParaRPr lang="en-US" dirty="0"/>
          </a:p>
        </p:txBody>
      </p:sp>
      <p:sp>
        <p:nvSpPr>
          <p:cNvPr id="3" name="Content Placeholder 2">
            <a:extLst>
              <a:ext uri="{FF2B5EF4-FFF2-40B4-BE49-F238E27FC236}">
                <a16:creationId xmlns:a16="http://schemas.microsoft.com/office/drawing/2014/main" id="{39FB7FB8-5364-49B1-979D-D4EFD5A61496}"/>
              </a:ext>
            </a:extLst>
          </p:cNvPr>
          <p:cNvSpPr>
            <a:spLocks noGrp="1"/>
          </p:cNvSpPr>
          <p:nvPr>
            <p:ph idx="1"/>
          </p:nvPr>
        </p:nvSpPr>
        <p:spPr>
          <a:xfrm>
            <a:off x="838200" y="1825625"/>
            <a:ext cx="7732363" cy="4351338"/>
          </a:xfrm>
        </p:spPr>
        <p:txBody>
          <a:bodyPr/>
          <a:lstStyle/>
          <a:p>
            <a:pPr marL="0" indent="0">
              <a:buNone/>
            </a:pPr>
            <a:r>
              <a:rPr lang="en-CA" dirty="0">
                <a:solidFill>
                  <a:schemeClr val="accent2">
                    <a:lumMod val="50000"/>
                  </a:schemeClr>
                </a:solidFill>
              </a:rPr>
              <a:t>Informed consent</a:t>
            </a:r>
          </a:p>
          <a:p>
            <a:pPr marL="0" indent="0">
              <a:buNone/>
            </a:pPr>
            <a:endParaRPr lang="en-CA" dirty="0"/>
          </a:p>
        </p:txBody>
      </p:sp>
      <p:sp>
        <p:nvSpPr>
          <p:cNvPr id="7" name="TextBox 6">
            <a:extLst>
              <a:ext uri="{FF2B5EF4-FFF2-40B4-BE49-F238E27FC236}">
                <a16:creationId xmlns:a16="http://schemas.microsoft.com/office/drawing/2014/main" id="{1A515109-F3ED-448D-BA4A-D8B6E74A3D9D}"/>
              </a:ext>
            </a:extLst>
          </p:cNvPr>
          <p:cNvSpPr txBox="1"/>
          <p:nvPr/>
        </p:nvSpPr>
        <p:spPr>
          <a:xfrm>
            <a:off x="4494508" y="2478956"/>
            <a:ext cx="7014275" cy="4013919"/>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Anouk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Ruhaak</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(2020): the principle of 'informed consent' is dead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If one person gives consent, many people are affected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It's unlikely anyone is truly 'informed' when they give consent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Consent is meaningless without the ability to opt out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Ruhaak</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argues for an alternative, collective consent, in which our rights are managed by "a fiduciary, someone with a legal responsibility to look out for your interest, rather than their own."</a:t>
            </a:r>
          </a:p>
        </p:txBody>
      </p:sp>
      <p:pic>
        <p:nvPicPr>
          <p:cNvPr id="9" name="Picture 8" descr="A picture containing outdoor, people, ship, watercraft&#10;&#10;Description automatically generated">
            <a:extLst>
              <a:ext uri="{FF2B5EF4-FFF2-40B4-BE49-F238E27FC236}">
                <a16:creationId xmlns:a16="http://schemas.microsoft.com/office/drawing/2014/main" id="{CAA5A850-D385-4FAD-A5A6-78D749A11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334" y="2608021"/>
            <a:ext cx="3275771" cy="2378990"/>
          </a:xfrm>
          <a:prstGeom prst="rect">
            <a:avLst/>
          </a:prstGeom>
        </p:spPr>
      </p:pic>
      <p:sp>
        <p:nvSpPr>
          <p:cNvPr id="11" name="TextBox 10">
            <a:extLst>
              <a:ext uri="{FF2B5EF4-FFF2-40B4-BE49-F238E27FC236}">
                <a16:creationId xmlns:a16="http://schemas.microsoft.com/office/drawing/2014/main" id="{35940E2E-42BA-4425-8422-8BACB295DD3C}"/>
              </a:ext>
            </a:extLst>
          </p:cNvPr>
          <p:cNvSpPr txBox="1"/>
          <p:nvPr/>
        </p:nvSpPr>
        <p:spPr>
          <a:xfrm>
            <a:off x="838200" y="5252718"/>
            <a:ext cx="3098369" cy="923330"/>
          </a:xfrm>
          <a:prstGeom prst="rect">
            <a:avLst/>
          </a:prstGeom>
          <a:noFill/>
        </p:spPr>
        <p:txBody>
          <a:bodyPr wrap="square">
            <a:spAutoFit/>
          </a:bodyPr>
          <a:lstStyle/>
          <a:p>
            <a:r>
              <a:rPr lang="en-US" dirty="0">
                <a:hlinkClick r:id="rId3"/>
              </a:rPr>
              <a:t>https://foundation.mozilla.org/en/blog/when-one-affects-many-case-collective-consent/</a:t>
            </a:r>
            <a:r>
              <a:rPr lang="en-US" dirty="0"/>
              <a:t> </a:t>
            </a:r>
          </a:p>
        </p:txBody>
      </p:sp>
    </p:spTree>
    <p:extLst>
      <p:ext uri="{BB962C8B-B14F-4D97-AF65-F5344CB8AC3E}">
        <p14:creationId xmlns:p14="http://schemas.microsoft.com/office/powerpoint/2010/main" val="2164460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4D065E-FCE0-414D-8277-CFAC5F3D111C}"/>
              </a:ext>
            </a:extLst>
          </p:cNvPr>
          <p:cNvPicPr>
            <a:picLocks noChangeAspect="1"/>
          </p:cNvPicPr>
          <p:nvPr/>
        </p:nvPicPr>
        <p:blipFill>
          <a:blip r:embed="rId2"/>
          <a:stretch>
            <a:fillRect/>
          </a:stretch>
        </p:blipFill>
        <p:spPr>
          <a:xfrm>
            <a:off x="6674717" y="1027906"/>
            <a:ext cx="4963218" cy="5649113"/>
          </a:xfrm>
          <a:prstGeom prst="rect">
            <a:avLst/>
          </a:prstGeom>
        </p:spPr>
      </p:pic>
      <p:sp>
        <p:nvSpPr>
          <p:cNvPr id="2" name="Title 1">
            <a:extLst>
              <a:ext uri="{FF2B5EF4-FFF2-40B4-BE49-F238E27FC236}">
                <a16:creationId xmlns:a16="http://schemas.microsoft.com/office/drawing/2014/main" id="{FCBB669F-9982-4545-A28E-112F1974FB7A}"/>
              </a:ext>
            </a:extLst>
          </p:cNvPr>
          <p:cNvSpPr>
            <a:spLocks noGrp="1"/>
          </p:cNvSpPr>
          <p:nvPr>
            <p:ph type="title"/>
          </p:nvPr>
        </p:nvSpPr>
        <p:spPr/>
        <p:txBody>
          <a:bodyPr/>
          <a:lstStyle/>
          <a:p>
            <a:r>
              <a:rPr lang="en-CA" dirty="0"/>
              <a:t>Aspects of Data Governance</a:t>
            </a:r>
            <a:endParaRPr lang="en-US" dirty="0"/>
          </a:p>
        </p:txBody>
      </p:sp>
      <p:sp>
        <p:nvSpPr>
          <p:cNvPr id="3" name="Content Placeholder 2">
            <a:extLst>
              <a:ext uri="{FF2B5EF4-FFF2-40B4-BE49-F238E27FC236}">
                <a16:creationId xmlns:a16="http://schemas.microsoft.com/office/drawing/2014/main" id="{E70E99C8-B2E1-4330-885E-E7031C7303F8}"/>
              </a:ext>
            </a:extLst>
          </p:cNvPr>
          <p:cNvSpPr>
            <a:spLocks noGrp="1"/>
          </p:cNvSpPr>
          <p:nvPr>
            <p:ph idx="1"/>
          </p:nvPr>
        </p:nvSpPr>
        <p:spPr>
          <a:xfrm>
            <a:off x="838200" y="1825625"/>
            <a:ext cx="5082153" cy="4351338"/>
          </a:xfrm>
        </p:spPr>
        <p:txBody>
          <a:bodyPr/>
          <a:lstStyle/>
          <a:p>
            <a:pPr marL="0" indent="0">
              <a:buNone/>
            </a:pPr>
            <a:r>
              <a:rPr lang="en-CA" dirty="0">
                <a:solidFill>
                  <a:schemeClr val="accent2">
                    <a:lumMod val="50000"/>
                  </a:schemeClr>
                </a:solidFill>
              </a:rPr>
              <a:t>Single source of truth</a:t>
            </a:r>
          </a:p>
          <a:p>
            <a:pPr marL="0" indent="0">
              <a:buNone/>
            </a:pPr>
            <a:r>
              <a:rPr lang="en-US" dirty="0"/>
              <a:t>This is at once a technical term for database management and also critical advice for working in a distributed environment. </a:t>
            </a:r>
          </a:p>
        </p:txBody>
      </p:sp>
      <p:sp>
        <p:nvSpPr>
          <p:cNvPr id="5" name="TextBox 4">
            <a:extLst>
              <a:ext uri="{FF2B5EF4-FFF2-40B4-BE49-F238E27FC236}">
                <a16:creationId xmlns:a16="http://schemas.microsoft.com/office/drawing/2014/main" id="{620628FF-D4A9-47C9-8E30-1F1CE573E8EC}"/>
              </a:ext>
            </a:extLst>
          </p:cNvPr>
          <p:cNvSpPr txBox="1"/>
          <p:nvPr/>
        </p:nvSpPr>
        <p:spPr>
          <a:xfrm>
            <a:off x="838199" y="5942568"/>
            <a:ext cx="8786247" cy="646331"/>
          </a:xfrm>
          <a:prstGeom prst="rect">
            <a:avLst/>
          </a:prstGeom>
          <a:noFill/>
        </p:spPr>
        <p:txBody>
          <a:bodyPr wrap="square">
            <a:spAutoFit/>
          </a:bodyPr>
          <a:lstStyle/>
          <a:p>
            <a:r>
              <a:rPr lang="en-US" dirty="0">
                <a:hlinkClick r:id="rId3"/>
              </a:rPr>
              <a:t>https://www.vistaprojects.com/blog/what-is-single-source-of-truth-ssot/</a:t>
            </a:r>
          </a:p>
          <a:p>
            <a:r>
              <a:rPr lang="en-US" dirty="0">
                <a:hlinkClick r:id="rId3"/>
              </a:rPr>
              <a:t>https://en.wikipedia.org/wiki/Single_source_of_truth</a:t>
            </a:r>
            <a:r>
              <a:rPr lang="en-US" dirty="0"/>
              <a:t> </a:t>
            </a:r>
          </a:p>
        </p:txBody>
      </p:sp>
      <p:sp>
        <p:nvSpPr>
          <p:cNvPr id="7" name="TextBox 6">
            <a:extLst>
              <a:ext uri="{FF2B5EF4-FFF2-40B4-BE49-F238E27FC236}">
                <a16:creationId xmlns:a16="http://schemas.microsoft.com/office/drawing/2014/main" id="{AD0F1777-C381-4F7B-9CFE-D10E3C82D5F4}"/>
              </a:ext>
            </a:extLst>
          </p:cNvPr>
          <p:cNvSpPr txBox="1"/>
          <p:nvPr/>
        </p:nvSpPr>
        <p:spPr>
          <a:xfrm>
            <a:off x="838199" y="4001294"/>
            <a:ext cx="5650424" cy="1477328"/>
          </a:xfrm>
          <a:prstGeom prst="rect">
            <a:avLst/>
          </a:prstGeom>
          <a:noFill/>
        </p:spPr>
        <p:txBody>
          <a:bodyPr wrap="square">
            <a:spAutoFit/>
          </a:bodyPr>
          <a:lstStyle/>
          <a:p>
            <a:pPr marL="285750" indent="-285750">
              <a:buFont typeface="Arial" panose="020B0604020202020204" pitchFamily="34" charset="0"/>
              <a:buChar char="•"/>
            </a:pPr>
            <a:r>
              <a:rPr lang="en-US" dirty="0"/>
              <a:t> No duplicate data entries or version control issues</a:t>
            </a:r>
          </a:p>
          <a:p>
            <a:pPr marL="285750" indent="-285750">
              <a:buFont typeface="Arial" panose="020B0604020202020204" pitchFamily="34" charset="0"/>
              <a:buChar char="•"/>
            </a:pPr>
            <a:r>
              <a:rPr lang="en-US" dirty="0"/>
              <a:t> Timely data values at the right moment</a:t>
            </a:r>
          </a:p>
          <a:p>
            <a:pPr marL="285750" indent="-285750">
              <a:buFont typeface="Arial" panose="020B0604020202020204" pitchFamily="34" charset="0"/>
              <a:buChar char="•"/>
            </a:pPr>
            <a:r>
              <a:rPr lang="en-US" dirty="0"/>
              <a:t> Reduced time spent validating records and data types</a:t>
            </a:r>
          </a:p>
          <a:p>
            <a:pPr marL="285750" indent="-285750">
              <a:buFont typeface="Arial" panose="020B0604020202020204" pitchFamily="34" charset="0"/>
              <a:buChar char="•"/>
            </a:pPr>
            <a:r>
              <a:rPr lang="en-US" dirty="0"/>
              <a:t> Improved data warehouse and intelligence</a:t>
            </a:r>
          </a:p>
          <a:p>
            <a:pPr marL="285750" indent="-285750">
              <a:buFont typeface="Arial" panose="020B0604020202020204" pitchFamily="34" charset="0"/>
              <a:buChar char="•"/>
            </a:pPr>
            <a:r>
              <a:rPr lang="en-US" dirty="0"/>
              <a:t> Improved communication and productivity</a:t>
            </a:r>
          </a:p>
        </p:txBody>
      </p:sp>
    </p:spTree>
    <p:extLst>
      <p:ext uri="{BB962C8B-B14F-4D97-AF65-F5344CB8AC3E}">
        <p14:creationId xmlns:p14="http://schemas.microsoft.com/office/powerpoint/2010/main" val="5220925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AB4DC-056F-476A-A69B-A1AAF283BEBE}"/>
              </a:ext>
            </a:extLst>
          </p:cNvPr>
          <p:cNvSpPr>
            <a:spLocks noGrp="1"/>
          </p:cNvSpPr>
          <p:nvPr>
            <p:ph type="title"/>
          </p:nvPr>
        </p:nvSpPr>
        <p:spPr/>
        <p:txBody>
          <a:bodyPr/>
          <a:lstStyle/>
          <a:p>
            <a:r>
              <a:rPr lang="en-CA" dirty="0"/>
              <a:t>Data Governance as a Diversion</a:t>
            </a:r>
            <a:endParaRPr lang="en-US" dirty="0"/>
          </a:p>
        </p:txBody>
      </p:sp>
      <p:sp>
        <p:nvSpPr>
          <p:cNvPr id="3" name="Content Placeholder 2">
            <a:extLst>
              <a:ext uri="{FF2B5EF4-FFF2-40B4-BE49-F238E27FC236}">
                <a16:creationId xmlns:a16="http://schemas.microsoft.com/office/drawing/2014/main" id="{42145303-5A22-45DD-B407-4B5B0D3C1729}"/>
              </a:ext>
            </a:extLst>
          </p:cNvPr>
          <p:cNvSpPr>
            <a:spLocks noGrp="1"/>
          </p:cNvSpPr>
          <p:nvPr>
            <p:ph idx="1"/>
          </p:nvPr>
        </p:nvSpPr>
        <p:spPr>
          <a:xfrm>
            <a:off x="838200" y="1825625"/>
            <a:ext cx="3594315" cy="4351338"/>
          </a:xfrm>
        </p:spPr>
        <p:txBody>
          <a:bodyPr/>
          <a:lstStyle/>
          <a:p>
            <a:pPr marL="0" indent="0">
              <a:buNone/>
            </a:pPr>
            <a:r>
              <a:rPr lang="en-CA" dirty="0"/>
              <a:t>Julia Powles and Helen </a:t>
            </a:r>
            <a:r>
              <a:rPr lang="en-CA" dirty="0" err="1"/>
              <a:t>Nissenbaum</a:t>
            </a:r>
            <a:r>
              <a:rPr lang="en-CA" dirty="0"/>
              <a:t>: ‘Solving </a:t>
            </a:r>
            <a:r>
              <a:rPr lang="en-CA" dirty="0" err="1"/>
              <a:t>bias’</a:t>
            </a:r>
            <a:r>
              <a:rPr lang="en-CA" dirty="0"/>
              <a:t> in AI data is a diversion; “</a:t>
            </a:r>
            <a:r>
              <a:rPr lang="en-US" dirty="0"/>
              <a:t>recognizing and acknowledging bias can be seen as a </a:t>
            </a:r>
            <a:r>
              <a:rPr lang="en-US" i="1" dirty="0"/>
              <a:t>strategic concession</a:t>
            </a:r>
            <a:r>
              <a:rPr lang="en-US" dirty="0"/>
              <a:t> — one that subdues the scale of the challenge.”</a:t>
            </a:r>
          </a:p>
        </p:txBody>
      </p:sp>
      <p:sp>
        <p:nvSpPr>
          <p:cNvPr id="5" name="TextBox 4">
            <a:extLst>
              <a:ext uri="{FF2B5EF4-FFF2-40B4-BE49-F238E27FC236}">
                <a16:creationId xmlns:a16="http://schemas.microsoft.com/office/drawing/2014/main" id="{E5F5CF83-5F4E-41B4-A651-090A00BDF2D7}"/>
              </a:ext>
            </a:extLst>
          </p:cNvPr>
          <p:cNvSpPr txBox="1"/>
          <p:nvPr/>
        </p:nvSpPr>
        <p:spPr>
          <a:xfrm>
            <a:off x="838199" y="6176963"/>
            <a:ext cx="10367075" cy="369332"/>
          </a:xfrm>
          <a:prstGeom prst="rect">
            <a:avLst/>
          </a:prstGeom>
          <a:noFill/>
        </p:spPr>
        <p:txBody>
          <a:bodyPr wrap="square">
            <a:spAutoFit/>
          </a:bodyPr>
          <a:lstStyle/>
          <a:p>
            <a:r>
              <a:rPr lang="en-US" dirty="0">
                <a:hlinkClick r:id="rId2"/>
              </a:rPr>
              <a:t>https://onezero.medium.com/the-seductive-diversion-of-solving-bias-in-artificial-intelligence-890df5e5ef53</a:t>
            </a:r>
          </a:p>
        </p:txBody>
      </p:sp>
      <p:pic>
        <p:nvPicPr>
          <p:cNvPr id="6" name="Picture 5" descr="A picture containing map&#10;&#10;Description automatically generated">
            <a:extLst>
              <a:ext uri="{FF2B5EF4-FFF2-40B4-BE49-F238E27FC236}">
                <a16:creationId xmlns:a16="http://schemas.microsoft.com/office/drawing/2014/main" id="{BAEFA1C9-D6E8-4F9B-87BB-4551C5FCC4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827" y="1866900"/>
            <a:ext cx="6667500" cy="4133850"/>
          </a:xfrm>
          <a:prstGeom prst="rect">
            <a:avLst/>
          </a:prstGeom>
        </p:spPr>
      </p:pic>
    </p:spTree>
    <p:extLst>
      <p:ext uri="{BB962C8B-B14F-4D97-AF65-F5344CB8AC3E}">
        <p14:creationId xmlns:p14="http://schemas.microsoft.com/office/powerpoint/2010/main" val="3009825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5B9A-AD1C-4A0A-8481-C567513EA9DD}"/>
              </a:ext>
            </a:extLst>
          </p:cNvPr>
          <p:cNvSpPr>
            <a:spLocks noGrp="1"/>
          </p:cNvSpPr>
          <p:nvPr>
            <p:ph type="title"/>
          </p:nvPr>
        </p:nvSpPr>
        <p:spPr/>
        <p:txBody>
          <a:bodyPr/>
          <a:lstStyle/>
          <a:p>
            <a:r>
              <a:rPr lang="en-CA" dirty="0"/>
              <a:t>Managing for Risk</a:t>
            </a:r>
            <a:endParaRPr lang="en-US" dirty="0"/>
          </a:p>
        </p:txBody>
      </p:sp>
      <p:sp>
        <p:nvSpPr>
          <p:cNvPr id="3" name="Content Placeholder 2">
            <a:extLst>
              <a:ext uri="{FF2B5EF4-FFF2-40B4-BE49-F238E27FC236}">
                <a16:creationId xmlns:a16="http://schemas.microsoft.com/office/drawing/2014/main" id="{C5F2CFE2-7C5B-47C6-B078-2F1A1B359667}"/>
              </a:ext>
            </a:extLst>
          </p:cNvPr>
          <p:cNvSpPr>
            <a:spLocks noGrp="1"/>
          </p:cNvSpPr>
          <p:nvPr>
            <p:ph idx="1"/>
          </p:nvPr>
        </p:nvSpPr>
        <p:spPr/>
        <p:txBody>
          <a:bodyPr/>
          <a:lstStyle/>
          <a:p>
            <a:pPr marL="0" indent="0">
              <a:buNone/>
            </a:pPr>
            <a:r>
              <a:rPr lang="en-CA" dirty="0"/>
              <a:t>Re: the regulations</a:t>
            </a:r>
          </a:p>
          <a:p>
            <a:r>
              <a:rPr lang="en-CA" dirty="0"/>
              <a:t>These are focused on reducing risks</a:t>
            </a:r>
          </a:p>
          <a:p>
            <a:r>
              <a:rPr lang="en-CA" dirty="0"/>
              <a:t>Managing for risk is not ethics</a:t>
            </a:r>
          </a:p>
          <a:p>
            <a:pPr lvl="1"/>
            <a:r>
              <a:rPr lang="en-CA" dirty="0"/>
              <a:t>Sometimes the most ethical route is the most ethical</a:t>
            </a:r>
          </a:p>
          <a:p>
            <a:pPr lvl="1"/>
            <a:r>
              <a:rPr lang="en-CA" dirty="0"/>
              <a:t>Sometimes the safest path is the least ethical</a:t>
            </a:r>
          </a:p>
          <a:p>
            <a:pPr lvl="1"/>
            <a:r>
              <a:rPr lang="en-CA" dirty="0"/>
              <a:t>Risks measure some parameters (like cost) but not others</a:t>
            </a:r>
            <a:endParaRPr lang="en-US" dirty="0"/>
          </a:p>
        </p:txBody>
      </p:sp>
      <p:pic>
        <p:nvPicPr>
          <p:cNvPr id="7" name="Picture 6" descr="Diagram, timeline&#10;&#10;Description automatically generated">
            <a:extLst>
              <a:ext uri="{FF2B5EF4-FFF2-40B4-BE49-F238E27FC236}">
                <a16:creationId xmlns:a16="http://schemas.microsoft.com/office/drawing/2014/main" id="{C7E34B91-7ED6-47BB-A6FD-8A75AFEA9F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717" y="3594403"/>
            <a:ext cx="9066666" cy="4850793"/>
          </a:xfrm>
          <a:prstGeom prst="rect">
            <a:avLst/>
          </a:prstGeom>
        </p:spPr>
      </p:pic>
      <p:sp>
        <p:nvSpPr>
          <p:cNvPr id="9" name="TextBox 8">
            <a:extLst>
              <a:ext uri="{FF2B5EF4-FFF2-40B4-BE49-F238E27FC236}">
                <a16:creationId xmlns:a16="http://schemas.microsoft.com/office/drawing/2014/main" id="{3E27E2E1-2E66-48DF-9660-547AD72461B0}"/>
              </a:ext>
            </a:extLst>
          </p:cNvPr>
          <p:cNvSpPr txBox="1"/>
          <p:nvPr/>
        </p:nvSpPr>
        <p:spPr>
          <a:xfrm>
            <a:off x="9904866" y="4272677"/>
            <a:ext cx="1987657" cy="2585323"/>
          </a:xfrm>
          <a:prstGeom prst="rect">
            <a:avLst/>
          </a:prstGeom>
          <a:noFill/>
        </p:spPr>
        <p:txBody>
          <a:bodyPr wrap="square">
            <a:spAutoFit/>
          </a:bodyPr>
          <a:lstStyle/>
          <a:p>
            <a:r>
              <a:rPr lang="en-US" dirty="0">
                <a:hlinkClick r:id="rId3"/>
              </a:rPr>
              <a:t>https://www.plato-e1ns.com/products/e1ns-solution-packages/e1ns-solution-package-medical-technology/plato-risk-management-14971/</a:t>
            </a:r>
            <a:r>
              <a:rPr lang="en-US" dirty="0"/>
              <a:t> </a:t>
            </a:r>
          </a:p>
        </p:txBody>
      </p:sp>
    </p:spTree>
    <p:extLst>
      <p:ext uri="{BB962C8B-B14F-4D97-AF65-F5344CB8AC3E}">
        <p14:creationId xmlns:p14="http://schemas.microsoft.com/office/powerpoint/2010/main" val="19048858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DB5AC-7988-48A4-A857-B45996B2717D}"/>
              </a:ext>
            </a:extLst>
          </p:cNvPr>
          <p:cNvSpPr>
            <a:spLocks noGrp="1"/>
          </p:cNvSpPr>
          <p:nvPr>
            <p:ph type="title"/>
          </p:nvPr>
        </p:nvSpPr>
        <p:spPr/>
        <p:txBody>
          <a:bodyPr/>
          <a:lstStyle/>
          <a:p>
            <a:r>
              <a:rPr lang="en-CA" dirty="0"/>
              <a:t>IT Governance Frameworks</a:t>
            </a:r>
            <a:endParaRPr lang="en-US" dirty="0"/>
          </a:p>
        </p:txBody>
      </p:sp>
      <p:sp>
        <p:nvSpPr>
          <p:cNvPr id="3" name="Content Placeholder 2">
            <a:extLst>
              <a:ext uri="{FF2B5EF4-FFF2-40B4-BE49-F238E27FC236}">
                <a16:creationId xmlns:a16="http://schemas.microsoft.com/office/drawing/2014/main" id="{52CA0D67-5E4E-4414-884D-CF6B3A1EF52F}"/>
              </a:ext>
            </a:extLst>
          </p:cNvPr>
          <p:cNvSpPr>
            <a:spLocks noGrp="1"/>
          </p:cNvSpPr>
          <p:nvPr>
            <p:ph idx="1"/>
          </p:nvPr>
        </p:nvSpPr>
        <p:spPr>
          <a:xfrm>
            <a:off x="7237708" y="1825625"/>
            <a:ext cx="4421216" cy="4351338"/>
          </a:xfrm>
        </p:spPr>
        <p:txBody>
          <a:bodyPr/>
          <a:lstStyle/>
          <a:p>
            <a:pPr marL="0" indent="0">
              <a:buNone/>
            </a:pPr>
            <a:r>
              <a:rPr lang="en-US" dirty="0">
                <a:effectLst/>
              </a:rPr>
              <a:t>“Many respected IT organizations and standards setting bodies have established frameworks to identify the ‘risks and mitigation strategies with the evolving cloud computing paradigm’”</a:t>
            </a:r>
            <a:endParaRPr lang="en-US" dirty="0"/>
          </a:p>
        </p:txBody>
      </p:sp>
      <p:pic>
        <p:nvPicPr>
          <p:cNvPr id="5" name="Picture 4" descr="Diagram&#10;&#10;Description automatically generated">
            <a:extLst>
              <a:ext uri="{FF2B5EF4-FFF2-40B4-BE49-F238E27FC236}">
                <a16:creationId xmlns:a16="http://schemas.microsoft.com/office/drawing/2014/main" id="{6DE25824-C842-4939-9F82-627014A9BC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076" y="1825625"/>
            <a:ext cx="6496373" cy="3588368"/>
          </a:xfrm>
          <a:prstGeom prst="rect">
            <a:avLst/>
          </a:prstGeom>
        </p:spPr>
      </p:pic>
      <p:sp>
        <p:nvSpPr>
          <p:cNvPr id="7" name="TextBox 6">
            <a:extLst>
              <a:ext uri="{FF2B5EF4-FFF2-40B4-BE49-F238E27FC236}">
                <a16:creationId xmlns:a16="http://schemas.microsoft.com/office/drawing/2014/main" id="{C92476B8-D9FF-4372-AB91-A7E6CE14B54E}"/>
              </a:ext>
            </a:extLst>
          </p:cNvPr>
          <p:cNvSpPr txBox="1"/>
          <p:nvPr/>
        </p:nvSpPr>
        <p:spPr>
          <a:xfrm>
            <a:off x="533076" y="6176963"/>
            <a:ext cx="6098582" cy="369332"/>
          </a:xfrm>
          <a:prstGeom prst="rect">
            <a:avLst/>
          </a:prstGeom>
          <a:noFill/>
        </p:spPr>
        <p:txBody>
          <a:bodyPr wrap="square">
            <a:spAutoFit/>
          </a:bodyPr>
          <a:lstStyle/>
          <a:p>
            <a:r>
              <a:rPr lang="en-US" dirty="0">
                <a:hlinkClick r:id="rId3"/>
              </a:rPr>
              <a:t>https://core.ac.uk/download/pdf/301361909.pdf</a:t>
            </a:r>
            <a:r>
              <a:rPr lang="en-US" dirty="0"/>
              <a:t> </a:t>
            </a:r>
          </a:p>
        </p:txBody>
      </p:sp>
    </p:spTree>
    <p:extLst>
      <p:ext uri="{BB962C8B-B14F-4D97-AF65-F5344CB8AC3E}">
        <p14:creationId xmlns:p14="http://schemas.microsoft.com/office/powerpoint/2010/main" val="7064679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8BA66-F6B3-4128-9C71-381B7C32AF35}"/>
              </a:ext>
            </a:extLst>
          </p:cNvPr>
          <p:cNvSpPr>
            <a:spLocks noGrp="1"/>
          </p:cNvSpPr>
          <p:nvPr>
            <p:ph type="title"/>
          </p:nvPr>
        </p:nvSpPr>
        <p:spPr/>
        <p:txBody>
          <a:bodyPr/>
          <a:lstStyle/>
          <a:p>
            <a:r>
              <a:rPr lang="en-CA" dirty="0" err="1"/>
              <a:t>CobiT</a:t>
            </a:r>
            <a:endParaRPr lang="en-US" dirty="0"/>
          </a:p>
        </p:txBody>
      </p:sp>
      <p:sp>
        <p:nvSpPr>
          <p:cNvPr id="3" name="Content Placeholder 2">
            <a:extLst>
              <a:ext uri="{FF2B5EF4-FFF2-40B4-BE49-F238E27FC236}">
                <a16:creationId xmlns:a16="http://schemas.microsoft.com/office/drawing/2014/main" id="{2DAC82F3-C1EE-4FAC-ADFE-1A869D1DFE39}"/>
              </a:ext>
            </a:extLst>
          </p:cNvPr>
          <p:cNvSpPr>
            <a:spLocks noGrp="1"/>
          </p:cNvSpPr>
          <p:nvPr>
            <p:ph idx="1"/>
          </p:nvPr>
        </p:nvSpPr>
        <p:spPr>
          <a:xfrm>
            <a:off x="838199" y="1825625"/>
            <a:ext cx="4606633" cy="4351338"/>
          </a:xfrm>
        </p:spPr>
        <p:txBody>
          <a:bodyPr/>
          <a:lstStyle/>
          <a:p>
            <a:pPr marL="0" indent="0">
              <a:buNone/>
            </a:pPr>
            <a:r>
              <a:rPr lang="en-CA" dirty="0"/>
              <a:t>“</a:t>
            </a:r>
            <a:r>
              <a:rPr lang="en-US" dirty="0"/>
              <a:t>Control Objectives for Information and Related Technology (</a:t>
            </a:r>
            <a:r>
              <a:rPr lang="en-US" dirty="0" err="1"/>
              <a:t>CobiT</a:t>
            </a:r>
            <a:r>
              <a:rPr lang="en-US" dirty="0"/>
              <a:t>) is an IT governance control framework that helps organizations address the areas of regulatory compliance, risk management and aligning IT strategy with organizational goals.”</a:t>
            </a:r>
          </a:p>
        </p:txBody>
      </p:sp>
      <p:pic>
        <p:nvPicPr>
          <p:cNvPr id="5" name="Picture 4" descr="Diagram, text&#10;&#10;Description automatically generated">
            <a:extLst>
              <a:ext uri="{FF2B5EF4-FFF2-40B4-BE49-F238E27FC236}">
                <a16:creationId xmlns:a16="http://schemas.microsoft.com/office/drawing/2014/main" id="{0DAEFCBD-8124-4697-B162-4FF2298688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3354" y="1825624"/>
            <a:ext cx="6583139" cy="3335311"/>
          </a:xfrm>
          <a:prstGeom prst="rect">
            <a:avLst/>
          </a:prstGeom>
        </p:spPr>
      </p:pic>
      <p:sp>
        <p:nvSpPr>
          <p:cNvPr id="7" name="TextBox 6">
            <a:extLst>
              <a:ext uri="{FF2B5EF4-FFF2-40B4-BE49-F238E27FC236}">
                <a16:creationId xmlns:a16="http://schemas.microsoft.com/office/drawing/2014/main" id="{BBAA4D48-DFA9-49D3-8788-1CAC139E37D6}"/>
              </a:ext>
            </a:extLst>
          </p:cNvPr>
          <p:cNvSpPr txBox="1"/>
          <p:nvPr/>
        </p:nvSpPr>
        <p:spPr>
          <a:xfrm>
            <a:off x="838199" y="5988734"/>
            <a:ext cx="8879238" cy="646331"/>
          </a:xfrm>
          <a:prstGeom prst="rect">
            <a:avLst/>
          </a:prstGeom>
          <a:noFill/>
        </p:spPr>
        <p:txBody>
          <a:bodyPr wrap="square">
            <a:spAutoFit/>
          </a:bodyPr>
          <a:lstStyle/>
          <a:p>
            <a:r>
              <a:rPr lang="en-US" dirty="0">
                <a:hlinkClick r:id="rId3"/>
              </a:rPr>
              <a:t>https://www.bmc.com/blogs/cobit-vs-itil-understanding-governance-frameworks/ </a:t>
            </a:r>
          </a:p>
          <a:p>
            <a:r>
              <a:rPr lang="en-US" dirty="0">
                <a:hlinkClick r:id="rId3"/>
              </a:rPr>
              <a:t>https://www.bmc.com/blogs/cobit-2019-vs-cobit-5/</a:t>
            </a:r>
            <a:r>
              <a:rPr lang="en-US" dirty="0"/>
              <a:t> </a:t>
            </a:r>
          </a:p>
        </p:txBody>
      </p:sp>
    </p:spTree>
    <p:extLst>
      <p:ext uri="{BB962C8B-B14F-4D97-AF65-F5344CB8AC3E}">
        <p14:creationId xmlns:p14="http://schemas.microsoft.com/office/powerpoint/2010/main" val="4304668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5482040D-2564-4121-9470-291C252D91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143638"/>
            <a:ext cx="6817963" cy="4369187"/>
          </a:xfrm>
          <a:prstGeom prst="rect">
            <a:avLst/>
          </a:prstGeom>
        </p:spPr>
      </p:pic>
      <p:sp>
        <p:nvSpPr>
          <p:cNvPr id="2" name="Title 1">
            <a:extLst>
              <a:ext uri="{FF2B5EF4-FFF2-40B4-BE49-F238E27FC236}">
                <a16:creationId xmlns:a16="http://schemas.microsoft.com/office/drawing/2014/main" id="{4A9B925C-6AAC-48EE-A210-AD99C57A7871}"/>
              </a:ext>
            </a:extLst>
          </p:cNvPr>
          <p:cNvSpPr>
            <a:spLocks noGrp="1"/>
          </p:cNvSpPr>
          <p:nvPr>
            <p:ph type="title"/>
          </p:nvPr>
        </p:nvSpPr>
        <p:spPr/>
        <p:txBody>
          <a:bodyPr/>
          <a:lstStyle/>
          <a:p>
            <a:r>
              <a:rPr lang="en-CA" dirty="0"/>
              <a:t>ITIL</a:t>
            </a:r>
            <a:endParaRPr lang="en-US" dirty="0"/>
          </a:p>
        </p:txBody>
      </p:sp>
      <p:sp>
        <p:nvSpPr>
          <p:cNvPr id="3" name="Content Placeholder 2">
            <a:extLst>
              <a:ext uri="{FF2B5EF4-FFF2-40B4-BE49-F238E27FC236}">
                <a16:creationId xmlns:a16="http://schemas.microsoft.com/office/drawing/2014/main" id="{1DC02C08-D196-4942-BB8A-A316E0489965}"/>
              </a:ext>
            </a:extLst>
          </p:cNvPr>
          <p:cNvSpPr>
            <a:spLocks noGrp="1"/>
          </p:cNvSpPr>
          <p:nvPr>
            <p:ph idx="1"/>
          </p:nvPr>
        </p:nvSpPr>
        <p:spPr>
          <a:xfrm>
            <a:off x="7656164" y="1143638"/>
            <a:ext cx="4395060" cy="5714362"/>
          </a:xfrm>
        </p:spPr>
        <p:txBody>
          <a:bodyPr>
            <a:normAutofit fontScale="92500" lnSpcReduction="10000"/>
          </a:bodyPr>
          <a:lstStyle/>
          <a:p>
            <a:r>
              <a:rPr lang="en-US" dirty="0"/>
              <a:t>IT Infrastructure Library (ITIL) provides a set of best practices that have become the most widely accepted approach to IT service management in the world. </a:t>
            </a:r>
          </a:p>
          <a:p>
            <a:r>
              <a:rPr lang="en-US" dirty="0"/>
              <a:t>“ITIL advocates that IT services must be aligned to the needs of the business and underpin the core business processes. It provides guidance to organizations on how to use IT as a tool to facilitate business change, transformation and growth.” </a:t>
            </a:r>
          </a:p>
        </p:txBody>
      </p:sp>
      <p:sp>
        <p:nvSpPr>
          <p:cNvPr id="7" name="TextBox 6">
            <a:extLst>
              <a:ext uri="{FF2B5EF4-FFF2-40B4-BE49-F238E27FC236}">
                <a16:creationId xmlns:a16="http://schemas.microsoft.com/office/drawing/2014/main" id="{4AC45B6A-E8BE-4B1A-B563-4807926AF09D}"/>
              </a:ext>
            </a:extLst>
          </p:cNvPr>
          <p:cNvSpPr txBox="1"/>
          <p:nvPr/>
        </p:nvSpPr>
        <p:spPr>
          <a:xfrm>
            <a:off x="542764" y="5585248"/>
            <a:ext cx="7986145" cy="1200329"/>
          </a:xfrm>
          <a:prstGeom prst="rect">
            <a:avLst/>
          </a:prstGeom>
          <a:noFill/>
        </p:spPr>
        <p:txBody>
          <a:bodyPr wrap="square">
            <a:spAutoFit/>
          </a:bodyPr>
          <a:lstStyle/>
          <a:p>
            <a:r>
              <a:rPr lang="en-US" dirty="0">
                <a:hlinkClick r:id="rId3"/>
              </a:rPr>
              <a:t>https://info.axiossystems.com/blog/what-is-the-itil4-service-value-system</a:t>
            </a:r>
            <a:endParaRPr lang="en-US" dirty="0"/>
          </a:p>
          <a:p>
            <a:r>
              <a:rPr lang="en-US" dirty="0">
                <a:hlinkClick r:id="rId4"/>
              </a:rPr>
              <a:t>https://core.ac.uk/download/pdf/301361909.pdf</a:t>
            </a:r>
            <a:r>
              <a:rPr lang="en-US" dirty="0"/>
              <a:t>  </a:t>
            </a:r>
          </a:p>
          <a:p>
            <a:r>
              <a:rPr lang="en-US" dirty="0"/>
              <a:t>What is ITIL? (2012, June 30). Retrieved from ITIL </a:t>
            </a:r>
            <a:r>
              <a:rPr lang="en-US" dirty="0" err="1"/>
              <a:t>Offical</a:t>
            </a:r>
            <a:r>
              <a:rPr lang="en-US" dirty="0"/>
              <a:t> Site: </a:t>
            </a:r>
          </a:p>
          <a:p>
            <a:r>
              <a:rPr lang="en-US" dirty="0">
                <a:hlinkClick r:id="rId5"/>
              </a:rPr>
              <a:t>http://www.itil-officialsite.com/AboutITIL/WhatisITIL.aspx</a:t>
            </a:r>
            <a:r>
              <a:rPr lang="en-US" dirty="0"/>
              <a:t>   </a:t>
            </a:r>
          </a:p>
        </p:txBody>
      </p:sp>
    </p:spTree>
    <p:extLst>
      <p:ext uri="{BB962C8B-B14F-4D97-AF65-F5344CB8AC3E}">
        <p14:creationId xmlns:p14="http://schemas.microsoft.com/office/powerpoint/2010/main" val="41830292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2E5C0-3A91-4359-9EA4-1E6FD494D7E2}"/>
              </a:ext>
            </a:extLst>
          </p:cNvPr>
          <p:cNvSpPr>
            <a:spLocks noGrp="1"/>
          </p:cNvSpPr>
          <p:nvPr>
            <p:ph type="title"/>
          </p:nvPr>
        </p:nvSpPr>
        <p:spPr/>
        <p:txBody>
          <a:bodyPr/>
          <a:lstStyle/>
          <a:p>
            <a:r>
              <a:rPr lang="en-CA" dirty="0"/>
              <a:t>IT Governance for Higher Education</a:t>
            </a:r>
            <a:endParaRPr lang="en-US" dirty="0"/>
          </a:p>
        </p:txBody>
      </p:sp>
      <p:sp>
        <p:nvSpPr>
          <p:cNvPr id="3" name="Content Placeholder 2">
            <a:extLst>
              <a:ext uri="{FF2B5EF4-FFF2-40B4-BE49-F238E27FC236}">
                <a16:creationId xmlns:a16="http://schemas.microsoft.com/office/drawing/2014/main" id="{0F702B6C-2083-4FBA-A3BA-18EE3DB1E9B0}"/>
              </a:ext>
            </a:extLst>
          </p:cNvPr>
          <p:cNvSpPr>
            <a:spLocks noGrp="1"/>
          </p:cNvSpPr>
          <p:nvPr>
            <p:ph idx="1"/>
          </p:nvPr>
        </p:nvSpPr>
        <p:spPr>
          <a:xfrm>
            <a:off x="6363471" y="1825625"/>
            <a:ext cx="4990329" cy="4351338"/>
          </a:xfrm>
        </p:spPr>
        <p:txBody>
          <a:bodyPr/>
          <a:lstStyle/>
          <a:p>
            <a:pPr marL="0" indent="0">
              <a:buNone/>
            </a:pPr>
            <a:r>
              <a:rPr lang="en-CA" dirty="0"/>
              <a:t>Argues: “</a:t>
            </a:r>
            <a:r>
              <a:rPr lang="en-US" dirty="0"/>
              <a:t>the best configuration is one where both worlds have a federal structure, where the infrastructure, strategy, roles and procedures are </a:t>
            </a:r>
            <a:r>
              <a:rPr lang="en-US" dirty="0" err="1"/>
              <a:t>centralised</a:t>
            </a:r>
            <a:r>
              <a:rPr lang="en-US" dirty="0"/>
              <a:t> to avoid wasting resources and the execution and operations are </a:t>
            </a:r>
            <a:r>
              <a:rPr lang="en-US" dirty="0" err="1"/>
              <a:t>decentralised</a:t>
            </a:r>
            <a:r>
              <a:rPr lang="en-US" dirty="0"/>
              <a:t>.”</a:t>
            </a:r>
          </a:p>
        </p:txBody>
      </p:sp>
      <p:pic>
        <p:nvPicPr>
          <p:cNvPr id="5" name="Picture 4">
            <a:extLst>
              <a:ext uri="{FF2B5EF4-FFF2-40B4-BE49-F238E27FC236}">
                <a16:creationId xmlns:a16="http://schemas.microsoft.com/office/drawing/2014/main" id="{B5F41D9A-B523-4970-8A9F-7C7833D416FF}"/>
              </a:ext>
            </a:extLst>
          </p:cNvPr>
          <p:cNvPicPr>
            <a:picLocks noChangeAspect="1"/>
          </p:cNvPicPr>
          <p:nvPr/>
        </p:nvPicPr>
        <p:blipFill>
          <a:blip r:embed="rId2"/>
          <a:stretch>
            <a:fillRect/>
          </a:stretch>
        </p:blipFill>
        <p:spPr>
          <a:xfrm>
            <a:off x="838200" y="1494677"/>
            <a:ext cx="5525271" cy="5363323"/>
          </a:xfrm>
          <a:prstGeom prst="rect">
            <a:avLst/>
          </a:prstGeom>
        </p:spPr>
      </p:pic>
      <p:sp>
        <p:nvSpPr>
          <p:cNvPr id="7" name="TextBox 6">
            <a:extLst>
              <a:ext uri="{FF2B5EF4-FFF2-40B4-BE49-F238E27FC236}">
                <a16:creationId xmlns:a16="http://schemas.microsoft.com/office/drawing/2014/main" id="{D26E83B0-2006-4B43-9A33-0B675CAFF580}"/>
              </a:ext>
            </a:extLst>
          </p:cNvPr>
          <p:cNvSpPr txBox="1"/>
          <p:nvPr/>
        </p:nvSpPr>
        <p:spPr>
          <a:xfrm>
            <a:off x="6363471" y="6123543"/>
            <a:ext cx="6098582" cy="369332"/>
          </a:xfrm>
          <a:prstGeom prst="rect">
            <a:avLst/>
          </a:prstGeom>
          <a:noFill/>
        </p:spPr>
        <p:txBody>
          <a:bodyPr wrap="square">
            <a:spAutoFit/>
          </a:bodyPr>
          <a:lstStyle/>
          <a:p>
            <a:r>
              <a:rPr lang="en-US" dirty="0">
                <a:hlinkClick r:id="rId3"/>
              </a:rPr>
              <a:t>https://www.mdpi.com/2227-9709/8/2/26/pdf</a:t>
            </a:r>
            <a:endParaRPr lang="en-US" dirty="0"/>
          </a:p>
        </p:txBody>
      </p:sp>
    </p:spTree>
    <p:extLst>
      <p:ext uri="{BB962C8B-B14F-4D97-AF65-F5344CB8AC3E}">
        <p14:creationId xmlns:p14="http://schemas.microsoft.com/office/powerpoint/2010/main" val="2101753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1F1B7C-019F-4A5E-9674-7ED55A64006A}"/>
              </a:ext>
            </a:extLst>
          </p:cNvPr>
          <p:cNvPicPr>
            <a:picLocks noChangeAspect="1"/>
          </p:cNvPicPr>
          <p:nvPr/>
        </p:nvPicPr>
        <p:blipFill>
          <a:blip r:embed="rId2"/>
          <a:stretch>
            <a:fillRect/>
          </a:stretch>
        </p:blipFill>
        <p:spPr>
          <a:xfrm>
            <a:off x="5049815" y="1027906"/>
            <a:ext cx="7297168" cy="6058746"/>
          </a:xfrm>
          <a:prstGeom prst="rect">
            <a:avLst/>
          </a:prstGeom>
        </p:spPr>
      </p:pic>
      <p:sp>
        <p:nvSpPr>
          <p:cNvPr id="2" name="Title 1">
            <a:extLst>
              <a:ext uri="{FF2B5EF4-FFF2-40B4-BE49-F238E27FC236}">
                <a16:creationId xmlns:a16="http://schemas.microsoft.com/office/drawing/2014/main" id="{C7E6F3B7-C62E-42E7-A3D1-2D2BF5878145}"/>
              </a:ext>
            </a:extLst>
          </p:cNvPr>
          <p:cNvSpPr>
            <a:spLocks noGrp="1"/>
          </p:cNvSpPr>
          <p:nvPr>
            <p:ph type="title"/>
          </p:nvPr>
        </p:nvSpPr>
        <p:spPr/>
        <p:txBody>
          <a:bodyPr/>
          <a:lstStyle/>
          <a:p>
            <a:r>
              <a:rPr lang="en-CA" dirty="0"/>
              <a:t>Measuring Benefits and Performance</a:t>
            </a:r>
            <a:endParaRPr lang="en-US" dirty="0"/>
          </a:p>
        </p:txBody>
      </p:sp>
      <p:sp>
        <p:nvSpPr>
          <p:cNvPr id="3" name="Content Placeholder 2">
            <a:extLst>
              <a:ext uri="{FF2B5EF4-FFF2-40B4-BE49-F238E27FC236}">
                <a16:creationId xmlns:a16="http://schemas.microsoft.com/office/drawing/2014/main" id="{77433A39-5421-42F3-A1B6-E65415711AAA}"/>
              </a:ext>
            </a:extLst>
          </p:cNvPr>
          <p:cNvSpPr>
            <a:spLocks noGrp="1"/>
          </p:cNvSpPr>
          <p:nvPr>
            <p:ph idx="1"/>
          </p:nvPr>
        </p:nvSpPr>
        <p:spPr>
          <a:xfrm>
            <a:off x="838200" y="1825625"/>
            <a:ext cx="4338234" cy="4351338"/>
          </a:xfrm>
        </p:spPr>
        <p:txBody>
          <a:bodyPr/>
          <a:lstStyle/>
          <a:p>
            <a:pPr marL="0" indent="0">
              <a:buNone/>
            </a:pPr>
            <a:r>
              <a:rPr lang="en-US" dirty="0">
                <a:effectLst/>
                <a:latin typeface="Arial" panose="020B0604020202020204" pitchFamily="34" charset="0"/>
              </a:rPr>
              <a:t>“It is reasonable to argue that  organizations should first focus on the benefits that promote (out) more other benefits rather than being promoted (in) by other benefits.” </a:t>
            </a:r>
            <a:endParaRPr lang="en-US" dirty="0"/>
          </a:p>
        </p:txBody>
      </p:sp>
      <p:sp>
        <p:nvSpPr>
          <p:cNvPr id="7" name="TextBox 6">
            <a:extLst>
              <a:ext uri="{FF2B5EF4-FFF2-40B4-BE49-F238E27FC236}">
                <a16:creationId xmlns:a16="http://schemas.microsoft.com/office/drawing/2014/main" id="{87110E79-4395-4E97-A98F-FA1C1FD2BA64}"/>
              </a:ext>
            </a:extLst>
          </p:cNvPr>
          <p:cNvSpPr txBox="1"/>
          <p:nvPr/>
        </p:nvSpPr>
        <p:spPr>
          <a:xfrm>
            <a:off x="667719" y="6123543"/>
            <a:ext cx="6098582" cy="369332"/>
          </a:xfrm>
          <a:prstGeom prst="rect">
            <a:avLst/>
          </a:prstGeom>
          <a:noFill/>
        </p:spPr>
        <p:txBody>
          <a:bodyPr wrap="square">
            <a:spAutoFit/>
          </a:bodyPr>
          <a:lstStyle/>
          <a:p>
            <a:r>
              <a:rPr lang="en-US" dirty="0"/>
              <a:t> </a:t>
            </a:r>
            <a:r>
              <a:rPr lang="en-US" dirty="0">
                <a:hlinkClick r:id="rId3"/>
              </a:rPr>
              <a:t>https://www.mdpi.com/2078-2489/12/3/111/pdf</a:t>
            </a:r>
            <a:r>
              <a:rPr lang="en-US" dirty="0"/>
              <a:t>   p. 14 </a:t>
            </a:r>
          </a:p>
        </p:txBody>
      </p:sp>
    </p:spTree>
    <p:extLst>
      <p:ext uri="{BB962C8B-B14F-4D97-AF65-F5344CB8AC3E}">
        <p14:creationId xmlns:p14="http://schemas.microsoft.com/office/powerpoint/2010/main" val="28052074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7F659-C289-4F3B-B688-2A48F75DC92F}"/>
              </a:ext>
            </a:extLst>
          </p:cNvPr>
          <p:cNvSpPr>
            <a:spLocks noGrp="1"/>
          </p:cNvSpPr>
          <p:nvPr>
            <p:ph type="title"/>
          </p:nvPr>
        </p:nvSpPr>
        <p:spPr/>
        <p:txBody>
          <a:bodyPr/>
          <a:lstStyle/>
          <a:p>
            <a:r>
              <a:rPr lang="en-CA" dirty="0"/>
              <a:t>Human Rights Frameworks</a:t>
            </a:r>
            <a:endParaRPr lang="en-US" dirty="0"/>
          </a:p>
        </p:txBody>
      </p:sp>
      <p:sp>
        <p:nvSpPr>
          <p:cNvPr id="3" name="Content Placeholder 2">
            <a:extLst>
              <a:ext uri="{FF2B5EF4-FFF2-40B4-BE49-F238E27FC236}">
                <a16:creationId xmlns:a16="http://schemas.microsoft.com/office/drawing/2014/main" id="{D3B0A83F-381F-4092-9CD1-E3AFE455A6A3}"/>
              </a:ext>
            </a:extLst>
          </p:cNvPr>
          <p:cNvSpPr>
            <a:spLocks noGrp="1"/>
          </p:cNvSpPr>
          <p:nvPr>
            <p:ph idx="1"/>
          </p:nvPr>
        </p:nvSpPr>
        <p:spPr>
          <a:xfrm>
            <a:off x="838200" y="1825625"/>
            <a:ext cx="5257800" cy="4351338"/>
          </a:xfrm>
        </p:spPr>
        <p:txBody>
          <a:bodyPr/>
          <a:lstStyle/>
          <a:p>
            <a:pPr marL="0" indent="0">
              <a:buNone/>
            </a:pPr>
            <a:r>
              <a:rPr lang="en-CA" dirty="0"/>
              <a:t>“</a:t>
            </a:r>
            <a:r>
              <a:rPr lang="en-US" dirty="0"/>
              <a:t>A human rights framework for algorithms that would "not just set forth standards for how to 'do no harm' or 'be ethical,' but it would help hold companies accountable for those standards, by providing mechanisms for risk assessment, enforcement, redress when harm has occurred, and individual empowerment for technology users."</a:t>
            </a:r>
          </a:p>
        </p:txBody>
      </p:sp>
      <p:sp>
        <p:nvSpPr>
          <p:cNvPr id="5" name="TextBox 4">
            <a:extLst>
              <a:ext uri="{FF2B5EF4-FFF2-40B4-BE49-F238E27FC236}">
                <a16:creationId xmlns:a16="http://schemas.microsoft.com/office/drawing/2014/main" id="{74E6A05C-BA6C-4797-AA7E-95AF522FC9DF}"/>
              </a:ext>
            </a:extLst>
          </p:cNvPr>
          <p:cNvSpPr txBox="1"/>
          <p:nvPr/>
        </p:nvSpPr>
        <p:spPr>
          <a:xfrm>
            <a:off x="2426776" y="5715298"/>
            <a:ext cx="8927024" cy="923330"/>
          </a:xfrm>
          <a:prstGeom prst="rect">
            <a:avLst/>
          </a:prstGeom>
          <a:noFill/>
        </p:spPr>
        <p:txBody>
          <a:bodyPr wrap="square">
            <a:spAutoFit/>
          </a:bodyPr>
          <a:lstStyle/>
          <a:p>
            <a:r>
              <a:rPr lang="en-US" sz="1800" b="0" i="0" u="none" strike="noStrike" dirty="0">
                <a:solidFill>
                  <a:srgbClr val="000000"/>
                </a:solidFill>
                <a:effectLst/>
                <a:latin typeface="Arial" panose="020B0604020202020204" pitchFamily="34" charset="0"/>
                <a:hlinkClick r:id="rId2"/>
              </a:rPr>
              <a:t>https://rankingdigitalrights.org/index2020/spotlights/unaccountable-algorithms</a:t>
            </a:r>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hlinkClick r:id="rId3"/>
              </a:rPr>
              <a:t>https://www.theguardian.com/law/2019/dec/17/people-should-be-held-accountable-for-ai-and-algorithm-errors-rights-commissioner-says</a:t>
            </a:r>
            <a:r>
              <a:rPr lang="en-US" dirty="0">
                <a:solidFill>
                  <a:srgbClr val="000000"/>
                </a:solidFill>
                <a:latin typeface="Arial" panose="020B0604020202020204" pitchFamily="34" charset="0"/>
              </a:rPr>
              <a:t> </a:t>
            </a:r>
            <a:r>
              <a:rPr lang="en-US" sz="1800" b="0" i="0" u="none" strike="noStrike" dirty="0">
                <a:solidFill>
                  <a:srgbClr val="000000"/>
                </a:solidFill>
                <a:effectLst/>
                <a:latin typeface="Arial" panose="020B0604020202020204" pitchFamily="34" charset="0"/>
              </a:rPr>
              <a:t> </a:t>
            </a:r>
            <a:endParaRPr lang="en-US" dirty="0"/>
          </a:p>
        </p:txBody>
      </p:sp>
      <p:pic>
        <p:nvPicPr>
          <p:cNvPr id="7" name="Picture 6">
            <a:extLst>
              <a:ext uri="{FF2B5EF4-FFF2-40B4-BE49-F238E27FC236}">
                <a16:creationId xmlns:a16="http://schemas.microsoft.com/office/drawing/2014/main" id="{5CB2276D-F8DF-45FD-9977-97E0BBA3FE5C}"/>
              </a:ext>
            </a:extLst>
          </p:cNvPr>
          <p:cNvPicPr>
            <a:picLocks noChangeAspect="1"/>
          </p:cNvPicPr>
          <p:nvPr/>
        </p:nvPicPr>
        <p:blipFill>
          <a:blip r:embed="rId4"/>
          <a:stretch>
            <a:fillRect/>
          </a:stretch>
        </p:blipFill>
        <p:spPr>
          <a:xfrm>
            <a:off x="6450982" y="1821934"/>
            <a:ext cx="4902818" cy="3678924"/>
          </a:xfrm>
          <a:prstGeom prst="rect">
            <a:avLst/>
          </a:prstGeom>
        </p:spPr>
      </p:pic>
    </p:spTree>
    <p:extLst>
      <p:ext uri="{BB962C8B-B14F-4D97-AF65-F5344CB8AC3E}">
        <p14:creationId xmlns:p14="http://schemas.microsoft.com/office/powerpoint/2010/main" val="14080482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0E3AC2B-3EAF-43A9-9097-AED315A25347}"/>
              </a:ext>
            </a:extLst>
          </p:cNvPr>
          <p:cNvPicPr>
            <a:picLocks noGrp="1" noChangeAspect="1"/>
          </p:cNvPicPr>
          <p:nvPr>
            <p:ph idx="1"/>
          </p:nvPr>
        </p:nvPicPr>
        <p:blipFill>
          <a:blip r:embed="rId2"/>
          <a:stretch>
            <a:fillRect/>
          </a:stretch>
        </p:blipFill>
        <p:spPr>
          <a:xfrm>
            <a:off x="2980114" y="-342900"/>
            <a:ext cx="9078536" cy="7300843"/>
          </a:xfrm>
        </p:spPr>
      </p:pic>
      <p:sp>
        <p:nvSpPr>
          <p:cNvPr id="2" name="Title 1">
            <a:extLst>
              <a:ext uri="{FF2B5EF4-FFF2-40B4-BE49-F238E27FC236}">
                <a16:creationId xmlns:a16="http://schemas.microsoft.com/office/drawing/2014/main" id="{2E3A3D76-12CF-4DEC-9BC2-D0AFE939FD2F}"/>
              </a:ext>
            </a:extLst>
          </p:cNvPr>
          <p:cNvSpPr>
            <a:spLocks noGrp="1"/>
          </p:cNvSpPr>
          <p:nvPr>
            <p:ph type="title"/>
          </p:nvPr>
        </p:nvSpPr>
        <p:spPr>
          <a:xfrm>
            <a:off x="838200" y="365125"/>
            <a:ext cx="2933700" cy="2740025"/>
          </a:xfrm>
        </p:spPr>
        <p:txBody>
          <a:bodyPr>
            <a:normAutofit/>
          </a:bodyPr>
          <a:lstStyle/>
          <a:p>
            <a:r>
              <a:rPr lang="en-CA" dirty="0"/>
              <a:t>Human Rights Impact Assessment</a:t>
            </a:r>
            <a:endParaRPr lang="en-US" dirty="0"/>
          </a:p>
        </p:txBody>
      </p:sp>
      <p:sp>
        <p:nvSpPr>
          <p:cNvPr id="5" name="TextBox 4">
            <a:extLst>
              <a:ext uri="{FF2B5EF4-FFF2-40B4-BE49-F238E27FC236}">
                <a16:creationId xmlns:a16="http://schemas.microsoft.com/office/drawing/2014/main" id="{A751AEB2-1D19-480F-B635-B4944D1E2447}"/>
              </a:ext>
            </a:extLst>
          </p:cNvPr>
          <p:cNvSpPr txBox="1"/>
          <p:nvPr/>
        </p:nvSpPr>
        <p:spPr>
          <a:xfrm>
            <a:off x="838200" y="4498458"/>
            <a:ext cx="2171700" cy="1754326"/>
          </a:xfrm>
          <a:prstGeom prst="rect">
            <a:avLst/>
          </a:prstGeom>
          <a:noFill/>
        </p:spPr>
        <p:txBody>
          <a:bodyPr wrap="square">
            <a:spAutoFit/>
          </a:bodyPr>
          <a:lstStyle/>
          <a:p>
            <a:r>
              <a:rPr lang="en-US" dirty="0">
                <a:hlinkClick r:id="rId3"/>
              </a:rPr>
              <a:t>https://www.socialimpactassessment.com/documents/hria_guidance_and_toolbox_final_jan2016.pdf</a:t>
            </a:r>
            <a:r>
              <a:rPr lang="en-US" dirty="0"/>
              <a:t>  p. 8</a:t>
            </a:r>
          </a:p>
        </p:txBody>
      </p:sp>
    </p:spTree>
    <p:extLst>
      <p:ext uri="{BB962C8B-B14F-4D97-AF65-F5344CB8AC3E}">
        <p14:creationId xmlns:p14="http://schemas.microsoft.com/office/powerpoint/2010/main" val="23653722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6AFB2-B21A-4FFC-BC00-7D9AACE53D21}"/>
              </a:ext>
            </a:extLst>
          </p:cNvPr>
          <p:cNvSpPr>
            <a:spLocks noGrp="1"/>
          </p:cNvSpPr>
          <p:nvPr>
            <p:ph type="title"/>
          </p:nvPr>
        </p:nvSpPr>
        <p:spPr/>
        <p:txBody>
          <a:bodyPr/>
          <a:lstStyle/>
          <a:p>
            <a:r>
              <a:rPr lang="en-CA" dirty="0"/>
              <a:t>Designing for Human Rights</a:t>
            </a:r>
            <a:endParaRPr lang="en-US" dirty="0"/>
          </a:p>
        </p:txBody>
      </p:sp>
      <p:sp>
        <p:nvSpPr>
          <p:cNvPr id="3" name="Content Placeholder 2">
            <a:extLst>
              <a:ext uri="{FF2B5EF4-FFF2-40B4-BE49-F238E27FC236}">
                <a16:creationId xmlns:a16="http://schemas.microsoft.com/office/drawing/2014/main" id="{291D97F9-1642-4B18-9FBC-8035651A9594}"/>
              </a:ext>
            </a:extLst>
          </p:cNvPr>
          <p:cNvSpPr>
            <a:spLocks noGrp="1"/>
          </p:cNvSpPr>
          <p:nvPr>
            <p:ph idx="1"/>
          </p:nvPr>
        </p:nvSpPr>
        <p:spPr>
          <a:xfrm>
            <a:off x="838200" y="1825625"/>
            <a:ext cx="6260024" cy="4351338"/>
          </a:xfrm>
        </p:spPr>
        <p:txBody>
          <a:bodyPr>
            <a:normAutofit/>
          </a:bodyPr>
          <a:lstStyle/>
          <a:p>
            <a:pPr marL="0" indent="0">
              <a:buNone/>
            </a:pPr>
            <a:r>
              <a:rPr lang="en-US" dirty="0" err="1"/>
              <a:t>Halbertal</a:t>
            </a:r>
            <a:r>
              <a:rPr lang="en-US" dirty="0"/>
              <a:t> (2015) three categories of violations:</a:t>
            </a:r>
          </a:p>
          <a:p>
            <a:pPr lvl="1"/>
            <a:r>
              <a:rPr lang="en-US" dirty="0"/>
              <a:t>Humiliation: being put in a state of helplessness, insignificance; losing autonomy over your own representation.</a:t>
            </a:r>
          </a:p>
          <a:p>
            <a:pPr lvl="1"/>
            <a:r>
              <a:rPr lang="en-US" dirty="0"/>
              <a:t>Instrumentalization: treating an individual as exchangeable and merely a means to an end.</a:t>
            </a:r>
          </a:p>
          <a:p>
            <a:pPr lvl="1"/>
            <a:r>
              <a:rPr lang="en-US" dirty="0"/>
              <a:t>Rejection of one’s gift: making an individual superfluous, unacknowledging one’s contribution, aspiration, and potential.</a:t>
            </a:r>
          </a:p>
        </p:txBody>
      </p:sp>
      <p:sp>
        <p:nvSpPr>
          <p:cNvPr id="5" name="TextBox 4">
            <a:extLst>
              <a:ext uri="{FF2B5EF4-FFF2-40B4-BE49-F238E27FC236}">
                <a16:creationId xmlns:a16="http://schemas.microsoft.com/office/drawing/2014/main" id="{00A2F397-CF88-4F4D-A846-F1964A6B6D56}"/>
              </a:ext>
            </a:extLst>
          </p:cNvPr>
          <p:cNvSpPr txBox="1"/>
          <p:nvPr/>
        </p:nvSpPr>
        <p:spPr>
          <a:xfrm>
            <a:off x="838201" y="6159894"/>
            <a:ext cx="10515599" cy="646331"/>
          </a:xfrm>
          <a:prstGeom prst="rect">
            <a:avLst/>
          </a:prstGeom>
          <a:noFill/>
        </p:spPr>
        <p:txBody>
          <a:bodyPr wrap="square">
            <a:spAutoFit/>
          </a:bodyPr>
          <a:lstStyle/>
          <a:p>
            <a:r>
              <a:rPr lang="en-US" dirty="0"/>
              <a:t>Quoted from: Designing for human rights in AI. Evgeni Aizenberg, Jeroen van den Hoven. August 18, 2020 </a:t>
            </a:r>
            <a:r>
              <a:rPr lang="en-US" dirty="0">
                <a:hlinkClick r:id="rId2"/>
              </a:rPr>
              <a:t>https://journals.sagepub.com/doi/10.1177/2053951720949566</a:t>
            </a:r>
            <a:r>
              <a:rPr lang="en-US" dirty="0"/>
              <a:t> </a:t>
            </a:r>
          </a:p>
        </p:txBody>
      </p:sp>
      <p:pic>
        <p:nvPicPr>
          <p:cNvPr id="9" name="Picture 8">
            <a:extLst>
              <a:ext uri="{FF2B5EF4-FFF2-40B4-BE49-F238E27FC236}">
                <a16:creationId xmlns:a16="http://schemas.microsoft.com/office/drawing/2014/main" id="{016655A8-4E9B-46C2-80C5-CDA7AF99EE3D}"/>
              </a:ext>
            </a:extLst>
          </p:cNvPr>
          <p:cNvPicPr>
            <a:picLocks noChangeAspect="1"/>
          </p:cNvPicPr>
          <p:nvPr/>
        </p:nvPicPr>
        <p:blipFill>
          <a:blip r:embed="rId3"/>
          <a:stretch>
            <a:fillRect/>
          </a:stretch>
        </p:blipFill>
        <p:spPr>
          <a:xfrm>
            <a:off x="7834244" y="1027906"/>
            <a:ext cx="3061064" cy="2446118"/>
          </a:xfrm>
          <a:prstGeom prst="rect">
            <a:avLst/>
          </a:prstGeom>
        </p:spPr>
      </p:pic>
      <p:pic>
        <p:nvPicPr>
          <p:cNvPr id="11" name="Picture 10">
            <a:extLst>
              <a:ext uri="{FF2B5EF4-FFF2-40B4-BE49-F238E27FC236}">
                <a16:creationId xmlns:a16="http://schemas.microsoft.com/office/drawing/2014/main" id="{89579F62-C4FC-42C5-8699-17D704105700}"/>
              </a:ext>
            </a:extLst>
          </p:cNvPr>
          <p:cNvPicPr>
            <a:picLocks noChangeAspect="1"/>
          </p:cNvPicPr>
          <p:nvPr/>
        </p:nvPicPr>
        <p:blipFill>
          <a:blip r:embed="rId4"/>
          <a:stretch>
            <a:fillRect/>
          </a:stretch>
        </p:blipFill>
        <p:spPr>
          <a:xfrm>
            <a:off x="7325681" y="3571453"/>
            <a:ext cx="4078189" cy="2605510"/>
          </a:xfrm>
          <a:prstGeom prst="rect">
            <a:avLst/>
          </a:prstGeom>
        </p:spPr>
      </p:pic>
    </p:spTree>
    <p:extLst>
      <p:ext uri="{BB962C8B-B14F-4D97-AF65-F5344CB8AC3E}">
        <p14:creationId xmlns:p14="http://schemas.microsoft.com/office/powerpoint/2010/main" val="34940897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FF2D7-1868-4EFE-950A-19862EF8BBD7}"/>
              </a:ext>
            </a:extLst>
          </p:cNvPr>
          <p:cNvSpPr>
            <a:spLocks noGrp="1"/>
          </p:cNvSpPr>
          <p:nvPr>
            <p:ph type="title"/>
          </p:nvPr>
        </p:nvSpPr>
        <p:spPr/>
        <p:txBody>
          <a:bodyPr/>
          <a:lstStyle/>
          <a:p>
            <a:r>
              <a:rPr lang="en-CA" dirty="0"/>
              <a:t>Drawing on International Human Rights Law</a:t>
            </a:r>
            <a:endParaRPr lang="en-US" dirty="0"/>
          </a:p>
        </p:txBody>
      </p:sp>
      <p:sp>
        <p:nvSpPr>
          <p:cNvPr id="3" name="Content Placeholder 2">
            <a:extLst>
              <a:ext uri="{FF2B5EF4-FFF2-40B4-BE49-F238E27FC236}">
                <a16:creationId xmlns:a16="http://schemas.microsoft.com/office/drawing/2014/main" id="{A5A8CC7D-5CDC-4793-AC85-A873A5EB3E79}"/>
              </a:ext>
            </a:extLst>
          </p:cNvPr>
          <p:cNvSpPr>
            <a:spLocks noGrp="1"/>
          </p:cNvSpPr>
          <p:nvPr>
            <p:ph idx="1"/>
          </p:nvPr>
        </p:nvSpPr>
        <p:spPr>
          <a:xfrm>
            <a:off x="870488" y="1916596"/>
            <a:ext cx="10515600" cy="4351338"/>
          </a:xfrm>
        </p:spPr>
        <p:txBody>
          <a:bodyPr/>
          <a:lstStyle/>
          <a:p>
            <a:r>
              <a:rPr lang="en-US" dirty="0"/>
              <a:t>IHRL as a Means for Assessing Harm</a:t>
            </a:r>
          </a:p>
          <a:p>
            <a:r>
              <a:rPr lang="en-US" dirty="0"/>
              <a:t>Clearly Defined Obligations and Expectations That Apply Across the Algorithmic Life Cycle</a:t>
            </a:r>
          </a:p>
          <a:p>
            <a:endParaRPr lang="en-US" dirty="0"/>
          </a:p>
          <a:p>
            <a:endParaRPr lang="en-US" dirty="0"/>
          </a:p>
        </p:txBody>
      </p:sp>
      <p:pic>
        <p:nvPicPr>
          <p:cNvPr id="5" name="Picture 4">
            <a:extLst>
              <a:ext uri="{FF2B5EF4-FFF2-40B4-BE49-F238E27FC236}">
                <a16:creationId xmlns:a16="http://schemas.microsoft.com/office/drawing/2014/main" id="{9B118093-1582-4D89-B020-AC47C855549B}"/>
              </a:ext>
            </a:extLst>
          </p:cNvPr>
          <p:cNvPicPr>
            <a:picLocks noChangeAspect="1"/>
          </p:cNvPicPr>
          <p:nvPr/>
        </p:nvPicPr>
        <p:blipFill>
          <a:blip r:embed="rId2"/>
          <a:stretch>
            <a:fillRect/>
          </a:stretch>
        </p:blipFill>
        <p:spPr>
          <a:xfrm>
            <a:off x="1048759" y="3429000"/>
            <a:ext cx="4815650" cy="2646336"/>
          </a:xfrm>
          <a:prstGeom prst="rect">
            <a:avLst/>
          </a:prstGeom>
        </p:spPr>
      </p:pic>
      <p:sp>
        <p:nvSpPr>
          <p:cNvPr id="9" name="TextBox 8">
            <a:extLst>
              <a:ext uri="{FF2B5EF4-FFF2-40B4-BE49-F238E27FC236}">
                <a16:creationId xmlns:a16="http://schemas.microsoft.com/office/drawing/2014/main" id="{7DBCD432-6BEA-489A-BD99-996BD7408600}"/>
              </a:ext>
            </a:extLst>
          </p:cNvPr>
          <p:cNvSpPr txBox="1"/>
          <p:nvPr/>
        </p:nvSpPr>
        <p:spPr>
          <a:xfrm>
            <a:off x="6165662" y="2851614"/>
            <a:ext cx="5155850" cy="3046988"/>
          </a:xfrm>
          <a:prstGeom prst="rect">
            <a:avLst/>
          </a:prstGeom>
          <a:noFill/>
        </p:spPr>
        <p:txBody>
          <a:bodyPr wrap="square">
            <a:spAutoFit/>
          </a:bodyPr>
          <a:lstStyle/>
          <a:p>
            <a:pPr marL="285750" indent="-285750">
              <a:buFont typeface="Arial" panose="020B0604020202020204" pitchFamily="34" charset="0"/>
              <a:buChar char="•"/>
            </a:pPr>
            <a:r>
              <a:rPr lang="en-US" sz="2400" dirty="0"/>
              <a:t> Identifying roles and responsibilities attached to different entities across the full algorithmic life cycle</a:t>
            </a:r>
          </a:p>
          <a:p>
            <a:pPr marL="285750" indent="-285750">
              <a:buFont typeface="Arial" panose="020B0604020202020204" pitchFamily="34" charset="0"/>
              <a:buChar char="•"/>
            </a:pPr>
            <a:r>
              <a:rPr lang="en-US" sz="2400" dirty="0"/>
              <a:t>Operationalizing the measures necessary to ensure rights compliance</a:t>
            </a:r>
          </a:p>
          <a:p>
            <a:pPr marL="285750" indent="-285750">
              <a:buFont typeface="Arial" panose="020B0604020202020204" pitchFamily="34" charset="0"/>
              <a:buChar char="•"/>
            </a:pPr>
            <a:r>
              <a:rPr lang="en-US" sz="2400" dirty="0"/>
              <a:t>Integrating a rigorous accountability framework</a:t>
            </a:r>
          </a:p>
        </p:txBody>
      </p:sp>
      <p:sp>
        <p:nvSpPr>
          <p:cNvPr id="11" name="TextBox 10">
            <a:extLst>
              <a:ext uri="{FF2B5EF4-FFF2-40B4-BE49-F238E27FC236}">
                <a16:creationId xmlns:a16="http://schemas.microsoft.com/office/drawing/2014/main" id="{0AFD0491-A771-4B52-B403-86C143DBFA6A}"/>
              </a:ext>
            </a:extLst>
          </p:cNvPr>
          <p:cNvSpPr txBox="1"/>
          <p:nvPr/>
        </p:nvSpPr>
        <p:spPr>
          <a:xfrm>
            <a:off x="870488" y="6033545"/>
            <a:ext cx="10515600" cy="646331"/>
          </a:xfrm>
          <a:prstGeom prst="rect">
            <a:avLst/>
          </a:prstGeom>
          <a:noFill/>
        </p:spPr>
        <p:txBody>
          <a:bodyPr wrap="square">
            <a:spAutoFit/>
          </a:bodyPr>
          <a:lstStyle/>
          <a:p>
            <a:r>
              <a:rPr lang="en-US" dirty="0">
                <a:hlinkClick r:id="rId3"/>
              </a:rPr>
              <a:t>https://www.cambridge.org/core/journals/international-and-comparative-law-quarterly/article/international-human-rights-law-as-a-framework-for-algorithmic-accountability/1D6D0A456B36BA7512A6AFF17F16E9B6</a:t>
            </a:r>
            <a:r>
              <a:rPr lang="en-US" dirty="0"/>
              <a:t> </a:t>
            </a:r>
          </a:p>
        </p:txBody>
      </p:sp>
    </p:spTree>
    <p:extLst>
      <p:ext uri="{BB962C8B-B14F-4D97-AF65-F5344CB8AC3E}">
        <p14:creationId xmlns:p14="http://schemas.microsoft.com/office/powerpoint/2010/main" val="8162359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9C673-F5A2-4209-8E40-21C0421CAE31}"/>
              </a:ext>
            </a:extLst>
          </p:cNvPr>
          <p:cNvSpPr>
            <a:spLocks noGrp="1"/>
          </p:cNvSpPr>
          <p:nvPr>
            <p:ph type="title"/>
          </p:nvPr>
        </p:nvSpPr>
        <p:spPr/>
        <p:txBody>
          <a:bodyPr/>
          <a:lstStyle/>
          <a:p>
            <a:r>
              <a:rPr lang="en-CA" dirty="0"/>
              <a:t>Limitations of Human Rights Frameworks</a:t>
            </a:r>
            <a:endParaRPr lang="en-US" dirty="0"/>
          </a:p>
        </p:txBody>
      </p:sp>
      <p:sp>
        <p:nvSpPr>
          <p:cNvPr id="3" name="Content Placeholder 2">
            <a:extLst>
              <a:ext uri="{FF2B5EF4-FFF2-40B4-BE49-F238E27FC236}">
                <a16:creationId xmlns:a16="http://schemas.microsoft.com/office/drawing/2014/main" id="{38149E4A-1D82-454F-82CA-6D24E9351D49}"/>
              </a:ext>
            </a:extLst>
          </p:cNvPr>
          <p:cNvSpPr>
            <a:spLocks noGrp="1"/>
          </p:cNvSpPr>
          <p:nvPr>
            <p:ph idx="1"/>
          </p:nvPr>
        </p:nvSpPr>
        <p:spPr>
          <a:xfrm>
            <a:off x="838200" y="1825625"/>
            <a:ext cx="7329407" cy="4351338"/>
          </a:xfrm>
        </p:spPr>
        <p:txBody>
          <a:bodyPr>
            <a:normAutofit lnSpcReduction="10000"/>
          </a:bodyPr>
          <a:lstStyle/>
          <a:p>
            <a:r>
              <a:rPr lang="en-US" dirty="0"/>
              <a:t>these rights may be too Western</a:t>
            </a:r>
          </a:p>
          <a:p>
            <a:r>
              <a:rPr lang="en-US" dirty="0"/>
              <a:t>too individualistic</a:t>
            </a:r>
          </a:p>
          <a:p>
            <a:r>
              <a:rPr lang="en-US" dirty="0"/>
              <a:t>too narrow in scope </a:t>
            </a:r>
          </a:p>
          <a:p>
            <a:r>
              <a:rPr lang="en-US" dirty="0"/>
              <a:t>too abstract to form the basis of sound AI governance. </a:t>
            </a:r>
          </a:p>
          <a:p>
            <a:pPr marL="0" indent="0">
              <a:buNone/>
            </a:pPr>
            <a:r>
              <a:rPr lang="en-US" dirty="0"/>
              <a:t>Requires democracy: “without… securing an underlying societal infrastructure that enables human rights in the first place, any human rights-based governance framework for AI risks falling short of its purpose”</a:t>
            </a:r>
          </a:p>
        </p:txBody>
      </p:sp>
      <p:sp>
        <p:nvSpPr>
          <p:cNvPr id="5" name="TextBox 4">
            <a:extLst>
              <a:ext uri="{FF2B5EF4-FFF2-40B4-BE49-F238E27FC236}">
                <a16:creationId xmlns:a16="http://schemas.microsoft.com/office/drawing/2014/main" id="{C34B406A-DF0F-4300-AA59-65D48CE4DFC7}"/>
              </a:ext>
            </a:extLst>
          </p:cNvPr>
          <p:cNvSpPr txBox="1"/>
          <p:nvPr/>
        </p:nvSpPr>
        <p:spPr>
          <a:xfrm>
            <a:off x="838200" y="5934670"/>
            <a:ext cx="8810785" cy="923330"/>
          </a:xfrm>
          <a:prstGeom prst="rect">
            <a:avLst/>
          </a:prstGeom>
          <a:noFill/>
        </p:spPr>
        <p:txBody>
          <a:bodyPr wrap="square">
            <a:spAutoFit/>
          </a:bodyPr>
          <a:lstStyle/>
          <a:p>
            <a:r>
              <a:rPr lang="en-US" dirty="0"/>
              <a:t>Nathalie A. </a:t>
            </a:r>
            <a:r>
              <a:rPr lang="en-US" dirty="0" err="1"/>
              <a:t>Smuha</a:t>
            </a:r>
            <a:r>
              <a:rPr lang="en-US" dirty="0"/>
              <a:t>, 2020, Beyond a Human Rights-Based Approach to AI Governance: Promise, Pitfalls, Plea </a:t>
            </a:r>
            <a:r>
              <a:rPr lang="en-US" dirty="0">
                <a:hlinkClick r:id="rId2"/>
              </a:rPr>
              <a:t>https://link.springer.com/article/10.1007/s13347-020-00403-w</a:t>
            </a:r>
            <a:endParaRPr lang="en-US" dirty="0"/>
          </a:p>
          <a:p>
            <a:r>
              <a:rPr lang="en-US" dirty="0"/>
              <a:t> </a:t>
            </a:r>
          </a:p>
        </p:txBody>
      </p:sp>
      <p:pic>
        <p:nvPicPr>
          <p:cNvPr id="7" name="Picture 6">
            <a:extLst>
              <a:ext uri="{FF2B5EF4-FFF2-40B4-BE49-F238E27FC236}">
                <a16:creationId xmlns:a16="http://schemas.microsoft.com/office/drawing/2014/main" id="{95E1EA96-E3C0-42E8-BA01-39FA991AE2D9}"/>
              </a:ext>
            </a:extLst>
          </p:cNvPr>
          <p:cNvPicPr>
            <a:picLocks noChangeAspect="1"/>
          </p:cNvPicPr>
          <p:nvPr/>
        </p:nvPicPr>
        <p:blipFill>
          <a:blip r:embed="rId3"/>
          <a:stretch>
            <a:fillRect/>
          </a:stretch>
        </p:blipFill>
        <p:spPr>
          <a:xfrm>
            <a:off x="7296856" y="1409700"/>
            <a:ext cx="4860572" cy="3162300"/>
          </a:xfrm>
          <a:prstGeom prst="rect">
            <a:avLst/>
          </a:prstGeom>
        </p:spPr>
      </p:pic>
      <p:sp>
        <p:nvSpPr>
          <p:cNvPr id="9" name="TextBox 8">
            <a:extLst>
              <a:ext uri="{FF2B5EF4-FFF2-40B4-BE49-F238E27FC236}">
                <a16:creationId xmlns:a16="http://schemas.microsoft.com/office/drawing/2014/main" id="{66414123-F5DF-4BEC-A7B7-F200E639D823}"/>
              </a:ext>
            </a:extLst>
          </p:cNvPr>
          <p:cNvSpPr txBox="1"/>
          <p:nvPr/>
        </p:nvSpPr>
        <p:spPr>
          <a:xfrm>
            <a:off x="9648985" y="4590865"/>
            <a:ext cx="2123268" cy="1384995"/>
          </a:xfrm>
          <a:prstGeom prst="rect">
            <a:avLst/>
          </a:prstGeom>
          <a:noFill/>
        </p:spPr>
        <p:txBody>
          <a:bodyPr wrap="square">
            <a:spAutoFit/>
          </a:bodyPr>
          <a:lstStyle/>
          <a:p>
            <a:r>
              <a:rPr lang="en-US" sz="1200" dirty="0">
                <a:hlinkClick r:id="rId4"/>
              </a:rPr>
              <a:t>https://www.researchgate.net/publication/237390540_What_is_the_Rights_Based_Approach_all_About_Perspectives_from_International_Development_Agencies/link/00b7d52bd62368c112000000/download</a:t>
            </a:r>
            <a:r>
              <a:rPr lang="en-US" sz="1200" dirty="0"/>
              <a:t> </a:t>
            </a:r>
          </a:p>
        </p:txBody>
      </p:sp>
    </p:spTree>
    <p:extLst>
      <p:ext uri="{BB962C8B-B14F-4D97-AF65-F5344CB8AC3E}">
        <p14:creationId xmlns:p14="http://schemas.microsoft.com/office/powerpoint/2010/main" val="2351657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69692-0F77-49EE-A401-EDCD2EE94AAD}"/>
              </a:ext>
            </a:extLst>
          </p:cNvPr>
          <p:cNvSpPr>
            <a:spLocks noGrp="1"/>
          </p:cNvSpPr>
          <p:nvPr>
            <p:ph type="title"/>
          </p:nvPr>
        </p:nvSpPr>
        <p:spPr/>
        <p:txBody>
          <a:bodyPr/>
          <a:lstStyle/>
          <a:p>
            <a:r>
              <a:rPr lang="en-CA" dirty="0"/>
              <a:t>The Fog of War</a:t>
            </a:r>
            <a:endParaRPr lang="en-US" dirty="0"/>
          </a:p>
        </p:txBody>
      </p:sp>
      <p:sp>
        <p:nvSpPr>
          <p:cNvPr id="3" name="Content Placeholder 2">
            <a:extLst>
              <a:ext uri="{FF2B5EF4-FFF2-40B4-BE49-F238E27FC236}">
                <a16:creationId xmlns:a16="http://schemas.microsoft.com/office/drawing/2014/main" id="{CCFD7405-746A-4E5A-8864-5C69C6537642}"/>
              </a:ext>
            </a:extLst>
          </p:cNvPr>
          <p:cNvSpPr>
            <a:spLocks noGrp="1"/>
          </p:cNvSpPr>
          <p:nvPr>
            <p:ph idx="1"/>
          </p:nvPr>
        </p:nvSpPr>
        <p:spPr/>
        <p:txBody>
          <a:bodyPr/>
          <a:lstStyle/>
          <a:p>
            <a:pPr marL="0" indent="0">
              <a:buNone/>
            </a:pPr>
            <a:r>
              <a:rPr lang="en-US" dirty="0"/>
              <a:t>It is a truism that systems of rules and principles are compromised the moment they are applied in practice. A common expression, “the fog of war”, captures the uncertainty that results when complex real-life situations are encountered.</a:t>
            </a:r>
          </a:p>
        </p:txBody>
      </p:sp>
      <p:pic>
        <p:nvPicPr>
          <p:cNvPr id="5" name="Picture 4">
            <a:extLst>
              <a:ext uri="{FF2B5EF4-FFF2-40B4-BE49-F238E27FC236}">
                <a16:creationId xmlns:a16="http://schemas.microsoft.com/office/drawing/2014/main" id="{619EAF01-7013-4399-8F6E-1214B0D6891C}"/>
              </a:ext>
            </a:extLst>
          </p:cNvPr>
          <p:cNvPicPr>
            <a:picLocks noChangeAspect="1"/>
          </p:cNvPicPr>
          <p:nvPr/>
        </p:nvPicPr>
        <p:blipFill>
          <a:blip r:embed="rId2"/>
          <a:stretch>
            <a:fillRect/>
          </a:stretch>
        </p:blipFill>
        <p:spPr>
          <a:xfrm>
            <a:off x="1113730" y="3614606"/>
            <a:ext cx="8049320" cy="3031962"/>
          </a:xfrm>
          <a:prstGeom prst="rect">
            <a:avLst/>
          </a:prstGeom>
        </p:spPr>
      </p:pic>
      <p:sp>
        <p:nvSpPr>
          <p:cNvPr id="7" name="TextBox 6">
            <a:extLst>
              <a:ext uri="{FF2B5EF4-FFF2-40B4-BE49-F238E27FC236}">
                <a16:creationId xmlns:a16="http://schemas.microsoft.com/office/drawing/2014/main" id="{5AB8A6A8-6670-4CB4-8645-74F40FBEA863}"/>
              </a:ext>
            </a:extLst>
          </p:cNvPr>
          <p:cNvSpPr txBox="1"/>
          <p:nvPr/>
        </p:nvSpPr>
        <p:spPr>
          <a:xfrm>
            <a:off x="9438580" y="5446239"/>
            <a:ext cx="2386739" cy="1200329"/>
          </a:xfrm>
          <a:prstGeom prst="rect">
            <a:avLst/>
          </a:prstGeom>
          <a:noFill/>
        </p:spPr>
        <p:txBody>
          <a:bodyPr wrap="square">
            <a:spAutoFit/>
          </a:bodyPr>
          <a:lstStyle/>
          <a:p>
            <a:r>
              <a:rPr lang="en-US" dirty="0">
                <a:hlinkClick r:id="rId3"/>
              </a:rPr>
              <a:t>https://www.everedgeglobal.com/news/2017-2-19-lifting-the-ip-fog-of-war/</a:t>
            </a:r>
            <a:r>
              <a:rPr lang="en-US" dirty="0"/>
              <a:t> </a:t>
            </a:r>
          </a:p>
        </p:txBody>
      </p:sp>
    </p:spTree>
    <p:extLst>
      <p:ext uri="{BB962C8B-B14F-4D97-AF65-F5344CB8AC3E}">
        <p14:creationId xmlns:p14="http://schemas.microsoft.com/office/powerpoint/2010/main" val="31211478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D1573099-95E4-4E3E-8772-C94A40F5BA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2533" y="2990669"/>
            <a:ext cx="6528338" cy="3867331"/>
          </a:xfrm>
          <a:prstGeom prst="rect">
            <a:avLst/>
          </a:prstGeom>
        </p:spPr>
      </p:pic>
      <p:sp>
        <p:nvSpPr>
          <p:cNvPr id="2" name="Title 1">
            <a:extLst>
              <a:ext uri="{FF2B5EF4-FFF2-40B4-BE49-F238E27FC236}">
                <a16:creationId xmlns:a16="http://schemas.microsoft.com/office/drawing/2014/main" id="{B0470C83-9207-471B-B617-1822CAB098CE}"/>
              </a:ext>
            </a:extLst>
          </p:cNvPr>
          <p:cNvSpPr>
            <a:spLocks noGrp="1"/>
          </p:cNvSpPr>
          <p:nvPr>
            <p:ph type="title"/>
          </p:nvPr>
        </p:nvSpPr>
        <p:spPr/>
        <p:txBody>
          <a:bodyPr/>
          <a:lstStyle/>
          <a:p>
            <a:r>
              <a:rPr lang="en-CA" dirty="0"/>
              <a:t>The Problem With Governance Frameworks</a:t>
            </a:r>
            <a:endParaRPr lang="en-US" dirty="0"/>
          </a:p>
        </p:txBody>
      </p:sp>
      <p:sp>
        <p:nvSpPr>
          <p:cNvPr id="3" name="Content Placeholder 2">
            <a:extLst>
              <a:ext uri="{FF2B5EF4-FFF2-40B4-BE49-F238E27FC236}">
                <a16:creationId xmlns:a16="http://schemas.microsoft.com/office/drawing/2014/main" id="{1823795A-4E98-4C15-A300-32D33337E021}"/>
              </a:ext>
            </a:extLst>
          </p:cNvPr>
          <p:cNvSpPr>
            <a:spLocks noGrp="1"/>
          </p:cNvSpPr>
          <p:nvPr>
            <p:ph idx="1"/>
          </p:nvPr>
        </p:nvSpPr>
        <p:spPr/>
        <p:txBody>
          <a:bodyPr/>
          <a:lstStyle/>
          <a:p>
            <a:r>
              <a:rPr lang="en-CA" dirty="0"/>
              <a:t>They’re designed for organizations, not wider society</a:t>
            </a:r>
          </a:p>
          <a:p>
            <a:r>
              <a:rPr lang="en-CA" dirty="0"/>
              <a:t>They depend on agreement and shared presumptions</a:t>
            </a:r>
          </a:p>
          <a:p>
            <a:r>
              <a:rPr lang="en-CA" dirty="0"/>
              <a:t>They are not actually based in ethics</a:t>
            </a:r>
          </a:p>
          <a:p>
            <a:r>
              <a:rPr lang="en-CA" dirty="0"/>
              <a:t>Humans</a:t>
            </a:r>
            <a:endParaRPr lang="en-US" dirty="0"/>
          </a:p>
        </p:txBody>
      </p:sp>
      <p:sp>
        <p:nvSpPr>
          <p:cNvPr id="7" name="TextBox 6">
            <a:extLst>
              <a:ext uri="{FF2B5EF4-FFF2-40B4-BE49-F238E27FC236}">
                <a16:creationId xmlns:a16="http://schemas.microsoft.com/office/drawing/2014/main" id="{A4C14E43-4799-4D77-982A-9C452273372E}"/>
              </a:ext>
            </a:extLst>
          </p:cNvPr>
          <p:cNvSpPr txBox="1"/>
          <p:nvPr/>
        </p:nvSpPr>
        <p:spPr>
          <a:xfrm>
            <a:off x="838200" y="4422637"/>
            <a:ext cx="2245963" cy="1754326"/>
          </a:xfrm>
          <a:prstGeom prst="rect">
            <a:avLst/>
          </a:prstGeom>
          <a:noFill/>
        </p:spPr>
        <p:txBody>
          <a:bodyPr wrap="square">
            <a:spAutoFit/>
          </a:bodyPr>
          <a:lstStyle/>
          <a:p>
            <a:r>
              <a:rPr lang="en-US" dirty="0">
                <a:hlinkClick r:id="rId3"/>
              </a:rPr>
              <a:t>https://www.linkedin.com/pulse/cobit-2019-review-framework-its-major-concepts-gr%C3%A9gory-franc/</a:t>
            </a:r>
            <a:r>
              <a:rPr lang="en-US" dirty="0"/>
              <a:t> </a:t>
            </a:r>
          </a:p>
        </p:txBody>
      </p:sp>
    </p:spTree>
    <p:extLst>
      <p:ext uri="{BB962C8B-B14F-4D97-AF65-F5344CB8AC3E}">
        <p14:creationId xmlns:p14="http://schemas.microsoft.com/office/powerpoint/2010/main" val="8148740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EDB03-B4AC-4139-876E-696E6834BD25}"/>
              </a:ext>
            </a:extLst>
          </p:cNvPr>
          <p:cNvSpPr>
            <a:spLocks noGrp="1"/>
          </p:cNvSpPr>
          <p:nvPr>
            <p:ph type="title"/>
          </p:nvPr>
        </p:nvSpPr>
        <p:spPr/>
        <p:txBody>
          <a:bodyPr/>
          <a:lstStyle/>
          <a:p>
            <a:r>
              <a:rPr lang="en-CA" dirty="0"/>
              <a:t>Activation of Ethical Practices</a:t>
            </a:r>
            <a:endParaRPr lang="en-US" dirty="0"/>
          </a:p>
        </p:txBody>
      </p:sp>
      <p:sp>
        <p:nvSpPr>
          <p:cNvPr id="3" name="Content Placeholder 2">
            <a:extLst>
              <a:ext uri="{FF2B5EF4-FFF2-40B4-BE49-F238E27FC236}">
                <a16:creationId xmlns:a16="http://schemas.microsoft.com/office/drawing/2014/main" id="{45157FB0-31A6-4E4A-B23D-ADA40087EF6D}"/>
              </a:ext>
            </a:extLst>
          </p:cNvPr>
          <p:cNvSpPr>
            <a:spLocks noGrp="1"/>
          </p:cNvSpPr>
          <p:nvPr>
            <p:ph idx="1"/>
          </p:nvPr>
        </p:nvSpPr>
        <p:spPr/>
        <p:txBody>
          <a:bodyPr/>
          <a:lstStyle/>
          <a:p>
            <a:r>
              <a:rPr lang="en-CA" dirty="0"/>
              <a:t>What not to do…?</a:t>
            </a:r>
          </a:p>
          <a:p>
            <a:r>
              <a:rPr lang="en-CA" dirty="0"/>
              <a:t>The HBR Approach</a:t>
            </a:r>
          </a:p>
          <a:p>
            <a:r>
              <a:rPr lang="en-CA" dirty="0"/>
              <a:t>Knowledge Translation</a:t>
            </a:r>
          </a:p>
          <a:p>
            <a:r>
              <a:rPr lang="en-CA" dirty="0"/>
              <a:t>Knowledge Mobilization</a:t>
            </a:r>
          </a:p>
          <a:p>
            <a:r>
              <a:rPr lang="en-CA" dirty="0"/>
              <a:t>Connective Action</a:t>
            </a:r>
            <a:endParaRPr lang="en-US" dirty="0"/>
          </a:p>
        </p:txBody>
      </p:sp>
      <p:pic>
        <p:nvPicPr>
          <p:cNvPr id="4" name="Picture 3">
            <a:extLst>
              <a:ext uri="{FF2B5EF4-FFF2-40B4-BE49-F238E27FC236}">
                <a16:creationId xmlns:a16="http://schemas.microsoft.com/office/drawing/2014/main" id="{44E25DC9-B3C1-413E-9E41-EB57157C8A69}"/>
              </a:ext>
            </a:extLst>
          </p:cNvPr>
          <p:cNvPicPr>
            <a:picLocks noChangeAspect="1"/>
          </p:cNvPicPr>
          <p:nvPr/>
        </p:nvPicPr>
        <p:blipFill>
          <a:blip r:embed="rId2"/>
          <a:stretch>
            <a:fillRect/>
          </a:stretch>
        </p:blipFill>
        <p:spPr>
          <a:xfrm>
            <a:off x="4839286" y="1728588"/>
            <a:ext cx="4634520" cy="4764287"/>
          </a:xfrm>
          <a:prstGeom prst="rect">
            <a:avLst/>
          </a:prstGeom>
        </p:spPr>
      </p:pic>
    </p:spTree>
    <p:extLst>
      <p:ext uri="{BB962C8B-B14F-4D97-AF65-F5344CB8AC3E}">
        <p14:creationId xmlns:p14="http://schemas.microsoft.com/office/powerpoint/2010/main" val="1922349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5C1B6-75C1-455B-BB62-859B537AA07C}"/>
              </a:ext>
            </a:extLst>
          </p:cNvPr>
          <p:cNvSpPr>
            <a:spLocks noGrp="1"/>
          </p:cNvSpPr>
          <p:nvPr>
            <p:ph type="title"/>
          </p:nvPr>
        </p:nvSpPr>
        <p:spPr/>
        <p:txBody>
          <a:bodyPr/>
          <a:lstStyle/>
          <a:p>
            <a:r>
              <a:rPr lang="en-CA" dirty="0"/>
              <a:t>What Not to Do…?</a:t>
            </a:r>
            <a:endParaRPr lang="en-US" dirty="0"/>
          </a:p>
        </p:txBody>
      </p:sp>
      <p:sp>
        <p:nvSpPr>
          <p:cNvPr id="3" name="Content Placeholder 2">
            <a:extLst>
              <a:ext uri="{FF2B5EF4-FFF2-40B4-BE49-F238E27FC236}">
                <a16:creationId xmlns:a16="http://schemas.microsoft.com/office/drawing/2014/main" id="{3EC6841C-A2B9-450F-9DAF-E8527586D344}"/>
              </a:ext>
            </a:extLst>
          </p:cNvPr>
          <p:cNvSpPr>
            <a:spLocks noGrp="1"/>
          </p:cNvSpPr>
          <p:nvPr>
            <p:ph idx="1"/>
          </p:nvPr>
        </p:nvSpPr>
        <p:spPr/>
        <p:txBody>
          <a:bodyPr>
            <a:normAutofit/>
          </a:bodyPr>
          <a:lstStyle/>
          <a:p>
            <a:pPr marL="0" indent="0">
              <a:buNone/>
            </a:pPr>
            <a:r>
              <a:rPr lang="en-CA" dirty="0"/>
              <a:t>Per Harvard Business Review…</a:t>
            </a:r>
          </a:p>
          <a:p>
            <a:r>
              <a:rPr lang="en-US" dirty="0"/>
              <a:t> the academic approach: </a:t>
            </a:r>
          </a:p>
          <a:p>
            <a:pPr lvl="1"/>
            <a:r>
              <a:rPr lang="en-US" dirty="0"/>
              <a:t>“Should we…” Vs. the Business approach: “how can we do it without making ourselves vulnerable to ethical risks?””</a:t>
            </a:r>
          </a:p>
          <a:p>
            <a:r>
              <a:rPr lang="en-US" dirty="0"/>
              <a:t>the on-the-ground approach</a:t>
            </a:r>
          </a:p>
          <a:p>
            <a:pPr lvl="1"/>
            <a:r>
              <a:rPr lang="en-US" dirty="0"/>
              <a:t>“engineers, data scientists, and product managers…. lack, the skill, knowledge, and experience to answer ethical questions systematically”</a:t>
            </a:r>
          </a:p>
          <a:p>
            <a:r>
              <a:rPr lang="en-US" dirty="0"/>
              <a:t>high-level AI ethics principles</a:t>
            </a:r>
          </a:p>
          <a:p>
            <a:pPr lvl="1"/>
            <a:r>
              <a:rPr lang="en-US" dirty="0"/>
              <a:t>“The difficulty comes in operationalizing those principles. What, exactly, does it mean to be for “fairness?”</a:t>
            </a:r>
          </a:p>
          <a:p>
            <a:endParaRPr lang="en-US" dirty="0"/>
          </a:p>
        </p:txBody>
      </p:sp>
      <p:sp>
        <p:nvSpPr>
          <p:cNvPr id="5" name="TextBox 4">
            <a:extLst>
              <a:ext uri="{FF2B5EF4-FFF2-40B4-BE49-F238E27FC236}">
                <a16:creationId xmlns:a16="http://schemas.microsoft.com/office/drawing/2014/main" id="{CF3AC36E-C222-4EBC-8620-57ACDA0FEA2C}"/>
              </a:ext>
            </a:extLst>
          </p:cNvPr>
          <p:cNvSpPr txBox="1"/>
          <p:nvPr/>
        </p:nvSpPr>
        <p:spPr>
          <a:xfrm>
            <a:off x="838200" y="6176963"/>
            <a:ext cx="9302857" cy="369332"/>
          </a:xfrm>
          <a:prstGeom prst="rect">
            <a:avLst/>
          </a:prstGeom>
          <a:noFill/>
        </p:spPr>
        <p:txBody>
          <a:bodyPr wrap="square">
            <a:spAutoFit/>
          </a:bodyPr>
          <a:lstStyle/>
          <a:p>
            <a:r>
              <a:rPr lang="en-US" dirty="0"/>
              <a:t>Reid Blackman, 2020, </a:t>
            </a:r>
            <a:r>
              <a:rPr lang="en-US" dirty="0">
                <a:hlinkClick r:id="rId2"/>
              </a:rPr>
              <a:t>https://hbr.org/2020/10/a-practical-guide-to-building-ethical-ai</a:t>
            </a:r>
            <a:r>
              <a:rPr lang="en-US" dirty="0"/>
              <a:t>   </a:t>
            </a:r>
          </a:p>
        </p:txBody>
      </p:sp>
    </p:spTree>
    <p:extLst>
      <p:ext uri="{BB962C8B-B14F-4D97-AF65-F5344CB8AC3E}">
        <p14:creationId xmlns:p14="http://schemas.microsoft.com/office/powerpoint/2010/main" val="14851005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95A18-D301-4F89-89CD-8441DC2841F5}"/>
              </a:ext>
            </a:extLst>
          </p:cNvPr>
          <p:cNvSpPr>
            <a:spLocks noGrp="1"/>
          </p:cNvSpPr>
          <p:nvPr>
            <p:ph type="title"/>
          </p:nvPr>
        </p:nvSpPr>
        <p:spPr/>
        <p:txBody>
          <a:bodyPr/>
          <a:lstStyle/>
          <a:p>
            <a:r>
              <a:rPr lang="en-CA" dirty="0"/>
              <a:t>The HBR Approach</a:t>
            </a:r>
            <a:endParaRPr lang="en-US" dirty="0"/>
          </a:p>
        </p:txBody>
      </p:sp>
      <p:sp>
        <p:nvSpPr>
          <p:cNvPr id="3" name="Content Placeholder 2">
            <a:extLst>
              <a:ext uri="{FF2B5EF4-FFF2-40B4-BE49-F238E27FC236}">
                <a16:creationId xmlns:a16="http://schemas.microsoft.com/office/drawing/2014/main" id="{C3729231-4055-412B-99CB-0249DA8D2185}"/>
              </a:ext>
            </a:extLst>
          </p:cNvPr>
          <p:cNvSpPr>
            <a:spLocks noGrp="1"/>
          </p:cNvSpPr>
          <p:nvPr>
            <p:ph idx="1"/>
          </p:nvPr>
        </p:nvSpPr>
        <p:spPr>
          <a:xfrm>
            <a:off x="838200" y="1825625"/>
            <a:ext cx="5257800" cy="4351338"/>
          </a:xfrm>
        </p:spPr>
        <p:txBody>
          <a:bodyPr>
            <a:normAutofit lnSpcReduction="10000"/>
          </a:bodyPr>
          <a:lstStyle/>
          <a:p>
            <a:pPr marL="396000" indent="-396000">
              <a:buFont typeface="+mj-lt"/>
              <a:buAutoNum type="arabicPeriod"/>
            </a:pPr>
            <a:r>
              <a:rPr lang="en-US" sz="2000" dirty="0"/>
              <a:t>Identify existing infrastructure that a data and AI ethics program can leverage.</a:t>
            </a:r>
          </a:p>
          <a:p>
            <a:pPr marL="396000" indent="-396000">
              <a:buFont typeface="+mj-lt"/>
              <a:buAutoNum type="arabicPeriod"/>
            </a:pPr>
            <a:r>
              <a:rPr lang="en-US" sz="2000" dirty="0"/>
              <a:t>Create a data and AI ethical risk framework that is tailored to your industry.</a:t>
            </a:r>
          </a:p>
          <a:p>
            <a:pPr marL="396000" indent="-396000">
              <a:buFont typeface="+mj-lt"/>
              <a:buAutoNum type="arabicPeriod"/>
            </a:pPr>
            <a:r>
              <a:rPr lang="en-US" sz="2000" dirty="0"/>
              <a:t>Change how you think about ethics by taking cues from the successes in health care.</a:t>
            </a:r>
          </a:p>
          <a:p>
            <a:pPr marL="396000" indent="-396000">
              <a:buFont typeface="+mj-lt"/>
              <a:buAutoNum type="arabicPeriod"/>
            </a:pPr>
            <a:r>
              <a:rPr lang="en-US" sz="2000" dirty="0"/>
              <a:t>Optimize guidance and tools for product managers. </a:t>
            </a:r>
          </a:p>
          <a:p>
            <a:pPr marL="396000" indent="-396000">
              <a:buFont typeface="+mj-lt"/>
              <a:buAutoNum type="arabicPeriod"/>
            </a:pPr>
            <a:r>
              <a:rPr lang="en-US" sz="2000" dirty="0"/>
              <a:t>Build organizational awareness.</a:t>
            </a:r>
          </a:p>
          <a:p>
            <a:pPr marL="396000" indent="-396000">
              <a:buFont typeface="+mj-lt"/>
              <a:buAutoNum type="arabicPeriod"/>
            </a:pPr>
            <a:r>
              <a:rPr lang="en-US" sz="2000" dirty="0"/>
              <a:t>Formally and informally incentivize employees to play a role in identifying AI ethical risks. </a:t>
            </a:r>
          </a:p>
          <a:p>
            <a:pPr marL="396000" indent="-396000">
              <a:buFont typeface="+mj-lt"/>
              <a:buAutoNum type="arabicPeriod"/>
            </a:pPr>
            <a:r>
              <a:rPr lang="en-US" sz="2000" dirty="0"/>
              <a:t>Monitor impacts and engage stakeholders.</a:t>
            </a:r>
          </a:p>
        </p:txBody>
      </p:sp>
      <p:sp>
        <p:nvSpPr>
          <p:cNvPr id="4" name="TextBox 3">
            <a:extLst>
              <a:ext uri="{FF2B5EF4-FFF2-40B4-BE49-F238E27FC236}">
                <a16:creationId xmlns:a16="http://schemas.microsoft.com/office/drawing/2014/main" id="{5E5DCBBA-E73F-4514-AC3E-DC826AC4DBD3}"/>
              </a:ext>
            </a:extLst>
          </p:cNvPr>
          <p:cNvSpPr txBox="1"/>
          <p:nvPr/>
        </p:nvSpPr>
        <p:spPr>
          <a:xfrm>
            <a:off x="838200" y="6176963"/>
            <a:ext cx="9302857" cy="369332"/>
          </a:xfrm>
          <a:prstGeom prst="rect">
            <a:avLst/>
          </a:prstGeom>
          <a:noFill/>
        </p:spPr>
        <p:txBody>
          <a:bodyPr wrap="square">
            <a:spAutoFit/>
          </a:bodyPr>
          <a:lstStyle/>
          <a:p>
            <a:r>
              <a:rPr lang="en-US" dirty="0"/>
              <a:t>Reid Blackman, 2020, </a:t>
            </a:r>
            <a:r>
              <a:rPr lang="en-US" dirty="0">
                <a:hlinkClick r:id="rId2"/>
              </a:rPr>
              <a:t>https://hbr.org/2020/10/a-practical-guide-to-building-ethical-ai</a:t>
            </a:r>
            <a:r>
              <a:rPr lang="en-US" dirty="0"/>
              <a:t>   </a:t>
            </a:r>
          </a:p>
        </p:txBody>
      </p:sp>
      <p:pic>
        <p:nvPicPr>
          <p:cNvPr id="1026" name="Picture 2">
            <a:extLst>
              <a:ext uri="{FF2B5EF4-FFF2-40B4-BE49-F238E27FC236}">
                <a16:creationId xmlns:a16="http://schemas.microsoft.com/office/drawing/2014/main" id="{D7FA4036-F213-4A58-9204-0B87F77ECA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5485" y="1825624"/>
            <a:ext cx="5819230" cy="3273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6184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25B9A-7B2E-4165-BB44-347B5B976255}"/>
              </a:ext>
            </a:extLst>
          </p:cNvPr>
          <p:cNvSpPr>
            <a:spLocks noGrp="1"/>
          </p:cNvSpPr>
          <p:nvPr>
            <p:ph type="title"/>
          </p:nvPr>
        </p:nvSpPr>
        <p:spPr/>
        <p:txBody>
          <a:bodyPr/>
          <a:lstStyle/>
          <a:p>
            <a:r>
              <a:rPr lang="en-CA" dirty="0"/>
              <a:t>Knowledge Translation</a:t>
            </a:r>
            <a:endParaRPr lang="en-US" dirty="0"/>
          </a:p>
        </p:txBody>
      </p:sp>
      <p:pic>
        <p:nvPicPr>
          <p:cNvPr id="5" name="Content Placeholder 4" descr="Diagram&#10;&#10;Description automatically generated">
            <a:extLst>
              <a:ext uri="{FF2B5EF4-FFF2-40B4-BE49-F238E27FC236}">
                <a16:creationId xmlns:a16="http://schemas.microsoft.com/office/drawing/2014/main" id="{D35118B6-088B-4E33-B2F6-E0D2356B49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5371" y="1307579"/>
            <a:ext cx="10515600" cy="4976397"/>
          </a:xfrm>
        </p:spPr>
      </p:pic>
      <p:sp>
        <p:nvSpPr>
          <p:cNvPr id="7" name="TextBox 6">
            <a:extLst>
              <a:ext uri="{FF2B5EF4-FFF2-40B4-BE49-F238E27FC236}">
                <a16:creationId xmlns:a16="http://schemas.microsoft.com/office/drawing/2014/main" id="{1A03A3D6-FDBF-4A0C-941B-C7C15812C136}"/>
              </a:ext>
            </a:extLst>
          </p:cNvPr>
          <p:cNvSpPr txBox="1"/>
          <p:nvPr/>
        </p:nvSpPr>
        <p:spPr>
          <a:xfrm>
            <a:off x="588330" y="6492875"/>
            <a:ext cx="8994183" cy="369332"/>
          </a:xfrm>
          <a:prstGeom prst="rect">
            <a:avLst/>
          </a:prstGeom>
          <a:noFill/>
        </p:spPr>
        <p:txBody>
          <a:bodyPr wrap="square">
            <a:spAutoFit/>
          </a:bodyPr>
          <a:lstStyle/>
          <a:p>
            <a:r>
              <a:rPr lang="en-US" dirty="0">
                <a:hlinkClick r:id="rId3"/>
              </a:rPr>
              <a:t>https://bmcpublichealth.biomedcentral.com/articles/10.1186/s12889-020-10121-9/figures/2</a:t>
            </a:r>
            <a:r>
              <a:rPr lang="en-US" dirty="0"/>
              <a:t> </a:t>
            </a:r>
          </a:p>
        </p:txBody>
      </p:sp>
      <p:sp>
        <p:nvSpPr>
          <p:cNvPr id="14" name="Rectangle 13">
            <a:extLst>
              <a:ext uri="{FF2B5EF4-FFF2-40B4-BE49-F238E27FC236}">
                <a16:creationId xmlns:a16="http://schemas.microsoft.com/office/drawing/2014/main" id="{67E57311-1057-4197-AABB-1C4E9CBFFAE4}"/>
              </a:ext>
            </a:extLst>
          </p:cNvPr>
          <p:cNvSpPr/>
          <p:nvPr/>
        </p:nvSpPr>
        <p:spPr>
          <a:xfrm>
            <a:off x="8792308" y="3504611"/>
            <a:ext cx="2138289" cy="691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2B36D6F-468A-4362-BD84-D910C7E30FAE}"/>
              </a:ext>
            </a:extLst>
          </p:cNvPr>
          <p:cNvSpPr txBox="1"/>
          <p:nvPr/>
        </p:nvSpPr>
        <p:spPr>
          <a:xfrm>
            <a:off x="8938966" y="1307579"/>
            <a:ext cx="2902057" cy="3416320"/>
          </a:xfrm>
          <a:prstGeom prst="rect">
            <a:avLst/>
          </a:prstGeom>
          <a:noFill/>
        </p:spPr>
        <p:txBody>
          <a:bodyPr wrap="square">
            <a:spAutoFit/>
          </a:bodyPr>
          <a:lstStyle/>
          <a:p>
            <a:r>
              <a:rPr lang="en-US" dirty="0"/>
              <a:t>Knowledge translation was defined at a consensus meeting of the World Health Organization in 2005 as ‘the synthesis, exchange and application of knowledge by relevant stakeholders to accelerate the benefits of global and local innovation in strengthening health systems and advancing people's health’</a:t>
            </a:r>
          </a:p>
        </p:txBody>
      </p:sp>
      <p:pic>
        <p:nvPicPr>
          <p:cNvPr id="13" name="Picture 12">
            <a:extLst>
              <a:ext uri="{FF2B5EF4-FFF2-40B4-BE49-F238E27FC236}">
                <a16:creationId xmlns:a16="http://schemas.microsoft.com/office/drawing/2014/main" id="{EC1D3D99-E5C2-4932-87C2-A10DD4EF6778}"/>
              </a:ext>
            </a:extLst>
          </p:cNvPr>
          <p:cNvPicPr>
            <a:picLocks noChangeAspect="1"/>
          </p:cNvPicPr>
          <p:nvPr/>
        </p:nvPicPr>
        <p:blipFill>
          <a:blip r:embed="rId4"/>
          <a:stretch>
            <a:fillRect/>
          </a:stretch>
        </p:blipFill>
        <p:spPr>
          <a:xfrm>
            <a:off x="6096720" y="3504611"/>
            <a:ext cx="1935482" cy="434578"/>
          </a:xfrm>
          <a:prstGeom prst="rect">
            <a:avLst/>
          </a:prstGeom>
        </p:spPr>
      </p:pic>
    </p:spTree>
    <p:extLst>
      <p:ext uri="{BB962C8B-B14F-4D97-AF65-F5344CB8AC3E}">
        <p14:creationId xmlns:p14="http://schemas.microsoft.com/office/powerpoint/2010/main" val="27257137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FCB1D-A685-485B-8C1B-5561D82B1EAD}"/>
              </a:ext>
            </a:extLst>
          </p:cNvPr>
          <p:cNvSpPr>
            <a:spLocks noGrp="1"/>
          </p:cNvSpPr>
          <p:nvPr>
            <p:ph type="title"/>
          </p:nvPr>
        </p:nvSpPr>
        <p:spPr/>
        <p:txBody>
          <a:bodyPr/>
          <a:lstStyle/>
          <a:p>
            <a:r>
              <a:rPr lang="en-CA" dirty="0"/>
              <a:t>Beyond the Translation Metaphor</a:t>
            </a:r>
            <a:endParaRPr lang="en-US" dirty="0"/>
          </a:p>
        </p:txBody>
      </p:sp>
      <p:sp>
        <p:nvSpPr>
          <p:cNvPr id="3" name="Content Placeholder 2">
            <a:extLst>
              <a:ext uri="{FF2B5EF4-FFF2-40B4-BE49-F238E27FC236}">
                <a16:creationId xmlns:a16="http://schemas.microsoft.com/office/drawing/2014/main" id="{5DF4B606-8151-4E25-91FD-53AF0CD2B372}"/>
              </a:ext>
            </a:extLst>
          </p:cNvPr>
          <p:cNvSpPr>
            <a:spLocks noGrp="1"/>
          </p:cNvSpPr>
          <p:nvPr>
            <p:ph idx="1"/>
          </p:nvPr>
        </p:nvSpPr>
        <p:spPr>
          <a:xfrm>
            <a:off x="838200" y="1825625"/>
            <a:ext cx="7208520" cy="4351338"/>
          </a:xfrm>
        </p:spPr>
        <p:txBody>
          <a:bodyPr>
            <a:normAutofit/>
          </a:bodyPr>
          <a:lstStyle/>
          <a:p>
            <a:pPr marL="0" indent="0">
              <a:buNone/>
            </a:pPr>
            <a:r>
              <a:rPr lang="en-US" dirty="0"/>
              <a:t>Three assumptions underpin the knowledge translation metaphor:</a:t>
            </a:r>
          </a:p>
          <a:p>
            <a:pPr marL="971550" lvl="1" indent="-514350">
              <a:buFont typeface="+mj-lt"/>
              <a:buAutoNum type="arabicPeriod"/>
            </a:pPr>
            <a:r>
              <a:rPr lang="en-US" dirty="0"/>
              <a:t>knowledge is seen as unproblematically separable from the scientists who generate it and the practitioners who may use it (the ‘objectivist’ approach to knowledge).</a:t>
            </a:r>
          </a:p>
          <a:p>
            <a:pPr marL="971550" lvl="1" indent="-514350">
              <a:buFont typeface="+mj-lt"/>
              <a:buAutoNum type="arabicPeriod"/>
            </a:pPr>
            <a:r>
              <a:rPr lang="en-US" dirty="0"/>
              <a:t>knowledge and practice can be cleanly separated both empirically and analytically.</a:t>
            </a:r>
          </a:p>
          <a:p>
            <a:pPr marL="971550" lvl="1" indent="-514350">
              <a:buFont typeface="+mj-lt"/>
              <a:buAutoNum type="arabicPeriod"/>
            </a:pPr>
            <a:r>
              <a:rPr lang="en-US" dirty="0"/>
              <a:t>practice consists more or less of a series of rational decisions on which scientific research findings can be brought to bear.</a:t>
            </a:r>
          </a:p>
        </p:txBody>
      </p:sp>
      <p:sp>
        <p:nvSpPr>
          <p:cNvPr id="5" name="TextBox 4">
            <a:extLst>
              <a:ext uri="{FF2B5EF4-FFF2-40B4-BE49-F238E27FC236}">
                <a16:creationId xmlns:a16="http://schemas.microsoft.com/office/drawing/2014/main" id="{0836BEE1-3488-4303-8AEE-AB7486AD0B34}"/>
              </a:ext>
            </a:extLst>
          </p:cNvPr>
          <p:cNvSpPr txBox="1"/>
          <p:nvPr/>
        </p:nvSpPr>
        <p:spPr>
          <a:xfrm>
            <a:off x="569564" y="6308209"/>
            <a:ext cx="6098582" cy="369332"/>
          </a:xfrm>
          <a:prstGeom prst="rect">
            <a:avLst/>
          </a:prstGeom>
          <a:noFill/>
        </p:spPr>
        <p:txBody>
          <a:bodyPr wrap="square">
            <a:spAutoFit/>
          </a:bodyPr>
          <a:lstStyle/>
          <a:p>
            <a:r>
              <a:rPr lang="en-US" dirty="0">
                <a:hlinkClick r:id="rId2"/>
              </a:rPr>
              <a:t>https://www.ncbi.nlm.nih.gov/pmc/articles/PMC3241522/</a:t>
            </a:r>
            <a:r>
              <a:rPr lang="en-US" dirty="0"/>
              <a:t> </a:t>
            </a:r>
          </a:p>
        </p:txBody>
      </p:sp>
      <p:pic>
        <p:nvPicPr>
          <p:cNvPr id="7" name="Picture 6" descr="Diagram&#10;&#10;Description automatically generated">
            <a:extLst>
              <a:ext uri="{FF2B5EF4-FFF2-40B4-BE49-F238E27FC236}">
                <a16:creationId xmlns:a16="http://schemas.microsoft.com/office/drawing/2014/main" id="{DF8DD204-CDC1-4636-9C80-0340EC272B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793500" y="1952697"/>
            <a:ext cx="3606476" cy="4224266"/>
          </a:xfrm>
          <a:prstGeom prst="rect">
            <a:avLst/>
          </a:prstGeom>
        </p:spPr>
      </p:pic>
    </p:spTree>
    <p:extLst>
      <p:ext uri="{BB962C8B-B14F-4D97-AF65-F5344CB8AC3E}">
        <p14:creationId xmlns:p14="http://schemas.microsoft.com/office/powerpoint/2010/main" val="32249287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30B9A-B5D5-44A7-A206-DC32C23ED43C}"/>
              </a:ext>
            </a:extLst>
          </p:cNvPr>
          <p:cNvSpPr>
            <a:spLocks noGrp="1"/>
          </p:cNvSpPr>
          <p:nvPr>
            <p:ph type="title"/>
          </p:nvPr>
        </p:nvSpPr>
        <p:spPr/>
        <p:txBody>
          <a:bodyPr/>
          <a:lstStyle/>
          <a:p>
            <a:r>
              <a:rPr lang="en-CA" dirty="0"/>
              <a:t>Lost in Translation</a:t>
            </a:r>
            <a:endParaRPr lang="en-US" dirty="0"/>
          </a:p>
        </p:txBody>
      </p:sp>
      <p:sp>
        <p:nvSpPr>
          <p:cNvPr id="3" name="Content Placeholder 2">
            <a:extLst>
              <a:ext uri="{FF2B5EF4-FFF2-40B4-BE49-F238E27FC236}">
                <a16:creationId xmlns:a16="http://schemas.microsoft.com/office/drawing/2014/main" id="{E538E665-5023-42D0-A0A0-37CFD3957921}"/>
              </a:ext>
            </a:extLst>
          </p:cNvPr>
          <p:cNvSpPr>
            <a:spLocks noGrp="1"/>
          </p:cNvSpPr>
          <p:nvPr>
            <p:ph idx="1"/>
          </p:nvPr>
        </p:nvSpPr>
        <p:spPr>
          <a:xfrm>
            <a:off x="838200" y="1825625"/>
            <a:ext cx="4198749" cy="4351338"/>
          </a:xfrm>
        </p:spPr>
        <p:txBody>
          <a:bodyPr/>
          <a:lstStyle/>
          <a:p>
            <a:pPr marL="0" indent="0">
              <a:buNone/>
            </a:pPr>
            <a:r>
              <a:rPr lang="en-US" dirty="0"/>
              <a:t>“Models and processes developed in learning analytics research are increasing in sophistication and predictive power. However, the ability to translate analytic findings to practice remains problematic.”</a:t>
            </a:r>
          </a:p>
        </p:txBody>
      </p:sp>
      <p:sp>
        <p:nvSpPr>
          <p:cNvPr id="5" name="TextBox 4">
            <a:extLst>
              <a:ext uri="{FF2B5EF4-FFF2-40B4-BE49-F238E27FC236}">
                <a16:creationId xmlns:a16="http://schemas.microsoft.com/office/drawing/2014/main" id="{45DAEE04-5CBD-4CB6-B545-09C952DD0097}"/>
              </a:ext>
            </a:extLst>
          </p:cNvPr>
          <p:cNvSpPr txBox="1"/>
          <p:nvPr/>
        </p:nvSpPr>
        <p:spPr>
          <a:xfrm>
            <a:off x="5036949" y="5111571"/>
            <a:ext cx="6098582" cy="1200329"/>
          </a:xfrm>
          <a:prstGeom prst="rect">
            <a:avLst/>
          </a:prstGeom>
          <a:noFill/>
        </p:spPr>
        <p:txBody>
          <a:bodyPr wrap="square">
            <a:spAutoFit/>
          </a:bodyPr>
          <a:lstStyle/>
          <a:p>
            <a:r>
              <a:rPr lang="en-US" sz="1800" b="0" i="0" u="none" strike="noStrike" dirty="0">
                <a:solidFill>
                  <a:srgbClr val="000000"/>
                </a:solidFill>
                <a:effectLst/>
                <a:latin typeface="Arial" panose="020B0604020202020204" pitchFamily="34" charset="0"/>
              </a:rPr>
              <a:t>First, "awareness that a particular tactic or strategy is generally beneficial is often insufficient motivation for a student to adopt it," and second, the labeling of these practices is itself a challenge.</a:t>
            </a:r>
            <a:endParaRPr lang="en-US" dirty="0"/>
          </a:p>
        </p:txBody>
      </p:sp>
      <p:sp>
        <p:nvSpPr>
          <p:cNvPr id="7" name="TextBox 6">
            <a:extLst>
              <a:ext uri="{FF2B5EF4-FFF2-40B4-BE49-F238E27FC236}">
                <a16:creationId xmlns:a16="http://schemas.microsoft.com/office/drawing/2014/main" id="{1659AFAD-5E74-4ADF-801C-F525E7EF3C21}"/>
              </a:ext>
            </a:extLst>
          </p:cNvPr>
          <p:cNvSpPr txBox="1"/>
          <p:nvPr/>
        </p:nvSpPr>
        <p:spPr>
          <a:xfrm>
            <a:off x="838200" y="5569545"/>
            <a:ext cx="2927888" cy="646331"/>
          </a:xfrm>
          <a:prstGeom prst="rect">
            <a:avLst/>
          </a:prstGeom>
          <a:noFill/>
        </p:spPr>
        <p:txBody>
          <a:bodyPr wrap="square">
            <a:spAutoFit/>
          </a:bodyPr>
          <a:lstStyle/>
          <a:p>
            <a:r>
              <a:rPr lang="en-US" dirty="0">
                <a:hlinkClick r:id="rId2"/>
              </a:rPr>
              <a:t>https://dl.acm.org/doi/10.1145/3375462.3375474</a:t>
            </a:r>
            <a:r>
              <a:rPr lang="en-US" dirty="0"/>
              <a:t> </a:t>
            </a:r>
          </a:p>
        </p:txBody>
      </p:sp>
      <p:pic>
        <p:nvPicPr>
          <p:cNvPr id="8" name="Picture 7">
            <a:extLst>
              <a:ext uri="{FF2B5EF4-FFF2-40B4-BE49-F238E27FC236}">
                <a16:creationId xmlns:a16="http://schemas.microsoft.com/office/drawing/2014/main" id="{DC4AB0E4-49C9-45C0-92C6-AFC5E7D27856}"/>
              </a:ext>
            </a:extLst>
          </p:cNvPr>
          <p:cNvPicPr>
            <a:picLocks noChangeAspect="1"/>
          </p:cNvPicPr>
          <p:nvPr/>
        </p:nvPicPr>
        <p:blipFill>
          <a:blip r:embed="rId3"/>
          <a:stretch>
            <a:fillRect/>
          </a:stretch>
        </p:blipFill>
        <p:spPr>
          <a:xfrm>
            <a:off x="6385302" y="1591469"/>
            <a:ext cx="3627251" cy="3058982"/>
          </a:xfrm>
          <a:prstGeom prst="rect">
            <a:avLst/>
          </a:prstGeom>
        </p:spPr>
      </p:pic>
    </p:spTree>
    <p:extLst>
      <p:ext uri="{BB962C8B-B14F-4D97-AF65-F5344CB8AC3E}">
        <p14:creationId xmlns:p14="http://schemas.microsoft.com/office/powerpoint/2010/main" val="34007006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05BBE-84AE-471D-B807-AB3292D2F50C}"/>
              </a:ext>
            </a:extLst>
          </p:cNvPr>
          <p:cNvSpPr>
            <a:spLocks noGrp="1"/>
          </p:cNvSpPr>
          <p:nvPr>
            <p:ph type="title"/>
          </p:nvPr>
        </p:nvSpPr>
        <p:spPr/>
        <p:txBody>
          <a:bodyPr/>
          <a:lstStyle/>
          <a:p>
            <a:r>
              <a:rPr lang="en-CA" dirty="0"/>
              <a:t>Knowledge Mobilization</a:t>
            </a:r>
            <a:endParaRPr lang="en-US" dirty="0"/>
          </a:p>
        </p:txBody>
      </p:sp>
      <p:sp>
        <p:nvSpPr>
          <p:cNvPr id="3" name="Content Placeholder 2">
            <a:extLst>
              <a:ext uri="{FF2B5EF4-FFF2-40B4-BE49-F238E27FC236}">
                <a16:creationId xmlns:a16="http://schemas.microsoft.com/office/drawing/2014/main" id="{BC46D2B9-52ED-443D-A6A3-61C094C0CF08}"/>
              </a:ext>
            </a:extLst>
          </p:cNvPr>
          <p:cNvSpPr>
            <a:spLocks noGrp="1"/>
          </p:cNvSpPr>
          <p:nvPr>
            <p:ph idx="1"/>
          </p:nvPr>
        </p:nvSpPr>
        <p:spPr>
          <a:xfrm>
            <a:off x="5550876" y="1690688"/>
            <a:ext cx="6012766" cy="4351338"/>
          </a:xfrm>
        </p:spPr>
        <p:txBody>
          <a:bodyPr>
            <a:normAutofit fontScale="92500"/>
          </a:bodyPr>
          <a:lstStyle/>
          <a:p>
            <a:r>
              <a:rPr lang="en-US" sz="2400" dirty="0"/>
              <a:t>making evidence accessible, understandable and useful for knowledge users</a:t>
            </a:r>
          </a:p>
          <a:p>
            <a:r>
              <a:rPr lang="en-US" sz="2400" dirty="0"/>
              <a:t>meaningful use of evidence and expertise to align research, policy and practice in order to improve outcomes</a:t>
            </a:r>
          </a:p>
          <a:p>
            <a:r>
              <a:rPr lang="en-US" sz="2400" dirty="0"/>
              <a:t>not just about disseminating information</a:t>
            </a:r>
          </a:p>
          <a:p>
            <a:r>
              <a:rPr lang="en-US" sz="2400" dirty="0"/>
              <a:t>not just about sharing, or publishing, or one-way information flow</a:t>
            </a:r>
          </a:p>
          <a:p>
            <a:r>
              <a:rPr lang="en-US" sz="2400" dirty="0"/>
              <a:t>engagement, end-user participation and attention to impact</a:t>
            </a:r>
          </a:p>
          <a:p>
            <a:r>
              <a:rPr lang="en-US" sz="2400" dirty="0"/>
              <a:t>It includes practice-based evidence from the real world, from the expertise of practitioners</a:t>
            </a:r>
          </a:p>
        </p:txBody>
      </p:sp>
      <p:sp>
        <p:nvSpPr>
          <p:cNvPr id="5" name="TextBox 4">
            <a:extLst>
              <a:ext uri="{FF2B5EF4-FFF2-40B4-BE49-F238E27FC236}">
                <a16:creationId xmlns:a16="http://schemas.microsoft.com/office/drawing/2014/main" id="{279FD1E7-5E53-4346-8D89-8F945581B6BA}"/>
              </a:ext>
            </a:extLst>
          </p:cNvPr>
          <p:cNvSpPr txBox="1"/>
          <p:nvPr/>
        </p:nvSpPr>
        <p:spPr>
          <a:xfrm>
            <a:off x="5508087" y="6123543"/>
            <a:ext cx="6098344" cy="369332"/>
          </a:xfrm>
          <a:prstGeom prst="rect">
            <a:avLst/>
          </a:prstGeom>
          <a:noFill/>
        </p:spPr>
        <p:txBody>
          <a:bodyPr wrap="square">
            <a:spAutoFit/>
          </a:bodyPr>
          <a:lstStyle/>
          <a:p>
            <a:r>
              <a:rPr lang="en-US" dirty="0">
                <a:hlinkClick r:id="rId2"/>
              </a:rPr>
              <a:t>http://www.kmbtoolkit.ca/what-is-kmb</a:t>
            </a:r>
            <a:r>
              <a:rPr lang="en-US" dirty="0"/>
              <a:t> </a:t>
            </a:r>
          </a:p>
        </p:txBody>
      </p:sp>
      <p:sp>
        <p:nvSpPr>
          <p:cNvPr id="7" name="TextBox 6">
            <a:extLst>
              <a:ext uri="{FF2B5EF4-FFF2-40B4-BE49-F238E27FC236}">
                <a16:creationId xmlns:a16="http://schemas.microsoft.com/office/drawing/2014/main" id="{65DB1B1A-1056-471C-A326-D491416F587B}"/>
              </a:ext>
            </a:extLst>
          </p:cNvPr>
          <p:cNvSpPr txBox="1"/>
          <p:nvPr/>
        </p:nvSpPr>
        <p:spPr>
          <a:xfrm>
            <a:off x="838200" y="6492875"/>
            <a:ext cx="9585373" cy="369332"/>
          </a:xfrm>
          <a:prstGeom prst="rect">
            <a:avLst/>
          </a:prstGeom>
          <a:noFill/>
        </p:spPr>
        <p:txBody>
          <a:bodyPr wrap="square">
            <a:spAutoFit/>
          </a:bodyPr>
          <a:lstStyle/>
          <a:p>
            <a:r>
              <a:rPr lang="en-US" dirty="0">
                <a:hlinkClick r:id="rId3"/>
              </a:rPr>
              <a:t>https://www.sshrc-crsh.gc.ca/about-au_sujet/publications/KMb_-_LevinDiscussionPaper_-_E.pdf</a:t>
            </a:r>
            <a:r>
              <a:rPr lang="en-US" dirty="0"/>
              <a:t> </a:t>
            </a:r>
          </a:p>
        </p:txBody>
      </p:sp>
      <p:pic>
        <p:nvPicPr>
          <p:cNvPr id="9" name="Picture 8" descr="Diagram&#10;&#10;Description automatically generated">
            <a:extLst>
              <a:ext uri="{FF2B5EF4-FFF2-40B4-BE49-F238E27FC236}">
                <a16:creationId xmlns:a16="http://schemas.microsoft.com/office/drawing/2014/main" id="{453A0CFA-3811-4BED-B809-E848D2F42D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537" y="1809905"/>
            <a:ext cx="4054665" cy="4014119"/>
          </a:xfrm>
          <a:prstGeom prst="rect">
            <a:avLst/>
          </a:prstGeom>
        </p:spPr>
      </p:pic>
      <p:sp>
        <p:nvSpPr>
          <p:cNvPr id="11" name="TextBox 10">
            <a:extLst>
              <a:ext uri="{FF2B5EF4-FFF2-40B4-BE49-F238E27FC236}">
                <a16:creationId xmlns:a16="http://schemas.microsoft.com/office/drawing/2014/main" id="{B32FFE97-9888-442F-91F1-30F4713F1ED5}"/>
              </a:ext>
            </a:extLst>
          </p:cNvPr>
          <p:cNvSpPr txBox="1"/>
          <p:nvPr/>
        </p:nvSpPr>
        <p:spPr>
          <a:xfrm>
            <a:off x="838200" y="5927617"/>
            <a:ext cx="4535657" cy="461665"/>
          </a:xfrm>
          <a:prstGeom prst="rect">
            <a:avLst/>
          </a:prstGeom>
          <a:noFill/>
        </p:spPr>
        <p:txBody>
          <a:bodyPr wrap="square">
            <a:spAutoFit/>
          </a:bodyPr>
          <a:lstStyle/>
          <a:p>
            <a:r>
              <a:rPr lang="en-US" sz="1200" dirty="0">
                <a:hlinkClick r:id="rId5"/>
              </a:rPr>
              <a:t>https://kmbkteam.wordpress.com/2011/01/05/the-difference-between-km-knowledge-management-kmb-knowledge-mobilization/</a:t>
            </a:r>
            <a:r>
              <a:rPr lang="en-US" sz="1200" dirty="0"/>
              <a:t> </a:t>
            </a:r>
          </a:p>
        </p:txBody>
      </p:sp>
    </p:spTree>
    <p:extLst>
      <p:ext uri="{BB962C8B-B14F-4D97-AF65-F5344CB8AC3E}">
        <p14:creationId xmlns:p14="http://schemas.microsoft.com/office/powerpoint/2010/main" val="31795964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47218-DA6B-48C2-8FEC-FA099D72DD8B}"/>
              </a:ext>
            </a:extLst>
          </p:cNvPr>
          <p:cNvSpPr>
            <a:spLocks noGrp="1"/>
          </p:cNvSpPr>
          <p:nvPr>
            <p:ph type="title"/>
          </p:nvPr>
        </p:nvSpPr>
        <p:spPr/>
        <p:txBody>
          <a:bodyPr/>
          <a:lstStyle/>
          <a:p>
            <a:r>
              <a:rPr lang="en-CA" dirty="0"/>
              <a:t>From a KM Perspective</a:t>
            </a:r>
            <a:endParaRPr lang="en-US" dirty="0"/>
          </a:p>
        </p:txBody>
      </p:sp>
      <p:sp>
        <p:nvSpPr>
          <p:cNvPr id="3" name="Content Placeholder 2">
            <a:extLst>
              <a:ext uri="{FF2B5EF4-FFF2-40B4-BE49-F238E27FC236}">
                <a16:creationId xmlns:a16="http://schemas.microsoft.com/office/drawing/2014/main" id="{2F3A1FC8-DD25-4319-AD77-BD1CE109137B}"/>
              </a:ext>
            </a:extLst>
          </p:cNvPr>
          <p:cNvSpPr>
            <a:spLocks noGrp="1"/>
          </p:cNvSpPr>
          <p:nvPr>
            <p:ph idx="1"/>
          </p:nvPr>
        </p:nvSpPr>
        <p:spPr/>
        <p:txBody>
          <a:bodyPr>
            <a:normAutofit fontScale="70000" lnSpcReduction="20000"/>
          </a:bodyPr>
          <a:lstStyle/>
          <a:p>
            <a:r>
              <a:rPr lang="en-US" dirty="0"/>
              <a:t>Knowledge is socially constructed and its use takes multiple forms</a:t>
            </a:r>
          </a:p>
          <a:p>
            <a:r>
              <a:rPr lang="en-US" dirty="0"/>
              <a:t>Bodies of consistent evidence are more powerful and effective over time than single studies</a:t>
            </a:r>
          </a:p>
          <a:p>
            <a:r>
              <a:rPr lang="en-US" dirty="0"/>
              <a:t>Most practitioners have a range of connections to research</a:t>
            </a:r>
          </a:p>
          <a:p>
            <a:r>
              <a:rPr lang="en-US" dirty="0"/>
              <a:t>sources of practices and decisions are hard to define with precision</a:t>
            </a:r>
          </a:p>
          <a:p>
            <a:r>
              <a:rPr lang="en-US" dirty="0"/>
              <a:t>Knowledge is always mediated in some way through various social and political processes</a:t>
            </a:r>
          </a:p>
          <a:p>
            <a:r>
              <a:rPr lang="en-US" dirty="0"/>
              <a:t>Knowledge by itself is not enough to change practice</a:t>
            </a:r>
          </a:p>
          <a:p>
            <a:r>
              <a:rPr lang="en-US" dirty="0"/>
              <a:t>The scale of impact matters but has not received very much attention. </a:t>
            </a:r>
          </a:p>
          <a:p>
            <a:r>
              <a:rPr lang="en-US" dirty="0"/>
              <a:t>The relationship between knowledge and use runs in both directions</a:t>
            </a:r>
          </a:p>
          <a:p>
            <a:r>
              <a:rPr lang="en-US" dirty="0"/>
              <a:t>Personal contact and interaction remains the most powerful vehicle for moving evidence into practice.</a:t>
            </a:r>
          </a:p>
          <a:p>
            <a:r>
              <a:rPr lang="en-US" dirty="0"/>
              <a:t>Not only a matter of producing more knowledge, but also of improving both the desire and capacity for its use</a:t>
            </a:r>
          </a:p>
          <a:p>
            <a:r>
              <a:rPr lang="en-US" dirty="0"/>
              <a:t>Dedicated effort matters. </a:t>
            </a:r>
          </a:p>
          <a:p>
            <a:endParaRPr lang="en-US" dirty="0"/>
          </a:p>
        </p:txBody>
      </p:sp>
      <p:sp>
        <p:nvSpPr>
          <p:cNvPr id="5" name="TextBox 4">
            <a:extLst>
              <a:ext uri="{FF2B5EF4-FFF2-40B4-BE49-F238E27FC236}">
                <a16:creationId xmlns:a16="http://schemas.microsoft.com/office/drawing/2014/main" id="{50B7DFF3-D5A4-4CB7-AF8A-E917CCF225F4}"/>
              </a:ext>
            </a:extLst>
          </p:cNvPr>
          <p:cNvSpPr txBox="1"/>
          <p:nvPr/>
        </p:nvSpPr>
        <p:spPr>
          <a:xfrm>
            <a:off x="838200" y="6127234"/>
            <a:ext cx="10061916" cy="369332"/>
          </a:xfrm>
          <a:prstGeom prst="rect">
            <a:avLst/>
          </a:prstGeom>
          <a:noFill/>
        </p:spPr>
        <p:txBody>
          <a:bodyPr wrap="square">
            <a:spAutoFit/>
          </a:bodyPr>
          <a:lstStyle/>
          <a:p>
            <a:r>
              <a:rPr lang="en-US" dirty="0">
                <a:hlinkClick r:id="rId2"/>
              </a:rPr>
              <a:t>https://www.oise.utoronto.ca/rspe/UserFiles/File/KM%20paper%20May%20Symposium%20FINAL.pdf</a:t>
            </a:r>
            <a:r>
              <a:rPr lang="en-US" dirty="0"/>
              <a:t> </a:t>
            </a:r>
          </a:p>
        </p:txBody>
      </p:sp>
    </p:spTree>
    <p:extLst>
      <p:ext uri="{BB962C8B-B14F-4D97-AF65-F5344CB8AC3E}">
        <p14:creationId xmlns:p14="http://schemas.microsoft.com/office/powerpoint/2010/main" val="766549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C60E8-B1C1-4E81-8E26-28D60860E02C}"/>
              </a:ext>
            </a:extLst>
          </p:cNvPr>
          <p:cNvSpPr>
            <a:spLocks noGrp="1"/>
          </p:cNvSpPr>
          <p:nvPr>
            <p:ph type="title"/>
          </p:nvPr>
        </p:nvSpPr>
        <p:spPr/>
        <p:txBody>
          <a:bodyPr/>
          <a:lstStyle/>
          <a:p>
            <a:r>
              <a:rPr lang="en-CA" dirty="0"/>
              <a:t>Applying Knowledge Mobilization</a:t>
            </a:r>
            <a:endParaRPr lang="en-US" dirty="0"/>
          </a:p>
        </p:txBody>
      </p:sp>
      <p:sp>
        <p:nvSpPr>
          <p:cNvPr id="3" name="Content Placeholder 2">
            <a:extLst>
              <a:ext uri="{FF2B5EF4-FFF2-40B4-BE49-F238E27FC236}">
                <a16:creationId xmlns:a16="http://schemas.microsoft.com/office/drawing/2014/main" id="{530B589D-EAAD-48FC-8100-EDCA83F366BF}"/>
              </a:ext>
            </a:extLst>
          </p:cNvPr>
          <p:cNvSpPr>
            <a:spLocks noGrp="1"/>
          </p:cNvSpPr>
          <p:nvPr>
            <p:ph idx="1"/>
          </p:nvPr>
        </p:nvSpPr>
        <p:spPr>
          <a:xfrm>
            <a:off x="838200" y="1825625"/>
            <a:ext cx="5731412" cy="4351338"/>
          </a:xfrm>
        </p:spPr>
        <p:txBody>
          <a:bodyPr/>
          <a:lstStyle/>
          <a:p>
            <a:r>
              <a:rPr lang="en-CA" dirty="0"/>
              <a:t>The need to go beyond traditional publishing</a:t>
            </a:r>
          </a:p>
          <a:p>
            <a:r>
              <a:rPr lang="en-CA" dirty="0"/>
              <a:t>Researchers need to find an uptake for “strategies that excite them”</a:t>
            </a:r>
          </a:p>
          <a:p>
            <a:r>
              <a:rPr lang="en-CA" dirty="0"/>
              <a:t>“</a:t>
            </a:r>
            <a:r>
              <a:rPr lang="en-US" dirty="0"/>
              <a:t>need to put aside your personal agenda and to challenge your own disciplinary/sectoral approaches to become a part of something bigger.</a:t>
            </a:r>
            <a:r>
              <a:rPr lang="en-CA" dirty="0"/>
              <a:t>”</a:t>
            </a:r>
          </a:p>
          <a:p>
            <a:endParaRPr lang="en-US" dirty="0"/>
          </a:p>
        </p:txBody>
      </p:sp>
      <p:pic>
        <p:nvPicPr>
          <p:cNvPr id="7" name="Picture 6" descr="Diagram&#10;&#10;Description automatically generated">
            <a:extLst>
              <a:ext uri="{FF2B5EF4-FFF2-40B4-BE49-F238E27FC236}">
                <a16:creationId xmlns:a16="http://schemas.microsoft.com/office/drawing/2014/main" id="{AD37E724-56E2-4D9E-841D-72A3C9F86C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3230" y="1542619"/>
            <a:ext cx="4173263" cy="4131531"/>
          </a:xfrm>
          <a:prstGeom prst="rect">
            <a:avLst/>
          </a:prstGeom>
        </p:spPr>
      </p:pic>
      <p:sp>
        <p:nvSpPr>
          <p:cNvPr id="8" name="TextBox 7">
            <a:extLst>
              <a:ext uri="{FF2B5EF4-FFF2-40B4-BE49-F238E27FC236}">
                <a16:creationId xmlns:a16="http://schemas.microsoft.com/office/drawing/2014/main" id="{0FC7D9B1-AEFD-404B-B3D9-ABFD69B091A0}"/>
              </a:ext>
            </a:extLst>
          </p:cNvPr>
          <p:cNvSpPr txBox="1"/>
          <p:nvPr/>
        </p:nvSpPr>
        <p:spPr>
          <a:xfrm>
            <a:off x="7373230" y="5547789"/>
            <a:ext cx="4535657" cy="461665"/>
          </a:xfrm>
          <a:prstGeom prst="rect">
            <a:avLst/>
          </a:prstGeom>
          <a:noFill/>
        </p:spPr>
        <p:txBody>
          <a:bodyPr wrap="square">
            <a:spAutoFit/>
          </a:bodyPr>
          <a:lstStyle/>
          <a:p>
            <a:r>
              <a:rPr lang="en-US" sz="1200" dirty="0">
                <a:hlinkClick r:id="rId3"/>
              </a:rPr>
              <a:t>https://kmbkteam.wordpress.com/2011/01/05/the-difference-between-km-knowledge-management-kmb-knowledge-mobilization/</a:t>
            </a:r>
            <a:r>
              <a:rPr lang="en-US" sz="1200" dirty="0"/>
              <a:t> </a:t>
            </a:r>
          </a:p>
        </p:txBody>
      </p:sp>
      <p:sp>
        <p:nvSpPr>
          <p:cNvPr id="10" name="TextBox 9">
            <a:extLst>
              <a:ext uri="{FF2B5EF4-FFF2-40B4-BE49-F238E27FC236}">
                <a16:creationId xmlns:a16="http://schemas.microsoft.com/office/drawing/2014/main" id="{2063D0CC-3ABE-4BDF-841E-E7B11A4B2553}"/>
              </a:ext>
            </a:extLst>
          </p:cNvPr>
          <p:cNvSpPr txBox="1"/>
          <p:nvPr/>
        </p:nvSpPr>
        <p:spPr>
          <a:xfrm>
            <a:off x="838200" y="6064593"/>
            <a:ext cx="6098344" cy="369332"/>
          </a:xfrm>
          <a:prstGeom prst="rect">
            <a:avLst/>
          </a:prstGeom>
          <a:noFill/>
        </p:spPr>
        <p:txBody>
          <a:bodyPr wrap="square">
            <a:spAutoFit/>
          </a:bodyPr>
          <a:lstStyle/>
          <a:p>
            <a:r>
              <a:rPr lang="en-US" dirty="0">
                <a:hlinkClick r:id="rId4"/>
              </a:rPr>
              <a:t>https://timreview.ca/article/1014</a:t>
            </a:r>
            <a:r>
              <a:rPr lang="en-US" dirty="0"/>
              <a:t> </a:t>
            </a:r>
          </a:p>
        </p:txBody>
      </p:sp>
    </p:spTree>
    <p:extLst>
      <p:ext uri="{BB962C8B-B14F-4D97-AF65-F5344CB8AC3E}">
        <p14:creationId xmlns:p14="http://schemas.microsoft.com/office/powerpoint/2010/main" val="2686674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28D61-C96B-492F-9EE4-38BCF99FE692}"/>
              </a:ext>
            </a:extLst>
          </p:cNvPr>
          <p:cNvSpPr>
            <a:spLocks noGrp="1"/>
          </p:cNvSpPr>
          <p:nvPr>
            <p:ph type="title"/>
          </p:nvPr>
        </p:nvSpPr>
        <p:spPr/>
        <p:txBody>
          <a:bodyPr/>
          <a:lstStyle/>
          <a:p>
            <a:r>
              <a:rPr lang="en-CA" dirty="0"/>
              <a:t>Practices, Not Principles</a:t>
            </a:r>
            <a:endParaRPr lang="en-US" dirty="0"/>
          </a:p>
        </p:txBody>
      </p:sp>
      <p:sp>
        <p:nvSpPr>
          <p:cNvPr id="3" name="Content Placeholder 2">
            <a:extLst>
              <a:ext uri="{FF2B5EF4-FFF2-40B4-BE49-F238E27FC236}">
                <a16:creationId xmlns:a16="http://schemas.microsoft.com/office/drawing/2014/main" id="{CA29F8DF-B4C4-4EDC-A500-AACEAA85A51D}"/>
              </a:ext>
            </a:extLst>
          </p:cNvPr>
          <p:cNvSpPr>
            <a:spLocks noGrp="1"/>
          </p:cNvSpPr>
          <p:nvPr>
            <p:ph idx="1"/>
          </p:nvPr>
        </p:nvSpPr>
        <p:spPr>
          <a:xfrm>
            <a:off x="838200" y="1825625"/>
            <a:ext cx="4818681" cy="4351338"/>
          </a:xfrm>
        </p:spPr>
        <p:txBody>
          <a:bodyPr/>
          <a:lstStyle/>
          <a:p>
            <a:pPr marL="0" indent="0">
              <a:buNone/>
            </a:pPr>
            <a:r>
              <a:rPr lang="en-US" dirty="0"/>
              <a:t>Thus many approaches supporting professional conduct focus on common practices rather than principles. The idea is that while the actual outcome and best decision cannot be predicted, following a standard will lead to an optimal outcome in the given situation (Courtney, </a:t>
            </a:r>
            <a:r>
              <a:rPr lang="en-US" dirty="0" err="1"/>
              <a:t>Lovallo</a:t>
            </a:r>
            <a:r>
              <a:rPr lang="en-US" dirty="0"/>
              <a:t> &amp; Clarke, 2013).</a:t>
            </a:r>
          </a:p>
        </p:txBody>
      </p:sp>
      <p:pic>
        <p:nvPicPr>
          <p:cNvPr id="5" name="Picture 4">
            <a:extLst>
              <a:ext uri="{FF2B5EF4-FFF2-40B4-BE49-F238E27FC236}">
                <a16:creationId xmlns:a16="http://schemas.microsoft.com/office/drawing/2014/main" id="{5238FF7D-EEC5-40C3-BE1B-1FFC3C3C2801}"/>
              </a:ext>
            </a:extLst>
          </p:cNvPr>
          <p:cNvPicPr>
            <a:picLocks noChangeAspect="1"/>
          </p:cNvPicPr>
          <p:nvPr/>
        </p:nvPicPr>
        <p:blipFill>
          <a:blip r:embed="rId2"/>
          <a:stretch>
            <a:fillRect/>
          </a:stretch>
        </p:blipFill>
        <p:spPr>
          <a:xfrm>
            <a:off x="5813798" y="1825624"/>
            <a:ext cx="6081416" cy="3584575"/>
          </a:xfrm>
          <a:prstGeom prst="rect">
            <a:avLst/>
          </a:prstGeom>
        </p:spPr>
      </p:pic>
      <p:sp>
        <p:nvSpPr>
          <p:cNvPr id="7" name="TextBox 6">
            <a:extLst>
              <a:ext uri="{FF2B5EF4-FFF2-40B4-BE49-F238E27FC236}">
                <a16:creationId xmlns:a16="http://schemas.microsoft.com/office/drawing/2014/main" id="{DDC22A62-2E2E-4638-9B6E-9C78CDEA6EB0}"/>
              </a:ext>
            </a:extLst>
          </p:cNvPr>
          <p:cNvSpPr txBox="1"/>
          <p:nvPr/>
        </p:nvSpPr>
        <p:spPr>
          <a:xfrm>
            <a:off x="5813798" y="5846544"/>
            <a:ext cx="4664990" cy="646331"/>
          </a:xfrm>
          <a:prstGeom prst="rect">
            <a:avLst/>
          </a:prstGeom>
          <a:noFill/>
        </p:spPr>
        <p:txBody>
          <a:bodyPr wrap="square">
            <a:spAutoFit/>
          </a:bodyPr>
          <a:lstStyle/>
          <a:p>
            <a:r>
              <a:rPr lang="en-US" dirty="0">
                <a:hlinkClick r:id="rId3"/>
              </a:rPr>
              <a:t>https://sfmagazine.com/post-entry/november-2017-12-principles-of-best-practice-fpa/</a:t>
            </a:r>
            <a:r>
              <a:rPr lang="en-US" dirty="0"/>
              <a:t> </a:t>
            </a:r>
          </a:p>
        </p:txBody>
      </p:sp>
    </p:spTree>
    <p:extLst>
      <p:ext uri="{BB962C8B-B14F-4D97-AF65-F5344CB8AC3E}">
        <p14:creationId xmlns:p14="http://schemas.microsoft.com/office/powerpoint/2010/main" val="10308997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0B278-3677-4AA8-98B3-4059D6DCD3FC}"/>
              </a:ext>
            </a:extLst>
          </p:cNvPr>
          <p:cNvSpPr>
            <a:spLocks noGrp="1"/>
          </p:cNvSpPr>
          <p:nvPr>
            <p:ph type="title"/>
          </p:nvPr>
        </p:nvSpPr>
        <p:spPr/>
        <p:txBody>
          <a:bodyPr/>
          <a:lstStyle/>
          <a:p>
            <a:r>
              <a:rPr lang="en-CA" dirty="0"/>
              <a:t>Connective Action</a:t>
            </a:r>
            <a:endParaRPr lang="en-US" dirty="0"/>
          </a:p>
        </p:txBody>
      </p:sp>
      <p:sp>
        <p:nvSpPr>
          <p:cNvPr id="3" name="Content Placeholder 2">
            <a:extLst>
              <a:ext uri="{FF2B5EF4-FFF2-40B4-BE49-F238E27FC236}">
                <a16:creationId xmlns:a16="http://schemas.microsoft.com/office/drawing/2014/main" id="{38CCA836-6694-49FB-8C07-5CC98D6130C1}"/>
              </a:ext>
            </a:extLst>
          </p:cNvPr>
          <p:cNvSpPr>
            <a:spLocks noGrp="1"/>
          </p:cNvSpPr>
          <p:nvPr>
            <p:ph idx="1"/>
          </p:nvPr>
        </p:nvSpPr>
        <p:spPr>
          <a:xfrm>
            <a:off x="838200" y="1825625"/>
            <a:ext cx="6384010" cy="4351338"/>
          </a:xfrm>
        </p:spPr>
        <p:txBody>
          <a:bodyPr/>
          <a:lstStyle/>
          <a:p>
            <a:pPr marL="0" indent="0">
              <a:buNone/>
            </a:pPr>
            <a:r>
              <a:rPr lang="en-US" dirty="0"/>
              <a:t>Forms of activism that focus on quiet acts of caring rather than amplification of a message or platform</a:t>
            </a:r>
          </a:p>
        </p:txBody>
      </p:sp>
      <p:sp>
        <p:nvSpPr>
          <p:cNvPr id="7" name="TextBox 6">
            <a:extLst>
              <a:ext uri="{FF2B5EF4-FFF2-40B4-BE49-F238E27FC236}">
                <a16:creationId xmlns:a16="http://schemas.microsoft.com/office/drawing/2014/main" id="{4A7CC52A-D003-4684-B40F-7AA7E3509438}"/>
              </a:ext>
            </a:extLst>
          </p:cNvPr>
          <p:cNvSpPr txBox="1"/>
          <p:nvPr/>
        </p:nvSpPr>
        <p:spPr>
          <a:xfrm>
            <a:off x="7687158" y="1825625"/>
            <a:ext cx="3936571" cy="4154984"/>
          </a:xfrm>
          <a:prstGeom prst="rect">
            <a:avLst/>
          </a:prstGeom>
          <a:noFill/>
        </p:spPr>
        <p:txBody>
          <a:bodyPr wrap="square">
            <a:spAutoFit/>
          </a:bodyPr>
          <a:lstStyle/>
          <a:p>
            <a:r>
              <a:rPr lang="en-US" sz="2400" dirty="0" err="1"/>
              <a:t>Saidiya</a:t>
            </a:r>
            <a:r>
              <a:rPr lang="en-US" sz="2400" dirty="0"/>
              <a:t> Hartman: a movement "driven not by uplift or the struggle for recognition or citizenship, but by the vision of a world that would guarantee to every human being free access to earth and full enjoyment of the necessities of life, according to individual desires, tastes, and inclinations."</a:t>
            </a:r>
          </a:p>
        </p:txBody>
      </p:sp>
      <p:sp>
        <p:nvSpPr>
          <p:cNvPr id="9" name="TextBox 8">
            <a:extLst>
              <a:ext uri="{FF2B5EF4-FFF2-40B4-BE49-F238E27FC236}">
                <a16:creationId xmlns:a16="http://schemas.microsoft.com/office/drawing/2014/main" id="{34434DFA-B8BE-45B9-96B0-9CA1C72697E6}"/>
              </a:ext>
            </a:extLst>
          </p:cNvPr>
          <p:cNvSpPr txBox="1"/>
          <p:nvPr/>
        </p:nvSpPr>
        <p:spPr>
          <a:xfrm>
            <a:off x="827867" y="5934670"/>
            <a:ext cx="11364133" cy="646331"/>
          </a:xfrm>
          <a:prstGeom prst="rect">
            <a:avLst/>
          </a:prstGeom>
          <a:noFill/>
        </p:spPr>
        <p:txBody>
          <a:bodyPr wrap="square">
            <a:spAutoFit/>
          </a:bodyPr>
          <a:lstStyle/>
          <a:p>
            <a:r>
              <a:rPr lang="en-US" dirty="0"/>
              <a:t>Resistance in a minor key: Care, survival and convening on the margins, </a:t>
            </a:r>
            <a:r>
              <a:rPr lang="en-US" dirty="0" err="1"/>
              <a:t>Rianka</a:t>
            </a:r>
            <a:r>
              <a:rPr lang="en-US" dirty="0"/>
              <a:t> Singh, First Monday, 2020/08/11 </a:t>
            </a:r>
            <a:r>
              <a:rPr lang="en-US" dirty="0">
                <a:hlinkClick r:id="rId2"/>
              </a:rPr>
              <a:t>https://firstmonday.org/ojs/index.php/fm/article/view/10631/9418</a:t>
            </a:r>
            <a:endParaRPr lang="en-US" dirty="0"/>
          </a:p>
        </p:txBody>
      </p:sp>
      <p:pic>
        <p:nvPicPr>
          <p:cNvPr id="13" name="Picture 12" descr="A picture containing graphical user interface&#10;&#10;Description automatically generated">
            <a:extLst>
              <a:ext uri="{FF2B5EF4-FFF2-40B4-BE49-F238E27FC236}">
                <a16:creationId xmlns:a16="http://schemas.microsoft.com/office/drawing/2014/main" id="{87515D08-EB7A-449B-8F50-23A8FE59B5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5255" y="3014944"/>
            <a:ext cx="4745064" cy="2965665"/>
          </a:xfrm>
          <a:prstGeom prst="rect">
            <a:avLst/>
          </a:prstGeom>
        </p:spPr>
      </p:pic>
      <p:sp>
        <p:nvSpPr>
          <p:cNvPr id="15" name="TextBox 14">
            <a:extLst>
              <a:ext uri="{FF2B5EF4-FFF2-40B4-BE49-F238E27FC236}">
                <a16:creationId xmlns:a16="http://schemas.microsoft.com/office/drawing/2014/main" id="{631DB66F-A0B9-4CBF-BA2F-44B67A1A81A0}"/>
              </a:ext>
            </a:extLst>
          </p:cNvPr>
          <p:cNvSpPr txBox="1"/>
          <p:nvPr/>
        </p:nvSpPr>
        <p:spPr>
          <a:xfrm>
            <a:off x="838200" y="6492875"/>
            <a:ext cx="6098582" cy="369332"/>
          </a:xfrm>
          <a:prstGeom prst="rect">
            <a:avLst/>
          </a:prstGeom>
          <a:noFill/>
        </p:spPr>
        <p:txBody>
          <a:bodyPr wrap="square">
            <a:spAutoFit/>
          </a:bodyPr>
          <a:lstStyle/>
          <a:p>
            <a:r>
              <a:rPr lang="en-US" dirty="0">
                <a:hlinkClick r:id="rId4"/>
              </a:rPr>
              <a:t>https://the-leads-asia.news/2021/02/19/drschafer-part2/</a:t>
            </a:r>
            <a:r>
              <a:rPr lang="en-US" dirty="0"/>
              <a:t> </a:t>
            </a:r>
          </a:p>
        </p:txBody>
      </p:sp>
    </p:spTree>
    <p:extLst>
      <p:ext uri="{BB962C8B-B14F-4D97-AF65-F5344CB8AC3E}">
        <p14:creationId xmlns:p14="http://schemas.microsoft.com/office/powerpoint/2010/main" val="23849259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3A72F-0FA3-4186-A4B7-CE4B5C5DBB4E}"/>
              </a:ext>
            </a:extLst>
          </p:cNvPr>
          <p:cNvSpPr>
            <a:spLocks noGrp="1"/>
          </p:cNvSpPr>
          <p:nvPr>
            <p:ph type="title"/>
          </p:nvPr>
        </p:nvSpPr>
        <p:spPr/>
        <p:txBody>
          <a:bodyPr/>
          <a:lstStyle/>
          <a:p>
            <a:r>
              <a:rPr lang="en-CA" dirty="0"/>
              <a:t>Connective Action</a:t>
            </a:r>
            <a:endParaRPr lang="en-US" dirty="0"/>
          </a:p>
        </p:txBody>
      </p:sp>
      <p:sp>
        <p:nvSpPr>
          <p:cNvPr id="3" name="Content Placeholder 2">
            <a:extLst>
              <a:ext uri="{FF2B5EF4-FFF2-40B4-BE49-F238E27FC236}">
                <a16:creationId xmlns:a16="http://schemas.microsoft.com/office/drawing/2014/main" id="{A8BED14F-CFAF-4C45-B9D1-771EA50B927D}"/>
              </a:ext>
            </a:extLst>
          </p:cNvPr>
          <p:cNvSpPr>
            <a:spLocks noGrp="1"/>
          </p:cNvSpPr>
          <p:nvPr>
            <p:ph idx="1"/>
          </p:nvPr>
        </p:nvSpPr>
        <p:spPr>
          <a:xfrm>
            <a:off x="4062492" y="1879601"/>
            <a:ext cx="6719807" cy="4351338"/>
          </a:xfrm>
        </p:spPr>
        <p:txBody>
          <a:bodyPr/>
          <a:lstStyle/>
          <a:p>
            <a:pPr marL="0" indent="0">
              <a:buNone/>
            </a:pPr>
            <a:r>
              <a:rPr lang="en-CA" dirty="0"/>
              <a:t>Key ideas:</a:t>
            </a:r>
          </a:p>
          <a:p>
            <a:pPr lvl="1"/>
            <a:r>
              <a:rPr lang="en-US" dirty="0"/>
              <a:t>the idea of ‘platform inclination’ as an alternative to ‘standing up to’ or ‘against’ something</a:t>
            </a:r>
          </a:p>
          <a:p>
            <a:pPr lvl="1"/>
            <a:r>
              <a:rPr lang="en-US" dirty="0"/>
              <a:t>the idea of producing hope rather than ‘looking for hope in the sky,’</a:t>
            </a:r>
          </a:p>
          <a:p>
            <a:pPr lvl="1"/>
            <a:r>
              <a:rPr lang="en-US" dirty="0"/>
              <a:t>the distinction between ‘a performance of care’ as opposed to ‘doing the work of care,’</a:t>
            </a:r>
          </a:p>
          <a:p>
            <a:pPr lvl="1"/>
            <a:r>
              <a:rPr lang="en-US" dirty="0"/>
              <a:t>connective action and the practice of 'communicative labour' "at the point of organizing rather than more visible forms of resistance."</a:t>
            </a:r>
          </a:p>
          <a:p>
            <a:endParaRPr lang="en-US" dirty="0"/>
          </a:p>
        </p:txBody>
      </p:sp>
      <p:pic>
        <p:nvPicPr>
          <p:cNvPr id="5" name="Picture 4" descr="Diagram&#10;&#10;Description automatically generated">
            <a:extLst>
              <a:ext uri="{FF2B5EF4-FFF2-40B4-BE49-F238E27FC236}">
                <a16:creationId xmlns:a16="http://schemas.microsoft.com/office/drawing/2014/main" id="{D8838013-4529-4D70-851C-AE414357C3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825625"/>
            <a:ext cx="2900893" cy="4351339"/>
          </a:xfrm>
          <a:prstGeom prst="rect">
            <a:avLst/>
          </a:prstGeom>
        </p:spPr>
      </p:pic>
      <p:sp>
        <p:nvSpPr>
          <p:cNvPr id="7" name="TextBox 6">
            <a:extLst>
              <a:ext uri="{FF2B5EF4-FFF2-40B4-BE49-F238E27FC236}">
                <a16:creationId xmlns:a16="http://schemas.microsoft.com/office/drawing/2014/main" id="{00893085-4139-45F1-94F0-814720A98E14}"/>
              </a:ext>
            </a:extLst>
          </p:cNvPr>
          <p:cNvSpPr txBox="1"/>
          <p:nvPr/>
        </p:nvSpPr>
        <p:spPr>
          <a:xfrm>
            <a:off x="725837" y="6365877"/>
            <a:ext cx="10740325" cy="369332"/>
          </a:xfrm>
          <a:prstGeom prst="rect">
            <a:avLst/>
          </a:prstGeom>
          <a:noFill/>
        </p:spPr>
        <p:txBody>
          <a:bodyPr wrap="square">
            <a:spAutoFit/>
          </a:bodyPr>
          <a:lstStyle/>
          <a:p>
            <a:r>
              <a:rPr lang="en-US" dirty="0">
                <a:hlinkClick r:id="rId3"/>
              </a:rPr>
              <a:t>https://theconversation.com/connective-action-the-publics-answer-to-democratic-dysfunction-33089</a:t>
            </a:r>
            <a:r>
              <a:rPr lang="en-US" dirty="0"/>
              <a:t>   </a:t>
            </a:r>
          </a:p>
        </p:txBody>
      </p:sp>
    </p:spTree>
    <p:extLst>
      <p:ext uri="{BB962C8B-B14F-4D97-AF65-F5344CB8AC3E}">
        <p14:creationId xmlns:p14="http://schemas.microsoft.com/office/powerpoint/2010/main" val="2099524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E46CD-A86F-49F5-BF5A-F5173D977F43}"/>
              </a:ext>
            </a:extLst>
          </p:cNvPr>
          <p:cNvSpPr>
            <a:spLocks noGrp="1"/>
          </p:cNvSpPr>
          <p:nvPr>
            <p:ph type="title"/>
          </p:nvPr>
        </p:nvSpPr>
        <p:spPr/>
        <p:txBody>
          <a:bodyPr/>
          <a:lstStyle/>
          <a:p>
            <a:r>
              <a:rPr lang="en-CA" dirty="0"/>
              <a:t>The Elements of AI Practices</a:t>
            </a:r>
            <a:endParaRPr lang="en-US" dirty="0"/>
          </a:p>
        </p:txBody>
      </p:sp>
      <p:pic>
        <p:nvPicPr>
          <p:cNvPr id="5" name="Content Placeholder 4">
            <a:extLst>
              <a:ext uri="{FF2B5EF4-FFF2-40B4-BE49-F238E27FC236}">
                <a16:creationId xmlns:a16="http://schemas.microsoft.com/office/drawing/2014/main" id="{263CA648-C497-46CD-8824-4FA6C826DE01}"/>
              </a:ext>
            </a:extLst>
          </p:cNvPr>
          <p:cNvPicPr>
            <a:picLocks noGrp="1" noChangeAspect="1"/>
          </p:cNvPicPr>
          <p:nvPr>
            <p:ph idx="1"/>
          </p:nvPr>
        </p:nvPicPr>
        <p:blipFill>
          <a:blip r:embed="rId2"/>
          <a:stretch>
            <a:fillRect/>
          </a:stretch>
        </p:blipFill>
        <p:spPr>
          <a:xfrm>
            <a:off x="1338809" y="1382982"/>
            <a:ext cx="9233941" cy="4973241"/>
          </a:xfrm>
        </p:spPr>
      </p:pic>
      <p:sp>
        <p:nvSpPr>
          <p:cNvPr id="7" name="TextBox 6">
            <a:extLst>
              <a:ext uri="{FF2B5EF4-FFF2-40B4-BE49-F238E27FC236}">
                <a16:creationId xmlns:a16="http://schemas.microsoft.com/office/drawing/2014/main" id="{314D447C-9317-46F9-B2D1-446FF8E900E2}"/>
              </a:ext>
            </a:extLst>
          </p:cNvPr>
          <p:cNvSpPr txBox="1"/>
          <p:nvPr/>
        </p:nvSpPr>
        <p:spPr>
          <a:xfrm>
            <a:off x="838200" y="6308209"/>
            <a:ext cx="6096000" cy="369332"/>
          </a:xfrm>
          <a:prstGeom prst="rect">
            <a:avLst/>
          </a:prstGeom>
          <a:noFill/>
        </p:spPr>
        <p:txBody>
          <a:bodyPr wrap="square">
            <a:spAutoFit/>
          </a:bodyPr>
          <a:lstStyle/>
          <a:p>
            <a:r>
              <a:rPr lang="en-US" dirty="0">
                <a:hlinkClick r:id="rId3"/>
              </a:rPr>
              <a:t>https://arxiv.org/pdf/2110.01167.pdf</a:t>
            </a:r>
            <a:r>
              <a:rPr lang="en-US" dirty="0"/>
              <a:t>  p.3</a:t>
            </a:r>
          </a:p>
        </p:txBody>
      </p:sp>
    </p:spTree>
    <p:extLst>
      <p:ext uri="{BB962C8B-B14F-4D97-AF65-F5344CB8AC3E}">
        <p14:creationId xmlns:p14="http://schemas.microsoft.com/office/powerpoint/2010/main" val="2767258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D8EFED89-28D7-4EA0-8C7B-3955846C44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296" y="1841122"/>
            <a:ext cx="3839151" cy="4774074"/>
          </a:xfrm>
          <a:prstGeom prst="rect">
            <a:avLst/>
          </a:prstGeom>
        </p:spPr>
      </p:pic>
      <p:sp>
        <p:nvSpPr>
          <p:cNvPr id="2" name="Title 1">
            <a:extLst>
              <a:ext uri="{FF2B5EF4-FFF2-40B4-BE49-F238E27FC236}">
                <a16:creationId xmlns:a16="http://schemas.microsoft.com/office/drawing/2014/main" id="{7171058D-9682-419A-8720-BD97A1B5D2B0}"/>
              </a:ext>
            </a:extLst>
          </p:cNvPr>
          <p:cNvSpPr>
            <a:spLocks noGrp="1"/>
          </p:cNvSpPr>
          <p:nvPr>
            <p:ph type="title"/>
          </p:nvPr>
        </p:nvSpPr>
        <p:spPr/>
        <p:txBody>
          <a:bodyPr/>
          <a:lstStyle/>
          <a:p>
            <a:r>
              <a:rPr lang="en-CA" dirty="0"/>
              <a:t>Decision Trees</a:t>
            </a:r>
            <a:endParaRPr lang="en-US" dirty="0"/>
          </a:p>
        </p:txBody>
      </p:sp>
      <p:sp>
        <p:nvSpPr>
          <p:cNvPr id="3" name="Content Placeholder 2">
            <a:extLst>
              <a:ext uri="{FF2B5EF4-FFF2-40B4-BE49-F238E27FC236}">
                <a16:creationId xmlns:a16="http://schemas.microsoft.com/office/drawing/2014/main" id="{2A19F093-E9C5-430F-BBE5-AC6DB63AF7F9}"/>
              </a:ext>
            </a:extLst>
          </p:cNvPr>
          <p:cNvSpPr>
            <a:spLocks noGrp="1"/>
          </p:cNvSpPr>
          <p:nvPr>
            <p:ph idx="1"/>
          </p:nvPr>
        </p:nvSpPr>
        <p:spPr>
          <a:xfrm>
            <a:off x="3767380" y="1841122"/>
            <a:ext cx="8088824" cy="5164111"/>
          </a:xfrm>
        </p:spPr>
        <p:txBody>
          <a:bodyPr>
            <a:normAutofit/>
          </a:bodyPr>
          <a:lstStyle/>
          <a:p>
            <a:r>
              <a:rPr lang="en-US" dirty="0"/>
              <a:t>poses a series of questions, user answers</a:t>
            </a:r>
          </a:p>
          <a:p>
            <a:r>
              <a:rPr lang="en-US" dirty="0"/>
              <a:t>points to a recommended course of action.</a:t>
            </a:r>
          </a:p>
          <a:p>
            <a:r>
              <a:rPr lang="en-US" dirty="0"/>
              <a:t>example, such a tree may ask:</a:t>
            </a:r>
          </a:p>
          <a:p>
            <a:pPr lvl="1"/>
            <a:r>
              <a:rPr lang="en-US" dirty="0"/>
              <a:t>whether an action is legal</a:t>
            </a:r>
          </a:p>
          <a:p>
            <a:pPr lvl="1"/>
            <a:r>
              <a:rPr lang="en-US" dirty="0"/>
              <a:t>whether it adds value</a:t>
            </a:r>
          </a:p>
          <a:p>
            <a:pPr lvl="1"/>
            <a:r>
              <a:rPr lang="en-US" dirty="0"/>
              <a:t>whether it is ethical. (Bagley, 20013) </a:t>
            </a:r>
          </a:p>
          <a:p>
            <a:r>
              <a:rPr lang="en-US" dirty="0"/>
              <a:t>however, a decision tree is essentially an application of a set of rules or principles</a:t>
            </a:r>
          </a:p>
          <a:p>
            <a:pPr lvl="1"/>
            <a:r>
              <a:rPr lang="en-US" dirty="0"/>
              <a:t>we can see this through the processes used to generate decision trees (Azad-</a:t>
            </a:r>
            <a:r>
              <a:rPr lang="en-US" dirty="0" err="1"/>
              <a:t>Manjiri</a:t>
            </a:r>
            <a:r>
              <a:rPr lang="en-US" dirty="0"/>
              <a:t>, 2014)</a:t>
            </a:r>
          </a:p>
        </p:txBody>
      </p:sp>
      <p:sp>
        <p:nvSpPr>
          <p:cNvPr id="7" name="TextBox 6">
            <a:extLst>
              <a:ext uri="{FF2B5EF4-FFF2-40B4-BE49-F238E27FC236}">
                <a16:creationId xmlns:a16="http://schemas.microsoft.com/office/drawing/2014/main" id="{1D70A20C-BCF7-4B30-9AEC-14E2756BCA2F}"/>
              </a:ext>
            </a:extLst>
          </p:cNvPr>
          <p:cNvSpPr txBox="1"/>
          <p:nvPr/>
        </p:nvSpPr>
        <p:spPr>
          <a:xfrm>
            <a:off x="3737675" y="6305768"/>
            <a:ext cx="8088824" cy="374214"/>
          </a:xfrm>
          <a:prstGeom prst="rect">
            <a:avLst/>
          </a:prstGeom>
          <a:noFill/>
        </p:spPr>
        <p:txBody>
          <a:bodyPr wrap="square">
            <a:spAutoFit/>
          </a:bodyPr>
          <a:lstStyle/>
          <a:p>
            <a:r>
              <a:rPr lang="en-US" dirty="0">
                <a:hlinkClick r:id="rId3"/>
              </a:rPr>
              <a:t>https://alliance.seas.upenn.edu/~cis520/wiki/index.php?n=Lectures.DecisionTrees</a:t>
            </a:r>
            <a:r>
              <a:rPr lang="en-US" dirty="0"/>
              <a:t> </a:t>
            </a:r>
          </a:p>
        </p:txBody>
      </p:sp>
    </p:spTree>
    <p:extLst>
      <p:ext uri="{BB962C8B-B14F-4D97-AF65-F5344CB8AC3E}">
        <p14:creationId xmlns:p14="http://schemas.microsoft.com/office/powerpoint/2010/main" val="2279198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B2ABF-F5BC-47B5-8595-D7BD7C4F4468}"/>
              </a:ext>
            </a:extLst>
          </p:cNvPr>
          <p:cNvSpPr>
            <a:spLocks noGrp="1"/>
          </p:cNvSpPr>
          <p:nvPr>
            <p:ph type="title"/>
          </p:nvPr>
        </p:nvSpPr>
        <p:spPr/>
        <p:txBody>
          <a:bodyPr/>
          <a:lstStyle/>
          <a:p>
            <a:r>
              <a:rPr lang="en-CA" dirty="0"/>
              <a:t>Checklists</a:t>
            </a:r>
            <a:endParaRPr lang="en-US" dirty="0"/>
          </a:p>
        </p:txBody>
      </p:sp>
      <p:sp>
        <p:nvSpPr>
          <p:cNvPr id="3" name="Content Placeholder 2">
            <a:extLst>
              <a:ext uri="{FF2B5EF4-FFF2-40B4-BE49-F238E27FC236}">
                <a16:creationId xmlns:a16="http://schemas.microsoft.com/office/drawing/2014/main" id="{07C39D15-29A0-4B49-B388-D1EED3ECAB0E}"/>
              </a:ext>
            </a:extLst>
          </p:cNvPr>
          <p:cNvSpPr>
            <a:spLocks noGrp="1"/>
          </p:cNvSpPr>
          <p:nvPr>
            <p:ph idx="1"/>
          </p:nvPr>
        </p:nvSpPr>
        <p:spPr>
          <a:xfrm>
            <a:off x="838200" y="1825625"/>
            <a:ext cx="6879956" cy="4351338"/>
          </a:xfrm>
        </p:spPr>
        <p:txBody>
          <a:bodyPr>
            <a:normAutofit lnSpcReduction="10000"/>
          </a:bodyPr>
          <a:lstStyle/>
          <a:p>
            <a:r>
              <a:rPr lang="en-US" dirty="0"/>
              <a:t>used in the management of complicated technology</a:t>
            </a:r>
          </a:p>
          <a:p>
            <a:pPr lvl="1"/>
            <a:r>
              <a:rPr lang="en-US" dirty="0"/>
              <a:t>flying an aircraft</a:t>
            </a:r>
          </a:p>
          <a:p>
            <a:pPr lvl="1"/>
            <a:r>
              <a:rPr lang="en-US" dirty="0"/>
              <a:t>performing surgery</a:t>
            </a:r>
          </a:p>
          <a:p>
            <a:r>
              <a:rPr lang="en-US" dirty="0"/>
              <a:t>ensure that proponents do not omit essential steps or procedures</a:t>
            </a:r>
          </a:p>
          <a:p>
            <a:r>
              <a:rPr lang="en-US" dirty="0"/>
              <a:t>in ethics, a checklist might be used to ask whether all ethical matters have been considered. (University of Leicester, 2019) </a:t>
            </a:r>
          </a:p>
          <a:p>
            <a:r>
              <a:rPr lang="en-US" dirty="0"/>
              <a:t>they are not decision-making tools</a:t>
            </a:r>
          </a:p>
          <a:p>
            <a:pPr lvl="1"/>
            <a:r>
              <a:rPr lang="en-US" dirty="0"/>
              <a:t>they ensure completeness, but not accuracy.</a:t>
            </a:r>
          </a:p>
        </p:txBody>
      </p:sp>
      <p:pic>
        <p:nvPicPr>
          <p:cNvPr id="5" name="Picture 4" descr="Diagram&#10;&#10;Description automatically generated with low confidence">
            <a:extLst>
              <a:ext uri="{FF2B5EF4-FFF2-40B4-BE49-F238E27FC236}">
                <a16:creationId xmlns:a16="http://schemas.microsoft.com/office/drawing/2014/main" id="{5E661028-9805-476D-8546-0638E3D7B2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8156" y="1690688"/>
            <a:ext cx="4130464" cy="4393217"/>
          </a:xfrm>
          <a:prstGeom prst="rect">
            <a:avLst/>
          </a:prstGeom>
        </p:spPr>
      </p:pic>
      <p:sp>
        <p:nvSpPr>
          <p:cNvPr id="7" name="TextBox 6">
            <a:extLst>
              <a:ext uri="{FF2B5EF4-FFF2-40B4-BE49-F238E27FC236}">
                <a16:creationId xmlns:a16="http://schemas.microsoft.com/office/drawing/2014/main" id="{D9671F58-03EB-44EB-A4A0-18A5669B1943}"/>
              </a:ext>
            </a:extLst>
          </p:cNvPr>
          <p:cNvSpPr txBox="1"/>
          <p:nvPr/>
        </p:nvSpPr>
        <p:spPr>
          <a:xfrm>
            <a:off x="838199" y="6424963"/>
            <a:ext cx="7825353" cy="369332"/>
          </a:xfrm>
          <a:prstGeom prst="rect">
            <a:avLst/>
          </a:prstGeom>
          <a:noFill/>
        </p:spPr>
        <p:txBody>
          <a:bodyPr wrap="square">
            <a:spAutoFit/>
          </a:bodyPr>
          <a:lstStyle/>
          <a:p>
            <a:r>
              <a:rPr lang="en-US" dirty="0">
                <a:hlinkClick r:id="rId3"/>
              </a:rPr>
              <a:t>https://reillytop10.com/previous-lists/2020-list/the-corruption-of-tech-ethics/</a:t>
            </a:r>
            <a:r>
              <a:rPr lang="en-US" dirty="0"/>
              <a:t> </a:t>
            </a:r>
          </a:p>
        </p:txBody>
      </p:sp>
    </p:spTree>
    <p:extLst>
      <p:ext uri="{BB962C8B-B14F-4D97-AF65-F5344CB8AC3E}">
        <p14:creationId xmlns:p14="http://schemas.microsoft.com/office/powerpoint/2010/main" val="3055309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70BEC-07BB-481B-B23B-32D41CA60EA2}"/>
              </a:ext>
            </a:extLst>
          </p:cNvPr>
          <p:cNvSpPr>
            <a:spLocks noGrp="1"/>
          </p:cNvSpPr>
          <p:nvPr>
            <p:ph type="title"/>
          </p:nvPr>
        </p:nvSpPr>
        <p:spPr/>
        <p:txBody>
          <a:bodyPr/>
          <a:lstStyle/>
          <a:p>
            <a:r>
              <a:rPr lang="en-CA" dirty="0"/>
              <a:t>Frameworks</a:t>
            </a:r>
            <a:endParaRPr lang="en-US" dirty="0"/>
          </a:p>
        </p:txBody>
      </p:sp>
      <p:sp>
        <p:nvSpPr>
          <p:cNvPr id="3" name="Content Placeholder 2">
            <a:extLst>
              <a:ext uri="{FF2B5EF4-FFF2-40B4-BE49-F238E27FC236}">
                <a16:creationId xmlns:a16="http://schemas.microsoft.com/office/drawing/2014/main" id="{873A19FE-D3DA-470A-B7D9-53D6FC6E4848}"/>
              </a:ext>
            </a:extLst>
          </p:cNvPr>
          <p:cNvSpPr>
            <a:spLocks noGrp="1"/>
          </p:cNvSpPr>
          <p:nvPr>
            <p:ph idx="1"/>
          </p:nvPr>
        </p:nvSpPr>
        <p:spPr/>
        <p:txBody>
          <a:bodyPr/>
          <a:lstStyle/>
          <a:p>
            <a:pPr marL="0" indent="0">
              <a:buNone/>
            </a:pPr>
            <a:r>
              <a:rPr lang="en-US" dirty="0"/>
              <a:t>For more complex environments, a process-based approach is used, such as a management framework:</a:t>
            </a:r>
          </a:p>
          <a:p>
            <a:pPr lvl="1"/>
            <a:r>
              <a:rPr lang="en-US" dirty="0"/>
              <a:t>identify the things that ought to be done</a:t>
            </a:r>
          </a:p>
          <a:p>
            <a:pPr lvl="1"/>
            <a:r>
              <a:rPr lang="en-US" dirty="0"/>
              <a:t>name issues to be considered</a:t>
            </a:r>
          </a:p>
          <a:p>
            <a:pPr lvl="1"/>
            <a:r>
              <a:rPr lang="en-US" dirty="0"/>
              <a:t>identify people involved in considering them</a:t>
            </a:r>
          </a:p>
          <a:p>
            <a:pPr lvl="1"/>
            <a:r>
              <a:rPr lang="en-US" dirty="0"/>
              <a:t>note the resources to be consulted. </a:t>
            </a:r>
          </a:p>
          <a:p>
            <a:pPr marL="0" indent="0">
              <a:buNone/>
            </a:pPr>
            <a:r>
              <a:rPr lang="en-US" dirty="0"/>
              <a:t>But the actual consideration, and the outcome of the consideration, is determined by the process.</a:t>
            </a:r>
          </a:p>
        </p:txBody>
      </p:sp>
      <p:sp>
        <p:nvSpPr>
          <p:cNvPr id="7" name="TextBox 6">
            <a:extLst>
              <a:ext uri="{FF2B5EF4-FFF2-40B4-BE49-F238E27FC236}">
                <a16:creationId xmlns:a16="http://schemas.microsoft.com/office/drawing/2014/main" id="{5FE6FBF1-F089-4EC5-85ED-B6DABD9BEF9F}"/>
              </a:ext>
            </a:extLst>
          </p:cNvPr>
          <p:cNvSpPr txBox="1"/>
          <p:nvPr/>
        </p:nvSpPr>
        <p:spPr>
          <a:xfrm>
            <a:off x="962186" y="5388570"/>
            <a:ext cx="9767806" cy="923330"/>
          </a:xfrm>
          <a:prstGeom prst="rect">
            <a:avLst/>
          </a:prstGeom>
          <a:noFill/>
          <a:ln w="3175">
            <a:solidFill>
              <a:schemeClr val="tx1"/>
            </a:solidFill>
          </a:ln>
        </p:spPr>
        <p:txBody>
          <a:bodyPr wrap="square">
            <a:spAutoFit/>
          </a:bodyPr>
          <a:lstStyle/>
          <a:p>
            <a:r>
              <a:rPr lang="en-US" dirty="0"/>
              <a:t>“It’s the ability to organize thoughts into a formal framework that allows ethics to move forward instead of whirl around as a series of open-ended questions.” </a:t>
            </a:r>
          </a:p>
          <a:p>
            <a:r>
              <a:rPr lang="en-US" dirty="0"/>
              <a:t>Jessica Baron,  </a:t>
            </a:r>
            <a:r>
              <a:rPr lang="en-US" dirty="0">
                <a:hlinkClick r:id="rId2"/>
              </a:rPr>
              <a:t>https://reillytop10.com/previous-lists/2020-list/the-corruption-of-tech-ethics/</a:t>
            </a:r>
            <a:r>
              <a:rPr lang="en-US" dirty="0"/>
              <a:t> </a:t>
            </a:r>
          </a:p>
        </p:txBody>
      </p:sp>
    </p:spTree>
    <p:extLst>
      <p:ext uri="{BB962C8B-B14F-4D97-AF65-F5344CB8AC3E}">
        <p14:creationId xmlns:p14="http://schemas.microsoft.com/office/powerpoint/2010/main" val="40838205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4330</TotalTime>
  <Words>3916</Words>
  <Application>Microsoft Office PowerPoint</Application>
  <PresentationFormat>Widescreen</PresentationFormat>
  <Paragraphs>322</Paragraphs>
  <Slides>51</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51</vt:i4>
      </vt:variant>
    </vt:vector>
  </HeadingPairs>
  <TitlesOfParts>
    <vt:vector size="55" baseType="lpstr">
      <vt:lpstr>Arial</vt:lpstr>
      <vt:lpstr>Calibri</vt:lpstr>
      <vt:lpstr>Calibri Light</vt:lpstr>
      <vt:lpstr>Office Theme</vt:lpstr>
      <vt:lpstr>Ethical Practices</vt:lpstr>
      <vt:lpstr>Ethical Practices</vt:lpstr>
      <vt:lpstr>Managing for Risk</vt:lpstr>
      <vt:lpstr>The Fog of War</vt:lpstr>
      <vt:lpstr>Practices, Not Principles</vt:lpstr>
      <vt:lpstr>The Elements of AI Practices</vt:lpstr>
      <vt:lpstr>Decision Trees</vt:lpstr>
      <vt:lpstr>Checklists</vt:lpstr>
      <vt:lpstr>Frameworks</vt:lpstr>
      <vt:lpstr>Organizing Multidisciplinary Practitioners</vt:lpstr>
      <vt:lpstr>Elements of Good Practice</vt:lpstr>
      <vt:lpstr>Process</vt:lpstr>
      <vt:lpstr>Process</vt:lpstr>
      <vt:lpstr>Some Types of Framework</vt:lpstr>
      <vt:lpstr>Management Frameworks for Ethics</vt:lpstr>
      <vt:lpstr>Digital Catapault</vt:lpstr>
      <vt:lpstr>Management Frameworks</vt:lpstr>
      <vt:lpstr>PowerPoint Presentation</vt:lpstr>
      <vt:lpstr>Failure at the First Step</vt:lpstr>
      <vt:lpstr>Framework = Checklist?</vt:lpstr>
      <vt:lpstr>Data Governance</vt:lpstr>
      <vt:lpstr>Types of Governance</vt:lpstr>
      <vt:lpstr>Governance Frameworks</vt:lpstr>
      <vt:lpstr>Data Governance Framework</vt:lpstr>
      <vt:lpstr>Aspects of Data Governance</vt:lpstr>
      <vt:lpstr>Aspects of Data Governance</vt:lpstr>
      <vt:lpstr>Aspects of Data Governance</vt:lpstr>
      <vt:lpstr>Aspects of Data Governance</vt:lpstr>
      <vt:lpstr>Data Governance as a Diversion</vt:lpstr>
      <vt:lpstr>IT Governance Frameworks</vt:lpstr>
      <vt:lpstr>CobiT</vt:lpstr>
      <vt:lpstr>ITIL</vt:lpstr>
      <vt:lpstr>IT Governance for Higher Education</vt:lpstr>
      <vt:lpstr>Measuring Benefits and Performance</vt:lpstr>
      <vt:lpstr>Human Rights Frameworks</vt:lpstr>
      <vt:lpstr>Human Rights Impact Assessment</vt:lpstr>
      <vt:lpstr>Designing for Human Rights</vt:lpstr>
      <vt:lpstr>Drawing on International Human Rights Law</vt:lpstr>
      <vt:lpstr>Limitations of Human Rights Frameworks</vt:lpstr>
      <vt:lpstr>The Problem With Governance Frameworks</vt:lpstr>
      <vt:lpstr>Activation of Ethical Practices</vt:lpstr>
      <vt:lpstr>What Not to Do…?</vt:lpstr>
      <vt:lpstr>The HBR Approach</vt:lpstr>
      <vt:lpstr>Knowledge Translation</vt:lpstr>
      <vt:lpstr>Beyond the Translation Metaphor</vt:lpstr>
      <vt:lpstr>Lost in Translation</vt:lpstr>
      <vt:lpstr>Knowledge Mobilization</vt:lpstr>
      <vt:lpstr>From a KM Perspective</vt:lpstr>
      <vt:lpstr>Applying Knowledge Mobilization</vt:lpstr>
      <vt:lpstr>Connective Action</vt:lpstr>
      <vt:lpstr>Connective Action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Ethical Practices</dc:title>
  <dc:creator>Stephen Downes</dc:creator>
  <cp:lastModifiedBy>Stephen Downes</cp:lastModifiedBy>
  <cp:revision>1</cp:revision>
  <dcterms:created xsi:type="dcterms:W3CDTF">2021-12-18T22:00:30Z</dcterms:created>
  <dcterms:modified xsi:type="dcterms:W3CDTF">2021-12-21T22:11:22Z</dcterms:modified>
</cp:coreProperties>
</file>