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09" r:id="rId3"/>
    <p:sldId id="312" r:id="rId4"/>
    <p:sldId id="257" r:id="rId5"/>
    <p:sldId id="308" r:id="rId6"/>
    <p:sldId id="263" r:id="rId7"/>
    <p:sldId id="259" r:id="rId8"/>
    <p:sldId id="265" r:id="rId9"/>
    <p:sldId id="311" r:id="rId10"/>
    <p:sldId id="264" r:id="rId11"/>
    <p:sldId id="315" r:id="rId12"/>
    <p:sldId id="307" r:id="rId13"/>
    <p:sldId id="262" r:id="rId14"/>
    <p:sldId id="314" r:id="rId15"/>
    <p:sldId id="313" r:id="rId16"/>
    <p:sldId id="31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2" autoAdjust="0"/>
    <p:restoredTop sz="95926" autoAdjust="0"/>
  </p:normalViewPr>
  <p:slideViewPr>
    <p:cSldViewPr snapToGrid="0">
      <p:cViewPr varScale="1">
        <p:scale>
          <a:sx n="62" d="100"/>
          <a:sy n="62" d="100"/>
        </p:scale>
        <p:origin x="366" y="66"/>
      </p:cViewPr>
      <p:guideLst/>
    </p:cSldViewPr>
  </p:slideViewPr>
  <p:notesTextViewPr>
    <p:cViewPr>
      <p:scale>
        <a:sx n="1" d="1"/>
        <a:sy n="1" d="1"/>
      </p:scale>
      <p:origin x="0" y="0"/>
    </p:cViewPr>
  </p:notesTextViewPr>
  <p:sorterViewPr>
    <p:cViewPr>
      <p:scale>
        <a:sx n="100" d="100"/>
        <a:sy n="100" d="100"/>
      </p:scale>
      <p:origin x="0" y="-10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BF-131E-4D32-984D-83E7EA3F8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47354-DA35-4000-89E9-DD9B19180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8F2EC-2DE9-4E1C-8B37-595B6F9B7065}"/>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882D7F67-23FD-4A75-8236-359F53362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5009-D309-440C-B397-FADABD630D12}"/>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3729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DF6A-08EF-4073-A41F-0B726C9F4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6868F-69AB-43BA-B927-1A8FB3E53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9691-C83F-4E27-862D-CF9F3A75829C}"/>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4B9D5C36-258F-4E9B-B40D-FD3883584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9DE3-9DB0-4A18-91AE-BA1498AD164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9400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1747B-3322-46EE-88F4-68E53F710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306A8-FAC2-4C00-B99C-1B73FE88FA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3841-9D6F-44F6-ABC7-892758F1D1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C961872-588F-4DCD-A302-0279EA46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77EC8-1797-4A46-B6A8-20D34913A80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1608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AD01-89AB-456B-99F0-7EF51DF97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ED973-ACF3-4D16-AF1C-BD82270F6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14505-9865-4162-BD88-CE1F3F39DE4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611B9DF6-0BB7-4E48-868C-9E1421DD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C4C85-EE19-4099-9155-F96C711DFC1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41101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391C-04A4-4733-843C-E6AE97B72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3BA2F-74CD-4B0A-8676-A1216F463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BFFDB-1626-4CF1-9007-F7BFB288DB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DF8D823-F53E-4EFE-B59C-396CA7D57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6557C-64CE-4994-AF7F-0119F71681D8}"/>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029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ADE8-8E12-4F2B-8248-E4875E5F7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36921-F5A1-4AF7-8984-3A6EF5F15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7047E-8F68-48AA-8EBD-4CC25ED91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C1DE7-2F81-4F99-8BB5-6932D36B531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7AED91F9-4C6D-466D-B5B3-1D530BCB5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ADF78-A5E6-4759-85B3-8B34392F722E}"/>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94560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502-4E55-4807-9512-A30B862B8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8A00B-AED9-4776-954A-0F5207DC7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E7492-AE75-4E26-A0F8-8B25D7B7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EAE98-3FE4-4392-AD17-0F70BC8FB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A2C26-609F-4F6A-B1E6-5F18F72B6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D831D-237B-4505-A749-ABC92E23EFAE}"/>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8" name="Footer Placeholder 7">
            <a:extLst>
              <a:ext uri="{FF2B5EF4-FFF2-40B4-BE49-F238E27FC236}">
                <a16:creationId xmlns:a16="http://schemas.microsoft.com/office/drawing/2014/main" id="{167A6329-41D4-4C63-A806-35DF127D6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A65BF-52F0-439A-81ED-6BBD96B4C123}"/>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6572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4357-769D-4A6A-A790-D2763BB7F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53F5-145B-4649-89F1-AE13F0569D1A}"/>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4" name="Footer Placeholder 3">
            <a:extLst>
              <a:ext uri="{FF2B5EF4-FFF2-40B4-BE49-F238E27FC236}">
                <a16:creationId xmlns:a16="http://schemas.microsoft.com/office/drawing/2014/main" id="{725ED831-3D1A-4D65-86A8-B05F18D95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44B83-7B8D-42A5-84C1-D54EFB649D7B}"/>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11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BBF6E-FBD0-4817-913E-C617081D9A81}"/>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3" name="Footer Placeholder 2">
            <a:extLst>
              <a:ext uri="{FF2B5EF4-FFF2-40B4-BE49-F238E27FC236}">
                <a16:creationId xmlns:a16="http://schemas.microsoft.com/office/drawing/2014/main" id="{49501BFF-F1DD-45CA-BB2A-8478B5217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B18E-C238-4436-9B93-B6A9B00A592F}"/>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978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E88-B3D9-43B9-A382-BC0334BDF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EE3841-3ED6-40EF-8DB6-529A22450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D125B-1DE1-47DA-9CCF-83A4DC96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5BA47-B38D-4FD0-900B-F7BD79787DF6}"/>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D3C34288-4E52-4006-8F14-1B436AA14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02D32-F6B3-43F0-832E-F86428E61A55}"/>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9993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CB17-3D0C-46F1-90AE-8FE56F2DB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9B872-5F4E-4C49-BCF3-151EC77B6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013F-3544-444B-AB05-8F0B8952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E3725-96C5-4C82-BD97-3DBDA3EF20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CB1E00DA-10C1-4F14-BE03-2A5AE089C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23818-A8BE-413F-ACDF-9EF13C99892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7290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68167-EA2F-46F4-AEAA-6B1C0EF1C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20FAA-06F5-4442-A654-6B7091A07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85542-84B7-4AB0-9864-50B9F3100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DB1C811E-6B5A-4C82-870B-120687F79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28E55-239D-43A1-AD9A-39B8E002A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FC90-9FBC-4384-8F16-C49D6B5CBD3F}" type="slidenum">
              <a:rPr lang="en-US" smtClean="0"/>
              <a:t>‹#›</a:t>
            </a:fld>
            <a:endParaRPr lang="en-US"/>
          </a:p>
        </p:txBody>
      </p:sp>
    </p:spTree>
    <p:extLst>
      <p:ext uri="{BB962C8B-B14F-4D97-AF65-F5344CB8AC3E}">
        <p14:creationId xmlns:p14="http://schemas.microsoft.com/office/powerpoint/2010/main" val="169437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educationworld.com/a_tech/responsible-student-technology-use.s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hspd.pbworks.com/w/file/fetch/59899315/Character%20Education%20in%20the%20Digital%20Age.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eachthought.com/the-future-of-learning/digital-leadership-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brary.oapen.org/handle/20.500.12657/26083"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https://quod.lib.umich.edu/cgi/t/text/text-idx?cc=mjcsloa;c=mjcsl;c=mjcsloa;idno=3239521.0023.105;g=mjcslg;rgn=main;view=text;xc=1" TargetMode="External"/><Relationship Id="rId2" Type="http://schemas.openxmlformats.org/officeDocument/2006/relationships/hyperlink" Target="https://journals.sagepub.com/doi/abs/10.1177/1461444815577797"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s://cyberbullying.org/digital-citizenship-research"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crosoft.com/en-us/research/publication/guidelines-for-human-ai-interaction/" TargetMode="External"/><Relationship Id="rId2" Type="http://schemas.openxmlformats.org/officeDocument/2006/relationships/hyperlink" Target="https://www.microsoft.com/en-us/research/project/guidelines-for-human-ai-interaction/"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www.semanticscholar.org/author/Stacia-L.-Kock/115914815"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semanticscholar.org/paper/TOWARDS-INCLUSION%3A-EXPANDING-AND-CHALLENGING-Kock/769716d26f0fb251cbe8f082d05cd39906385da5"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cbc.ca/news/politics/citizenship-tests-immigration-pandemic-covid19-1.58159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n.edu/~vcspc00g/454/digitalcitizen1.html" TargetMode="External"/><Relationship Id="rId2" Type="http://schemas.openxmlformats.org/officeDocument/2006/relationships/hyperlink" Target="https://www.buzzfeednews.com/article/josephbernstein/in-the-2010s-decade-we-became-alienated-by-technology"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s://www.teachthought.com/the-future-of-learning/digital-leadership-2/"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giteshtrivedi.wordpress.com/2019/01/30/politics-or-citizenship-learning-in-schoo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irtuallibrary.info/digital-citizenship.html" TargetMode="External"/><Relationship Id="rId2" Type="http://schemas.openxmlformats.org/officeDocument/2006/relationships/hyperlink" Target="https://www.teachthought.com/the-future-of-learning/definition-digital-citizenship/"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s://files.eric.ed.gov/fulltext/EJ1018088.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eseducation.com/blog/what-is-digital-citizenshi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ommonsense.org/education/digital-citizenship/curriculum?grades=3%2C4%2C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indoor&#10;&#10;Description automatically generated">
            <a:extLst>
              <a:ext uri="{FF2B5EF4-FFF2-40B4-BE49-F238E27FC236}">
                <a16:creationId xmlns:a16="http://schemas.microsoft.com/office/drawing/2014/main" id="{DF26423C-D583-4FBC-B0CC-857BE2901083}"/>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2945C0C-9D49-4AE7-B100-2EED5B258857}"/>
              </a:ext>
            </a:extLst>
          </p:cNvPr>
          <p:cNvSpPr>
            <a:spLocks noGrp="1"/>
          </p:cNvSpPr>
          <p:nvPr>
            <p:ph type="ctrTitle"/>
          </p:nvPr>
        </p:nvSpPr>
        <p:spPr>
          <a:xfrm>
            <a:off x="1524000" y="1122362"/>
            <a:ext cx="9144000" cy="2900518"/>
          </a:xfrm>
        </p:spPr>
        <p:txBody>
          <a:bodyPr>
            <a:normAutofit/>
          </a:bodyPr>
          <a:lstStyle/>
          <a:p>
            <a:r>
              <a:rPr lang="en-CA">
                <a:solidFill>
                  <a:srgbClr val="FFFFFF"/>
                </a:solidFill>
              </a:rPr>
              <a:t>Citizenship</a:t>
            </a:r>
            <a:endParaRPr lang="en-US">
              <a:solidFill>
                <a:srgbClr val="FFFFFF"/>
              </a:solidFill>
            </a:endParaRPr>
          </a:p>
        </p:txBody>
      </p:sp>
      <p:sp>
        <p:nvSpPr>
          <p:cNvPr id="3" name="Subtitle 2">
            <a:extLst>
              <a:ext uri="{FF2B5EF4-FFF2-40B4-BE49-F238E27FC236}">
                <a16:creationId xmlns:a16="http://schemas.microsoft.com/office/drawing/2014/main" id="{63B58A95-2406-48A3-AFC6-27AE76C103C8}"/>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24, 2021</a:t>
            </a:r>
            <a:endParaRPr lang="en-US">
              <a:solidFill>
                <a:srgbClr val="FFFFFF"/>
              </a:solidFill>
            </a:endParaRPr>
          </a:p>
        </p:txBody>
      </p:sp>
    </p:spTree>
    <p:extLst>
      <p:ext uri="{BB962C8B-B14F-4D97-AF65-F5344CB8AC3E}">
        <p14:creationId xmlns:p14="http://schemas.microsoft.com/office/powerpoint/2010/main" val="39784122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932D-173C-4D09-99F3-BA20E4EC1AF8}"/>
              </a:ext>
            </a:extLst>
          </p:cNvPr>
          <p:cNvSpPr>
            <a:spLocks noGrp="1"/>
          </p:cNvSpPr>
          <p:nvPr>
            <p:ph type="title"/>
          </p:nvPr>
        </p:nvSpPr>
        <p:spPr/>
        <p:txBody>
          <a:bodyPr/>
          <a:lstStyle/>
          <a:p>
            <a:r>
              <a:rPr lang="en-CA" dirty="0"/>
              <a:t>Ethical Digital Citizens (as Duties)</a:t>
            </a:r>
            <a:endParaRPr lang="en-US" dirty="0"/>
          </a:p>
        </p:txBody>
      </p:sp>
      <p:sp>
        <p:nvSpPr>
          <p:cNvPr id="3" name="Content Placeholder 2">
            <a:extLst>
              <a:ext uri="{FF2B5EF4-FFF2-40B4-BE49-F238E27FC236}">
                <a16:creationId xmlns:a16="http://schemas.microsoft.com/office/drawing/2014/main" id="{9084CB3C-696F-44C0-AE20-A960FB81A68A}"/>
              </a:ext>
            </a:extLst>
          </p:cNvPr>
          <p:cNvSpPr>
            <a:spLocks noGrp="1"/>
          </p:cNvSpPr>
          <p:nvPr>
            <p:ph idx="1"/>
          </p:nvPr>
        </p:nvSpPr>
        <p:spPr/>
        <p:txBody>
          <a:bodyPr>
            <a:normAutofit/>
          </a:bodyPr>
          <a:lstStyle/>
          <a:p>
            <a:r>
              <a:rPr lang="en-CA" dirty="0"/>
              <a:t>What is an ethical digital citizen…?</a:t>
            </a:r>
          </a:p>
          <a:p>
            <a:pPr lvl="1"/>
            <a:r>
              <a:rPr lang="en-US" dirty="0"/>
              <a:t>Take Care of Technology Equipment</a:t>
            </a:r>
          </a:p>
          <a:p>
            <a:pPr lvl="1"/>
            <a:r>
              <a:rPr lang="en-US" dirty="0"/>
              <a:t>Explore Appropriate and Safe Sites</a:t>
            </a:r>
          </a:p>
          <a:p>
            <a:pPr lvl="1"/>
            <a:r>
              <a:rPr lang="en-US" dirty="0"/>
              <a:t>Copyright Law, Fair Use…</a:t>
            </a:r>
          </a:p>
          <a:p>
            <a:pPr lvl="1"/>
            <a:r>
              <a:rPr lang="en-US" dirty="0"/>
              <a:t>Help Prevent Cyberbullying</a:t>
            </a:r>
          </a:p>
          <a:p>
            <a:pPr lvl="1"/>
            <a:r>
              <a:rPr lang="en-US" dirty="0"/>
              <a:t>Self-image Is Important</a:t>
            </a:r>
          </a:p>
          <a:p>
            <a:pPr lvl="1"/>
            <a:r>
              <a:rPr lang="en-US" dirty="0"/>
              <a:t>Make Use of Netiquette</a:t>
            </a:r>
          </a:p>
          <a:p>
            <a:pPr lvl="1"/>
            <a:r>
              <a:rPr lang="en-US" dirty="0"/>
              <a:t>Always Give Credit to Original Source</a:t>
            </a:r>
          </a:p>
          <a:p>
            <a:pPr lvl="1"/>
            <a:r>
              <a:rPr lang="en-US" dirty="0"/>
              <a:t>Remember to Be Effective, Thoughtful, and Ethical Digital Creators</a:t>
            </a:r>
          </a:p>
          <a:p>
            <a:pPr lvl="1"/>
            <a:r>
              <a:rPr lang="en-US" dirty="0"/>
              <a:t>Think</a:t>
            </a:r>
          </a:p>
        </p:txBody>
      </p:sp>
      <p:sp>
        <p:nvSpPr>
          <p:cNvPr id="5" name="TextBox 4">
            <a:extLst>
              <a:ext uri="{FF2B5EF4-FFF2-40B4-BE49-F238E27FC236}">
                <a16:creationId xmlns:a16="http://schemas.microsoft.com/office/drawing/2014/main" id="{36BB2262-DBA7-40AB-A42D-6B6507699434}"/>
              </a:ext>
            </a:extLst>
          </p:cNvPr>
          <p:cNvSpPr txBox="1"/>
          <p:nvPr/>
        </p:nvSpPr>
        <p:spPr>
          <a:xfrm>
            <a:off x="838199" y="6211669"/>
            <a:ext cx="9707217" cy="369332"/>
          </a:xfrm>
          <a:prstGeom prst="rect">
            <a:avLst/>
          </a:prstGeom>
          <a:noFill/>
        </p:spPr>
        <p:txBody>
          <a:bodyPr wrap="square">
            <a:spAutoFit/>
          </a:bodyPr>
          <a:lstStyle/>
          <a:p>
            <a:r>
              <a:rPr lang="en-US" dirty="0">
                <a:hlinkClick r:id="rId2"/>
              </a:rPr>
              <a:t>https://www.educationworld.com/a_tech/responsible-student-technology-use.shtml</a:t>
            </a:r>
            <a:r>
              <a:rPr lang="en-US" dirty="0"/>
              <a:t> </a:t>
            </a:r>
          </a:p>
        </p:txBody>
      </p:sp>
      <p:pic>
        <p:nvPicPr>
          <p:cNvPr id="7" name="Picture 6" descr="A picture containing text, person&#10;&#10;Description automatically generated">
            <a:extLst>
              <a:ext uri="{FF2B5EF4-FFF2-40B4-BE49-F238E27FC236}">
                <a16:creationId xmlns:a16="http://schemas.microsoft.com/office/drawing/2014/main" id="{52526140-9886-4387-9BD9-53DFA9424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4784" y="1827474"/>
            <a:ext cx="3701912" cy="2961530"/>
          </a:xfrm>
          <a:prstGeom prst="rect">
            <a:avLst/>
          </a:prstGeom>
        </p:spPr>
      </p:pic>
    </p:spTree>
    <p:extLst>
      <p:ext uri="{BB962C8B-B14F-4D97-AF65-F5344CB8AC3E}">
        <p14:creationId xmlns:p14="http://schemas.microsoft.com/office/powerpoint/2010/main" val="331079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85DE-9C9F-472D-AC3E-B32876185906}"/>
              </a:ext>
            </a:extLst>
          </p:cNvPr>
          <p:cNvSpPr>
            <a:spLocks noGrp="1"/>
          </p:cNvSpPr>
          <p:nvPr>
            <p:ph type="title"/>
          </p:nvPr>
        </p:nvSpPr>
        <p:spPr/>
        <p:txBody>
          <a:bodyPr/>
          <a:lstStyle/>
          <a:p>
            <a:r>
              <a:rPr lang="en-CA" dirty="0"/>
              <a:t>Ethical Digital Citizens (as Virtues)</a:t>
            </a:r>
            <a:endParaRPr lang="en-US" dirty="0"/>
          </a:p>
        </p:txBody>
      </p:sp>
      <p:sp>
        <p:nvSpPr>
          <p:cNvPr id="3" name="Content Placeholder 2">
            <a:extLst>
              <a:ext uri="{FF2B5EF4-FFF2-40B4-BE49-F238E27FC236}">
                <a16:creationId xmlns:a16="http://schemas.microsoft.com/office/drawing/2014/main" id="{6F8CFCA5-375E-4120-B4BE-09F09EF1B2A0}"/>
              </a:ext>
            </a:extLst>
          </p:cNvPr>
          <p:cNvSpPr>
            <a:spLocks noGrp="1"/>
          </p:cNvSpPr>
          <p:nvPr>
            <p:ph idx="1"/>
          </p:nvPr>
        </p:nvSpPr>
        <p:spPr>
          <a:xfrm>
            <a:off x="3945834" y="1825625"/>
            <a:ext cx="7407965" cy="4351338"/>
          </a:xfrm>
        </p:spPr>
        <p:txBody>
          <a:bodyPr/>
          <a:lstStyle/>
          <a:p>
            <a:pPr marL="0" indent="0">
              <a:buNone/>
            </a:pPr>
            <a:r>
              <a:rPr lang="en-US" dirty="0"/>
              <a:t>Jason </a:t>
            </a:r>
            <a:r>
              <a:rPr lang="en-US" dirty="0" err="1"/>
              <a:t>Ohler</a:t>
            </a:r>
            <a:r>
              <a:rPr lang="en-US" dirty="0"/>
              <a:t>:</a:t>
            </a:r>
          </a:p>
          <a:p>
            <a:r>
              <a:rPr lang="en-US" dirty="0"/>
              <a:t>“Schools have already started unofficially addressing digital character education in the form of acceptable Internet use agreements that specify virtual behavior standards for students.”</a:t>
            </a:r>
          </a:p>
          <a:p>
            <a:r>
              <a:rPr lang="en-US" dirty="0"/>
              <a:t>“We need to create formal digital citizenship programs that deal with character education in the digital age deeply, directly, and comprehensively.”</a:t>
            </a:r>
          </a:p>
        </p:txBody>
      </p:sp>
      <p:sp>
        <p:nvSpPr>
          <p:cNvPr id="5" name="TextBox 4">
            <a:extLst>
              <a:ext uri="{FF2B5EF4-FFF2-40B4-BE49-F238E27FC236}">
                <a16:creationId xmlns:a16="http://schemas.microsoft.com/office/drawing/2014/main" id="{4D9C97DE-D672-4697-97EF-FFD7402412CA}"/>
              </a:ext>
            </a:extLst>
          </p:cNvPr>
          <p:cNvSpPr txBox="1"/>
          <p:nvPr/>
        </p:nvSpPr>
        <p:spPr>
          <a:xfrm>
            <a:off x="838200" y="5988734"/>
            <a:ext cx="10730948" cy="646331"/>
          </a:xfrm>
          <a:prstGeom prst="rect">
            <a:avLst/>
          </a:prstGeom>
          <a:noFill/>
        </p:spPr>
        <p:txBody>
          <a:bodyPr wrap="square">
            <a:spAutoFit/>
          </a:bodyPr>
          <a:lstStyle/>
          <a:p>
            <a:r>
              <a:rPr lang="en-US" dirty="0">
                <a:hlinkClick r:id="rId2"/>
              </a:rPr>
              <a:t>https://www.tandfonline.com/doi/abs/10.1080/00228958.2011.10516720?journalCode=ukdr20</a:t>
            </a:r>
          </a:p>
          <a:p>
            <a:r>
              <a:rPr lang="en-US" dirty="0">
                <a:hlinkClick r:id="rId2"/>
              </a:rPr>
              <a:t>http://sshspd.pbworks.com/w/file/fetch/59899315/Character%20Education%20in%20the%20Digital%20Age.pdf</a:t>
            </a:r>
            <a:r>
              <a:rPr lang="en-US" dirty="0"/>
              <a:t> </a:t>
            </a:r>
          </a:p>
        </p:txBody>
      </p:sp>
      <p:pic>
        <p:nvPicPr>
          <p:cNvPr id="6" name="Picture 5">
            <a:extLst>
              <a:ext uri="{FF2B5EF4-FFF2-40B4-BE49-F238E27FC236}">
                <a16:creationId xmlns:a16="http://schemas.microsoft.com/office/drawing/2014/main" id="{55826FD3-077D-488F-9FA8-C7643EF4EE4D}"/>
              </a:ext>
            </a:extLst>
          </p:cNvPr>
          <p:cNvPicPr>
            <a:picLocks noChangeAspect="1"/>
          </p:cNvPicPr>
          <p:nvPr/>
        </p:nvPicPr>
        <p:blipFill>
          <a:blip r:embed="rId3"/>
          <a:stretch>
            <a:fillRect/>
          </a:stretch>
        </p:blipFill>
        <p:spPr>
          <a:xfrm>
            <a:off x="964587" y="1936085"/>
            <a:ext cx="2666998" cy="4000497"/>
          </a:xfrm>
          <a:prstGeom prst="rect">
            <a:avLst/>
          </a:prstGeom>
        </p:spPr>
      </p:pic>
    </p:spTree>
    <p:extLst>
      <p:ext uri="{BB962C8B-B14F-4D97-AF65-F5344CB8AC3E}">
        <p14:creationId xmlns:p14="http://schemas.microsoft.com/office/powerpoint/2010/main" val="2050792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71A2-BD4A-44A7-B3A4-35AD2620ED5F}"/>
              </a:ext>
            </a:extLst>
          </p:cNvPr>
          <p:cNvSpPr>
            <a:spLocks noGrp="1"/>
          </p:cNvSpPr>
          <p:nvPr>
            <p:ph type="title"/>
          </p:nvPr>
        </p:nvSpPr>
        <p:spPr/>
        <p:txBody>
          <a:bodyPr/>
          <a:lstStyle/>
          <a:p>
            <a:r>
              <a:rPr lang="en-CA" dirty="0"/>
              <a:t>What Constitutes the Digital Citizen?</a:t>
            </a:r>
            <a:endParaRPr lang="en-US" dirty="0"/>
          </a:p>
        </p:txBody>
      </p:sp>
      <p:sp>
        <p:nvSpPr>
          <p:cNvPr id="3" name="Content Placeholder 2">
            <a:extLst>
              <a:ext uri="{FF2B5EF4-FFF2-40B4-BE49-F238E27FC236}">
                <a16:creationId xmlns:a16="http://schemas.microsoft.com/office/drawing/2014/main" id="{B5B30B18-D417-449C-9F5E-CD6552E4265F}"/>
              </a:ext>
            </a:extLst>
          </p:cNvPr>
          <p:cNvSpPr>
            <a:spLocks noGrp="1"/>
          </p:cNvSpPr>
          <p:nvPr>
            <p:ph idx="1"/>
          </p:nvPr>
        </p:nvSpPr>
        <p:spPr>
          <a:xfrm>
            <a:off x="3508744" y="1825625"/>
            <a:ext cx="7845056" cy="4351338"/>
          </a:xfrm>
        </p:spPr>
        <p:txBody>
          <a:bodyPr>
            <a:normAutofit lnSpcReduction="10000"/>
          </a:bodyPr>
          <a:lstStyle/>
          <a:p>
            <a:r>
              <a:rPr lang="en-US" dirty="0"/>
              <a:t> If a defining characteristic of a nation is that it embraces diversity of opinion, then you cannot define membership in that nation according to the opinions held by its citizens.</a:t>
            </a:r>
          </a:p>
          <a:p>
            <a:r>
              <a:rPr lang="en-US" dirty="0"/>
              <a:t>By analogy: Americans identify with "life, liberty and the pursuit of happiness". That is, most Americans, if asked, would embrace these values. However, embracing these values is not what defines an American. Rather, what defines an American is being born in the United States (or having legally immigrated).</a:t>
            </a:r>
          </a:p>
        </p:txBody>
      </p:sp>
      <p:sp>
        <p:nvSpPr>
          <p:cNvPr id="5" name="TextBox 4">
            <a:extLst>
              <a:ext uri="{FF2B5EF4-FFF2-40B4-BE49-F238E27FC236}">
                <a16:creationId xmlns:a16="http://schemas.microsoft.com/office/drawing/2014/main" id="{A6622E2D-DD25-4BE6-97A2-38AD339762A0}"/>
              </a:ext>
            </a:extLst>
          </p:cNvPr>
          <p:cNvSpPr txBox="1"/>
          <p:nvPr/>
        </p:nvSpPr>
        <p:spPr>
          <a:xfrm>
            <a:off x="838200" y="6308209"/>
            <a:ext cx="6097772" cy="369332"/>
          </a:xfrm>
          <a:prstGeom prst="rect">
            <a:avLst/>
          </a:prstGeom>
          <a:noFill/>
        </p:spPr>
        <p:txBody>
          <a:bodyPr wrap="square">
            <a:spAutoFit/>
          </a:bodyPr>
          <a:lstStyle/>
          <a:p>
            <a:r>
              <a:rPr lang="en-US" dirty="0"/>
              <a:t>https://www.downes.ca/post/117</a:t>
            </a:r>
          </a:p>
        </p:txBody>
      </p:sp>
      <p:pic>
        <p:nvPicPr>
          <p:cNvPr id="7" name="Picture 6">
            <a:extLst>
              <a:ext uri="{FF2B5EF4-FFF2-40B4-BE49-F238E27FC236}">
                <a16:creationId xmlns:a16="http://schemas.microsoft.com/office/drawing/2014/main" id="{E33AFFEC-9C3C-4390-B74C-C85ECD29475D}"/>
              </a:ext>
            </a:extLst>
          </p:cNvPr>
          <p:cNvPicPr>
            <a:picLocks noChangeAspect="1"/>
          </p:cNvPicPr>
          <p:nvPr/>
        </p:nvPicPr>
        <p:blipFill>
          <a:blip r:embed="rId2"/>
          <a:stretch>
            <a:fillRect/>
          </a:stretch>
        </p:blipFill>
        <p:spPr>
          <a:xfrm>
            <a:off x="330622" y="1821934"/>
            <a:ext cx="3066620" cy="3691540"/>
          </a:xfrm>
          <a:prstGeom prst="rect">
            <a:avLst/>
          </a:prstGeom>
        </p:spPr>
      </p:pic>
    </p:spTree>
    <p:extLst>
      <p:ext uri="{BB962C8B-B14F-4D97-AF65-F5344CB8AC3E}">
        <p14:creationId xmlns:p14="http://schemas.microsoft.com/office/powerpoint/2010/main" val="2898578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0C840-AEDF-4DB0-87D6-D96DB19D1015}"/>
              </a:ext>
            </a:extLst>
          </p:cNvPr>
          <p:cNvSpPr>
            <a:spLocks noGrp="1"/>
          </p:cNvSpPr>
          <p:nvPr>
            <p:ph type="title"/>
          </p:nvPr>
        </p:nvSpPr>
        <p:spPr>
          <a:xfrm>
            <a:off x="838200" y="365125"/>
            <a:ext cx="2856978" cy="2465757"/>
          </a:xfrm>
        </p:spPr>
        <p:txBody>
          <a:bodyPr>
            <a:normAutofit fontScale="90000"/>
          </a:bodyPr>
          <a:lstStyle/>
          <a:p>
            <a:r>
              <a:rPr lang="en-CA" dirty="0"/>
              <a:t>From Digital Citizenship to Digital Leadership</a:t>
            </a:r>
            <a:endParaRPr lang="en-US" dirty="0"/>
          </a:p>
        </p:txBody>
      </p:sp>
      <p:pic>
        <p:nvPicPr>
          <p:cNvPr id="6" name="Content Placeholder 5" descr="Diagram&#10;&#10;Description automatically generated">
            <a:extLst>
              <a:ext uri="{FF2B5EF4-FFF2-40B4-BE49-F238E27FC236}">
                <a16:creationId xmlns:a16="http://schemas.microsoft.com/office/drawing/2014/main" id="{0FF4B87F-2B14-480C-8D36-57997D639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95385" y="408275"/>
            <a:ext cx="8289735" cy="6217302"/>
          </a:xfrm>
        </p:spPr>
      </p:pic>
      <p:sp>
        <p:nvSpPr>
          <p:cNvPr id="5" name="TextBox 4">
            <a:extLst>
              <a:ext uri="{FF2B5EF4-FFF2-40B4-BE49-F238E27FC236}">
                <a16:creationId xmlns:a16="http://schemas.microsoft.com/office/drawing/2014/main" id="{56210F15-04AC-4840-B8B9-858B92B2E908}"/>
              </a:ext>
            </a:extLst>
          </p:cNvPr>
          <p:cNvSpPr txBox="1"/>
          <p:nvPr/>
        </p:nvSpPr>
        <p:spPr>
          <a:xfrm>
            <a:off x="674399" y="5501343"/>
            <a:ext cx="3334894" cy="923330"/>
          </a:xfrm>
          <a:prstGeom prst="rect">
            <a:avLst/>
          </a:prstGeom>
          <a:noFill/>
        </p:spPr>
        <p:txBody>
          <a:bodyPr wrap="square">
            <a:spAutoFit/>
          </a:bodyPr>
          <a:lstStyle/>
          <a:p>
            <a:r>
              <a:rPr lang="en-US" dirty="0">
                <a:hlinkClick r:id="rId3"/>
              </a:rPr>
              <a:t>https://www.teachthought.com/the-future-of-learning/digital-leadership-2/</a:t>
            </a:r>
            <a:r>
              <a:rPr lang="en-US" dirty="0"/>
              <a:t> </a:t>
            </a:r>
          </a:p>
        </p:txBody>
      </p:sp>
    </p:spTree>
    <p:extLst>
      <p:ext uri="{BB962C8B-B14F-4D97-AF65-F5344CB8AC3E}">
        <p14:creationId xmlns:p14="http://schemas.microsoft.com/office/powerpoint/2010/main" val="247979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7B11-EEB7-4357-9ADA-F17673803DB5}"/>
              </a:ext>
            </a:extLst>
          </p:cNvPr>
          <p:cNvSpPr>
            <a:spLocks noGrp="1"/>
          </p:cNvSpPr>
          <p:nvPr>
            <p:ph type="title"/>
          </p:nvPr>
        </p:nvSpPr>
        <p:spPr/>
        <p:txBody>
          <a:bodyPr/>
          <a:lstStyle/>
          <a:p>
            <a:r>
              <a:rPr lang="en-CA" dirty="0"/>
              <a:t>Participatory Culture</a:t>
            </a:r>
            <a:endParaRPr lang="en-US" dirty="0"/>
          </a:p>
        </p:txBody>
      </p:sp>
      <p:sp>
        <p:nvSpPr>
          <p:cNvPr id="3" name="Content Placeholder 2">
            <a:extLst>
              <a:ext uri="{FF2B5EF4-FFF2-40B4-BE49-F238E27FC236}">
                <a16:creationId xmlns:a16="http://schemas.microsoft.com/office/drawing/2014/main" id="{BFD90CAB-A7F2-476B-A710-A096AD34E61A}"/>
              </a:ext>
            </a:extLst>
          </p:cNvPr>
          <p:cNvSpPr>
            <a:spLocks noGrp="1"/>
          </p:cNvSpPr>
          <p:nvPr>
            <p:ph idx="1"/>
          </p:nvPr>
        </p:nvSpPr>
        <p:spPr>
          <a:xfrm>
            <a:off x="2574234" y="1825625"/>
            <a:ext cx="8779565" cy="4351338"/>
          </a:xfrm>
        </p:spPr>
        <p:txBody>
          <a:bodyPr>
            <a:normAutofit/>
          </a:bodyPr>
          <a:lstStyle/>
          <a:p>
            <a:r>
              <a:rPr lang="en-CA" dirty="0"/>
              <a:t>Henry Jenkins</a:t>
            </a:r>
          </a:p>
          <a:p>
            <a:pPr lvl="1"/>
            <a:r>
              <a:rPr lang="en-US" dirty="0"/>
              <a:t>relatively low barriers to artistic expression and civic engagement,</a:t>
            </a:r>
          </a:p>
          <a:p>
            <a:pPr lvl="1"/>
            <a:r>
              <a:rPr lang="en-US" dirty="0"/>
              <a:t>strong support for creating and sharing creations with others,</a:t>
            </a:r>
          </a:p>
          <a:p>
            <a:pPr lvl="1"/>
            <a:r>
              <a:rPr lang="en-US" dirty="0"/>
              <a:t>some type of informal mentorship whereby what is known by the most experienced is passed along to novices,</a:t>
            </a:r>
          </a:p>
          <a:p>
            <a:pPr lvl="1"/>
            <a:r>
              <a:rPr lang="en-US" dirty="0"/>
              <a:t>members who believe that their contributions matter, and</a:t>
            </a:r>
          </a:p>
          <a:p>
            <a:pPr lvl="1"/>
            <a:r>
              <a:rPr lang="en-US" dirty="0"/>
              <a:t>members who feel some degree of social connection with one another (at the least, they care what other people think about what they have created).</a:t>
            </a:r>
          </a:p>
        </p:txBody>
      </p:sp>
      <p:pic>
        <p:nvPicPr>
          <p:cNvPr id="5" name="Picture 4">
            <a:extLst>
              <a:ext uri="{FF2B5EF4-FFF2-40B4-BE49-F238E27FC236}">
                <a16:creationId xmlns:a16="http://schemas.microsoft.com/office/drawing/2014/main" id="{3016BF29-1F8E-458F-B9B3-F936756147FD}"/>
              </a:ext>
            </a:extLst>
          </p:cNvPr>
          <p:cNvPicPr>
            <a:picLocks noChangeAspect="1"/>
          </p:cNvPicPr>
          <p:nvPr/>
        </p:nvPicPr>
        <p:blipFill>
          <a:blip r:embed="rId2"/>
          <a:stretch>
            <a:fillRect/>
          </a:stretch>
        </p:blipFill>
        <p:spPr>
          <a:xfrm>
            <a:off x="2833232" y="5576804"/>
            <a:ext cx="6525536" cy="1200318"/>
          </a:xfrm>
          <a:prstGeom prst="rect">
            <a:avLst/>
          </a:prstGeom>
        </p:spPr>
      </p:pic>
      <p:sp>
        <p:nvSpPr>
          <p:cNvPr id="7" name="TextBox 6">
            <a:extLst>
              <a:ext uri="{FF2B5EF4-FFF2-40B4-BE49-F238E27FC236}">
                <a16:creationId xmlns:a16="http://schemas.microsoft.com/office/drawing/2014/main" id="{9E70DCFF-7155-4899-B5C0-DAF29DAF54D8}"/>
              </a:ext>
            </a:extLst>
          </p:cNvPr>
          <p:cNvSpPr txBox="1"/>
          <p:nvPr/>
        </p:nvSpPr>
        <p:spPr>
          <a:xfrm>
            <a:off x="778964" y="5715298"/>
            <a:ext cx="2054268" cy="923330"/>
          </a:xfrm>
          <a:prstGeom prst="rect">
            <a:avLst/>
          </a:prstGeom>
          <a:noFill/>
        </p:spPr>
        <p:txBody>
          <a:bodyPr wrap="square">
            <a:spAutoFit/>
          </a:bodyPr>
          <a:lstStyle/>
          <a:p>
            <a:r>
              <a:rPr lang="en-US" dirty="0">
                <a:hlinkClick r:id="rId3"/>
              </a:rPr>
              <a:t>https://library.oapen.org/handle/20.500.12657/26083</a:t>
            </a:r>
            <a:r>
              <a:rPr lang="en-US" dirty="0"/>
              <a:t> </a:t>
            </a:r>
          </a:p>
        </p:txBody>
      </p:sp>
      <p:pic>
        <p:nvPicPr>
          <p:cNvPr id="9" name="Picture 8" descr="Graphical user interface&#10;&#10;Description automatically generated">
            <a:extLst>
              <a:ext uri="{FF2B5EF4-FFF2-40B4-BE49-F238E27FC236}">
                <a16:creationId xmlns:a16="http://schemas.microsoft.com/office/drawing/2014/main" id="{EBDD1093-8CA9-40FC-B150-7516C017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497144"/>
            <a:ext cx="1995032" cy="2977660"/>
          </a:xfrm>
          <a:prstGeom prst="rect">
            <a:avLst/>
          </a:prstGeom>
        </p:spPr>
      </p:pic>
    </p:spTree>
    <p:extLst>
      <p:ext uri="{BB962C8B-B14F-4D97-AF65-F5344CB8AC3E}">
        <p14:creationId xmlns:p14="http://schemas.microsoft.com/office/powerpoint/2010/main" val="136979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4C63-028F-41ED-83D7-2D08AA3A0CC0}"/>
              </a:ext>
            </a:extLst>
          </p:cNvPr>
          <p:cNvSpPr>
            <a:spLocks noGrp="1"/>
          </p:cNvSpPr>
          <p:nvPr>
            <p:ph type="title"/>
          </p:nvPr>
        </p:nvSpPr>
        <p:spPr/>
        <p:txBody>
          <a:bodyPr/>
          <a:lstStyle/>
          <a:p>
            <a:r>
              <a:rPr lang="en-CA" dirty="0"/>
              <a:t>Refining Objectives…</a:t>
            </a:r>
            <a:endParaRPr lang="en-US" dirty="0"/>
          </a:p>
        </p:txBody>
      </p:sp>
      <p:sp>
        <p:nvSpPr>
          <p:cNvPr id="3" name="Content Placeholder 2">
            <a:extLst>
              <a:ext uri="{FF2B5EF4-FFF2-40B4-BE49-F238E27FC236}">
                <a16:creationId xmlns:a16="http://schemas.microsoft.com/office/drawing/2014/main" id="{D29C2869-6021-46FB-9676-6F803A1D6D81}"/>
              </a:ext>
            </a:extLst>
          </p:cNvPr>
          <p:cNvSpPr>
            <a:spLocks noGrp="1"/>
          </p:cNvSpPr>
          <p:nvPr>
            <p:ph idx="1"/>
          </p:nvPr>
        </p:nvSpPr>
        <p:spPr>
          <a:xfrm>
            <a:off x="4843669" y="1690688"/>
            <a:ext cx="6685722" cy="4351338"/>
          </a:xfrm>
        </p:spPr>
        <p:txBody>
          <a:bodyPr/>
          <a:lstStyle/>
          <a:p>
            <a:r>
              <a:rPr lang="en-CA" dirty="0"/>
              <a:t>“</a:t>
            </a:r>
            <a:r>
              <a:rPr lang="en-US" dirty="0"/>
              <a:t>argues for a narrower focus on (1) respectful behavior online and (2) online civic engagement.”</a:t>
            </a:r>
          </a:p>
          <a:p>
            <a:r>
              <a:rPr lang="en-US" dirty="0"/>
              <a:t>“Both online respect and civic engagement were negatively related to online harassment perpetration and positively related to helpful bystander behaviors, after controlling for other variables.”</a:t>
            </a:r>
          </a:p>
        </p:txBody>
      </p:sp>
      <p:sp>
        <p:nvSpPr>
          <p:cNvPr id="5" name="TextBox 4">
            <a:extLst>
              <a:ext uri="{FF2B5EF4-FFF2-40B4-BE49-F238E27FC236}">
                <a16:creationId xmlns:a16="http://schemas.microsoft.com/office/drawing/2014/main" id="{E6B133A6-C667-4800-A111-B66E0A4B3426}"/>
              </a:ext>
            </a:extLst>
          </p:cNvPr>
          <p:cNvSpPr txBox="1"/>
          <p:nvPr/>
        </p:nvSpPr>
        <p:spPr>
          <a:xfrm>
            <a:off x="838199" y="5715298"/>
            <a:ext cx="10029093" cy="923330"/>
          </a:xfrm>
          <a:prstGeom prst="rect">
            <a:avLst/>
          </a:prstGeom>
          <a:noFill/>
        </p:spPr>
        <p:txBody>
          <a:bodyPr wrap="square">
            <a:spAutoFit/>
          </a:bodyPr>
          <a:lstStyle/>
          <a:p>
            <a:r>
              <a:rPr lang="en-US" dirty="0"/>
              <a:t>Jones &amp; Mitchel, 2016 </a:t>
            </a:r>
            <a:r>
              <a:rPr lang="en-US" dirty="0">
                <a:hlinkClick r:id="rId2"/>
              </a:rPr>
              <a:t>https://journals.sagepub.com/doi/abs/10.1177/1461444815577797</a:t>
            </a:r>
            <a:endParaRPr lang="en-US" dirty="0"/>
          </a:p>
          <a:p>
            <a:r>
              <a:rPr lang="en-US" dirty="0"/>
              <a:t>Image: </a:t>
            </a:r>
            <a:r>
              <a:rPr lang="en-US" dirty="0">
                <a:hlinkClick r:id="rId3"/>
              </a:rPr>
              <a:t>https://quod.lib.umich.edu/cgi/t/text/text-idx?cc=mjcsloa;c=mjcsl;c=mjcsloa;idno=3239521.0023.105;g=mjcslg;rgn=main;view=text;xc=1</a:t>
            </a:r>
            <a:r>
              <a:rPr lang="en-US" dirty="0"/>
              <a:t>  </a:t>
            </a:r>
          </a:p>
        </p:txBody>
      </p:sp>
      <p:pic>
        <p:nvPicPr>
          <p:cNvPr id="7" name="Picture 6" descr="Diagram&#10;&#10;Description automatically generated">
            <a:extLst>
              <a:ext uri="{FF2B5EF4-FFF2-40B4-BE49-F238E27FC236}">
                <a16:creationId xmlns:a16="http://schemas.microsoft.com/office/drawing/2014/main" id="{45B88432-6257-4A2E-8C23-DF811BFE1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24" y="1808441"/>
            <a:ext cx="3922145" cy="3197313"/>
          </a:xfrm>
          <a:prstGeom prst="rect">
            <a:avLst/>
          </a:prstGeom>
        </p:spPr>
      </p:pic>
    </p:spTree>
    <p:extLst>
      <p:ext uri="{BB962C8B-B14F-4D97-AF65-F5344CB8AC3E}">
        <p14:creationId xmlns:p14="http://schemas.microsoft.com/office/powerpoint/2010/main" val="381166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28FB-6654-4695-8F53-1D6613F9140E}"/>
              </a:ext>
            </a:extLst>
          </p:cNvPr>
          <p:cNvSpPr>
            <a:spLocks noGrp="1"/>
          </p:cNvSpPr>
          <p:nvPr>
            <p:ph type="title"/>
          </p:nvPr>
        </p:nvSpPr>
        <p:spPr/>
        <p:txBody>
          <a:bodyPr/>
          <a:lstStyle/>
          <a:p>
            <a:r>
              <a:rPr lang="en-US" dirty="0"/>
              <a:t>Digital Citizenship+</a:t>
            </a:r>
          </a:p>
        </p:txBody>
      </p:sp>
      <p:sp>
        <p:nvSpPr>
          <p:cNvPr id="3" name="Content Placeholder 2">
            <a:extLst>
              <a:ext uri="{FF2B5EF4-FFF2-40B4-BE49-F238E27FC236}">
                <a16:creationId xmlns:a16="http://schemas.microsoft.com/office/drawing/2014/main" id="{F84EB780-AAC8-4368-B192-9ACB0A8B79CE}"/>
              </a:ext>
            </a:extLst>
          </p:cNvPr>
          <p:cNvSpPr>
            <a:spLocks noGrp="1"/>
          </p:cNvSpPr>
          <p:nvPr>
            <p:ph idx="1"/>
          </p:nvPr>
        </p:nvSpPr>
        <p:spPr/>
        <p:txBody>
          <a:bodyPr/>
          <a:lstStyle/>
          <a:p>
            <a:pPr marL="0" indent="0">
              <a:buNone/>
            </a:pPr>
            <a:r>
              <a:rPr lang="en-US" dirty="0"/>
              <a:t>Digital Citizenship+ is defined as “the skills needed for youth to fully participate academically, socially, ethically, politically, and economically in our rapidly evolving digital world.” </a:t>
            </a:r>
          </a:p>
        </p:txBody>
      </p:sp>
      <p:pic>
        <p:nvPicPr>
          <p:cNvPr id="5" name="Picture 4" descr="Chart, treemap chart&#10;&#10;Description automatically generated">
            <a:extLst>
              <a:ext uri="{FF2B5EF4-FFF2-40B4-BE49-F238E27FC236}">
                <a16:creationId xmlns:a16="http://schemas.microsoft.com/office/drawing/2014/main" id="{30337549-8F71-4C51-A3D9-BBA25F4CA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69" y="3099044"/>
            <a:ext cx="6787662" cy="3393831"/>
          </a:xfrm>
          <a:prstGeom prst="rect">
            <a:avLst/>
          </a:prstGeom>
        </p:spPr>
      </p:pic>
      <p:sp>
        <p:nvSpPr>
          <p:cNvPr id="7" name="TextBox 6">
            <a:extLst>
              <a:ext uri="{FF2B5EF4-FFF2-40B4-BE49-F238E27FC236}">
                <a16:creationId xmlns:a16="http://schemas.microsoft.com/office/drawing/2014/main" id="{AA5CA27F-9137-49C8-8BE7-68F555C7FA56}"/>
              </a:ext>
            </a:extLst>
          </p:cNvPr>
          <p:cNvSpPr txBox="1"/>
          <p:nvPr/>
        </p:nvSpPr>
        <p:spPr>
          <a:xfrm>
            <a:off x="8804031" y="5569545"/>
            <a:ext cx="2309446" cy="923330"/>
          </a:xfrm>
          <a:prstGeom prst="rect">
            <a:avLst/>
          </a:prstGeom>
          <a:noFill/>
        </p:spPr>
        <p:txBody>
          <a:bodyPr wrap="square">
            <a:spAutoFit/>
          </a:bodyPr>
          <a:lstStyle/>
          <a:p>
            <a:r>
              <a:rPr lang="en-US" dirty="0">
                <a:hlinkClick r:id="rId3"/>
              </a:rPr>
              <a:t>https://cyberbullying.org/digital-citizenship-research</a:t>
            </a:r>
            <a:r>
              <a:rPr lang="en-US" dirty="0"/>
              <a:t> </a:t>
            </a:r>
          </a:p>
        </p:txBody>
      </p:sp>
    </p:spTree>
    <p:extLst>
      <p:ext uri="{BB962C8B-B14F-4D97-AF65-F5344CB8AC3E}">
        <p14:creationId xmlns:p14="http://schemas.microsoft.com/office/powerpoint/2010/main" val="2233150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0383D-6A33-4999-9F2F-41A3CE69EEA3}"/>
              </a:ext>
            </a:extLst>
          </p:cNvPr>
          <p:cNvSpPr>
            <a:spLocks noGrp="1"/>
          </p:cNvSpPr>
          <p:nvPr>
            <p:ph type="title"/>
          </p:nvPr>
        </p:nvSpPr>
        <p:spPr/>
        <p:txBody>
          <a:bodyPr/>
          <a:lstStyle/>
          <a:p>
            <a:r>
              <a:rPr lang="en-CA" dirty="0"/>
              <a:t>Human-AI Interaction</a:t>
            </a:r>
            <a:endParaRPr lang="en-US" dirty="0"/>
          </a:p>
        </p:txBody>
      </p:sp>
      <p:sp>
        <p:nvSpPr>
          <p:cNvPr id="3" name="Content Placeholder 2">
            <a:extLst>
              <a:ext uri="{FF2B5EF4-FFF2-40B4-BE49-F238E27FC236}">
                <a16:creationId xmlns:a16="http://schemas.microsoft.com/office/drawing/2014/main" id="{CF7BF588-FBCE-490F-95B7-C487FBFAF338}"/>
              </a:ext>
            </a:extLst>
          </p:cNvPr>
          <p:cNvSpPr>
            <a:spLocks noGrp="1"/>
          </p:cNvSpPr>
          <p:nvPr>
            <p:ph idx="1"/>
          </p:nvPr>
        </p:nvSpPr>
        <p:spPr>
          <a:xfrm>
            <a:off x="838200" y="1825625"/>
            <a:ext cx="5257800" cy="4351338"/>
          </a:xfrm>
        </p:spPr>
        <p:txBody>
          <a:bodyPr/>
          <a:lstStyle/>
          <a:p>
            <a:r>
              <a:rPr lang="en-CA" dirty="0"/>
              <a:t>The concept of ethical AI is going to come down to something like describing AI as an ethical citizen</a:t>
            </a:r>
          </a:p>
          <a:p>
            <a:r>
              <a:rPr lang="en-CA" dirty="0"/>
              <a:t>We have a </a:t>
            </a:r>
            <a:r>
              <a:rPr lang="en-CA" i="1" dirty="0"/>
              <a:t>tendency</a:t>
            </a:r>
            <a:r>
              <a:rPr lang="en-CA" dirty="0"/>
              <a:t> to describe this in terms of virtues and duties</a:t>
            </a:r>
          </a:p>
          <a:p>
            <a:r>
              <a:rPr lang="en-CA" dirty="0"/>
              <a:t>But ultimately, it comes down to how well AI and humans can </a:t>
            </a:r>
            <a:r>
              <a:rPr lang="en-CA" i="1" dirty="0"/>
              <a:t>interact</a:t>
            </a:r>
            <a:r>
              <a:rPr lang="en-CA" dirty="0"/>
              <a:t> with each other</a:t>
            </a:r>
            <a:endParaRPr lang="en-US" dirty="0"/>
          </a:p>
        </p:txBody>
      </p:sp>
      <p:sp>
        <p:nvSpPr>
          <p:cNvPr id="5" name="TextBox 4">
            <a:extLst>
              <a:ext uri="{FF2B5EF4-FFF2-40B4-BE49-F238E27FC236}">
                <a16:creationId xmlns:a16="http://schemas.microsoft.com/office/drawing/2014/main" id="{A089C611-0A2A-40E6-A68C-27B8E9C6C25F}"/>
              </a:ext>
            </a:extLst>
          </p:cNvPr>
          <p:cNvSpPr txBox="1"/>
          <p:nvPr/>
        </p:nvSpPr>
        <p:spPr>
          <a:xfrm>
            <a:off x="943707" y="5530632"/>
            <a:ext cx="9794631" cy="923330"/>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Microsoft: Guidelines for Human-AI Interaction - </a:t>
            </a:r>
            <a:r>
              <a:rPr lang="en-US" sz="1800" b="0" i="0" u="sng" strike="noStrike" dirty="0">
                <a:solidFill>
                  <a:srgbClr val="1155CC"/>
                </a:solidFill>
                <a:effectLst/>
                <a:latin typeface="Arial" panose="020B0604020202020204" pitchFamily="34" charset="0"/>
                <a:hlinkClick r:id="rId2"/>
              </a:rPr>
              <a:t>https://www.microsoft.com/en-us/research/project/guidelines-for-human-ai-interaction/</a:t>
            </a:r>
            <a:r>
              <a:rPr lang="en-US" sz="1800" b="0" i="0" u="none" strike="noStrike" dirty="0">
                <a:solidFill>
                  <a:srgbClr val="000000"/>
                </a:solidFill>
                <a:effectLst/>
                <a:latin typeface="Arial" panose="020B0604020202020204" pitchFamily="34" charset="0"/>
              </a:rPr>
              <a:t>  Report: </a:t>
            </a:r>
            <a:r>
              <a:rPr lang="en-US" sz="1800" b="0" i="0" u="none" strike="noStrike" dirty="0">
                <a:solidFill>
                  <a:srgbClr val="000000"/>
                </a:solidFill>
                <a:effectLst/>
                <a:latin typeface="Arial" panose="020B0604020202020204" pitchFamily="34" charset="0"/>
                <a:hlinkClick r:id="rId3"/>
              </a:rPr>
              <a:t>https://www.microsoft.com/en-us/research/publication/guidelines-for-human-ai-interaction/</a:t>
            </a:r>
            <a:r>
              <a:rPr lang="en-US" sz="1800" b="0" i="0" u="none" strike="noStrike" dirty="0">
                <a:solidFill>
                  <a:srgbClr val="000000"/>
                </a:solidFill>
                <a:effectLst/>
                <a:latin typeface="Arial" panose="020B0604020202020204" pitchFamily="34" charset="0"/>
              </a:rPr>
              <a:t> </a:t>
            </a:r>
            <a:endParaRPr lang="en-US" dirty="0"/>
          </a:p>
        </p:txBody>
      </p:sp>
      <p:pic>
        <p:nvPicPr>
          <p:cNvPr id="9" name="Picture 8" descr="A picture containing diagram&#10;&#10;Description automatically generated">
            <a:extLst>
              <a:ext uri="{FF2B5EF4-FFF2-40B4-BE49-F238E27FC236}">
                <a16:creationId xmlns:a16="http://schemas.microsoft.com/office/drawing/2014/main" id="{2BF5CADD-1791-44E7-ACE5-64A3C4A20C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43417"/>
            <a:ext cx="4796308" cy="4351338"/>
          </a:xfrm>
          <a:prstGeom prst="rect">
            <a:avLst/>
          </a:prstGeom>
        </p:spPr>
      </p:pic>
    </p:spTree>
    <p:extLst>
      <p:ext uri="{BB962C8B-B14F-4D97-AF65-F5344CB8AC3E}">
        <p14:creationId xmlns:p14="http://schemas.microsoft.com/office/powerpoint/2010/main" val="3921398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C856-ECAD-4FDF-B6BE-392066865974}"/>
              </a:ext>
            </a:extLst>
          </p:cNvPr>
          <p:cNvSpPr>
            <a:spLocks noGrp="1"/>
          </p:cNvSpPr>
          <p:nvPr>
            <p:ph type="title"/>
          </p:nvPr>
        </p:nvSpPr>
        <p:spPr/>
        <p:txBody>
          <a:bodyPr/>
          <a:lstStyle/>
          <a:p>
            <a:r>
              <a:rPr lang="en-CA" dirty="0"/>
              <a:t>Community and Responsibility</a:t>
            </a:r>
            <a:endParaRPr lang="en-US" dirty="0"/>
          </a:p>
        </p:txBody>
      </p:sp>
      <p:pic>
        <p:nvPicPr>
          <p:cNvPr id="5" name="Content Placeholder 4" descr="Diagram&#10;&#10;Description automatically generated">
            <a:extLst>
              <a:ext uri="{FF2B5EF4-FFF2-40B4-BE49-F238E27FC236}">
                <a16:creationId xmlns:a16="http://schemas.microsoft.com/office/drawing/2014/main" id="{C41AFD2C-95CE-4DED-B217-1436E11EC7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819" y="1381141"/>
            <a:ext cx="7422906" cy="4809741"/>
          </a:xfrm>
        </p:spPr>
      </p:pic>
      <p:sp>
        <p:nvSpPr>
          <p:cNvPr id="7" name="TextBox 6">
            <a:extLst>
              <a:ext uri="{FF2B5EF4-FFF2-40B4-BE49-F238E27FC236}">
                <a16:creationId xmlns:a16="http://schemas.microsoft.com/office/drawing/2014/main" id="{F1D2C148-F1F5-4808-BC35-9DA6FA0B1151}"/>
              </a:ext>
            </a:extLst>
          </p:cNvPr>
          <p:cNvSpPr txBox="1"/>
          <p:nvPr/>
        </p:nvSpPr>
        <p:spPr>
          <a:xfrm>
            <a:off x="838200" y="5988734"/>
            <a:ext cx="9739423" cy="646331"/>
          </a:xfrm>
          <a:prstGeom prst="rect">
            <a:avLst/>
          </a:prstGeom>
          <a:solidFill>
            <a:schemeClr val="bg1"/>
          </a:solidFill>
        </p:spPr>
        <p:txBody>
          <a:bodyPr wrap="square">
            <a:spAutoFit/>
          </a:bodyPr>
          <a:lstStyle/>
          <a:p>
            <a:r>
              <a:rPr lang="en-US" dirty="0">
                <a:hlinkClick r:id="rId3"/>
              </a:rPr>
              <a:t>Stacia L. Kock </a:t>
            </a:r>
            <a:r>
              <a:rPr lang="en-US" dirty="0"/>
              <a:t>, 2011, </a:t>
            </a:r>
            <a:r>
              <a:rPr lang="en-US" dirty="0">
                <a:hlinkClick r:id="rId4"/>
              </a:rPr>
              <a:t>https://www.semanticscholar.org/paper/TOWARDS-INCLUSION%3A-EXPANDING-AND-CHALLENGING-Kock/769716d26f0fb251cbe8f082d05cd39906385da5</a:t>
            </a:r>
            <a:r>
              <a:rPr lang="en-US" dirty="0"/>
              <a:t> </a:t>
            </a:r>
          </a:p>
        </p:txBody>
      </p:sp>
    </p:spTree>
    <p:extLst>
      <p:ext uri="{BB962C8B-B14F-4D97-AF65-F5344CB8AC3E}">
        <p14:creationId xmlns:p14="http://schemas.microsoft.com/office/powerpoint/2010/main" val="3282983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DCD9-11F5-4A78-B93A-A906033A2054}"/>
              </a:ext>
            </a:extLst>
          </p:cNvPr>
          <p:cNvSpPr>
            <a:spLocks noGrp="1"/>
          </p:cNvSpPr>
          <p:nvPr>
            <p:ph type="title"/>
          </p:nvPr>
        </p:nvSpPr>
        <p:spPr/>
        <p:txBody>
          <a:bodyPr/>
          <a:lstStyle/>
          <a:p>
            <a:r>
              <a:rPr lang="en-CA" dirty="0"/>
              <a:t>Political and Economic Participation…</a:t>
            </a:r>
            <a:endParaRPr lang="en-US" dirty="0"/>
          </a:p>
        </p:txBody>
      </p:sp>
      <p:sp>
        <p:nvSpPr>
          <p:cNvPr id="3" name="Content Placeholder 2">
            <a:extLst>
              <a:ext uri="{FF2B5EF4-FFF2-40B4-BE49-F238E27FC236}">
                <a16:creationId xmlns:a16="http://schemas.microsoft.com/office/drawing/2014/main" id="{F9773745-98F6-4207-B7B2-28705BAE1BDF}"/>
              </a:ext>
            </a:extLst>
          </p:cNvPr>
          <p:cNvSpPr>
            <a:spLocks noGrp="1"/>
          </p:cNvSpPr>
          <p:nvPr>
            <p:ph idx="1"/>
          </p:nvPr>
        </p:nvSpPr>
        <p:spPr>
          <a:xfrm>
            <a:off x="838200" y="1825625"/>
            <a:ext cx="8852452" cy="4351338"/>
          </a:xfrm>
        </p:spPr>
        <p:txBody>
          <a:bodyPr/>
          <a:lstStyle/>
          <a:p>
            <a:r>
              <a:rPr lang="en-CA" dirty="0"/>
              <a:t>Lockean liberalism: “pursue the good life and be free from unreasonable government interference”</a:t>
            </a:r>
          </a:p>
          <a:p>
            <a:pPr lvl="1"/>
            <a:r>
              <a:rPr lang="en-CA" dirty="0"/>
              <a:t>Prior belief, described by de Tocqueville, that all are “born equal”</a:t>
            </a:r>
          </a:p>
          <a:p>
            <a:pPr lvl="1"/>
            <a:r>
              <a:rPr lang="en-CA" dirty="0"/>
              <a:t>Based on competition, with presumption of fairness</a:t>
            </a:r>
          </a:p>
          <a:p>
            <a:r>
              <a:rPr lang="en-CA" dirty="0"/>
              <a:t>Republicanism: widespread participation of citizenry</a:t>
            </a:r>
          </a:p>
          <a:p>
            <a:pPr lvl="1"/>
            <a:r>
              <a:rPr lang="en-CA" dirty="0"/>
              <a:t>Basis of participation is a duty toward the community</a:t>
            </a:r>
          </a:p>
          <a:p>
            <a:pPr lvl="1"/>
            <a:r>
              <a:rPr lang="en-CA" dirty="0"/>
              <a:t>Jefferson: public education necessary to develop the means and the skill</a:t>
            </a:r>
          </a:p>
          <a:p>
            <a:endParaRPr lang="en-CA" dirty="0"/>
          </a:p>
          <a:p>
            <a:endParaRPr lang="en-US" dirty="0"/>
          </a:p>
        </p:txBody>
      </p:sp>
      <p:sp>
        <p:nvSpPr>
          <p:cNvPr id="4" name="TextBox 3">
            <a:extLst>
              <a:ext uri="{FF2B5EF4-FFF2-40B4-BE49-F238E27FC236}">
                <a16:creationId xmlns:a16="http://schemas.microsoft.com/office/drawing/2014/main" id="{34CACBBF-1780-4043-A102-DE4F11D2015C}"/>
              </a:ext>
            </a:extLst>
          </p:cNvPr>
          <p:cNvSpPr txBox="1"/>
          <p:nvPr/>
        </p:nvSpPr>
        <p:spPr>
          <a:xfrm>
            <a:off x="1033669" y="5416826"/>
            <a:ext cx="11041099" cy="646331"/>
          </a:xfrm>
          <a:prstGeom prst="rect">
            <a:avLst/>
          </a:prstGeom>
          <a:noFill/>
        </p:spPr>
        <p:txBody>
          <a:bodyPr wrap="square" rtlCol="0">
            <a:spAutoFit/>
          </a:bodyPr>
          <a:lstStyle/>
          <a:p>
            <a:r>
              <a:rPr lang="en-CA" dirty="0" err="1"/>
              <a:t>Mossberger</a:t>
            </a:r>
            <a:r>
              <a:rPr lang="en-CA" dirty="0"/>
              <a:t>, Tolbert &amp; McNeal, 2008. </a:t>
            </a:r>
            <a:r>
              <a:rPr lang="en-CA" i="1" dirty="0"/>
              <a:t>Digital Citizenship</a:t>
            </a:r>
            <a:r>
              <a:rPr lang="en-CA" dirty="0"/>
              <a:t>. MIT. pp. 6-7</a:t>
            </a:r>
          </a:p>
          <a:p>
            <a:r>
              <a:rPr lang="en-CA" dirty="0"/>
              <a:t>Title Image: </a:t>
            </a:r>
            <a:r>
              <a:rPr lang="en-CA" dirty="0">
                <a:hlinkClick r:id="rId2"/>
              </a:rPr>
              <a:t>https://www.cbc.ca/news/politics/citizenship-tests-immigration-pandemic-covid19-1.5815945</a:t>
            </a:r>
            <a:r>
              <a:rPr lang="en-CA" dirty="0"/>
              <a:t> </a:t>
            </a:r>
            <a:endParaRPr lang="en-US" dirty="0"/>
          </a:p>
        </p:txBody>
      </p:sp>
    </p:spTree>
    <p:extLst>
      <p:ext uri="{BB962C8B-B14F-4D97-AF65-F5344CB8AC3E}">
        <p14:creationId xmlns:p14="http://schemas.microsoft.com/office/powerpoint/2010/main" val="16111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199B-AC7C-4324-B7AD-B280D0732757}"/>
              </a:ext>
            </a:extLst>
          </p:cNvPr>
          <p:cNvSpPr>
            <a:spLocks noGrp="1"/>
          </p:cNvSpPr>
          <p:nvPr>
            <p:ph type="title"/>
          </p:nvPr>
        </p:nvSpPr>
        <p:spPr/>
        <p:txBody>
          <a:bodyPr/>
          <a:lstStyle/>
          <a:p>
            <a:r>
              <a:rPr lang="en-CA" dirty="0"/>
              <a:t>The Digital Nation</a:t>
            </a:r>
            <a:endParaRPr lang="en-US" dirty="0"/>
          </a:p>
        </p:txBody>
      </p:sp>
      <p:sp>
        <p:nvSpPr>
          <p:cNvPr id="3" name="Content Placeholder 2">
            <a:extLst>
              <a:ext uri="{FF2B5EF4-FFF2-40B4-BE49-F238E27FC236}">
                <a16:creationId xmlns:a16="http://schemas.microsoft.com/office/drawing/2014/main" id="{D3A8184F-C118-4619-99DF-54192AE15579}"/>
              </a:ext>
            </a:extLst>
          </p:cNvPr>
          <p:cNvSpPr>
            <a:spLocks noGrp="1"/>
          </p:cNvSpPr>
          <p:nvPr>
            <p:ph idx="1"/>
          </p:nvPr>
        </p:nvSpPr>
        <p:spPr>
          <a:xfrm>
            <a:off x="838200" y="1825625"/>
            <a:ext cx="7869865" cy="4351338"/>
          </a:xfrm>
        </p:spPr>
        <p:txBody>
          <a:bodyPr/>
          <a:lstStyle/>
          <a:p>
            <a:r>
              <a:rPr lang="en-CA" dirty="0"/>
              <a:t>Wired, 1997: The Digital Citizen and </a:t>
            </a:r>
            <a:r>
              <a:rPr lang="en-US" dirty="0"/>
              <a:t>Birth of a Digital Nation, Jon Katz</a:t>
            </a:r>
          </a:p>
          <a:p>
            <a:pPr lvl="1"/>
            <a:r>
              <a:rPr lang="en-US" dirty="0"/>
              <a:t>“blends the humanism of liberalism with the economic vitality of conservatism.”</a:t>
            </a:r>
          </a:p>
          <a:p>
            <a:pPr lvl="1"/>
            <a:r>
              <a:rPr lang="en-US" dirty="0"/>
              <a:t>“reject both the interventionist dogma of the left and the intolerant ideology of the right”</a:t>
            </a:r>
          </a:p>
          <a:p>
            <a:pPr lvl="1"/>
            <a:r>
              <a:rPr lang="en-US" dirty="0"/>
              <a:t>“embrace rationalism, revere civil liberties and free-market economics”</a:t>
            </a:r>
          </a:p>
          <a:p>
            <a:r>
              <a:rPr lang="en-US" dirty="0"/>
              <a:t>Buzzfeed, 2019: We were promised community, civics, and convenience. Instead, we found ourselves dislocated, distrustful, and disengaged.</a:t>
            </a:r>
          </a:p>
        </p:txBody>
      </p:sp>
      <p:sp>
        <p:nvSpPr>
          <p:cNvPr id="5" name="TextBox 4">
            <a:extLst>
              <a:ext uri="{FF2B5EF4-FFF2-40B4-BE49-F238E27FC236}">
                <a16:creationId xmlns:a16="http://schemas.microsoft.com/office/drawing/2014/main" id="{FD4E8B59-A58F-483C-8150-5118C95051A4}"/>
              </a:ext>
            </a:extLst>
          </p:cNvPr>
          <p:cNvSpPr txBox="1"/>
          <p:nvPr/>
        </p:nvSpPr>
        <p:spPr>
          <a:xfrm>
            <a:off x="838200" y="6169709"/>
            <a:ext cx="11353800" cy="646331"/>
          </a:xfrm>
          <a:prstGeom prst="rect">
            <a:avLst/>
          </a:prstGeom>
          <a:noFill/>
        </p:spPr>
        <p:txBody>
          <a:bodyPr wrap="square">
            <a:spAutoFit/>
          </a:bodyPr>
          <a:lstStyle/>
          <a:p>
            <a:r>
              <a:rPr lang="en-US" dirty="0">
                <a:hlinkClick r:id="rId2"/>
              </a:rPr>
              <a:t>https://www.buzzfeednews.com/article/josephbernstein/in-the-2010s-decade-we-became-alienated-by-technology</a:t>
            </a:r>
            <a:endParaRPr lang="en-US" dirty="0"/>
          </a:p>
          <a:p>
            <a:r>
              <a:rPr lang="en-US" dirty="0">
                <a:hlinkClick r:id="rId3"/>
              </a:rPr>
              <a:t>http://www.csun.edu/~vcspc00g/454/digitalcitizen1.html</a:t>
            </a:r>
            <a:r>
              <a:rPr lang="en-US" dirty="0"/>
              <a:t>  </a:t>
            </a:r>
          </a:p>
        </p:txBody>
      </p:sp>
      <p:pic>
        <p:nvPicPr>
          <p:cNvPr id="7" name="Picture 6" descr="A picture containing text, person, people, old&#10;&#10;Description automatically generated">
            <a:extLst>
              <a:ext uri="{FF2B5EF4-FFF2-40B4-BE49-F238E27FC236}">
                <a16:creationId xmlns:a16="http://schemas.microsoft.com/office/drawing/2014/main" id="{223F0B27-1178-4679-9246-EEA14568DB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637" y="1924494"/>
            <a:ext cx="2995593" cy="3820384"/>
          </a:xfrm>
          <a:prstGeom prst="rect">
            <a:avLst/>
          </a:prstGeom>
        </p:spPr>
      </p:pic>
    </p:spTree>
    <p:extLst>
      <p:ext uri="{BB962C8B-B14F-4D97-AF65-F5344CB8AC3E}">
        <p14:creationId xmlns:p14="http://schemas.microsoft.com/office/powerpoint/2010/main" val="181357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 vector graphics&#10;&#10;Description automatically generated">
            <a:extLst>
              <a:ext uri="{FF2B5EF4-FFF2-40B4-BE49-F238E27FC236}">
                <a16:creationId xmlns:a16="http://schemas.microsoft.com/office/drawing/2014/main" id="{E5BD364A-E6B9-4772-B552-C25D99435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470" y="2335305"/>
            <a:ext cx="5923516" cy="3331978"/>
          </a:xfrm>
          <a:prstGeom prst="rect">
            <a:avLst/>
          </a:prstGeom>
        </p:spPr>
      </p:pic>
      <p:sp>
        <p:nvSpPr>
          <p:cNvPr id="2" name="Title 1">
            <a:extLst>
              <a:ext uri="{FF2B5EF4-FFF2-40B4-BE49-F238E27FC236}">
                <a16:creationId xmlns:a16="http://schemas.microsoft.com/office/drawing/2014/main" id="{0BF646C7-D448-4A2F-85E9-A8223834F3DC}"/>
              </a:ext>
            </a:extLst>
          </p:cNvPr>
          <p:cNvSpPr>
            <a:spLocks noGrp="1"/>
          </p:cNvSpPr>
          <p:nvPr>
            <p:ph type="title"/>
          </p:nvPr>
        </p:nvSpPr>
        <p:spPr/>
        <p:txBody>
          <a:bodyPr/>
          <a:lstStyle/>
          <a:p>
            <a:r>
              <a:rPr lang="en-CA" dirty="0"/>
              <a:t>The Idea of Citizenship</a:t>
            </a:r>
            <a:endParaRPr lang="en-US" dirty="0"/>
          </a:p>
        </p:txBody>
      </p:sp>
      <p:sp>
        <p:nvSpPr>
          <p:cNvPr id="3" name="Content Placeholder 2">
            <a:extLst>
              <a:ext uri="{FF2B5EF4-FFF2-40B4-BE49-F238E27FC236}">
                <a16:creationId xmlns:a16="http://schemas.microsoft.com/office/drawing/2014/main" id="{672846E4-E0A9-4D13-81A9-B820B5272F04}"/>
              </a:ext>
            </a:extLst>
          </p:cNvPr>
          <p:cNvSpPr>
            <a:spLocks noGrp="1"/>
          </p:cNvSpPr>
          <p:nvPr>
            <p:ph idx="1"/>
          </p:nvPr>
        </p:nvSpPr>
        <p:spPr>
          <a:xfrm>
            <a:off x="3306726" y="1825625"/>
            <a:ext cx="8047074" cy="4351338"/>
          </a:xfrm>
        </p:spPr>
        <p:txBody>
          <a:bodyPr/>
          <a:lstStyle/>
          <a:p>
            <a:r>
              <a:rPr lang="en-US" dirty="0"/>
              <a:t>“Citizenship as an idea of its own is both crucial and crucially misunderstood, often reduced to political notions (</a:t>
            </a:r>
            <a:r>
              <a:rPr lang="en-US" i="1" dirty="0"/>
              <a:t>Be heard–Vote!</a:t>
            </a:r>
            <a:r>
              <a:rPr lang="en-US" dirty="0"/>
              <a:t>) or those ecological (</a:t>
            </a:r>
            <a:r>
              <a:rPr lang="en-US" i="1" dirty="0"/>
              <a:t>Always Recycle!</a:t>
            </a:r>
            <a:r>
              <a:rPr lang="en-US" dirty="0"/>
              <a:t>). Consider how infrequently many adults consider how the work they do, the things they buy, or the food they eat affects national or global citizenship.</a:t>
            </a:r>
          </a:p>
          <a:p>
            <a:r>
              <a:rPr lang="en-US" dirty="0"/>
              <a:t>“This is all big picture thinking that is, somehow, easy to miss.”</a:t>
            </a:r>
          </a:p>
          <a:p>
            <a:endParaRPr lang="en-US" dirty="0"/>
          </a:p>
        </p:txBody>
      </p:sp>
      <p:sp>
        <p:nvSpPr>
          <p:cNvPr id="4" name="TextBox 3">
            <a:extLst>
              <a:ext uri="{FF2B5EF4-FFF2-40B4-BE49-F238E27FC236}">
                <a16:creationId xmlns:a16="http://schemas.microsoft.com/office/drawing/2014/main" id="{FF0C3A44-CD02-4C01-96B7-80833135D495}"/>
              </a:ext>
            </a:extLst>
          </p:cNvPr>
          <p:cNvSpPr txBox="1"/>
          <p:nvPr/>
        </p:nvSpPr>
        <p:spPr>
          <a:xfrm>
            <a:off x="972520" y="5988734"/>
            <a:ext cx="9734466" cy="646331"/>
          </a:xfrm>
          <a:prstGeom prst="rect">
            <a:avLst/>
          </a:prstGeom>
          <a:noFill/>
        </p:spPr>
        <p:txBody>
          <a:bodyPr wrap="square">
            <a:spAutoFit/>
          </a:bodyPr>
          <a:lstStyle/>
          <a:p>
            <a:r>
              <a:rPr lang="en-US" dirty="0">
                <a:hlinkClick r:id="rId3"/>
              </a:rPr>
              <a:t>https://www.teachthought.com/the-future-of-learning/digital-leadership-2/</a:t>
            </a:r>
            <a:endParaRPr lang="en-US" dirty="0"/>
          </a:p>
          <a:p>
            <a:r>
              <a:rPr lang="en-US" dirty="0"/>
              <a:t>Image: </a:t>
            </a:r>
            <a:r>
              <a:rPr lang="en-US" dirty="0">
                <a:hlinkClick r:id="rId4"/>
              </a:rPr>
              <a:t>https://giteshtrivedi.wordpress.com/2019/01/30/politics-or-citizenship-learning-in-school/</a:t>
            </a:r>
            <a:r>
              <a:rPr lang="en-US" dirty="0"/>
              <a:t>  </a:t>
            </a:r>
          </a:p>
        </p:txBody>
      </p:sp>
    </p:spTree>
    <p:extLst>
      <p:ext uri="{BB962C8B-B14F-4D97-AF65-F5344CB8AC3E}">
        <p14:creationId xmlns:p14="http://schemas.microsoft.com/office/powerpoint/2010/main" val="412590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F06B-0D75-4268-8556-8992DB1531EB}"/>
              </a:ext>
            </a:extLst>
          </p:cNvPr>
          <p:cNvSpPr>
            <a:spLocks noGrp="1"/>
          </p:cNvSpPr>
          <p:nvPr>
            <p:ph type="title"/>
          </p:nvPr>
        </p:nvSpPr>
        <p:spPr/>
        <p:txBody>
          <a:bodyPr/>
          <a:lstStyle/>
          <a:p>
            <a:r>
              <a:rPr lang="en-CA" dirty="0"/>
              <a:t>Digital Citizenship…</a:t>
            </a:r>
            <a:endParaRPr lang="en-US" dirty="0"/>
          </a:p>
        </p:txBody>
      </p:sp>
      <p:sp>
        <p:nvSpPr>
          <p:cNvPr id="3" name="Content Placeholder 2">
            <a:extLst>
              <a:ext uri="{FF2B5EF4-FFF2-40B4-BE49-F238E27FC236}">
                <a16:creationId xmlns:a16="http://schemas.microsoft.com/office/drawing/2014/main" id="{69552D06-C125-4D61-8C7E-EFA13E3D22AB}"/>
              </a:ext>
            </a:extLst>
          </p:cNvPr>
          <p:cNvSpPr>
            <a:spLocks noGrp="1"/>
          </p:cNvSpPr>
          <p:nvPr>
            <p:ph idx="1"/>
          </p:nvPr>
        </p:nvSpPr>
        <p:spPr>
          <a:xfrm>
            <a:off x="4327451" y="1825625"/>
            <a:ext cx="7026348" cy="4351338"/>
          </a:xfrm>
        </p:spPr>
        <p:txBody>
          <a:bodyPr>
            <a:normAutofit/>
          </a:bodyPr>
          <a:lstStyle/>
          <a:p>
            <a:pPr marL="0" indent="0">
              <a:buNone/>
            </a:pPr>
            <a:r>
              <a:rPr lang="en-US" dirty="0"/>
              <a:t>Terry </a:t>
            </a:r>
            <a:r>
              <a:rPr lang="en-US" dirty="0" err="1"/>
              <a:t>Heick</a:t>
            </a:r>
            <a:r>
              <a:rPr lang="en-US" dirty="0"/>
              <a:t>:</a:t>
            </a:r>
          </a:p>
          <a:p>
            <a:pPr lvl="1"/>
            <a:r>
              <a:rPr lang="en-US" dirty="0"/>
              <a:t>Citizenship: “consists of self-knowledge, interaction, and intimate knowledge of a place, its people, and its cultural history.”</a:t>
            </a:r>
          </a:p>
          <a:p>
            <a:pPr lvl="1"/>
            <a:r>
              <a:rPr lang="en-US" dirty="0"/>
              <a:t>Digital Citizenship: “Self-monitored participation that reflects conscious interdependence with all (visible and less visible) community members… (and) The quality of habits, actions, and consumption patterns that impact the ecology of digital content and communities.” </a:t>
            </a:r>
          </a:p>
          <a:p>
            <a:endParaRPr lang="en-US" dirty="0"/>
          </a:p>
        </p:txBody>
      </p:sp>
      <p:sp>
        <p:nvSpPr>
          <p:cNvPr id="5" name="TextBox 4">
            <a:extLst>
              <a:ext uri="{FF2B5EF4-FFF2-40B4-BE49-F238E27FC236}">
                <a16:creationId xmlns:a16="http://schemas.microsoft.com/office/drawing/2014/main" id="{37C5F5AB-721D-4BC6-912E-A8A115BA6058}"/>
              </a:ext>
            </a:extLst>
          </p:cNvPr>
          <p:cNvSpPr txBox="1"/>
          <p:nvPr/>
        </p:nvSpPr>
        <p:spPr>
          <a:xfrm>
            <a:off x="838200" y="5519335"/>
            <a:ext cx="8791412" cy="923330"/>
          </a:xfrm>
          <a:prstGeom prst="rect">
            <a:avLst/>
          </a:prstGeom>
          <a:noFill/>
        </p:spPr>
        <p:txBody>
          <a:bodyPr wrap="square">
            <a:spAutoFit/>
          </a:bodyPr>
          <a:lstStyle/>
          <a:p>
            <a:r>
              <a:rPr lang="en-US" dirty="0">
                <a:hlinkClick r:id="rId2"/>
              </a:rPr>
              <a:t>https://www.merriam-webster.com/dictionary/citizenship  </a:t>
            </a:r>
          </a:p>
          <a:p>
            <a:r>
              <a:rPr lang="en-US" dirty="0">
                <a:hlinkClick r:id="rId2"/>
              </a:rPr>
              <a:t>https://www.teachthought.com/the-future-of-learning/definition-digital-citizenship/</a:t>
            </a:r>
            <a:r>
              <a:rPr lang="en-US" dirty="0"/>
              <a:t> </a:t>
            </a:r>
          </a:p>
          <a:p>
            <a:r>
              <a:rPr lang="en-US" dirty="0">
                <a:hlinkClick r:id="rId3"/>
              </a:rPr>
              <a:t>https://www.virtuallibrary.info/digital-citizenship.html</a:t>
            </a:r>
            <a:r>
              <a:rPr lang="en-US" dirty="0"/>
              <a:t> </a:t>
            </a:r>
          </a:p>
        </p:txBody>
      </p:sp>
      <p:pic>
        <p:nvPicPr>
          <p:cNvPr id="4" name="Picture 3">
            <a:extLst>
              <a:ext uri="{FF2B5EF4-FFF2-40B4-BE49-F238E27FC236}">
                <a16:creationId xmlns:a16="http://schemas.microsoft.com/office/drawing/2014/main" id="{0D6E94F9-DD57-4920-AA10-4BB0F58006B7}"/>
              </a:ext>
            </a:extLst>
          </p:cNvPr>
          <p:cNvPicPr>
            <a:picLocks noChangeAspect="1"/>
          </p:cNvPicPr>
          <p:nvPr/>
        </p:nvPicPr>
        <p:blipFill>
          <a:blip r:embed="rId4"/>
          <a:stretch>
            <a:fillRect/>
          </a:stretch>
        </p:blipFill>
        <p:spPr>
          <a:xfrm>
            <a:off x="804132" y="1956390"/>
            <a:ext cx="3523319" cy="3104707"/>
          </a:xfrm>
          <a:prstGeom prst="rect">
            <a:avLst/>
          </a:prstGeom>
        </p:spPr>
      </p:pic>
    </p:spTree>
    <p:extLst>
      <p:ext uri="{BB962C8B-B14F-4D97-AF65-F5344CB8AC3E}">
        <p14:creationId xmlns:p14="http://schemas.microsoft.com/office/powerpoint/2010/main" val="39913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6B26-5107-46C9-AD6F-019EC281E2C4}"/>
              </a:ext>
            </a:extLst>
          </p:cNvPr>
          <p:cNvSpPr>
            <a:spLocks noGrp="1"/>
          </p:cNvSpPr>
          <p:nvPr>
            <p:ph type="title"/>
          </p:nvPr>
        </p:nvSpPr>
        <p:spPr/>
        <p:txBody>
          <a:bodyPr/>
          <a:lstStyle/>
          <a:p>
            <a:r>
              <a:rPr lang="en-CA" dirty="0"/>
              <a:t>Upstairs Downstairs</a:t>
            </a:r>
            <a:endParaRPr lang="en-US" dirty="0"/>
          </a:p>
        </p:txBody>
      </p:sp>
      <p:sp>
        <p:nvSpPr>
          <p:cNvPr id="3" name="Content Placeholder 2">
            <a:extLst>
              <a:ext uri="{FF2B5EF4-FFF2-40B4-BE49-F238E27FC236}">
                <a16:creationId xmlns:a16="http://schemas.microsoft.com/office/drawing/2014/main" id="{D8F943CE-304E-4E54-B87A-48509C0B58A7}"/>
              </a:ext>
            </a:extLst>
          </p:cNvPr>
          <p:cNvSpPr>
            <a:spLocks noGrp="1"/>
          </p:cNvSpPr>
          <p:nvPr>
            <p:ph idx="1"/>
          </p:nvPr>
        </p:nvSpPr>
        <p:spPr/>
        <p:txBody>
          <a:bodyPr>
            <a:normAutofit/>
          </a:bodyPr>
          <a:lstStyle/>
          <a:p>
            <a:pPr marL="0" indent="0">
              <a:buNone/>
            </a:pPr>
            <a:r>
              <a:rPr lang="en-US" dirty="0"/>
              <a:t>Mike </a:t>
            </a:r>
            <a:r>
              <a:rPr lang="en-US" dirty="0" err="1"/>
              <a:t>Ribble</a:t>
            </a:r>
            <a:r>
              <a:rPr lang="en-US" dirty="0"/>
              <a:t>: nine themes of digital citizenship</a:t>
            </a:r>
          </a:p>
          <a:p>
            <a:endParaRPr lang="en-US" dirty="0"/>
          </a:p>
        </p:txBody>
      </p:sp>
      <p:sp>
        <p:nvSpPr>
          <p:cNvPr id="4" name="Speech Bubble: Rectangle 3">
            <a:extLst>
              <a:ext uri="{FF2B5EF4-FFF2-40B4-BE49-F238E27FC236}">
                <a16:creationId xmlns:a16="http://schemas.microsoft.com/office/drawing/2014/main" id="{276728DC-3FD7-4305-8EBB-6E2C3F28DF30}"/>
              </a:ext>
            </a:extLst>
          </p:cNvPr>
          <p:cNvSpPr/>
          <p:nvPr/>
        </p:nvSpPr>
        <p:spPr>
          <a:xfrm>
            <a:off x="2402958" y="2615609"/>
            <a:ext cx="3583172" cy="3051544"/>
          </a:xfrm>
          <a:prstGeom prst="wedgeRectCallout">
            <a:avLst>
              <a:gd name="adj1" fmla="val -87302"/>
              <a:gd name="adj2" fmla="val -42378"/>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Commerce</a:t>
            </a:r>
          </a:p>
          <a:p>
            <a:pPr algn="ctr"/>
            <a:r>
              <a:rPr lang="en-CA" sz="2400" dirty="0">
                <a:solidFill>
                  <a:srgbClr val="FF0000"/>
                </a:solidFill>
              </a:rPr>
              <a:t>Collaboration</a:t>
            </a:r>
          </a:p>
          <a:p>
            <a:pPr algn="ctr"/>
            <a:r>
              <a:rPr lang="en-CA" sz="2400" dirty="0">
                <a:solidFill>
                  <a:srgbClr val="FF0000"/>
                </a:solidFill>
              </a:rPr>
              <a:t>Law</a:t>
            </a:r>
          </a:p>
          <a:p>
            <a:pPr algn="ctr"/>
            <a:r>
              <a:rPr lang="en-CA" sz="2400" dirty="0">
                <a:solidFill>
                  <a:srgbClr val="FF0000"/>
                </a:solidFill>
              </a:rPr>
              <a:t>Rights &amp; Responsibility</a:t>
            </a:r>
          </a:p>
          <a:p>
            <a:pPr algn="ctr"/>
            <a:r>
              <a:rPr lang="en-CA" sz="2400" dirty="0">
                <a:solidFill>
                  <a:srgbClr val="FF0000"/>
                </a:solidFill>
              </a:rPr>
              <a:t>Security &amp; privacy</a:t>
            </a:r>
            <a:endParaRPr lang="en-US" sz="2400" dirty="0">
              <a:solidFill>
                <a:srgbClr val="FF0000"/>
              </a:solidFill>
            </a:endParaRPr>
          </a:p>
        </p:txBody>
      </p:sp>
      <p:sp>
        <p:nvSpPr>
          <p:cNvPr id="5" name="Speech Bubble: Rectangle 4">
            <a:extLst>
              <a:ext uri="{FF2B5EF4-FFF2-40B4-BE49-F238E27FC236}">
                <a16:creationId xmlns:a16="http://schemas.microsoft.com/office/drawing/2014/main" id="{4BD3FFFE-6CA8-4C0F-A94D-FF79DAF3AE47}"/>
              </a:ext>
            </a:extLst>
          </p:cNvPr>
          <p:cNvSpPr/>
          <p:nvPr/>
        </p:nvSpPr>
        <p:spPr>
          <a:xfrm>
            <a:off x="6171314" y="2615609"/>
            <a:ext cx="3583172" cy="3051544"/>
          </a:xfrm>
          <a:prstGeom prst="wedgeRectCallout">
            <a:avLst>
              <a:gd name="adj1" fmla="val 92223"/>
              <a:gd name="adj2" fmla="val 429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0000"/>
                </a:solidFill>
              </a:rPr>
              <a:t>Access</a:t>
            </a:r>
          </a:p>
          <a:p>
            <a:pPr algn="ctr"/>
            <a:r>
              <a:rPr lang="en-CA" sz="2400" dirty="0">
                <a:solidFill>
                  <a:srgbClr val="FF0000"/>
                </a:solidFill>
              </a:rPr>
              <a:t>Communication</a:t>
            </a:r>
          </a:p>
          <a:p>
            <a:pPr algn="ctr"/>
            <a:r>
              <a:rPr lang="en-CA" sz="2400" dirty="0">
                <a:solidFill>
                  <a:srgbClr val="FF0000"/>
                </a:solidFill>
              </a:rPr>
              <a:t>Etiquette</a:t>
            </a:r>
          </a:p>
          <a:p>
            <a:pPr algn="ctr"/>
            <a:r>
              <a:rPr lang="en-CA" sz="2400" dirty="0">
                <a:solidFill>
                  <a:srgbClr val="FF0000"/>
                </a:solidFill>
              </a:rPr>
              <a:t>Fluency</a:t>
            </a:r>
          </a:p>
          <a:p>
            <a:pPr algn="ctr"/>
            <a:r>
              <a:rPr lang="en-CA" sz="2400" dirty="0">
                <a:solidFill>
                  <a:srgbClr val="FF0000"/>
                </a:solidFill>
              </a:rPr>
              <a:t>Health &amp; Welfare</a:t>
            </a:r>
            <a:endParaRPr lang="en-US" sz="2400" dirty="0">
              <a:solidFill>
                <a:srgbClr val="FF0000"/>
              </a:solidFill>
            </a:endParaRPr>
          </a:p>
        </p:txBody>
      </p:sp>
      <p:sp>
        <p:nvSpPr>
          <p:cNvPr id="6" name="TextBox 5">
            <a:extLst>
              <a:ext uri="{FF2B5EF4-FFF2-40B4-BE49-F238E27FC236}">
                <a16:creationId xmlns:a16="http://schemas.microsoft.com/office/drawing/2014/main" id="{340B76B6-3D05-4AD1-A082-97269BBC07A5}"/>
              </a:ext>
            </a:extLst>
          </p:cNvPr>
          <p:cNvSpPr txBox="1"/>
          <p:nvPr/>
        </p:nvSpPr>
        <p:spPr>
          <a:xfrm>
            <a:off x="276447" y="2434856"/>
            <a:ext cx="1637413" cy="1477328"/>
          </a:xfrm>
          <a:prstGeom prst="rect">
            <a:avLst/>
          </a:prstGeom>
          <a:noFill/>
        </p:spPr>
        <p:txBody>
          <a:bodyPr wrap="square" rtlCol="0">
            <a:spAutoFit/>
          </a:bodyPr>
          <a:lstStyle/>
          <a:p>
            <a:r>
              <a:rPr lang="en-CA" dirty="0"/>
              <a:t>Back Upstairs</a:t>
            </a:r>
          </a:p>
          <a:p>
            <a:endParaRPr lang="en-CA" dirty="0"/>
          </a:p>
          <a:p>
            <a:endParaRPr lang="en-CA" dirty="0"/>
          </a:p>
          <a:p>
            <a:endParaRPr lang="en-CA" dirty="0"/>
          </a:p>
          <a:p>
            <a:r>
              <a:rPr lang="en-CA" dirty="0">
                <a:solidFill>
                  <a:schemeClr val="accent5">
                    <a:lumMod val="75000"/>
                  </a:schemeClr>
                </a:solidFill>
              </a:rPr>
              <a:t>Duties</a:t>
            </a:r>
            <a:endParaRPr lang="en-US" dirty="0">
              <a:solidFill>
                <a:schemeClr val="accent5">
                  <a:lumMod val="75000"/>
                </a:schemeClr>
              </a:solidFill>
            </a:endParaRPr>
          </a:p>
        </p:txBody>
      </p:sp>
      <p:sp>
        <p:nvSpPr>
          <p:cNvPr id="7" name="TextBox 6">
            <a:extLst>
              <a:ext uri="{FF2B5EF4-FFF2-40B4-BE49-F238E27FC236}">
                <a16:creationId xmlns:a16="http://schemas.microsoft.com/office/drawing/2014/main" id="{208A145A-6F8B-430F-A965-29D91F2809AF}"/>
              </a:ext>
            </a:extLst>
          </p:cNvPr>
          <p:cNvSpPr txBox="1"/>
          <p:nvPr/>
        </p:nvSpPr>
        <p:spPr>
          <a:xfrm>
            <a:off x="10205485" y="4371065"/>
            <a:ext cx="1637413" cy="1477328"/>
          </a:xfrm>
          <a:prstGeom prst="rect">
            <a:avLst/>
          </a:prstGeom>
          <a:noFill/>
        </p:spPr>
        <p:txBody>
          <a:bodyPr wrap="square" rtlCol="0">
            <a:spAutoFit/>
          </a:bodyPr>
          <a:lstStyle/>
          <a:p>
            <a:r>
              <a:rPr lang="en-CA" dirty="0">
                <a:solidFill>
                  <a:schemeClr val="accent6">
                    <a:lumMod val="75000"/>
                  </a:schemeClr>
                </a:solidFill>
              </a:rPr>
              <a:t>Virtues</a:t>
            </a:r>
          </a:p>
          <a:p>
            <a:endParaRPr lang="en-CA" dirty="0"/>
          </a:p>
          <a:p>
            <a:endParaRPr lang="en-CA" dirty="0"/>
          </a:p>
          <a:p>
            <a:endParaRPr lang="en-CA" dirty="0"/>
          </a:p>
          <a:p>
            <a:r>
              <a:rPr lang="en-CA" dirty="0"/>
              <a:t>On Downstairs</a:t>
            </a:r>
            <a:endParaRPr lang="en-US" dirty="0"/>
          </a:p>
        </p:txBody>
      </p:sp>
      <p:sp>
        <p:nvSpPr>
          <p:cNvPr id="9" name="TextBox 8">
            <a:extLst>
              <a:ext uri="{FF2B5EF4-FFF2-40B4-BE49-F238E27FC236}">
                <a16:creationId xmlns:a16="http://schemas.microsoft.com/office/drawing/2014/main" id="{61BDBD9E-75B4-4C43-A829-891E72057B6F}"/>
              </a:ext>
            </a:extLst>
          </p:cNvPr>
          <p:cNvSpPr txBox="1"/>
          <p:nvPr/>
        </p:nvSpPr>
        <p:spPr>
          <a:xfrm>
            <a:off x="838200" y="6416862"/>
            <a:ext cx="6097656" cy="369332"/>
          </a:xfrm>
          <a:prstGeom prst="rect">
            <a:avLst/>
          </a:prstGeom>
          <a:noFill/>
        </p:spPr>
        <p:txBody>
          <a:bodyPr wrap="square">
            <a:spAutoFit/>
          </a:bodyPr>
          <a:lstStyle/>
          <a:p>
            <a:r>
              <a:rPr lang="en-US" dirty="0">
                <a:hlinkClick r:id="rId2"/>
              </a:rPr>
              <a:t>https://files.eric.ed.gov/fulltext/EJ1018088.pdf</a:t>
            </a:r>
            <a:r>
              <a:rPr lang="en-US" dirty="0"/>
              <a:t> </a:t>
            </a:r>
          </a:p>
        </p:txBody>
      </p:sp>
      <p:sp>
        <p:nvSpPr>
          <p:cNvPr id="11" name="TextBox 10">
            <a:extLst>
              <a:ext uri="{FF2B5EF4-FFF2-40B4-BE49-F238E27FC236}">
                <a16:creationId xmlns:a16="http://schemas.microsoft.com/office/drawing/2014/main" id="{D2ED2437-E50C-4168-865B-7F809A3079F9}"/>
              </a:ext>
            </a:extLst>
          </p:cNvPr>
          <p:cNvSpPr txBox="1"/>
          <p:nvPr/>
        </p:nvSpPr>
        <p:spPr>
          <a:xfrm>
            <a:off x="838200" y="5846544"/>
            <a:ext cx="8420929" cy="646331"/>
          </a:xfrm>
          <a:prstGeom prst="rect">
            <a:avLst/>
          </a:prstGeom>
          <a:noFill/>
        </p:spPr>
        <p:txBody>
          <a:bodyPr wrap="square">
            <a:spAutoFit/>
          </a:bodyPr>
          <a:lstStyle/>
          <a:p>
            <a:r>
              <a:rPr lang="en-US" dirty="0" err="1"/>
              <a:t>Ribble</a:t>
            </a:r>
            <a:r>
              <a:rPr lang="en-US" dirty="0"/>
              <a:t>, Mike. </a:t>
            </a:r>
            <a:r>
              <a:rPr lang="en-US" i="1" dirty="0"/>
              <a:t>Digital citizenship in schools: Nine elements all students should know</a:t>
            </a:r>
            <a:r>
              <a:rPr lang="en-US" dirty="0"/>
              <a:t>. International Society for Technology in Education, 2015.</a:t>
            </a:r>
          </a:p>
        </p:txBody>
      </p:sp>
    </p:spTree>
    <p:extLst>
      <p:ext uri="{BB962C8B-B14F-4D97-AF65-F5344CB8AC3E}">
        <p14:creationId xmlns:p14="http://schemas.microsoft.com/office/powerpoint/2010/main" val="391264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19DDC-6B3A-4B7D-B131-29CAD1F5B1FE}"/>
              </a:ext>
            </a:extLst>
          </p:cNvPr>
          <p:cNvPicPr>
            <a:picLocks noChangeAspect="1"/>
          </p:cNvPicPr>
          <p:nvPr/>
        </p:nvPicPr>
        <p:blipFill>
          <a:blip r:embed="rId2"/>
          <a:stretch>
            <a:fillRect/>
          </a:stretch>
        </p:blipFill>
        <p:spPr>
          <a:xfrm>
            <a:off x="7576565" y="1690688"/>
            <a:ext cx="4354070" cy="4934614"/>
          </a:xfrm>
          <a:prstGeom prst="rect">
            <a:avLst/>
          </a:prstGeom>
        </p:spPr>
      </p:pic>
      <p:sp>
        <p:nvSpPr>
          <p:cNvPr id="2" name="Title 1">
            <a:extLst>
              <a:ext uri="{FF2B5EF4-FFF2-40B4-BE49-F238E27FC236}">
                <a16:creationId xmlns:a16="http://schemas.microsoft.com/office/drawing/2014/main" id="{43E3CE93-43FB-44CE-B689-CBB519CC1F4D}"/>
              </a:ext>
            </a:extLst>
          </p:cNvPr>
          <p:cNvSpPr>
            <a:spLocks noGrp="1"/>
          </p:cNvSpPr>
          <p:nvPr>
            <p:ph type="title"/>
          </p:nvPr>
        </p:nvSpPr>
        <p:spPr/>
        <p:txBody>
          <a:bodyPr/>
          <a:lstStyle/>
          <a:p>
            <a:r>
              <a:rPr lang="en-CA" dirty="0"/>
              <a:t>Teaching Digital Citizenship</a:t>
            </a:r>
            <a:endParaRPr lang="en-US" dirty="0"/>
          </a:p>
        </p:txBody>
      </p:sp>
      <p:sp>
        <p:nvSpPr>
          <p:cNvPr id="3" name="Content Placeholder 2">
            <a:extLst>
              <a:ext uri="{FF2B5EF4-FFF2-40B4-BE49-F238E27FC236}">
                <a16:creationId xmlns:a16="http://schemas.microsoft.com/office/drawing/2014/main" id="{AA681012-75E0-4639-B510-B19965959875}"/>
              </a:ext>
            </a:extLst>
          </p:cNvPr>
          <p:cNvSpPr>
            <a:spLocks noGrp="1"/>
          </p:cNvSpPr>
          <p:nvPr>
            <p:ph idx="1"/>
          </p:nvPr>
        </p:nvSpPr>
        <p:spPr>
          <a:xfrm>
            <a:off x="838200" y="1825625"/>
            <a:ext cx="7252252" cy="4351338"/>
          </a:xfrm>
        </p:spPr>
        <p:txBody>
          <a:bodyPr>
            <a:normAutofit/>
          </a:bodyPr>
          <a:lstStyle/>
          <a:p>
            <a:pPr marL="0" indent="0">
              <a:buNone/>
            </a:pPr>
            <a:r>
              <a:rPr lang="en-CA" dirty="0"/>
              <a:t>Pulling in the direction of </a:t>
            </a:r>
            <a:r>
              <a:rPr lang="en-CA" dirty="0">
                <a:solidFill>
                  <a:srgbClr val="0070C0"/>
                </a:solidFill>
              </a:rPr>
              <a:t>duties</a:t>
            </a:r>
            <a:r>
              <a:rPr lang="en-CA" dirty="0"/>
              <a:t> and </a:t>
            </a:r>
            <a:r>
              <a:rPr lang="en-CA" dirty="0">
                <a:solidFill>
                  <a:schemeClr val="accent6">
                    <a:lumMod val="75000"/>
                  </a:schemeClr>
                </a:solidFill>
              </a:rPr>
              <a:t>virtues</a:t>
            </a:r>
            <a:r>
              <a:rPr lang="en-CA" dirty="0"/>
              <a:t>…</a:t>
            </a:r>
          </a:p>
          <a:p>
            <a:r>
              <a:rPr lang="en-CA" dirty="0"/>
              <a:t>For example, seven key concepts from Chris Zook:</a:t>
            </a:r>
          </a:p>
          <a:p>
            <a:pPr lvl="1"/>
            <a:r>
              <a:rPr lang="en-US" dirty="0">
                <a:solidFill>
                  <a:schemeClr val="accent6">
                    <a:lumMod val="75000"/>
                  </a:schemeClr>
                </a:solidFill>
              </a:rPr>
              <a:t>Empathy</a:t>
            </a:r>
          </a:p>
          <a:p>
            <a:pPr lvl="1"/>
            <a:r>
              <a:rPr lang="en-US" dirty="0"/>
              <a:t>How the Internet works</a:t>
            </a:r>
          </a:p>
          <a:p>
            <a:pPr lvl="1"/>
            <a:r>
              <a:rPr lang="en-US" dirty="0"/>
              <a:t>Understanding user data</a:t>
            </a:r>
          </a:p>
          <a:p>
            <a:pPr lvl="1"/>
            <a:r>
              <a:rPr lang="en-US" dirty="0">
                <a:solidFill>
                  <a:schemeClr val="accent6">
                    <a:lumMod val="75000"/>
                  </a:schemeClr>
                </a:solidFill>
              </a:rPr>
              <a:t>Practicing digital literacy</a:t>
            </a:r>
          </a:p>
          <a:p>
            <a:pPr lvl="1"/>
            <a:r>
              <a:rPr lang="en-US" dirty="0">
                <a:solidFill>
                  <a:srgbClr val="0070C0"/>
                </a:solidFill>
              </a:rPr>
              <a:t>Acknowledging the digital divide</a:t>
            </a:r>
          </a:p>
          <a:p>
            <a:pPr lvl="1"/>
            <a:r>
              <a:rPr lang="en-US" dirty="0">
                <a:solidFill>
                  <a:schemeClr val="accent6">
                    <a:lumMod val="75000"/>
                  </a:schemeClr>
                </a:solidFill>
              </a:rPr>
              <a:t>Practicing digital wellness</a:t>
            </a:r>
          </a:p>
          <a:p>
            <a:pPr lvl="1"/>
            <a:r>
              <a:rPr lang="en-US" dirty="0">
                <a:solidFill>
                  <a:srgbClr val="0070C0"/>
                </a:solidFill>
              </a:rPr>
              <a:t>Securing digital devices</a:t>
            </a:r>
          </a:p>
          <a:p>
            <a:endParaRPr lang="en-US" dirty="0"/>
          </a:p>
        </p:txBody>
      </p:sp>
      <p:sp>
        <p:nvSpPr>
          <p:cNvPr id="7" name="TextBox 6">
            <a:extLst>
              <a:ext uri="{FF2B5EF4-FFF2-40B4-BE49-F238E27FC236}">
                <a16:creationId xmlns:a16="http://schemas.microsoft.com/office/drawing/2014/main" id="{442AEE92-4697-409B-A9AD-197230AD84D4}"/>
              </a:ext>
            </a:extLst>
          </p:cNvPr>
          <p:cNvSpPr txBox="1"/>
          <p:nvPr/>
        </p:nvSpPr>
        <p:spPr>
          <a:xfrm>
            <a:off x="838200" y="6176963"/>
            <a:ext cx="6098582" cy="369332"/>
          </a:xfrm>
          <a:prstGeom prst="rect">
            <a:avLst/>
          </a:prstGeom>
          <a:noFill/>
        </p:spPr>
        <p:txBody>
          <a:bodyPr wrap="square">
            <a:spAutoFit/>
          </a:bodyPr>
          <a:lstStyle/>
          <a:p>
            <a:r>
              <a:rPr lang="en-US" dirty="0">
                <a:hlinkClick r:id="rId3"/>
              </a:rPr>
              <a:t>https://www.aeseducation.com/blog/what-is-digital-citizenship</a:t>
            </a:r>
            <a:r>
              <a:rPr lang="en-US" dirty="0"/>
              <a:t> </a:t>
            </a:r>
          </a:p>
        </p:txBody>
      </p:sp>
    </p:spTree>
    <p:extLst>
      <p:ext uri="{BB962C8B-B14F-4D97-AF65-F5344CB8AC3E}">
        <p14:creationId xmlns:p14="http://schemas.microsoft.com/office/powerpoint/2010/main" val="178800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CE93-43FB-44CE-B689-CBB519CC1F4D}"/>
              </a:ext>
            </a:extLst>
          </p:cNvPr>
          <p:cNvSpPr>
            <a:spLocks noGrp="1"/>
          </p:cNvSpPr>
          <p:nvPr>
            <p:ph type="title"/>
          </p:nvPr>
        </p:nvSpPr>
        <p:spPr/>
        <p:txBody>
          <a:bodyPr/>
          <a:lstStyle/>
          <a:p>
            <a:r>
              <a:rPr lang="en-CA" dirty="0"/>
              <a:t>Teaching Digital Citizenship</a:t>
            </a:r>
            <a:endParaRPr lang="en-US" dirty="0"/>
          </a:p>
        </p:txBody>
      </p:sp>
      <p:sp>
        <p:nvSpPr>
          <p:cNvPr id="3" name="Content Placeholder 2">
            <a:extLst>
              <a:ext uri="{FF2B5EF4-FFF2-40B4-BE49-F238E27FC236}">
                <a16:creationId xmlns:a16="http://schemas.microsoft.com/office/drawing/2014/main" id="{AA681012-75E0-4639-B510-B19965959875}"/>
              </a:ext>
            </a:extLst>
          </p:cNvPr>
          <p:cNvSpPr>
            <a:spLocks noGrp="1"/>
          </p:cNvSpPr>
          <p:nvPr>
            <p:ph idx="1"/>
          </p:nvPr>
        </p:nvSpPr>
        <p:spPr>
          <a:xfrm>
            <a:off x="838200" y="1825625"/>
            <a:ext cx="6914322" cy="4351338"/>
          </a:xfrm>
        </p:spPr>
        <p:txBody>
          <a:bodyPr>
            <a:normAutofit/>
          </a:bodyPr>
          <a:lstStyle/>
          <a:p>
            <a:pPr marL="0" indent="0">
              <a:buNone/>
            </a:pPr>
            <a:r>
              <a:rPr lang="en-CA" dirty="0"/>
              <a:t>Pulling in the direction of </a:t>
            </a:r>
            <a:r>
              <a:rPr lang="en-CA" dirty="0">
                <a:solidFill>
                  <a:srgbClr val="0070C0"/>
                </a:solidFill>
              </a:rPr>
              <a:t>duties</a:t>
            </a:r>
            <a:r>
              <a:rPr lang="en-CA" dirty="0"/>
              <a:t> and </a:t>
            </a:r>
            <a:r>
              <a:rPr lang="en-CA" dirty="0">
                <a:solidFill>
                  <a:schemeClr val="accent6">
                    <a:lumMod val="75000"/>
                  </a:schemeClr>
                </a:solidFill>
              </a:rPr>
              <a:t>virtues</a:t>
            </a:r>
            <a:r>
              <a:rPr lang="en-CA" dirty="0"/>
              <a:t>…</a:t>
            </a:r>
          </a:p>
          <a:p>
            <a:r>
              <a:rPr lang="en-CA" dirty="0"/>
              <a:t>For example, areas of focus from Common Sense Education</a:t>
            </a:r>
          </a:p>
          <a:p>
            <a:pPr lvl="1"/>
            <a:r>
              <a:rPr lang="en-CA" dirty="0">
                <a:solidFill>
                  <a:schemeClr val="accent6">
                    <a:lumMod val="75000"/>
                  </a:schemeClr>
                </a:solidFill>
              </a:rPr>
              <a:t>Media balance and well-being</a:t>
            </a:r>
          </a:p>
          <a:p>
            <a:pPr lvl="1"/>
            <a:r>
              <a:rPr lang="en-CA" dirty="0">
                <a:solidFill>
                  <a:srgbClr val="0070C0"/>
                </a:solidFill>
              </a:rPr>
              <a:t>Privacy and security</a:t>
            </a:r>
          </a:p>
          <a:p>
            <a:pPr lvl="1"/>
            <a:r>
              <a:rPr lang="en-CA" dirty="0">
                <a:solidFill>
                  <a:srgbClr val="0070C0"/>
                </a:solidFill>
              </a:rPr>
              <a:t>Digital footprint and identity</a:t>
            </a:r>
          </a:p>
          <a:p>
            <a:pPr lvl="1"/>
            <a:r>
              <a:rPr lang="en-CA" dirty="0">
                <a:solidFill>
                  <a:schemeClr val="accent6">
                    <a:lumMod val="75000"/>
                  </a:schemeClr>
                </a:solidFill>
              </a:rPr>
              <a:t>Relationship and communication</a:t>
            </a:r>
          </a:p>
          <a:p>
            <a:pPr lvl="1"/>
            <a:r>
              <a:rPr lang="en-CA" dirty="0">
                <a:solidFill>
                  <a:srgbClr val="0070C0"/>
                </a:solidFill>
              </a:rPr>
              <a:t>Cyberbullying, drama, hate speech</a:t>
            </a:r>
          </a:p>
          <a:p>
            <a:pPr lvl="1"/>
            <a:r>
              <a:rPr lang="en-CA" dirty="0">
                <a:solidFill>
                  <a:schemeClr val="accent6">
                    <a:lumMod val="75000"/>
                  </a:schemeClr>
                </a:solidFill>
              </a:rPr>
              <a:t>News and media literacy</a:t>
            </a:r>
          </a:p>
          <a:p>
            <a:endParaRPr lang="en-US" dirty="0"/>
          </a:p>
        </p:txBody>
      </p:sp>
      <p:sp>
        <p:nvSpPr>
          <p:cNvPr id="5" name="TextBox 4">
            <a:extLst>
              <a:ext uri="{FF2B5EF4-FFF2-40B4-BE49-F238E27FC236}">
                <a16:creationId xmlns:a16="http://schemas.microsoft.com/office/drawing/2014/main" id="{D16763FD-40DE-4314-888E-66C1D556AFE4}"/>
              </a:ext>
            </a:extLst>
          </p:cNvPr>
          <p:cNvSpPr txBox="1"/>
          <p:nvPr/>
        </p:nvSpPr>
        <p:spPr>
          <a:xfrm>
            <a:off x="838200" y="6086873"/>
            <a:ext cx="9856304" cy="369332"/>
          </a:xfrm>
          <a:prstGeom prst="rect">
            <a:avLst/>
          </a:prstGeom>
          <a:noFill/>
        </p:spPr>
        <p:txBody>
          <a:bodyPr wrap="square">
            <a:spAutoFit/>
          </a:bodyPr>
          <a:lstStyle/>
          <a:p>
            <a:r>
              <a:rPr lang="en-US" dirty="0">
                <a:hlinkClick r:id="rId2"/>
              </a:rPr>
              <a:t>https://www.commonsense.org/education/digital-citizenship/curriculum?grades=3%2C4%2C5</a:t>
            </a:r>
            <a:r>
              <a:rPr lang="en-US" dirty="0"/>
              <a:t> </a:t>
            </a:r>
          </a:p>
        </p:txBody>
      </p:sp>
      <p:pic>
        <p:nvPicPr>
          <p:cNvPr id="6" name="Picture 5">
            <a:extLst>
              <a:ext uri="{FF2B5EF4-FFF2-40B4-BE49-F238E27FC236}">
                <a16:creationId xmlns:a16="http://schemas.microsoft.com/office/drawing/2014/main" id="{B001D8BD-3173-4ABD-BB08-A430D18F5FDD}"/>
              </a:ext>
            </a:extLst>
          </p:cNvPr>
          <p:cNvPicPr>
            <a:picLocks noChangeAspect="1"/>
          </p:cNvPicPr>
          <p:nvPr/>
        </p:nvPicPr>
        <p:blipFill>
          <a:blip r:embed="rId3"/>
          <a:stretch>
            <a:fillRect/>
          </a:stretch>
        </p:blipFill>
        <p:spPr>
          <a:xfrm>
            <a:off x="6629400" y="3141502"/>
            <a:ext cx="3607123" cy="2588396"/>
          </a:xfrm>
          <a:prstGeom prst="rect">
            <a:avLst/>
          </a:prstGeom>
        </p:spPr>
      </p:pic>
    </p:spTree>
    <p:extLst>
      <p:ext uri="{BB962C8B-B14F-4D97-AF65-F5344CB8AC3E}">
        <p14:creationId xmlns:p14="http://schemas.microsoft.com/office/powerpoint/2010/main" val="1213524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TotalTime>
  <Words>1308</Words>
  <Application>Microsoft Office PowerPoint</Application>
  <PresentationFormat>Widescreen</PresentationFormat>
  <Paragraphs>124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Citizenship</vt:lpstr>
      <vt:lpstr>Community and Responsibility</vt:lpstr>
      <vt:lpstr>Political and Economic Participation…</vt:lpstr>
      <vt:lpstr>The Digital Nation</vt:lpstr>
      <vt:lpstr>The Idea of Citizenship</vt:lpstr>
      <vt:lpstr>Digital Citizenship…</vt:lpstr>
      <vt:lpstr>Upstairs Downstairs</vt:lpstr>
      <vt:lpstr>Teaching Digital Citizenship</vt:lpstr>
      <vt:lpstr>Teaching Digital Citizenship</vt:lpstr>
      <vt:lpstr>Ethical Digital Citizens (as Duties)</vt:lpstr>
      <vt:lpstr>Ethical Digital Citizens (as Virtues)</vt:lpstr>
      <vt:lpstr>What Constitutes the Digital Citizen?</vt:lpstr>
      <vt:lpstr>From Digital Citizenship to Digital Leadership</vt:lpstr>
      <vt:lpstr>Participatory Culture</vt:lpstr>
      <vt:lpstr>Refining Objectives…</vt:lpstr>
      <vt:lpstr>Digital Citizenship+</vt:lpstr>
      <vt:lpstr>Human-AI Interaction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Culture</dc:title>
  <dc:creator>Stephen Downes</dc:creator>
  <cp:lastModifiedBy>Stephen Downes</cp:lastModifiedBy>
  <cp:revision>7</cp:revision>
  <dcterms:created xsi:type="dcterms:W3CDTF">2021-12-23T15:04:54Z</dcterms:created>
  <dcterms:modified xsi:type="dcterms:W3CDTF">2021-12-24T22:41:06Z</dcterms:modified>
</cp:coreProperties>
</file>