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7" r:id="rId3"/>
    <p:sldId id="318" r:id="rId4"/>
    <p:sldId id="319" r:id="rId5"/>
    <p:sldId id="270" r:id="rId6"/>
    <p:sldId id="320" r:id="rId7"/>
    <p:sldId id="286" r:id="rId8"/>
    <p:sldId id="285" r:id="rId9"/>
    <p:sldId id="287" r:id="rId10"/>
    <p:sldId id="288" r:id="rId11"/>
    <p:sldId id="321" r:id="rId12"/>
    <p:sldId id="324"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2" autoAdjust="0"/>
    <p:restoredTop sz="95926" autoAdjust="0"/>
  </p:normalViewPr>
  <p:slideViewPr>
    <p:cSldViewPr snapToGrid="0">
      <p:cViewPr varScale="1">
        <p:scale>
          <a:sx n="62" d="100"/>
          <a:sy n="62" d="100"/>
        </p:scale>
        <p:origin x="366" y="66"/>
      </p:cViewPr>
      <p:guideLst/>
    </p:cSldViewPr>
  </p:slideViewPr>
  <p:notesTextViewPr>
    <p:cViewPr>
      <p:scale>
        <a:sx n="1" d="1"/>
        <a:sy n="1" d="1"/>
      </p:scale>
      <p:origin x="0" y="0"/>
    </p:cViewPr>
  </p:notesTextViewPr>
  <p:sorterViewPr>
    <p:cViewPr>
      <p:scale>
        <a:sx n="100" d="100"/>
        <a:sy n="100" d="100"/>
      </p:scale>
      <p:origin x="0" y="-10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BF-131E-4D32-984D-83E7EA3F8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47354-DA35-4000-89E9-DD9B19180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8F2EC-2DE9-4E1C-8B37-595B6F9B7065}"/>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882D7F67-23FD-4A75-8236-359F53362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5009-D309-440C-B397-FADABD630D12}"/>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3729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DF6A-08EF-4073-A41F-0B726C9F4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6868F-69AB-43BA-B927-1A8FB3E53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9691-C83F-4E27-862D-CF9F3A75829C}"/>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4B9D5C36-258F-4E9B-B40D-FD3883584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9DE3-9DB0-4A18-91AE-BA1498AD164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9400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1747B-3322-46EE-88F4-68E53F710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306A8-FAC2-4C00-B99C-1B73FE88FA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3841-9D6F-44F6-ABC7-892758F1D1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C961872-588F-4DCD-A302-0279EA46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77EC8-1797-4A46-B6A8-20D34913A80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1608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AD01-89AB-456B-99F0-7EF51DF97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ED973-ACF3-4D16-AF1C-BD82270F6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14505-9865-4162-BD88-CE1F3F39DE4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611B9DF6-0BB7-4E48-868C-9E1421DD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C4C85-EE19-4099-9155-F96C711DFC1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41101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391C-04A4-4733-843C-E6AE97B72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3BA2F-74CD-4B0A-8676-A1216F463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BFFDB-1626-4CF1-9007-F7BFB288DB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DF8D823-F53E-4EFE-B59C-396CA7D57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6557C-64CE-4994-AF7F-0119F71681D8}"/>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029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ADE8-8E12-4F2B-8248-E4875E5F7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36921-F5A1-4AF7-8984-3A6EF5F15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7047E-8F68-48AA-8EBD-4CC25ED91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C1DE7-2F81-4F99-8BB5-6932D36B531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7AED91F9-4C6D-466D-B5B3-1D530BCB5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ADF78-A5E6-4759-85B3-8B34392F722E}"/>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94560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502-4E55-4807-9512-A30B862B8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8A00B-AED9-4776-954A-0F5207DC7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E7492-AE75-4E26-A0F8-8B25D7B7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EAE98-3FE4-4392-AD17-0F70BC8FB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A2C26-609F-4F6A-B1E6-5F18F72B6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D831D-237B-4505-A749-ABC92E23EFAE}"/>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8" name="Footer Placeholder 7">
            <a:extLst>
              <a:ext uri="{FF2B5EF4-FFF2-40B4-BE49-F238E27FC236}">
                <a16:creationId xmlns:a16="http://schemas.microsoft.com/office/drawing/2014/main" id="{167A6329-41D4-4C63-A806-35DF127D6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A65BF-52F0-439A-81ED-6BBD96B4C123}"/>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6572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4357-769D-4A6A-A790-D2763BB7F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53F5-145B-4649-89F1-AE13F0569D1A}"/>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4" name="Footer Placeholder 3">
            <a:extLst>
              <a:ext uri="{FF2B5EF4-FFF2-40B4-BE49-F238E27FC236}">
                <a16:creationId xmlns:a16="http://schemas.microsoft.com/office/drawing/2014/main" id="{725ED831-3D1A-4D65-86A8-B05F18D95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44B83-7B8D-42A5-84C1-D54EFB649D7B}"/>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11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BBF6E-FBD0-4817-913E-C617081D9A81}"/>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3" name="Footer Placeholder 2">
            <a:extLst>
              <a:ext uri="{FF2B5EF4-FFF2-40B4-BE49-F238E27FC236}">
                <a16:creationId xmlns:a16="http://schemas.microsoft.com/office/drawing/2014/main" id="{49501BFF-F1DD-45CA-BB2A-8478B5217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B18E-C238-4436-9B93-B6A9B00A592F}"/>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978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E88-B3D9-43B9-A382-BC0334BDF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EE3841-3ED6-40EF-8DB6-529A22450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D125B-1DE1-47DA-9CCF-83A4DC96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5BA47-B38D-4FD0-900B-F7BD79787DF6}"/>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D3C34288-4E52-4006-8F14-1B436AA14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02D32-F6B3-43F0-832E-F86428E61A55}"/>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9993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CB17-3D0C-46F1-90AE-8FE56F2DB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9B872-5F4E-4C49-BCF3-151EC77B6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013F-3544-444B-AB05-8F0B8952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E3725-96C5-4C82-BD97-3DBDA3EF20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CB1E00DA-10C1-4F14-BE03-2A5AE089C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23818-A8BE-413F-ACDF-9EF13C99892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7290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68167-EA2F-46F4-AEAA-6B1C0EF1C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20FAA-06F5-4442-A654-6B7091A07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85542-84B7-4AB0-9864-50B9F3100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DB1C811E-6B5A-4C82-870B-120687F79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28E55-239D-43A1-AD9A-39B8E002A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FC90-9FBC-4384-8F16-C49D6B5CBD3F}" type="slidenum">
              <a:rPr lang="en-US" smtClean="0"/>
              <a:t>‹#›</a:t>
            </a:fld>
            <a:endParaRPr lang="en-US"/>
          </a:p>
        </p:txBody>
      </p:sp>
    </p:spTree>
    <p:extLst>
      <p:ext uri="{BB962C8B-B14F-4D97-AF65-F5344CB8AC3E}">
        <p14:creationId xmlns:p14="http://schemas.microsoft.com/office/powerpoint/2010/main" val="169437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vingwoodlands.com/jdi-woodlands-map-of-operations.aspx"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ighway413.ca/"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wnes.ca/images/The_Semantic_Condition.JPG"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ploads-ssl.webflow.com/5f2876f679889c3267ee6dee/5fdd9622618da2c43dd7fffb_support_gebru_ethical_ai.pdf" TargetMode="External"/><Relationship Id="rId2" Type="http://schemas.openxmlformats.org/officeDocument/2006/relationships/hyperlink" Target="https://www.downes.ca/post/717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aylordotorg.github.io/text_exploring-business-v2.0/s06-05-corporate-social-responsibilit.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atlantic.com/politics/archive/2015/02/if-corporations-are-people-they-should-act-like-it/385034/" TargetMode="External"/><Relationship Id="rId2" Type="http://schemas.openxmlformats.org/officeDocument/2006/relationships/hyperlink" Target="https://www.theatlantic.com/author/kent-greenfie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ielsheen.com/index.php/2019/04/15/review-of-democratic-process-and-digital-platforms-an-engineering-perspective/" TargetMode="External"/><Relationship Id="rId2" Type="http://schemas.openxmlformats.org/officeDocument/2006/relationships/hyperlink" Target="https://www.belfercenter.org/publication/towards-platform-democracy-policymaking-beyond-corporate-ceos-and-partisan-pressu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etworkweaver.com/principles-for-ecosystem-governa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ods.mitpress.mit.edu/pub/design-as-participation/release/1"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joi.ito.com/weblog/2017/12/20/resisting-reduc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ownes.ca/post/714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oapen.org/bitstream/handle/20.500.12657/43542/external_content.pdf?sequence=1"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designjustice.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kqed.org/mindshift/58698/how-to-fend-off-educational-numbness-with-experiential-learning" TargetMode="External"/><Relationship Id="rId2" Type="http://schemas.openxmlformats.org/officeDocument/2006/relationships/hyperlink" Target="https://er.educause.edu/articles/2020/10/inclusive-design-and-design-justice-strategies-to-shape-our-classes-and-communities"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up their hands&#10;&#10;Description automatically generated with low confidence">
            <a:extLst>
              <a:ext uri="{FF2B5EF4-FFF2-40B4-BE49-F238E27FC236}">
                <a16:creationId xmlns:a16="http://schemas.microsoft.com/office/drawing/2014/main" id="{A0D9EC95-C33B-46B0-B495-5A131FF975F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253FE2-C610-41D0-A2D9-C000EB8531E6}"/>
              </a:ext>
            </a:extLst>
          </p:cNvPr>
          <p:cNvSpPr>
            <a:spLocks noGrp="1"/>
          </p:cNvSpPr>
          <p:nvPr>
            <p:ph type="ctrTitle"/>
          </p:nvPr>
        </p:nvSpPr>
        <p:spPr>
          <a:xfrm>
            <a:off x="1524000" y="1122362"/>
            <a:ext cx="9144000" cy="2900518"/>
          </a:xfrm>
        </p:spPr>
        <p:txBody>
          <a:bodyPr>
            <a:normAutofit/>
          </a:bodyPr>
          <a:lstStyle/>
          <a:p>
            <a:r>
              <a:rPr lang="en-CA">
                <a:solidFill>
                  <a:srgbClr val="FFFFFF"/>
                </a:solidFill>
              </a:rPr>
              <a:t>Democracy</a:t>
            </a:r>
            <a:endParaRPr lang="en-US">
              <a:solidFill>
                <a:srgbClr val="FFFFFF"/>
              </a:solidFill>
            </a:endParaRPr>
          </a:p>
        </p:txBody>
      </p:sp>
      <p:sp>
        <p:nvSpPr>
          <p:cNvPr id="3" name="Subtitle 2">
            <a:extLst>
              <a:ext uri="{FF2B5EF4-FFF2-40B4-BE49-F238E27FC236}">
                <a16:creationId xmlns:a16="http://schemas.microsoft.com/office/drawing/2014/main" id="{7335E8FD-4124-4684-B7D3-F61A6DABE634}"/>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December 24, 2021</a:t>
            </a:r>
            <a:endParaRPr lang="en-US" dirty="0">
              <a:solidFill>
                <a:srgbClr val="FFFFFF"/>
              </a:solidFill>
            </a:endParaRPr>
          </a:p>
        </p:txBody>
      </p:sp>
    </p:spTree>
    <p:extLst>
      <p:ext uri="{BB962C8B-B14F-4D97-AF65-F5344CB8AC3E}">
        <p14:creationId xmlns:p14="http://schemas.microsoft.com/office/powerpoint/2010/main" val="33848569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F4E16-C748-47F3-95F1-250E26AEC7E2}"/>
              </a:ext>
            </a:extLst>
          </p:cNvPr>
          <p:cNvSpPr>
            <a:spLocks noGrp="1"/>
          </p:cNvSpPr>
          <p:nvPr>
            <p:ph type="title"/>
          </p:nvPr>
        </p:nvSpPr>
        <p:spPr/>
        <p:txBody>
          <a:bodyPr/>
          <a:lstStyle/>
          <a:p>
            <a:r>
              <a:rPr lang="en-CA" dirty="0"/>
              <a:t>Algorithmic Justice</a:t>
            </a:r>
            <a:endParaRPr lang="en-US" dirty="0"/>
          </a:p>
        </p:txBody>
      </p:sp>
      <p:sp>
        <p:nvSpPr>
          <p:cNvPr id="3" name="Content Placeholder 2">
            <a:extLst>
              <a:ext uri="{FF2B5EF4-FFF2-40B4-BE49-F238E27FC236}">
                <a16:creationId xmlns:a16="http://schemas.microsoft.com/office/drawing/2014/main" id="{95782C74-1E66-44B5-82E2-72926FA76C06}"/>
              </a:ext>
            </a:extLst>
          </p:cNvPr>
          <p:cNvSpPr>
            <a:spLocks noGrp="1"/>
          </p:cNvSpPr>
          <p:nvPr>
            <p:ph idx="1"/>
          </p:nvPr>
        </p:nvSpPr>
        <p:spPr>
          <a:xfrm>
            <a:off x="6588370" y="2649414"/>
            <a:ext cx="4765430" cy="3662486"/>
          </a:xfrm>
        </p:spPr>
        <p:txBody>
          <a:bodyPr/>
          <a:lstStyle/>
          <a:p>
            <a:pPr lvl="1"/>
            <a:r>
              <a:rPr lang="en-US" b="0" i="0" u="none" strike="noStrike" dirty="0">
                <a:solidFill>
                  <a:srgbClr val="000000"/>
                </a:solidFill>
                <a:effectLst/>
                <a:latin typeface="Arial" panose="020B0604020202020204" pitchFamily="34" charset="0"/>
              </a:rPr>
              <a:t>not merely after its deployment, but also at the design stage.</a:t>
            </a:r>
          </a:p>
          <a:p>
            <a:pPr lvl="1"/>
            <a:r>
              <a:rPr lang="en-US" b="0" i="0" u="none" strike="noStrike" dirty="0">
                <a:solidFill>
                  <a:srgbClr val="000000"/>
                </a:solidFill>
                <a:effectLst/>
                <a:latin typeface="Arial" panose="020B0604020202020204" pitchFamily="34" charset="0"/>
              </a:rPr>
              <a:t>meaningful opportunities for bottom-up democratic deliberation about, and democratic contestation of, algorithmic tools ideally before they are deployed.”</a:t>
            </a:r>
            <a:endParaRPr lang="en-US" dirty="0"/>
          </a:p>
        </p:txBody>
      </p:sp>
      <p:sp>
        <p:nvSpPr>
          <p:cNvPr id="6" name="TextBox 5">
            <a:extLst>
              <a:ext uri="{FF2B5EF4-FFF2-40B4-BE49-F238E27FC236}">
                <a16:creationId xmlns:a16="http://schemas.microsoft.com/office/drawing/2014/main" id="{841F2D9C-F0BC-4596-B3AF-FA21022CF8DA}"/>
              </a:ext>
            </a:extLst>
          </p:cNvPr>
          <p:cNvSpPr txBox="1"/>
          <p:nvPr/>
        </p:nvSpPr>
        <p:spPr>
          <a:xfrm>
            <a:off x="732692" y="6311900"/>
            <a:ext cx="6096000" cy="369332"/>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(Zimmerman, et.al., 2020)</a:t>
            </a:r>
            <a:endParaRPr lang="en-US" dirty="0">
              <a:effectLst/>
            </a:endParaRPr>
          </a:p>
        </p:txBody>
      </p:sp>
      <p:pic>
        <p:nvPicPr>
          <p:cNvPr id="8" name="Picture 7">
            <a:extLst>
              <a:ext uri="{FF2B5EF4-FFF2-40B4-BE49-F238E27FC236}">
                <a16:creationId xmlns:a16="http://schemas.microsoft.com/office/drawing/2014/main" id="{52930D44-DAC3-4BF2-8CA1-EA5EFB9C4271}"/>
              </a:ext>
            </a:extLst>
          </p:cNvPr>
          <p:cNvPicPr>
            <a:picLocks noChangeAspect="1"/>
          </p:cNvPicPr>
          <p:nvPr/>
        </p:nvPicPr>
        <p:blipFill>
          <a:blip r:embed="rId2"/>
          <a:stretch>
            <a:fillRect/>
          </a:stretch>
        </p:blipFill>
        <p:spPr>
          <a:xfrm>
            <a:off x="943708" y="2675971"/>
            <a:ext cx="5644662" cy="3288482"/>
          </a:xfrm>
          <a:prstGeom prst="rect">
            <a:avLst/>
          </a:prstGeom>
        </p:spPr>
      </p:pic>
      <p:sp>
        <p:nvSpPr>
          <p:cNvPr id="12" name="TextBox 11">
            <a:extLst>
              <a:ext uri="{FF2B5EF4-FFF2-40B4-BE49-F238E27FC236}">
                <a16:creationId xmlns:a16="http://schemas.microsoft.com/office/drawing/2014/main" id="{B2C79E79-8BF6-451F-9BBE-9792567D31C7}"/>
              </a:ext>
            </a:extLst>
          </p:cNvPr>
          <p:cNvSpPr txBox="1"/>
          <p:nvPr/>
        </p:nvSpPr>
        <p:spPr>
          <a:xfrm>
            <a:off x="838199" y="1690688"/>
            <a:ext cx="10650415"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“Give members of communities most impacted by algorithmic bias more direct democratic power over crucial decisions”</a:t>
            </a:r>
          </a:p>
        </p:txBody>
      </p:sp>
      <p:sp>
        <p:nvSpPr>
          <p:cNvPr id="14" name="TextBox 13">
            <a:extLst>
              <a:ext uri="{FF2B5EF4-FFF2-40B4-BE49-F238E27FC236}">
                <a16:creationId xmlns:a16="http://schemas.microsoft.com/office/drawing/2014/main" id="{BC5FB4C0-B37C-4895-82C4-5A3A7009569F}"/>
              </a:ext>
            </a:extLst>
          </p:cNvPr>
          <p:cNvSpPr txBox="1"/>
          <p:nvPr/>
        </p:nvSpPr>
        <p:spPr>
          <a:xfrm>
            <a:off x="7268308" y="5757902"/>
            <a:ext cx="3048000" cy="923330"/>
          </a:xfrm>
          <a:prstGeom prst="rect">
            <a:avLst/>
          </a:prstGeom>
          <a:noFill/>
        </p:spPr>
        <p:txBody>
          <a:bodyPr wrap="square">
            <a:spAutoFit/>
          </a:bodyPr>
          <a:lstStyle/>
          <a:p>
            <a:r>
              <a:rPr lang="en-US" dirty="0">
                <a:hlinkClick r:id="rId3"/>
              </a:rPr>
              <a:t>https://www.irvingwoodlands.com/jdi-woodlands-map-of-operations.aspx</a:t>
            </a:r>
            <a:r>
              <a:rPr lang="en-US" dirty="0"/>
              <a:t> </a:t>
            </a:r>
          </a:p>
        </p:txBody>
      </p:sp>
    </p:spTree>
    <p:extLst>
      <p:ext uri="{BB962C8B-B14F-4D97-AF65-F5344CB8AC3E}">
        <p14:creationId xmlns:p14="http://schemas.microsoft.com/office/powerpoint/2010/main" val="178248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A6A2-4882-43CD-A9A9-8235946E4E59}"/>
              </a:ext>
            </a:extLst>
          </p:cNvPr>
          <p:cNvSpPr>
            <a:spLocks noGrp="1"/>
          </p:cNvSpPr>
          <p:nvPr>
            <p:ph type="title"/>
          </p:nvPr>
        </p:nvSpPr>
        <p:spPr/>
        <p:txBody>
          <a:bodyPr/>
          <a:lstStyle/>
          <a:p>
            <a:r>
              <a:rPr lang="en-CA" dirty="0"/>
              <a:t>Algorithmic Injustice</a:t>
            </a:r>
            <a:endParaRPr lang="en-US" dirty="0"/>
          </a:p>
        </p:txBody>
      </p:sp>
      <p:sp>
        <p:nvSpPr>
          <p:cNvPr id="3" name="Content Placeholder 2">
            <a:extLst>
              <a:ext uri="{FF2B5EF4-FFF2-40B4-BE49-F238E27FC236}">
                <a16:creationId xmlns:a16="http://schemas.microsoft.com/office/drawing/2014/main" id="{29A3BE5B-3854-4406-873F-6D4D2B560586}"/>
              </a:ext>
            </a:extLst>
          </p:cNvPr>
          <p:cNvSpPr>
            <a:spLocks noGrp="1"/>
          </p:cNvSpPr>
          <p:nvPr>
            <p:ph idx="1"/>
          </p:nvPr>
        </p:nvSpPr>
        <p:spPr>
          <a:xfrm>
            <a:off x="838200" y="1825625"/>
            <a:ext cx="5257800" cy="4351338"/>
          </a:xfrm>
        </p:spPr>
        <p:txBody>
          <a:bodyPr/>
          <a:lstStyle/>
          <a:p>
            <a:r>
              <a:rPr lang="en-US" dirty="0">
                <a:solidFill>
                  <a:srgbClr val="000000"/>
                </a:solidFill>
                <a:latin typeface="Arial" panose="020B0604020202020204" pitchFamily="34" charset="0"/>
              </a:rPr>
              <a:t>“</a:t>
            </a:r>
            <a:r>
              <a:rPr lang="en-US" sz="2800" b="0" i="0" u="none" strike="noStrike" dirty="0">
                <a:solidFill>
                  <a:srgbClr val="000000"/>
                </a:solidFill>
                <a:effectLst/>
                <a:latin typeface="Arial" panose="020B0604020202020204" pitchFamily="34" charset="0"/>
              </a:rPr>
              <a:t>We need to first make it possible for society as a whole, not just tech industry employees, to ask the deeper ex ante questions</a:t>
            </a:r>
          </a:p>
          <a:p>
            <a:r>
              <a:rPr lang="en-US" dirty="0">
                <a:solidFill>
                  <a:srgbClr val="000000"/>
                </a:solidFill>
                <a:latin typeface="Arial" panose="020B0604020202020204" pitchFamily="34" charset="0"/>
              </a:rPr>
              <a:t>“</a:t>
            </a:r>
            <a:r>
              <a:rPr lang="en-US" sz="2800" b="0" i="0" u="none" strike="noStrike" dirty="0">
                <a:solidFill>
                  <a:srgbClr val="000000"/>
                </a:solidFill>
                <a:effectLst/>
                <a:latin typeface="Arial" panose="020B0604020202020204" pitchFamily="34" charset="0"/>
              </a:rPr>
              <a:t>Changing the democratic agenda is a prerequisite to tackling algorithmic injustice, not just one policy goal among many.”</a:t>
            </a:r>
            <a:endParaRPr lang="en-US" dirty="0">
              <a:effectLst/>
            </a:endParaRPr>
          </a:p>
          <a:p>
            <a:endParaRPr lang="en-US" dirty="0"/>
          </a:p>
        </p:txBody>
      </p:sp>
      <p:sp>
        <p:nvSpPr>
          <p:cNvPr id="4" name="TextBox 3">
            <a:extLst>
              <a:ext uri="{FF2B5EF4-FFF2-40B4-BE49-F238E27FC236}">
                <a16:creationId xmlns:a16="http://schemas.microsoft.com/office/drawing/2014/main" id="{DC9224D0-F83B-45BA-AE1A-AFBB770A675A}"/>
              </a:ext>
            </a:extLst>
          </p:cNvPr>
          <p:cNvSpPr txBox="1"/>
          <p:nvPr/>
        </p:nvSpPr>
        <p:spPr>
          <a:xfrm>
            <a:off x="732692" y="6311900"/>
            <a:ext cx="6096000" cy="369332"/>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(Zimmerman, et.al., 2020)</a:t>
            </a:r>
            <a:endParaRPr lang="en-US" dirty="0">
              <a:effectLst/>
            </a:endParaRPr>
          </a:p>
        </p:txBody>
      </p:sp>
      <p:pic>
        <p:nvPicPr>
          <p:cNvPr id="6" name="Picture 5" descr="Diagram&#10;&#10;Description automatically generated">
            <a:extLst>
              <a:ext uri="{FF2B5EF4-FFF2-40B4-BE49-F238E27FC236}">
                <a16:creationId xmlns:a16="http://schemas.microsoft.com/office/drawing/2014/main" id="{2B6A889C-E4B9-4250-9215-1AF31FE8D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075" y="1825625"/>
            <a:ext cx="4052393" cy="4133118"/>
          </a:xfrm>
          <a:prstGeom prst="rect">
            <a:avLst/>
          </a:prstGeom>
        </p:spPr>
      </p:pic>
      <p:sp>
        <p:nvSpPr>
          <p:cNvPr id="8" name="TextBox 7">
            <a:extLst>
              <a:ext uri="{FF2B5EF4-FFF2-40B4-BE49-F238E27FC236}">
                <a16:creationId xmlns:a16="http://schemas.microsoft.com/office/drawing/2014/main" id="{74103F37-DE71-4CDE-8ED7-39BD22B8A6ED}"/>
              </a:ext>
            </a:extLst>
          </p:cNvPr>
          <p:cNvSpPr txBox="1"/>
          <p:nvPr/>
        </p:nvSpPr>
        <p:spPr>
          <a:xfrm>
            <a:off x="6616075" y="5875100"/>
            <a:ext cx="3212123" cy="369332"/>
          </a:xfrm>
          <a:prstGeom prst="rect">
            <a:avLst/>
          </a:prstGeom>
          <a:noFill/>
        </p:spPr>
        <p:txBody>
          <a:bodyPr wrap="square">
            <a:spAutoFit/>
          </a:bodyPr>
          <a:lstStyle/>
          <a:p>
            <a:r>
              <a:rPr lang="en-US" dirty="0">
                <a:hlinkClick r:id="rId3"/>
              </a:rPr>
              <a:t>https://www.highway413.ca/</a:t>
            </a:r>
            <a:r>
              <a:rPr lang="en-US" dirty="0"/>
              <a:t> </a:t>
            </a:r>
          </a:p>
        </p:txBody>
      </p:sp>
      <p:sp>
        <p:nvSpPr>
          <p:cNvPr id="10" name="TextBox 9">
            <a:extLst>
              <a:ext uri="{FF2B5EF4-FFF2-40B4-BE49-F238E27FC236}">
                <a16:creationId xmlns:a16="http://schemas.microsoft.com/office/drawing/2014/main" id="{61D39721-80AE-49BC-9CA8-C207B03A2604}"/>
              </a:ext>
            </a:extLst>
          </p:cNvPr>
          <p:cNvSpPr txBox="1"/>
          <p:nvPr/>
        </p:nvSpPr>
        <p:spPr>
          <a:xfrm>
            <a:off x="6616075" y="1388825"/>
            <a:ext cx="6096000" cy="369332"/>
          </a:xfrm>
          <a:prstGeom prst="rect">
            <a:avLst/>
          </a:prstGeom>
          <a:noFill/>
        </p:spPr>
        <p:txBody>
          <a:bodyPr wrap="square">
            <a:spAutoFit/>
          </a:bodyPr>
          <a:lstStyle/>
          <a:p>
            <a:r>
              <a:rPr lang="en-US" i="1" dirty="0">
                <a:effectLst/>
                <a:latin typeface="Agency FB" panose="020B0503020202020204" pitchFamily="34" charset="0"/>
              </a:rPr>
              <a:t>“Highway 413 could save you up to 30 minutes.”</a:t>
            </a:r>
            <a:endParaRPr lang="en-US" i="1" dirty="0">
              <a:latin typeface="Agency FB" panose="020B0503020202020204" pitchFamily="34" charset="0"/>
            </a:endParaRPr>
          </a:p>
        </p:txBody>
      </p:sp>
    </p:spTree>
    <p:extLst>
      <p:ext uri="{BB962C8B-B14F-4D97-AF65-F5344CB8AC3E}">
        <p14:creationId xmlns:p14="http://schemas.microsoft.com/office/powerpoint/2010/main" val="310014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8151-5BEF-4FCF-99CD-2CBECAA5220E}"/>
              </a:ext>
            </a:extLst>
          </p:cNvPr>
          <p:cNvSpPr>
            <a:spLocks noGrp="1"/>
          </p:cNvSpPr>
          <p:nvPr>
            <p:ph type="title"/>
          </p:nvPr>
        </p:nvSpPr>
        <p:spPr/>
        <p:txBody>
          <a:bodyPr/>
          <a:lstStyle/>
          <a:p>
            <a:r>
              <a:rPr lang="en-CA" dirty="0"/>
              <a:t>The Democratic (Semantic) Condition</a:t>
            </a:r>
            <a:endParaRPr lang="en-US" dirty="0"/>
          </a:p>
        </p:txBody>
      </p:sp>
      <p:pic>
        <p:nvPicPr>
          <p:cNvPr id="9" name="Content Placeholder 8" descr="A close-up of a document&#10;&#10;Description automatically generated with low confidence">
            <a:extLst>
              <a:ext uri="{FF2B5EF4-FFF2-40B4-BE49-F238E27FC236}">
                <a16:creationId xmlns:a16="http://schemas.microsoft.com/office/drawing/2014/main" id="{125452B9-3A26-4E51-8704-F205389A0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069" y="1377862"/>
            <a:ext cx="8813394" cy="4935255"/>
          </a:xfrm>
        </p:spPr>
      </p:pic>
      <p:sp>
        <p:nvSpPr>
          <p:cNvPr id="11" name="TextBox 10">
            <a:extLst>
              <a:ext uri="{FF2B5EF4-FFF2-40B4-BE49-F238E27FC236}">
                <a16:creationId xmlns:a16="http://schemas.microsoft.com/office/drawing/2014/main" id="{075AB342-09EA-4973-9A95-DA0954228873}"/>
              </a:ext>
            </a:extLst>
          </p:cNvPr>
          <p:cNvSpPr txBox="1"/>
          <p:nvPr/>
        </p:nvSpPr>
        <p:spPr>
          <a:xfrm>
            <a:off x="838200" y="6324825"/>
            <a:ext cx="6093912" cy="369332"/>
          </a:xfrm>
          <a:prstGeom prst="rect">
            <a:avLst/>
          </a:prstGeom>
          <a:noFill/>
        </p:spPr>
        <p:txBody>
          <a:bodyPr wrap="square">
            <a:spAutoFit/>
          </a:bodyPr>
          <a:lstStyle/>
          <a:p>
            <a:r>
              <a:rPr lang="en-US" dirty="0">
                <a:hlinkClick r:id="rId3"/>
              </a:rPr>
              <a:t>https://www.downes.ca/images/The_Semantic_Condition.JPG</a:t>
            </a:r>
            <a:r>
              <a:rPr lang="en-US" dirty="0"/>
              <a:t> </a:t>
            </a:r>
          </a:p>
        </p:txBody>
      </p:sp>
    </p:spTree>
    <p:extLst>
      <p:ext uri="{BB962C8B-B14F-4D97-AF65-F5344CB8AC3E}">
        <p14:creationId xmlns:p14="http://schemas.microsoft.com/office/powerpoint/2010/main" val="226076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F705-6927-4666-ACB6-606DD1C29D5E}"/>
              </a:ext>
            </a:extLst>
          </p:cNvPr>
          <p:cNvSpPr>
            <a:spLocks noGrp="1"/>
          </p:cNvSpPr>
          <p:nvPr>
            <p:ph type="title"/>
          </p:nvPr>
        </p:nvSpPr>
        <p:spPr/>
        <p:txBody>
          <a:bodyPr/>
          <a:lstStyle/>
          <a:p>
            <a:r>
              <a:rPr lang="en-US" dirty="0"/>
              <a:t>Digital Citizenship Frameworks</a:t>
            </a:r>
          </a:p>
        </p:txBody>
      </p:sp>
      <p:sp>
        <p:nvSpPr>
          <p:cNvPr id="5" name="TextBox 4">
            <a:extLst>
              <a:ext uri="{FF2B5EF4-FFF2-40B4-BE49-F238E27FC236}">
                <a16:creationId xmlns:a16="http://schemas.microsoft.com/office/drawing/2014/main" id="{ABE610C5-3686-498C-BE28-E7C957760A35}"/>
              </a:ext>
            </a:extLst>
          </p:cNvPr>
          <p:cNvSpPr txBox="1"/>
          <p:nvPr/>
        </p:nvSpPr>
        <p:spPr>
          <a:xfrm>
            <a:off x="838200" y="1690688"/>
            <a:ext cx="9354187" cy="4078039"/>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The Algorithmic Fairness and Opacity Group (AFOG) at Berkeley has written an open letter to Google executives supporting fired ethics researcher </a:t>
            </a:r>
            <a:r>
              <a:rPr lang="en-US" sz="1800" b="0" i="0" u="none" strike="noStrike" dirty="0" err="1">
                <a:solidFill>
                  <a:srgbClr val="000000"/>
                </a:solidFill>
                <a:effectLst/>
                <a:latin typeface="Arial" panose="020B0604020202020204" pitchFamily="34" charset="0"/>
              </a:rPr>
              <a:t>Timnit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Gebru</a:t>
            </a:r>
            <a:r>
              <a:rPr lang="en-US" sz="1800" b="0" i="0" u="none" strike="noStrike" dirty="0">
                <a:solidFill>
                  <a:srgbClr val="000000"/>
                </a:solidFill>
                <a:effectLst/>
                <a:latin typeface="Arial" panose="020B0604020202020204" pitchFamily="34" charset="0"/>
              </a:rPr>
              <a:t> and the </a:t>
            </a:r>
            <a:r>
              <a:rPr lang="en-US" sz="1800" b="0" i="0" strike="noStrike" dirty="0">
                <a:effectLst/>
                <a:latin typeface="Arial" panose="020B0604020202020204" pitchFamily="34" charset="0"/>
              </a:rPr>
              <a:t>response </a:t>
            </a:r>
            <a:r>
              <a:rPr lang="en-US" sz="1800" b="0" i="0" u="none" strike="noStrike" dirty="0">
                <a:solidFill>
                  <a:srgbClr val="000000"/>
                </a:solidFill>
                <a:effectLst/>
                <a:latin typeface="Arial" panose="020B0604020202020204" pitchFamily="34" charset="0"/>
              </a:rPr>
              <a:t>of AI researchers inside Google.</a:t>
            </a:r>
          </a:p>
          <a:p>
            <a:pPr rtl="0">
              <a:spcBef>
                <a:spcPts val="0"/>
              </a:spcBef>
              <a:spcAft>
                <a:spcPts val="1000"/>
              </a:spcAft>
            </a:pPr>
            <a:r>
              <a:rPr lang="en-US" sz="1800" b="0" i="0" u="none" strike="noStrike" dirty="0">
                <a:solidFill>
                  <a:srgbClr val="000000"/>
                </a:solidFill>
                <a:effectLst/>
                <a:latin typeface="Arial" panose="020B0604020202020204" pitchFamily="34" charset="0"/>
              </a:rPr>
              <a:t>The telling point is this: "Ultimately change requires that dominant groups cede power. Institutional commitment must be embodied in practices and processes to enact meaningful change." </a:t>
            </a:r>
          </a:p>
          <a:p>
            <a:pPr rtl="0">
              <a:spcBef>
                <a:spcPts val="0"/>
              </a:spcBef>
              <a:spcAft>
                <a:spcPts val="1000"/>
              </a:spcAft>
            </a:pPr>
            <a:r>
              <a:rPr lang="en-US" dirty="0">
                <a:solidFill>
                  <a:srgbClr val="000000"/>
                </a:solidFill>
                <a:latin typeface="Arial" panose="020B0604020202020204" pitchFamily="34" charset="0"/>
              </a:rPr>
              <a:t>I</a:t>
            </a:r>
            <a:r>
              <a:rPr lang="en-US" sz="1800" b="0" i="0" u="none" strike="noStrike" dirty="0">
                <a:solidFill>
                  <a:srgbClr val="000000"/>
                </a:solidFill>
                <a:effectLst/>
                <a:latin typeface="Arial" panose="020B0604020202020204" pitchFamily="34" charset="0"/>
              </a:rPr>
              <a:t>n this letter dominant groups are defined in terms of position and race, but the same basic equation applies no matter how power is defined, whether it be by income, ethnicity, religion, language, or whatever. Change requires that dominant groups cede power.</a:t>
            </a:r>
          </a:p>
          <a:p>
            <a:pPr rtl="0">
              <a:spcBef>
                <a:spcPts val="0"/>
              </a:spcBef>
              <a:spcAft>
                <a:spcPts val="1000"/>
              </a:spcAft>
            </a:pPr>
            <a:r>
              <a:rPr lang="en-US" sz="1800" b="0" i="0" u="none" strike="noStrike" dirty="0">
                <a:solidFill>
                  <a:srgbClr val="000000"/>
                </a:solidFill>
                <a:effectLst/>
                <a:latin typeface="Arial" panose="020B0604020202020204" pitchFamily="34" charset="0"/>
              </a:rPr>
              <a:t> And what </a:t>
            </a:r>
            <a:r>
              <a:rPr lang="en-US" sz="1800" b="0" i="1" u="none" strike="noStrike" dirty="0">
                <a:solidFill>
                  <a:srgbClr val="000000"/>
                </a:solidFill>
                <a:effectLst/>
                <a:latin typeface="Arial" panose="020B0604020202020204" pitchFamily="34" charset="0"/>
              </a:rPr>
              <a:t>this</a:t>
            </a:r>
            <a:r>
              <a:rPr lang="en-US" sz="1800" b="0" i="0" u="none" strike="noStrike" dirty="0">
                <a:solidFill>
                  <a:srgbClr val="000000"/>
                </a:solidFill>
                <a:effectLst/>
                <a:latin typeface="Arial" panose="020B0604020202020204" pitchFamily="34" charset="0"/>
              </a:rPr>
              <a:t> means is that no single group or individual has ultimate power - it means moving from a hierarchy to something different. I'm not sure Google has the skills, capacities, or even the legal right to do this. But it's the only way to replace rapaciousness with ethical behaviour. </a:t>
            </a:r>
            <a:r>
              <a:rPr lang="en-US" sz="1800" b="0" i="0" u="sng" strike="noStrike" dirty="0">
                <a:solidFill>
                  <a:srgbClr val="1155CC"/>
                </a:solidFill>
                <a:effectLst/>
                <a:latin typeface="Arial" panose="020B0604020202020204" pitchFamily="34" charset="0"/>
                <a:hlinkClick r:id="rId2"/>
              </a:rPr>
              <a:t>https://www.downes.ca/post/71772</a:t>
            </a:r>
            <a:r>
              <a:rPr lang="en-US" sz="1800" b="0" i="0" u="none" strike="noStrike" dirty="0">
                <a:solidFill>
                  <a:srgbClr val="000000"/>
                </a:solidFill>
                <a:effectLst/>
                <a:latin typeface="Arial" panose="020B0604020202020204" pitchFamily="34" charset="0"/>
              </a:rPr>
              <a:t> </a:t>
            </a:r>
            <a:endParaRPr lang="en-US" dirty="0">
              <a:effectLst/>
            </a:endParaRPr>
          </a:p>
        </p:txBody>
      </p:sp>
      <p:sp>
        <p:nvSpPr>
          <p:cNvPr id="6" name="TextBox 5">
            <a:extLst>
              <a:ext uri="{FF2B5EF4-FFF2-40B4-BE49-F238E27FC236}">
                <a16:creationId xmlns:a16="http://schemas.microsoft.com/office/drawing/2014/main" id="{089C0EB3-D1DE-448D-BB90-396CD68A904B}"/>
              </a:ext>
            </a:extLst>
          </p:cNvPr>
          <p:cNvSpPr txBox="1"/>
          <p:nvPr/>
        </p:nvSpPr>
        <p:spPr>
          <a:xfrm>
            <a:off x="838199" y="5934670"/>
            <a:ext cx="10515599" cy="646331"/>
          </a:xfrm>
          <a:prstGeom prst="rect">
            <a:avLst/>
          </a:prstGeom>
          <a:noFill/>
        </p:spPr>
        <p:txBody>
          <a:bodyPr wrap="square">
            <a:spAutoFit/>
          </a:bodyPr>
          <a:lstStyle/>
          <a:p>
            <a:r>
              <a:rPr lang="en-US" dirty="0">
                <a:hlinkClick r:id="rId3"/>
              </a:rPr>
              <a:t>https://uploads-ssl.webflow.com/5f2876f679889c3267ee6dee/5fdd9622618da2c43dd7fffb_support_gebru_ethical_ai.pdf</a:t>
            </a:r>
            <a:r>
              <a:rPr lang="en-US" dirty="0"/>
              <a:t> </a:t>
            </a:r>
          </a:p>
        </p:txBody>
      </p:sp>
    </p:spTree>
    <p:extLst>
      <p:ext uri="{BB962C8B-B14F-4D97-AF65-F5344CB8AC3E}">
        <p14:creationId xmlns:p14="http://schemas.microsoft.com/office/powerpoint/2010/main" val="63678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7CE4-0E45-407F-8589-19176550C639}"/>
              </a:ext>
            </a:extLst>
          </p:cNvPr>
          <p:cNvSpPr>
            <a:spLocks noGrp="1"/>
          </p:cNvSpPr>
          <p:nvPr>
            <p:ph type="title"/>
          </p:nvPr>
        </p:nvSpPr>
        <p:spPr/>
        <p:txBody>
          <a:bodyPr/>
          <a:lstStyle/>
          <a:p>
            <a:r>
              <a:rPr lang="en-CA" dirty="0"/>
              <a:t>Corporate Citizenship</a:t>
            </a:r>
            <a:endParaRPr lang="en-US" dirty="0"/>
          </a:p>
        </p:txBody>
      </p:sp>
      <p:sp>
        <p:nvSpPr>
          <p:cNvPr id="3" name="Content Placeholder 2">
            <a:extLst>
              <a:ext uri="{FF2B5EF4-FFF2-40B4-BE49-F238E27FC236}">
                <a16:creationId xmlns:a16="http://schemas.microsoft.com/office/drawing/2014/main" id="{8CE18699-187E-41D7-BDA0-0EB9652FEC88}"/>
              </a:ext>
            </a:extLst>
          </p:cNvPr>
          <p:cNvSpPr>
            <a:spLocks noGrp="1"/>
          </p:cNvSpPr>
          <p:nvPr>
            <p:ph idx="1"/>
          </p:nvPr>
        </p:nvSpPr>
        <p:spPr>
          <a:xfrm>
            <a:off x="838200" y="1825625"/>
            <a:ext cx="4999892" cy="4351338"/>
          </a:xfrm>
        </p:spPr>
        <p:txBody>
          <a:bodyPr/>
          <a:lstStyle/>
          <a:p>
            <a:r>
              <a:rPr lang="en-CA" dirty="0"/>
              <a:t>Right now, most AI is produced by, and represents the interests of, corporations</a:t>
            </a:r>
          </a:p>
          <a:p>
            <a:r>
              <a:rPr lang="en-CA" dirty="0"/>
              <a:t>But corporations (especially digital corporations) haven’t been very good citizens</a:t>
            </a:r>
          </a:p>
          <a:p>
            <a:r>
              <a:rPr lang="en-CA" dirty="0"/>
              <a:t>That’s why we fear their AIs won’t be either</a:t>
            </a:r>
            <a:endParaRPr lang="en-US" dirty="0"/>
          </a:p>
        </p:txBody>
      </p:sp>
      <p:pic>
        <p:nvPicPr>
          <p:cNvPr id="5" name="Picture 4" descr="Diagram, timeline&#10;&#10;Description automatically generated">
            <a:extLst>
              <a:ext uri="{FF2B5EF4-FFF2-40B4-BE49-F238E27FC236}">
                <a16:creationId xmlns:a16="http://schemas.microsoft.com/office/drawing/2014/main" id="{4B3BA903-00D7-43AF-B3AD-FAB939CC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57753"/>
            <a:ext cx="4999627" cy="4114801"/>
          </a:xfrm>
          <a:prstGeom prst="rect">
            <a:avLst/>
          </a:prstGeom>
        </p:spPr>
      </p:pic>
      <p:sp>
        <p:nvSpPr>
          <p:cNvPr id="7" name="TextBox 6">
            <a:extLst>
              <a:ext uri="{FF2B5EF4-FFF2-40B4-BE49-F238E27FC236}">
                <a16:creationId xmlns:a16="http://schemas.microsoft.com/office/drawing/2014/main" id="{216F095B-F459-4B55-B7C2-56E55A1CC363}"/>
              </a:ext>
            </a:extLst>
          </p:cNvPr>
          <p:cNvSpPr txBox="1"/>
          <p:nvPr/>
        </p:nvSpPr>
        <p:spPr>
          <a:xfrm>
            <a:off x="838200" y="6259362"/>
            <a:ext cx="10703169" cy="369332"/>
          </a:xfrm>
          <a:prstGeom prst="rect">
            <a:avLst/>
          </a:prstGeom>
          <a:noFill/>
        </p:spPr>
        <p:txBody>
          <a:bodyPr wrap="square">
            <a:spAutoFit/>
          </a:bodyPr>
          <a:lstStyle/>
          <a:p>
            <a:r>
              <a:rPr lang="en-US" dirty="0">
                <a:hlinkClick r:id="rId3"/>
              </a:rPr>
              <a:t>https://saylordotorg.github.io/text_exploring-business-v2.0/s06-05-corporate-social-responsibilit.html</a:t>
            </a:r>
            <a:r>
              <a:rPr lang="en-US" dirty="0"/>
              <a:t> </a:t>
            </a:r>
          </a:p>
        </p:txBody>
      </p:sp>
    </p:spTree>
    <p:extLst>
      <p:ext uri="{BB962C8B-B14F-4D97-AF65-F5344CB8AC3E}">
        <p14:creationId xmlns:p14="http://schemas.microsoft.com/office/powerpoint/2010/main" val="170909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6D4E-58FA-4DFA-AEBE-7B8C85D9C873}"/>
              </a:ext>
            </a:extLst>
          </p:cNvPr>
          <p:cNvSpPr>
            <a:spLocks noGrp="1"/>
          </p:cNvSpPr>
          <p:nvPr>
            <p:ph type="title"/>
          </p:nvPr>
        </p:nvSpPr>
        <p:spPr/>
        <p:txBody>
          <a:bodyPr/>
          <a:lstStyle/>
          <a:p>
            <a:r>
              <a:rPr lang="en-CA" dirty="0"/>
              <a:t>Corporations as Bad Citizens</a:t>
            </a:r>
            <a:endParaRPr lang="en-US" dirty="0"/>
          </a:p>
        </p:txBody>
      </p:sp>
      <p:sp>
        <p:nvSpPr>
          <p:cNvPr id="3" name="Content Placeholder 2">
            <a:extLst>
              <a:ext uri="{FF2B5EF4-FFF2-40B4-BE49-F238E27FC236}">
                <a16:creationId xmlns:a16="http://schemas.microsoft.com/office/drawing/2014/main" id="{CCBD8293-1C31-4CA2-804F-655A528D68A8}"/>
              </a:ext>
            </a:extLst>
          </p:cNvPr>
          <p:cNvSpPr>
            <a:spLocks noGrp="1"/>
          </p:cNvSpPr>
          <p:nvPr>
            <p:ph idx="1"/>
          </p:nvPr>
        </p:nvSpPr>
        <p:spPr/>
        <p:txBody>
          <a:bodyPr>
            <a:normAutofit/>
          </a:bodyPr>
          <a:lstStyle/>
          <a:p>
            <a:pPr marL="0" indent="0">
              <a:buNone/>
            </a:pPr>
            <a:r>
              <a:rPr lang="en-US" dirty="0"/>
              <a:t>“The power of corporations is frequently misused, usually to the advantage of the financial and managerial elite. Employees, communities, consumers, the environment, and the public interest in general are elbowed aside in corporate decision-making, unless the corporation can make money by taking them into account. Corporations are managed aggressively to maximize shareholder return. As a result, the risks they run—whether of oil spills in the Gulf or of financial crises erupting from Wall Street—are often unrecognized until too late. The executives who run American corporations do not generally think of themselves as having obligations to the public. The social contract of American corporations is pretty thin.”</a:t>
            </a:r>
          </a:p>
        </p:txBody>
      </p:sp>
      <p:sp>
        <p:nvSpPr>
          <p:cNvPr id="5" name="TextBox 4">
            <a:extLst>
              <a:ext uri="{FF2B5EF4-FFF2-40B4-BE49-F238E27FC236}">
                <a16:creationId xmlns:a16="http://schemas.microsoft.com/office/drawing/2014/main" id="{924759AF-CAB4-46F9-AAF8-57E7C9FB087F}"/>
              </a:ext>
            </a:extLst>
          </p:cNvPr>
          <p:cNvSpPr txBox="1"/>
          <p:nvPr/>
        </p:nvSpPr>
        <p:spPr>
          <a:xfrm>
            <a:off x="838200" y="6169709"/>
            <a:ext cx="9460523" cy="646331"/>
          </a:xfrm>
          <a:prstGeom prst="rect">
            <a:avLst/>
          </a:prstGeom>
          <a:noFill/>
        </p:spPr>
        <p:txBody>
          <a:bodyPr wrap="square">
            <a:spAutoFit/>
          </a:bodyPr>
          <a:lstStyle/>
          <a:p>
            <a:r>
              <a:rPr lang="en-US" dirty="0">
                <a:hlinkClick r:id="rId2"/>
              </a:rPr>
              <a:t>Kent Greenfield </a:t>
            </a:r>
            <a:r>
              <a:rPr lang="en-US" dirty="0"/>
              <a:t>, 2015, The Atlantic </a:t>
            </a:r>
            <a:r>
              <a:rPr lang="en-US" dirty="0">
                <a:hlinkClick r:id="rId3"/>
              </a:rPr>
              <a:t>https://www.theatlantic.com/politics/archive/2015/02/if-corporations-are-people-they-should-act-like-it/385034/</a:t>
            </a:r>
            <a:r>
              <a:rPr lang="en-US" dirty="0"/>
              <a:t>  </a:t>
            </a:r>
          </a:p>
        </p:txBody>
      </p:sp>
    </p:spTree>
    <p:extLst>
      <p:ext uri="{BB962C8B-B14F-4D97-AF65-F5344CB8AC3E}">
        <p14:creationId xmlns:p14="http://schemas.microsoft.com/office/powerpoint/2010/main" val="57207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A56D-D992-436A-ADDC-CD6BCA9CF4A0}"/>
              </a:ext>
            </a:extLst>
          </p:cNvPr>
          <p:cNvSpPr>
            <a:spLocks noGrp="1"/>
          </p:cNvSpPr>
          <p:nvPr>
            <p:ph type="title"/>
          </p:nvPr>
        </p:nvSpPr>
        <p:spPr/>
        <p:txBody>
          <a:bodyPr/>
          <a:lstStyle/>
          <a:p>
            <a:r>
              <a:rPr lang="en-US" dirty="0"/>
              <a:t>Towards Platform Democracy</a:t>
            </a:r>
          </a:p>
        </p:txBody>
      </p:sp>
      <p:sp>
        <p:nvSpPr>
          <p:cNvPr id="3" name="Content Placeholder 2">
            <a:extLst>
              <a:ext uri="{FF2B5EF4-FFF2-40B4-BE49-F238E27FC236}">
                <a16:creationId xmlns:a16="http://schemas.microsoft.com/office/drawing/2014/main" id="{1E089408-C46C-45DF-9AFC-FBDCB9C67650}"/>
              </a:ext>
            </a:extLst>
          </p:cNvPr>
          <p:cNvSpPr>
            <a:spLocks noGrp="1"/>
          </p:cNvSpPr>
          <p:nvPr>
            <p:ph idx="1"/>
          </p:nvPr>
        </p:nvSpPr>
        <p:spPr>
          <a:xfrm>
            <a:off x="838200" y="1825625"/>
            <a:ext cx="7145215" cy="4351338"/>
          </a:xfrm>
        </p:spPr>
        <p:txBody>
          <a:bodyPr/>
          <a:lstStyle/>
          <a:p>
            <a:r>
              <a:rPr lang="en-US" dirty="0"/>
              <a:t>“Platforms working with governments, civil society, can have experienced and neutral facilitators deploy these new processes for the toughest policy questions.”</a:t>
            </a:r>
          </a:p>
          <a:p>
            <a:r>
              <a:rPr lang="en-US" dirty="0"/>
              <a:t>“Policy decisions will then be made by the impacted populations and informed by key stakeholders, often leading to a strong public mandate (which may even help defend against partisan or authoritarian overreach).”</a:t>
            </a:r>
          </a:p>
        </p:txBody>
      </p:sp>
      <p:sp>
        <p:nvSpPr>
          <p:cNvPr id="5" name="TextBox 4">
            <a:extLst>
              <a:ext uri="{FF2B5EF4-FFF2-40B4-BE49-F238E27FC236}">
                <a16:creationId xmlns:a16="http://schemas.microsoft.com/office/drawing/2014/main" id="{58506D8D-5790-4651-99DA-DC72DFDB073B}"/>
              </a:ext>
            </a:extLst>
          </p:cNvPr>
          <p:cNvSpPr txBox="1"/>
          <p:nvPr/>
        </p:nvSpPr>
        <p:spPr>
          <a:xfrm>
            <a:off x="838200" y="5569545"/>
            <a:ext cx="10515600" cy="1200329"/>
          </a:xfrm>
          <a:prstGeom prst="rect">
            <a:avLst/>
          </a:prstGeom>
          <a:noFill/>
        </p:spPr>
        <p:txBody>
          <a:bodyPr wrap="square">
            <a:spAutoFit/>
          </a:bodyPr>
          <a:lstStyle/>
          <a:p>
            <a:r>
              <a:rPr lang="en-US" dirty="0"/>
              <a:t>Aviv </a:t>
            </a:r>
            <a:r>
              <a:rPr lang="en-US" dirty="0" err="1"/>
              <a:t>Ovadya</a:t>
            </a:r>
            <a:r>
              <a:rPr lang="en-US" dirty="0"/>
              <a:t>, Oct. 18, 2021, Towards Platform Democracy: Policymaking Beyond Corporate CEOs and Partisan Pressure </a:t>
            </a:r>
            <a:r>
              <a:rPr lang="en-US" dirty="0">
                <a:hlinkClick r:id="rId2"/>
              </a:rPr>
              <a:t>https://www.belfercenter.org/publication/towards-platform-democracy-policymaking-beyond-corporate-ceos-and-partisan-pressure</a:t>
            </a:r>
            <a:r>
              <a:rPr lang="en-US" dirty="0"/>
              <a:t>  Image: </a:t>
            </a:r>
            <a:r>
              <a:rPr lang="en-US" dirty="0">
                <a:hlinkClick r:id="rId3"/>
              </a:rPr>
              <a:t>https://arielsheen.com/index.php/2019/04/15/review-of-democratic-process-and-digital-platforms-an-engineering-perspective/</a:t>
            </a:r>
            <a:r>
              <a:rPr lang="en-US" dirty="0"/>
              <a:t> </a:t>
            </a:r>
          </a:p>
        </p:txBody>
      </p:sp>
      <p:pic>
        <p:nvPicPr>
          <p:cNvPr id="7" name="Picture 6" descr="Diagram, schematic&#10;&#10;Description automatically generated">
            <a:extLst>
              <a:ext uri="{FF2B5EF4-FFF2-40B4-BE49-F238E27FC236}">
                <a16:creationId xmlns:a16="http://schemas.microsoft.com/office/drawing/2014/main" id="{537FAABB-4339-46E8-A258-6B5C3254B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542" y="973776"/>
            <a:ext cx="4033058" cy="4518436"/>
          </a:xfrm>
          <a:prstGeom prst="rect">
            <a:avLst/>
          </a:prstGeom>
        </p:spPr>
      </p:pic>
    </p:spTree>
    <p:extLst>
      <p:ext uri="{BB962C8B-B14F-4D97-AF65-F5344CB8AC3E}">
        <p14:creationId xmlns:p14="http://schemas.microsoft.com/office/powerpoint/2010/main" val="263830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F6F6-ABB1-4801-A528-C08D3D8B3006}"/>
              </a:ext>
            </a:extLst>
          </p:cNvPr>
          <p:cNvSpPr>
            <a:spLocks noGrp="1"/>
          </p:cNvSpPr>
          <p:nvPr>
            <p:ph type="title"/>
          </p:nvPr>
        </p:nvSpPr>
        <p:spPr/>
        <p:txBody>
          <a:bodyPr/>
          <a:lstStyle/>
          <a:p>
            <a:r>
              <a:rPr lang="en-CA" dirty="0"/>
              <a:t>Platform Governance</a:t>
            </a:r>
            <a:endParaRPr lang="en-US" dirty="0"/>
          </a:p>
        </p:txBody>
      </p:sp>
      <p:sp>
        <p:nvSpPr>
          <p:cNvPr id="3" name="Content Placeholder 2">
            <a:extLst>
              <a:ext uri="{FF2B5EF4-FFF2-40B4-BE49-F238E27FC236}">
                <a16:creationId xmlns:a16="http://schemas.microsoft.com/office/drawing/2014/main" id="{63B7CAE9-AF10-44AD-9872-86B57081A47D}"/>
              </a:ext>
            </a:extLst>
          </p:cNvPr>
          <p:cNvSpPr>
            <a:spLocks noGrp="1"/>
          </p:cNvSpPr>
          <p:nvPr>
            <p:ph idx="1"/>
          </p:nvPr>
        </p:nvSpPr>
        <p:spPr>
          <a:xfrm>
            <a:off x="8370277" y="1637395"/>
            <a:ext cx="2983523" cy="4351338"/>
          </a:xfrm>
        </p:spPr>
        <p:txBody>
          <a:bodyPr>
            <a:normAutofit/>
          </a:bodyPr>
          <a:lstStyle/>
          <a:p>
            <a:pPr>
              <a:buFont typeface="Arial" panose="020B0604020202020204" pitchFamily="34" charset="0"/>
              <a:buChar char="•"/>
            </a:pPr>
            <a:r>
              <a:rPr lang="en-US" dirty="0"/>
              <a:t>Bias interactions to deliver impact</a:t>
            </a:r>
          </a:p>
          <a:p>
            <a:pPr>
              <a:buFont typeface="Arial" panose="020B0604020202020204" pitchFamily="34" charset="0"/>
              <a:buChar char="•"/>
            </a:pPr>
            <a:r>
              <a:rPr lang="en-US" dirty="0"/>
              <a:t>Embed accountability</a:t>
            </a:r>
          </a:p>
          <a:p>
            <a:pPr>
              <a:buFont typeface="Arial" panose="020B0604020202020204" pitchFamily="34" charset="0"/>
              <a:buChar char="•"/>
            </a:pPr>
            <a:r>
              <a:rPr lang="en-US" dirty="0"/>
              <a:t>Design for evolvability</a:t>
            </a:r>
          </a:p>
        </p:txBody>
      </p:sp>
      <p:sp>
        <p:nvSpPr>
          <p:cNvPr id="5" name="TextBox 4">
            <a:extLst>
              <a:ext uri="{FF2B5EF4-FFF2-40B4-BE49-F238E27FC236}">
                <a16:creationId xmlns:a16="http://schemas.microsoft.com/office/drawing/2014/main" id="{E627FE5B-577E-4B4B-997B-EE2973D06202}"/>
              </a:ext>
            </a:extLst>
          </p:cNvPr>
          <p:cNvSpPr txBox="1"/>
          <p:nvPr/>
        </p:nvSpPr>
        <p:spPr>
          <a:xfrm>
            <a:off x="492072" y="5988734"/>
            <a:ext cx="9054884" cy="369332"/>
          </a:xfrm>
          <a:prstGeom prst="rect">
            <a:avLst/>
          </a:prstGeom>
          <a:noFill/>
        </p:spPr>
        <p:txBody>
          <a:bodyPr wrap="square">
            <a:spAutoFit/>
          </a:bodyPr>
          <a:lstStyle/>
          <a:p>
            <a:r>
              <a:rPr lang="en-US" dirty="0">
                <a:hlinkClick r:id="rId2"/>
              </a:rPr>
              <a:t>https://networkweaver.com/principles-for-ecosystem-governance/</a:t>
            </a:r>
            <a:r>
              <a:rPr lang="en-US" dirty="0"/>
              <a:t> </a:t>
            </a:r>
          </a:p>
        </p:txBody>
      </p:sp>
      <p:pic>
        <p:nvPicPr>
          <p:cNvPr id="6" name="Picture 5">
            <a:extLst>
              <a:ext uri="{FF2B5EF4-FFF2-40B4-BE49-F238E27FC236}">
                <a16:creationId xmlns:a16="http://schemas.microsoft.com/office/drawing/2014/main" id="{C27C7F52-5384-429B-81F3-F0EBD2BC080A}"/>
              </a:ext>
            </a:extLst>
          </p:cNvPr>
          <p:cNvPicPr>
            <a:picLocks noChangeAspect="1"/>
          </p:cNvPicPr>
          <p:nvPr/>
        </p:nvPicPr>
        <p:blipFill>
          <a:blip r:embed="rId3"/>
          <a:stretch>
            <a:fillRect/>
          </a:stretch>
        </p:blipFill>
        <p:spPr>
          <a:xfrm>
            <a:off x="610768" y="1524001"/>
            <a:ext cx="7624391" cy="4464734"/>
          </a:xfrm>
          <a:prstGeom prst="rect">
            <a:avLst/>
          </a:prstGeom>
        </p:spPr>
      </p:pic>
    </p:spTree>
    <p:extLst>
      <p:ext uri="{BB962C8B-B14F-4D97-AF65-F5344CB8AC3E}">
        <p14:creationId xmlns:p14="http://schemas.microsoft.com/office/powerpoint/2010/main" val="384745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CA11-C26E-4653-97E8-E071D341CD44}"/>
              </a:ext>
            </a:extLst>
          </p:cNvPr>
          <p:cNvSpPr>
            <a:spLocks noGrp="1"/>
          </p:cNvSpPr>
          <p:nvPr>
            <p:ph type="title"/>
          </p:nvPr>
        </p:nvSpPr>
        <p:spPr/>
        <p:txBody>
          <a:bodyPr/>
          <a:lstStyle/>
          <a:p>
            <a:r>
              <a:rPr lang="en-CA" dirty="0"/>
              <a:t>Design as Participation</a:t>
            </a:r>
            <a:endParaRPr lang="en-US" dirty="0"/>
          </a:p>
        </p:txBody>
      </p:sp>
      <p:sp>
        <p:nvSpPr>
          <p:cNvPr id="3" name="Content Placeholder 2">
            <a:extLst>
              <a:ext uri="{FF2B5EF4-FFF2-40B4-BE49-F238E27FC236}">
                <a16:creationId xmlns:a16="http://schemas.microsoft.com/office/drawing/2014/main" id="{40FB292B-A7B5-4A79-B1BC-3CA011AEA06A}"/>
              </a:ext>
            </a:extLst>
          </p:cNvPr>
          <p:cNvSpPr>
            <a:spLocks noGrp="1"/>
          </p:cNvSpPr>
          <p:nvPr>
            <p:ph idx="1"/>
          </p:nvPr>
        </p:nvSpPr>
        <p:spPr>
          <a:xfrm>
            <a:off x="4593980" y="1477108"/>
            <a:ext cx="6904893" cy="4699855"/>
          </a:xfrm>
        </p:spPr>
        <p:txBody>
          <a:bodyPr/>
          <a:lstStyle/>
          <a:p>
            <a:r>
              <a:rPr lang="en-US" dirty="0"/>
              <a:t> Kevin </a:t>
            </a:r>
            <a:r>
              <a:rPr lang="en-US" dirty="0" err="1"/>
              <a:t>Slavin</a:t>
            </a:r>
            <a:r>
              <a:rPr lang="en-US" dirty="0"/>
              <a:t> says in Design as Participation, "You're Not Stuck In Traffic--You Are Traffic.“</a:t>
            </a:r>
          </a:p>
          <a:p>
            <a:r>
              <a:rPr lang="en-US" dirty="0"/>
              <a:t>Joi Ito: “Instead of trying to control or design or even understand systems, it is more important to design systems that participate as responsible, aware and robust elements of even more complex systems.”</a:t>
            </a:r>
          </a:p>
        </p:txBody>
      </p:sp>
      <p:pic>
        <p:nvPicPr>
          <p:cNvPr id="7" name="Picture 6">
            <a:extLst>
              <a:ext uri="{FF2B5EF4-FFF2-40B4-BE49-F238E27FC236}">
                <a16:creationId xmlns:a16="http://schemas.microsoft.com/office/drawing/2014/main" id="{0C4EB299-CB50-49AF-A8D3-6CBDF73C4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73" y="1575350"/>
            <a:ext cx="3465634" cy="4851888"/>
          </a:xfrm>
          <a:prstGeom prst="rect">
            <a:avLst/>
          </a:prstGeom>
        </p:spPr>
      </p:pic>
      <p:sp>
        <p:nvSpPr>
          <p:cNvPr id="9" name="TextBox 8">
            <a:extLst>
              <a:ext uri="{FF2B5EF4-FFF2-40B4-BE49-F238E27FC236}">
                <a16:creationId xmlns:a16="http://schemas.microsoft.com/office/drawing/2014/main" id="{059F7CD3-0164-4DEA-8064-16CE58B205F1}"/>
              </a:ext>
            </a:extLst>
          </p:cNvPr>
          <p:cNvSpPr txBox="1"/>
          <p:nvPr/>
        </p:nvSpPr>
        <p:spPr>
          <a:xfrm>
            <a:off x="4677508" y="5684912"/>
            <a:ext cx="7819292" cy="646331"/>
          </a:xfrm>
          <a:prstGeom prst="rect">
            <a:avLst/>
          </a:prstGeom>
          <a:noFill/>
        </p:spPr>
        <p:txBody>
          <a:bodyPr wrap="square">
            <a:spAutoFit/>
          </a:bodyPr>
          <a:lstStyle/>
          <a:p>
            <a:r>
              <a:rPr lang="en-US" dirty="0">
                <a:hlinkClick r:id="rId3"/>
              </a:rPr>
              <a:t>https://jods.mitpress.mit.edu/pub/design-as-participation/release/1</a:t>
            </a:r>
            <a:endParaRPr lang="en-US" dirty="0"/>
          </a:p>
          <a:p>
            <a:r>
              <a:rPr lang="en-US" dirty="0">
                <a:hlinkClick r:id="rId4"/>
              </a:rPr>
              <a:t>https://joi.ito.com/weblog/2017/12/20/resisting-reduction.html</a:t>
            </a:r>
            <a:r>
              <a:rPr lang="en-US" dirty="0"/>
              <a:t>  </a:t>
            </a:r>
          </a:p>
        </p:txBody>
      </p:sp>
    </p:spTree>
    <p:extLst>
      <p:ext uri="{BB962C8B-B14F-4D97-AF65-F5344CB8AC3E}">
        <p14:creationId xmlns:p14="http://schemas.microsoft.com/office/powerpoint/2010/main" val="1849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7CFF-C307-414E-B27C-5AA8F56AB47E}"/>
              </a:ext>
            </a:extLst>
          </p:cNvPr>
          <p:cNvSpPr>
            <a:spLocks noGrp="1"/>
          </p:cNvSpPr>
          <p:nvPr>
            <p:ph type="title"/>
          </p:nvPr>
        </p:nvSpPr>
        <p:spPr/>
        <p:txBody>
          <a:bodyPr/>
          <a:lstStyle/>
          <a:p>
            <a:r>
              <a:rPr lang="en-CA" dirty="0"/>
              <a:t>Access and Inequality</a:t>
            </a:r>
            <a:endParaRPr lang="en-US" dirty="0"/>
          </a:p>
        </p:txBody>
      </p:sp>
      <p:sp>
        <p:nvSpPr>
          <p:cNvPr id="3" name="Content Placeholder 2">
            <a:extLst>
              <a:ext uri="{FF2B5EF4-FFF2-40B4-BE49-F238E27FC236}">
                <a16:creationId xmlns:a16="http://schemas.microsoft.com/office/drawing/2014/main" id="{DC6B465E-82D3-4E46-9B20-A9BECAFAF0FD}"/>
              </a:ext>
            </a:extLst>
          </p:cNvPr>
          <p:cNvSpPr>
            <a:spLocks noGrp="1"/>
          </p:cNvSpPr>
          <p:nvPr>
            <p:ph idx="1"/>
          </p:nvPr>
        </p:nvSpPr>
        <p:spPr>
          <a:xfrm>
            <a:off x="5568462" y="1825625"/>
            <a:ext cx="5785338" cy="3385057"/>
          </a:xfrm>
        </p:spPr>
        <p:txBody>
          <a:bodyPr>
            <a:normAutofit fontScale="77500" lnSpcReduction="20000"/>
          </a:bodyPr>
          <a:lstStyle/>
          <a:p>
            <a:pPr marL="0" indent="0">
              <a:buNone/>
            </a:pPr>
            <a:r>
              <a:rPr lang="en-US" sz="2800" b="0" i="0" u="none" strike="noStrike" dirty="0">
                <a:solidFill>
                  <a:srgbClr val="000000"/>
                </a:solidFill>
                <a:effectLst/>
              </a:rPr>
              <a:t>From OLDaily: “We've been engaged recently in a project to define and assess data literacy, and topics related to this were in my mind as I attended the AI Policy Community of Practice (</a:t>
            </a:r>
            <a:r>
              <a:rPr lang="en-US" sz="2800" b="0" i="0" u="none" strike="noStrike" dirty="0" err="1">
                <a:solidFill>
                  <a:srgbClr val="000000"/>
                </a:solidFill>
                <a:effectLst/>
              </a:rPr>
              <a:t>AIPCoP</a:t>
            </a:r>
            <a:r>
              <a:rPr lang="en-US" sz="2800" b="0" i="0" u="none" strike="noStrike" dirty="0">
                <a:solidFill>
                  <a:srgbClr val="000000"/>
                </a:solidFill>
                <a:effectLst/>
              </a:rPr>
              <a:t>) discussion this afternoon. These topics overlap in the concept of data feminism, a "way of thinking about data science and data ethics that is informed by the ideas of intersectional feminism." This open access book provides one way of approaching the topic; it's a collection of 26 papers discussing data literacy, the role of data visualization in media, and its relation to inequality in society.”</a:t>
            </a:r>
            <a:endParaRPr lang="en-US" dirty="0">
              <a:effectLst/>
            </a:endParaRPr>
          </a:p>
          <a:p>
            <a:endParaRPr lang="en-US" dirty="0"/>
          </a:p>
        </p:txBody>
      </p:sp>
      <p:sp>
        <p:nvSpPr>
          <p:cNvPr id="6" name="TextBox 5">
            <a:extLst>
              <a:ext uri="{FF2B5EF4-FFF2-40B4-BE49-F238E27FC236}">
                <a16:creationId xmlns:a16="http://schemas.microsoft.com/office/drawing/2014/main" id="{C68365E0-E289-4353-9475-92761A12992A}"/>
              </a:ext>
            </a:extLst>
          </p:cNvPr>
          <p:cNvSpPr txBox="1"/>
          <p:nvPr/>
        </p:nvSpPr>
        <p:spPr>
          <a:xfrm>
            <a:off x="838200" y="5924614"/>
            <a:ext cx="8464062" cy="77457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Data Visualization in Society - </a:t>
            </a:r>
            <a:r>
              <a:rPr lang="en-US" sz="1800" b="0" i="0" u="sng" strike="noStrike" dirty="0">
                <a:solidFill>
                  <a:srgbClr val="1155CC"/>
                </a:solidFill>
                <a:effectLst/>
                <a:latin typeface="Arial" panose="020B0604020202020204" pitchFamily="34" charset="0"/>
                <a:hlinkClick r:id="rId2"/>
              </a:rPr>
              <a:t>https://www.downes.ca/post/71408</a:t>
            </a:r>
            <a:r>
              <a:rPr lang="en-US" sz="1800" b="0" i="0" u="none" strike="noStrike" dirty="0">
                <a:solidFill>
                  <a:srgbClr val="000000"/>
                </a:solidFill>
                <a:effectLst/>
                <a:latin typeface="Arial" panose="020B0604020202020204" pitchFamily="34" charset="0"/>
              </a:rPr>
              <a:t> </a:t>
            </a:r>
            <a:endParaRPr lang="en-US"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Martin </a:t>
            </a:r>
            <a:r>
              <a:rPr lang="en-US" sz="1800" b="0" i="0" u="none" strike="noStrike" dirty="0" err="1">
                <a:solidFill>
                  <a:srgbClr val="000000"/>
                </a:solidFill>
                <a:effectLst/>
                <a:latin typeface="Arial" panose="020B0604020202020204" pitchFamily="34" charset="0"/>
              </a:rPr>
              <a:t>Engebretsen</a:t>
            </a:r>
            <a:r>
              <a:rPr lang="en-US" sz="1800" b="0" i="0" u="none" strike="noStrike" dirty="0">
                <a:solidFill>
                  <a:srgbClr val="000000"/>
                </a:solidFill>
                <a:effectLst/>
                <a:latin typeface="Arial" panose="020B0604020202020204" pitchFamily="34" charset="0"/>
              </a:rPr>
              <a:t>, Helen Kennedy, Amsterdam University Press, 2020/09/25</a:t>
            </a:r>
            <a:endParaRPr lang="en-US" dirty="0">
              <a:effectLst/>
            </a:endParaRPr>
          </a:p>
        </p:txBody>
      </p:sp>
      <p:pic>
        <p:nvPicPr>
          <p:cNvPr id="8" name="Picture 7">
            <a:extLst>
              <a:ext uri="{FF2B5EF4-FFF2-40B4-BE49-F238E27FC236}">
                <a16:creationId xmlns:a16="http://schemas.microsoft.com/office/drawing/2014/main" id="{5F737BA0-64DF-407E-B1FA-BAA92C033407}"/>
              </a:ext>
            </a:extLst>
          </p:cNvPr>
          <p:cNvPicPr>
            <a:picLocks noChangeAspect="1"/>
          </p:cNvPicPr>
          <p:nvPr/>
        </p:nvPicPr>
        <p:blipFill>
          <a:blip r:embed="rId3"/>
          <a:stretch>
            <a:fillRect/>
          </a:stretch>
        </p:blipFill>
        <p:spPr>
          <a:xfrm>
            <a:off x="931416" y="1907687"/>
            <a:ext cx="4302939" cy="3385057"/>
          </a:xfrm>
          <a:prstGeom prst="rect">
            <a:avLst/>
          </a:prstGeom>
        </p:spPr>
      </p:pic>
    </p:spTree>
    <p:extLst>
      <p:ext uri="{BB962C8B-B14F-4D97-AF65-F5344CB8AC3E}">
        <p14:creationId xmlns:p14="http://schemas.microsoft.com/office/powerpoint/2010/main" val="139165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EC06-56C3-4AAA-A660-1ED0CC8B55B8}"/>
              </a:ext>
            </a:extLst>
          </p:cNvPr>
          <p:cNvSpPr>
            <a:spLocks noGrp="1"/>
          </p:cNvSpPr>
          <p:nvPr>
            <p:ph type="title"/>
          </p:nvPr>
        </p:nvSpPr>
        <p:spPr/>
        <p:txBody>
          <a:bodyPr/>
          <a:lstStyle/>
          <a:p>
            <a:r>
              <a:rPr lang="en-CA" dirty="0"/>
              <a:t>Community Leadership &amp; Design Justice</a:t>
            </a:r>
            <a:endParaRPr lang="en-US" dirty="0"/>
          </a:p>
        </p:txBody>
      </p:sp>
      <p:sp>
        <p:nvSpPr>
          <p:cNvPr id="3" name="Content Placeholder 2">
            <a:extLst>
              <a:ext uri="{FF2B5EF4-FFF2-40B4-BE49-F238E27FC236}">
                <a16:creationId xmlns:a16="http://schemas.microsoft.com/office/drawing/2014/main" id="{39F61573-47E4-45F7-9C5B-EA29C44F6A05}"/>
              </a:ext>
            </a:extLst>
          </p:cNvPr>
          <p:cNvSpPr>
            <a:spLocks noGrp="1"/>
          </p:cNvSpPr>
          <p:nvPr>
            <p:ph idx="1"/>
          </p:nvPr>
        </p:nvSpPr>
        <p:spPr>
          <a:xfrm>
            <a:off x="838200" y="1825625"/>
            <a:ext cx="6840415" cy="4351338"/>
          </a:xfrm>
        </p:spPr>
        <p:txBody>
          <a:bodyPr/>
          <a:lstStyle/>
          <a:p>
            <a:r>
              <a:rPr lang="en-CA" dirty="0"/>
              <a:t>“</a:t>
            </a:r>
            <a:r>
              <a:rPr lang="en-US" dirty="0"/>
              <a:t>Universalist design principles and practices erase certain groups of people—specifically, those who are </a:t>
            </a:r>
            <a:r>
              <a:rPr lang="en-US" dirty="0" err="1"/>
              <a:t>intersectionally</a:t>
            </a:r>
            <a:r>
              <a:rPr lang="en-US" dirty="0"/>
              <a:t> disadvantaged or multiply burdened”</a:t>
            </a:r>
          </a:p>
          <a:p>
            <a:r>
              <a:rPr lang="en-US" dirty="0"/>
              <a:t>Proposes platform design led by marginalized communities to “dismantle structural inequality, and advance collective liberation and ecological survival.”</a:t>
            </a:r>
          </a:p>
          <a:p>
            <a:endParaRPr lang="en-US" dirty="0"/>
          </a:p>
        </p:txBody>
      </p:sp>
      <p:pic>
        <p:nvPicPr>
          <p:cNvPr id="6" name="Picture 5" descr="Text&#10;&#10;Description automatically generated">
            <a:extLst>
              <a:ext uri="{FF2B5EF4-FFF2-40B4-BE49-F238E27FC236}">
                <a16:creationId xmlns:a16="http://schemas.microsoft.com/office/drawing/2014/main" id="{1B3FE676-7A91-4EED-857E-E031FB6D1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422" y="1934308"/>
            <a:ext cx="2405999" cy="3608998"/>
          </a:xfrm>
          <a:prstGeom prst="rect">
            <a:avLst/>
          </a:prstGeom>
        </p:spPr>
      </p:pic>
      <p:sp>
        <p:nvSpPr>
          <p:cNvPr id="8" name="TextBox 7">
            <a:extLst>
              <a:ext uri="{FF2B5EF4-FFF2-40B4-BE49-F238E27FC236}">
                <a16:creationId xmlns:a16="http://schemas.microsoft.com/office/drawing/2014/main" id="{D66DFAFC-2ADA-4556-98A2-1C5966065F93}"/>
              </a:ext>
            </a:extLst>
          </p:cNvPr>
          <p:cNvSpPr txBox="1"/>
          <p:nvPr/>
        </p:nvSpPr>
        <p:spPr>
          <a:xfrm>
            <a:off x="838199" y="5988734"/>
            <a:ext cx="9727221" cy="646331"/>
          </a:xfrm>
          <a:prstGeom prst="rect">
            <a:avLst/>
          </a:prstGeom>
          <a:noFill/>
        </p:spPr>
        <p:txBody>
          <a:bodyPr wrap="square">
            <a:spAutoFit/>
          </a:bodyPr>
          <a:lstStyle/>
          <a:p>
            <a:r>
              <a:rPr lang="en-US" dirty="0">
                <a:hlinkClick r:id="rId3"/>
              </a:rPr>
              <a:t>https://library.oapen.org/bitstream/handle/20.500.12657/43542/external_content.pdf?sequence=1</a:t>
            </a:r>
            <a:r>
              <a:rPr lang="en-US" dirty="0"/>
              <a:t>  </a:t>
            </a:r>
          </a:p>
          <a:p>
            <a:r>
              <a:rPr lang="en-US" dirty="0">
                <a:hlinkClick r:id="rId4"/>
              </a:rPr>
              <a:t>https://designjustice.org/</a:t>
            </a:r>
            <a:r>
              <a:rPr lang="en-US" dirty="0"/>
              <a:t> </a:t>
            </a:r>
          </a:p>
        </p:txBody>
      </p:sp>
    </p:spTree>
    <p:extLst>
      <p:ext uri="{BB962C8B-B14F-4D97-AF65-F5344CB8AC3E}">
        <p14:creationId xmlns:p14="http://schemas.microsoft.com/office/powerpoint/2010/main" val="204474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7505-FF43-41AB-AF45-098F5F8C597B}"/>
              </a:ext>
            </a:extLst>
          </p:cNvPr>
          <p:cNvSpPr>
            <a:spLocks noGrp="1"/>
          </p:cNvSpPr>
          <p:nvPr>
            <p:ph type="title"/>
          </p:nvPr>
        </p:nvSpPr>
        <p:spPr/>
        <p:txBody>
          <a:bodyPr/>
          <a:lstStyle/>
          <a:p>
            <a:r>
              <a:rPr lang="en-CA" dirty="0"/>
              <a:t>Data Feminism</a:t>
            </a:r>
            <a:endParaRPr lang="en-US" dirty="0"/>
          </a:p>
        </p:txBody>
      </p:sp>
      <p:sp>
        <p:nvSpPr>
          <p:cNvPr id="3" name="Content Placeholder 2">
            <a:extLst>
              <a:ext uri="{FF2B5EF4-FFF2-40B4-BE49-F238E27FC236}">
                <a16:creationId xmlns:a16="http://schemas.microsoft.com/office/drawing/2014/main" id="{A334F0B7-1F3E-45EE-BE17-0BF757C7F8EC}"/>
              </a:ext>
            </a:extLst>
          </p:cNvPr>
          <p:cNvSpPr>
            <a:spLocks noGrp="1"/>
          </p:cNvSpPr>
          <p:nvPr>
            <p:ph idx="1"/>
          </p:nvPr>
        </p:nvSpPr>
        <p:spPr>
          <a:xfrm>
            <a:off x="6699738" y="1690688"/>
            <a:ext cx="4765431" cy="4351338"/>
          </a:xfrm>
        </p:spPr>
        <p:txBody>
          <a:bodyPr/>
          <a:lstStyle/>
          <a:p>
            <a:pPr marL="0" indent="0">
              <a:buNone/>
            </a:pPr>
            <a:r>
              <a:rPr lang="en-US" dirty="0">
                <a:solidFill>
                  <a:srgbClr val="000000"/>
                </a:solidFill>
              </a:rPr>
              <a:t>“T</a:t>
            </a:r>
            <a:r>
              <a:rPr lang="en-US" dirty="0"/>
              <a:t>he most complete knowledge comes from synthesizing multiple perspectives, with priority given to local, Indigenous, and experiential ways of knowing.</a:t>
            </a:r>
            <a:r>
              <a:rPr lang="en-US" sz="2800" b="0" i="0" u="none" strike="noStrike" dirty="0">
                <a:solidFill>
                  <a:srgbClr val="000000"/>
                </a:solidFill>
                <a:effectLst/>
              </a:rPr>
              <a:t>”</a:t>
            </a:r>
            <a:endParaRPr lang="en-US" dirty="0">
              <a:effectLst/>
            </a:endParaRPr>
          </a:p>
        </p:txBody>
      </p:sp>
      <p:sp>
        <p:nvSpPr>
          <p:cNvPr id="5" name="TextBox 4">
            <a:extLst>
              <a:ext uri="{FF2B5EF4-FFF2-40B4-BE49-F238E27FC236}">
                <a16:creationId xmlns:a16="http://schemas.microsoft.com/office/drawing/2014/main" id="{6394ABFA-2084-4DB6-85C7-F379FB0C377C}"/>
              </a:ext>
            </a:extLst>
          </p:cNvPr>
          <p:cNvSpPr txBox="1"/>
          <p:nvPr/>
        </p:nvSpPr>
        <p:spPr>
          <a:xfrm>
            <a:off x="726831" y="4947138"/>
            <a:ext cx="11324492" cy="1733808"/>
          </a:xfrm>
          <a:prstGeom prst="rect">
            <a:avLst/>
          </a:prstGeom>
          <a:noFill/>
        </p:spPr>
        <p:txBody>
          <a:bodyPr wrap="square">
            <a:spAutoFit/>
          </a:bodyPr>
          <a:lstStyle/>
          <a:p>
            <a:pPr rtl="0">
              <a:spcBef>
                <a:spcPts val="2400"/>
              </a:spcBef>
              <a:spcAft>
                <a:spcPts val="1000"/>
              </a:spcAft>
            </a:pPr>
            <a:r>
              <a:rPr lang="en-US" sz="1800" b="0" i="0" u="sng" strike="noStrike" dirty="0">
                <a:solidFill>
                  <a:srgbClr val="1155CC"/>
                </a:solidFill>
                <a:effectLst/>
                <a:latin typeface="Arial" panose="020B0604020202020204" pitchFamily="34" charset="0"/>
              </a:rPr>
              <a:t>https://data-feminism.mitpress.mit.edu/</a:t>
            </a:r>
            <a:r>
              <a:rPr lang="en-US" sz="1800" b="0" i="0" u="none" strike="noStrike" dirty="0">
                <a:solidFill>
                  <a:srgbClr val="000000"/>
                </a:solidFill>
                <a:effectLst/>
                <a:latin typeface="Arial" panose="020B0604020202020204" pitchFamily="34" charset="0"/>
              </a:rPr>
              <a:t> By Catherine </a:t>
            </a:r>
            <a:r>
              <a:rPr lang="en-US" sz="1800" b="0" i="0" u="none" strike="noStrike" dirty="0" err="1">
                <a:solidFill>
                  <a:srgbClr val="000000"/>
                </a:solidFill>
                <a:effectLst/>
                <a:latin typeface="Arial" panose="020B0604020202020204" pitchFamily="34" charset="0"/>
              </a:rPr>
              <a:t>D'Ignazio</a:t>
            </a:r>
            <a:r>
              <a:rPr lang="en-US" sz="1800" b="0" i="0" u="none" strike="noStrike" dirty="0">
                <a:solidFill>
                  <a:srgbClr val="000000"/>
                </a:solidFill>
                <a:effectLst/>
                <a:latin typeface="Arial" panose="020B0604020202020204" pitchFamily="34" charset="0"/>
              </a:rPr>
              <a:t> and Lauren F. Klein</a:t>
            </a:r>
            <a:endParaRPr lang="en-US"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Amy Collier, EDUCAUSE Review - Inclusive design </a:t>
            </a:r>
            <a:r>
              <a:rPr lang="en-US" sz="1800" b="0" i="0" u="sng" strike="noStrike" dirty="0">
                <a:solidFill>
                  <a:srgbClr val="1155CC"/>
                </a:solidFill>
                <a:effectLst/>
                <a:latin typeface="Arial" panose="020B0604020202020204" pitchFamily="34" charset="0"/>
                <a:hlinkClick r:id="rId2"/>
              </a:rPr>
              <a:t>https://er.educause.edu/articles/2020/10/inclusive-design-and-design-justice-strategies-to-shape-our-classes-and-communities</a:t>
            </a:r>
            <a:r>
              <a:rPr lang="en-US" sz="1800" b="0" i="0" u="none" strike="noStrike" dirty="0">
                <a:solidFill>
                  <a:srgbClr val="000000"/>
                </a:solidFill>
                <a:effectLst/>
                <a:latin typeface="Arial" panose="020B0604020202020204" pitchFamily="34" charset="0"/>
              </a:rPr>
              <a:t> </a:t>
            </a:r>
            <a:endParaRPr lang="en-US"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Care being taken not to create experiences that harm people </a:t>
            </a:r>
            <a:r>
              <a:rPr lang="en-US" sz="1800" b="0" i="0" u="sng" strike="noStrike" dirty="0">
                <a:solidFill>
                  <a:srgbClr val="1155CC"/>
                </a:solidFill>
                <a:effectLst/>
                <a:latin typeface="Arial" panose="020B0604020202020204" pitchFamily="34" charset="0"/>
                <a:hlinkClick r:id="rId3"/>
              </a:rPr>
              <a:t>https://www.kqed.org/mindshift/58698/how-to-fend-off-educational-numbness-with-experiential-learning</a:t>
            </a:r>
            <a:r>
              <a:rPr lang="en-US" sz="1800" b="0" i="0" u="none" strike="noStrike" dirty="0">
                <a:solidFill>
                  <a:srgbClr val="000000"/>
                </a:solidFill>
                <a:effectLst/>
                <a:latin typeface="Arial" panose="020B0604020202020204" pitchFamily="34" charset="0"/>
              </a:rPr>
              <a:t> </a:t>
            </a:r>
            <a:endParaRPr lang="en-US" dirty="0">
              <a:effectLst/>
            </a:endParaRPr>
          </a:p>
        </p:txBody>
      </p:sp>
      <p:pic>
        <p:nvPicPr>
          <p:cNvPr id="6" name="Picture 5" descr="Diagram&#10;&#10;Description automatically generated">
            <a:extLst>
              <a:ext uri="{FF2B5EF4-FFF2-40B4-BE49-F238E27FC236}">
                <a16:creationId xmlns:a16="http://schemas.microsoft.com/office/drawing/2014/main" id="{15F3D4ED-9BAC-4040-A95B-B9AEBF7CF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31" y="1690688"/>
            <a:ext cx="4572000" cy="3241221"/>
          </a:xfrm>
          <a:prstGeom prst="rect">
            <a:avLst/>
          </a:prstGeom>
        </p:spPr>
      </p:pic>
    </p:spTree>
    <p:extLst>
      <p:ext uri="{BB962C8B-B14F-4D97-AF65-F5344CB8AC3E}">
        <p14:creationId xmlns:p14="http://schemas.microsoft.com/office/powerpoint/2010/main" val="113691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1128</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Agency FB</vt:lpstr>
      <vt:lpstr>Arial</vt:lpstr>
      <vt:lpstr>Calibri</vt:lpstr>
      <vt:lpstr>Calibri Light</vt:lpstr>
      <vt:lpstr>Office Theme</vt:lpstr>
      <vt:lpstr>Democracy</vt:lpstr>
      <vt:lpstr>Corporate Citizenship</vt:lpstr>
      <vt:lpstr>Corporations as Bad Citizens</vt:lpstr>
      <vt:lpstr>Towards Platform Democracy</vt:lpstr>
      <vt:lpstr>Platform Governance</vt:lpstr>
      <vt:lpstr>Design as Participation</vt:lpstr>
      <vt:lpstr>Access and Inequality</vt:lpstr>
      <vt:lpstr>Community Leadership &amp; Design Justice</vt:lpstr>
      <vt:lpstr>Data Feminism</vt:lpstr>
      <vt:lpstr>Algorithmic Justice</vt:lpstr>
      <vt:lpstr>Algorithmic Injustice</vt:lpstr>
      <vt:lpstr>The Democratic (Semantic) Condition</vt:lpstr>
      <vt:lpstr>Digital Citizenship Frameworks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Culture</dc:title>
  <dc:creator>Stephen Downes</dc:creator>
  <cp:lastModifiedBy>Stephen Downes</cp:lastModifiedBy>
  <cp:revision>8</cp:revision>
  <dcterms:created xsi:type="dcterms:W3CDTF">2021-12-23T15:04:54Z</dcterms:created>
  <dcterms:modified xsi:type="dcterms:W3CDTF">2021-12-24T23:32:31Z</dcterms:modified>
</cp:coreProperties>
</file>