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267" r:id="rId4"/>
    <p:sldId id="260" r:id="rId5"/>
    <p:sldId id="308" r:id="rId6"/>
    <p:sldId id="280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2" autoAdjust="0"/>
    <p:restoredTop sz="95926" autoAdjust="0"/>
  </p:normalViewPr>
  <p:slideViewPr>
    <p:cSldViewPr snapToGrid="0">
      <p:cViewPr varScale="1">
        <p:scale>
          <a:sx n="62" d="100"/>
          <a:sy n="62" d="100"/>
        </p:scale>
        <p:origin x="3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9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24BF-131E-4D32-984D-83E7EA3F8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47354-DA35-4000-89E9-DD9B19180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8F2EC-2DE9-4E1C-8B37-595B6F9B7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A22E-48A5-4A72-BA50-5493BAFC21F6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D7F67-23FD-4A75-8236-359F53362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75009-D309-440C-B397-FADABD630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FC90-9FBC-4384-8F16-C49D6B5CB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CDF6A-08EF-4073-A41F-0B726C9F4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26868F-69AB-43BA-B927-1A8FB3E53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E9691-C83F-4E27-862D-CF9F3A758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A22E-48A5-4A72-BA50-5493BAFC21F6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D5C36-258F-4E9B-B40D-FD3883584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D9DE3-9DB0-4A18-91AE-BA1498AD1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FC90-9FBC-4384-8F16-C49D6B5CB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7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81747B-3322-46EE-88F4-68E53F710C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3306A8-FAC2-4C00-B99C-1B73FE88F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D3841-9D6F-44F6-ABC7-892758F1D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A22E-48A5-4A72-BA50-5493BAFC21F6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61872-588F-4DCD-A302-0279EA46E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77EC8-1797-4A46-B6A8-20D34913A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FC90-9FBC-4384-8F16-C49D6B5CB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03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1AD01-89AB-456B-99F0-7EF51DF97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ED973-ACF3-4D16-AF1C-BD82270F6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14505-9865-4162-BD88-CE1F3F39D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A22E-48A5-4A72-BA50-5493BAFC21F6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B9DF6-0BB7-4E48-868C-9E1421DDF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C4C85-EE19-4099-9155-F96C711DF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FC90-9FBC-4384-8F16-C49D6B5CB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7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391C-04A4-4733-843C-E6AE97B7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3BA2F-74CD-4B0A-8676-A1216F463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BFFDB-1626-4CF1-9007-F7BFB288D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A22E-48A5-4A72-BA50-5493BAFC21F6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8D823-F53E-4EFE-B59C-396CA7D57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6557C-64CE-4994-AF7F-0119F7168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FC90-9FBC-4384-8F16-C49D6B5CB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7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2ADE8-8E12-4F2B-8248-E4875E5F7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36921-F5A1-4AF7-8984-3A6EF5F15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27047E-8F68-48AA-8EBD-4CC25ED91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C1DE7-2F81-4F99-8BB5-6932D36B5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A22E-48A5-4A72-BA50-5493BAFC21F6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D91F9-4C6D-466D-B5B3-1D530BCB5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6ADF78-A5E6-4759-85B3-8B34392F7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FC90-9FBC-4384-8F16-C49D6B5CB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0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56502-4E55-4807-9512-A30B862B8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8A00B-AED9-4776-954A-0F5207DC7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EE7492-AE75-4E26-A0F8-8B25D7B7DF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1EAE98-3FE4-4392-AD17-0F70BC8FB1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0A2C26-609F-4F6A-B1E6-5F18F72B6D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3D831D-237B-4505-A749-ABC92E23E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A22E-48A5-4A72-BA50-5493BAFC21F6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7A6329-41D4-4C63-A806-35DF127D6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7A65BF-52F0-439A-81ED-6BBD96B4C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FC90-9FBC-4384-8F16-C49D6B5CB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9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A4357-769D-4A6A-A790-D2763BB7F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CA53F5-145B-4649-89F1-AE13F056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A22E-48A5-4A72-BA50-5493BAFC21F6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5ED831-3D1A-4D65-86A8-B05F18D95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144B83-7B8D-42A5-84C1-D54EFB649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FC90-9FBC-4384-8F16-C49D6B5CB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07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3BBF6E-FBD0-4817-913E-C617081D9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A22E-48A5-4A72-BA50-5493BAFC21F6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501BFF-F1DD-45CA-BB2A-8478B5217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AEB18E-C238-4436-9B93-B6A9B00A5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FC90-9FBC-4384-8F16-C49D6B5CB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1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9DE88-B3D9-43B9-A382-BC0334BDF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E3841-3ED6-40EF-8DB6-529A22450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1D125B-1DE1-47DA-9CCF-83A4DC968E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35BA47-B38D-4FD0-900B-F7BD7978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A22E-48A5-4A72-BA50-5493BAFC21F6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34288-4E52-4006-8F14-1B436AA14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02D32-F6B3-43F0-832E-F86428E61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FC90-9FBC-4384-8F16-C49D6B5CB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8CB17-3D0C-46F1-90AE-8FE56F2DB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39B872-5F4E-4C49-BCF3-151EC77B6A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2B013F-3544-444B-AB05-8F0B89522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E3725-96C5-4C82-BD97-3DBDA3EF2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A22E-48A5-4A72-BA50-5493BAFC21F6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1E00DA-10C1-4F14-BE03-2A5AE089C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23818-A8BE-413F-ACDF-9EF13C998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2FC90-9FBC-4384-8F16-C49D6B5CB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5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468167-EA2F-46F4-AEAA-6B1C0EF1C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20FAA-06F5-4442-A654-6B7091A07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85542-84B7-4AB0-9864-50B9F31003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7A22E-48A5-4A72-BA50-5493BAFC21F6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C811E-6B5A-4C82-870B-120687F79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28E55-239D-43A1-AD9A-39B8E002A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2FC90-9FBC-4384-8F16-C49D6B5CB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7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icalethics.com/" TargetMode="External"/><Relationship Id="rId2" Type="http://schemas.openxmlformats.org/officeDocument/2006/relationships/hyperlink" Target="https://archive.org/details/protestantethics00web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www.intheblack.com/articles/2017/07/01/how-does-culture-affect-ethic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obyrne.com/building-ethical-communities/" TargetMode="External"/><Relationship Id="rId2" Type="http://schemas.openxmlformats.org/officeDocument/2006/relationships/hyperlink" Target="https://kansai-u.repo.nii.ac.jp/?action=repository_action_common_download&amp;item_id=783&amp;item_no=1&amp;attribute_id=19&amp;file_no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julianstodd.wordpress.com/2021/12/21/the-state-and-social-change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ownes.ca/post/73127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tectures.danlockton.co.uk/2005/11/16/welcome/" TargetMode="External"/><Relationship Id="rId2" Type="http://schemas.openxmlformats.org/officeDocument/2006/relationships/hyperlink" Target="http://www.danlockton.co.uk/research/Architectures_of_Control_v1_0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s://mitpress.mit.edu/books/design-justice" TargetMode="External"/><Relationship Id="rId4" Type="http://schemas.openxmlformats.org/officeDocument/2006/relationships/hyperlink" Target="https://www.darkpatterns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zylstra.org/blog/2020/10/globalethicsday2020-ethics-as-a-practice-eaap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F1EFB033-DA6E-41FD-AAC9-BE492B92E8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6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187CB2-97FD-4794-8553-22DBB93E1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CA">
                <a:solidFill>
                  <a:srgbClr val="FFFFFF"/>
                </a:solidFill>
              </a:rPr>
              <a:t>Culture and Ethics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3168DA-85D3-40B4-A7BF-DD361B013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CA">
                <a:solidFill>
                  <a:srgbClr val="FFFFFF"/>
                </a:solidFill>
              </a:rPr>
              <a:t>Stephen Downes</a:t>
            </a:r>
          </a:p>
          <a:p>
            <a:r>
              <a:rPr lang="en-CA">
                <a:solidFill>
                  <a:srgbClr val="FFFFFF"/>
                </a:solidFill>
              </a:rPr>
              <a:t>December 24, 2021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2063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3B3CF-887F-41A3-B7C1-1B3BA0F86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Down the Staircase</a:t>
            </a:r>
            <a:endParaRPr lang="en-US" dirty="0"/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D6D62155-76D1-40B2-907B-E465FAC6169D}"/>
              </a:ext>
            </a:extLst>
          </p:cNvPr>
          <p:cNvCxnSpPr>
            <a:cxnSpLocks/>
          </p:cNvCxnSpPr>
          <p:nvPr/>
        </p:nvCxnSpPr>
        <p:spPr>
          <a:xfrm>
            <a:off x="3440049" y="2391256"/>
            <a:ext cx="2902131" cy="117259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245CA5B7-AB1E-42B1-B785-E115493C5838}"/>
              </a:ext>
            </a:extLst>
          </p:cNvPr>
          <p:cNvCxnSpPr>
            <a:cxnSpLocks/>
          </p:cNvCxnSpPr>
          <p:nvPr/>
        </p:nvCxnSpPr>
        <p:spPr>
          <a:xfrm>
            <a:off x="4924639" y="3575081"/>
            <a:ext cx="2828276" cy="129885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6305C3D9-23D8-4C51-B8FC-E6B560CA84A1}"/>
              </a:ext>
            </a:extLst>
          </p:cNvPr>
          <p:cNvCxnSpPr>
            <a:cxnSpLocks/>
          </p:cNvCxnSpPr>
          <p:nvPr/>
        </p:nvCxnSpPr>
        <p:spPr>
          <a:xfrm>
            <a:off x="6338777" y="4881285"/>
            <a:ext cx="2814320" cy="114690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D3209D0-1F1C-40F9-A430-48D0FC727D77}"/>
              </a:ext>
            </a:extLst>
          </p:cNvPr>
          <p:cNvSpPr txBox="1"/>
          <p:nvPr/>
        </p:nvSpPr>
        <p:spPr>
          <a:xfrm>
            <a:off x="2818058" y="2566160"/>
            <a:ext cx="1944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chemeClr val="accent6">
                    <a:lumMod val="75000"/>
                  </a:schemeClr>
                </a:solidFill>
              </a:rPr>
              <a:t>Regulation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BA0115-E8D2-4C7A-8D41-5D7E2A024BE6}"/>
              </a:ext>
            </a:extLst>
          </p:cNvPr>
          <p:cNvSpPr txBox="1"/>
          <p:nvPr/>
        </p:nvSpPr>
        <p:spPr>
          <a:xfrm>
            <a:off x="4523486" y="3665706"/>
            <a:ext cx="1944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chemeClr val="accent6">
                    <a:lumMod val="75000"/>
                  </a:schemeClr>
                </a:solidFill>
              </a:rPr>
              <a:t>Practices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6FAAEC-C9CB-41B1-B5B5-BEA6C64B702C}"/>
              </a:ext>
            </a:extLst>
          </p:cNvPr>
          <p:cNvSpPr txBox="1"/>
          <p:nvPr/>
        </p:nvSpPr>
        <p:spPr>
          <a:xfrm>
            <a:off x="6250686" y="4964556"/>
            <a:ext cx="1465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chemeClr val="accent6">
                    <a:lumMod val="75000"/>
                  </a:schemeClr>
                </a:solidFill>
              </a:rPr>
              <a:t>Culture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Arrow: Up 18">
            <a:extLst>
              <a:ext uri="{FF2B5EF4-FFF2-40B4-BE49-F238E27FC236}">
                <a16:creationId xmlns:a16="http://schemas.microsoft.com/office/drawing/2014/main" id="{6DFB1EC7-AD8F-4801-B748-1BF4F152AA2A}"/>
              </a:ext>
            </a:extLst>
          </p:cNvPr>
          <p:cNvSpPr/>
          <p:nvPr/>
        </p:nvSpPr>
        <p:spPr>
          <a:xfrm rot="18582123">
            <a:off x="3557292" y="2390028"/>
            <a:ext cx="1001619" cy="4982514"/>
          </a:xfrm>
          <a:prstGeom prst="upArrow">
            <a:avLst>
              <a:gd name="adj1" fmla="val 50000"/>
              <a:gd name="adj2" fmla="val 446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Up 19">
            <a:extLst>
              <a:ext uri="{FF2B5EF4-FFF2-40B4-BE49-F238E27FC236}">
                <a16:creationId xmlns:a16="http://schemas.microsoft.com/office/drawing/2014/main" id="{64F97401-D3DA-4FC5-8DFD-0C15A47D4624}"/>
              </a:ext>
            </a:extLst>
          </p:cNvPr>
          <p:cNvSpPr/>
          <p:nvPr/>
        </p:nvSpPr>
        <p:spPr>
          <a:xfrm rot="7625773">
            <a:off x="7547900" y="1011009"/>
            <a:ext cx="1001619" cy="4982514"/>
          </a:xfrm>
          <a:prstGeom prst="upArrow">
            <a:avLst>
              <a:gd name="adj1" fmla="val 50000"/>
              <a:gd name="adj2" fmla="val 446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5D6038-29A1-42F6-A946-6AD2DB58085A}"/>
              </a:ext>
            </a:extLst>
          </p:cNvPr>
          <p:cNvSpPr txBox="1"/>
          <p:nvPr/>
        </p:nvSpPr>
        <p:spPr>
          <a:xfrm>
            <a:off x="838200" y="4728789"/>
            <a:ext cx="34631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chemeClr val="bg2">
                    <a:lumMod val="90000"/>
                  </a:schemeClr>
                </a:solidFill>
              </a:rPr>
              <a:t>More formal</a:t>
            </a:r>
          </a:p>
          <a:p>
            <a:r>
              <a:rPr lang="en-CA" sz="2800" dirty="0">
                <a:solidFill>
                  <a:schemeClr val="bg2">
                    <a:lumMod val="90000"/>
                  </a:schemeClr>
                </a:solidFill>
              </a:rPr>
              <a:t>More institutional</a:t>
            </a:r>
          </a:p>
          <a:p>
            <a:r>
              <a:rPr lang="en-CA" sz="2800" dirty="0">
                <a:solidFill>
                  <a:schemeClr val="bg2">
                    <a:lumMod val="90000"/>
                  </a:schemeClr>
                </a:solidFill>
              </a:rPr>
              <a:t>Focused on wrongs</a:t>
            </a:r>
            <a:endParaRPr 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E277BDB-4B74-40CC-88CC-8C9C48C01156}"/>
              </a:ext>
            </a:extLst>
          </p:cNvPr>
          <p:cNvSpPr txBox="1"/>
          <p:nvPr/>
        </p:nvSpPr>
        <p:spPr>
          <a:xfrm>
            <a:off x="7953951" y="2332633"/>
            <a:ext cx="36426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800" dirty="0">
                <a:solidFill>
                  <a:schemeClr val="bg2">
                    <a:lumMod val="90000"/>
                  </a:schemeClr>
                </a:solidFill>
              </a:rPr>
              <a:t>Focused on the good</a:t>
            </a:r>
          </a:p>
          <a:p>
            <a:pPr algn="r"/>
            <a:r>
              <a:rPr lang="en-CA" sz="2800" dirty="0">
                <a:solidFill>
                  <a:schemeClr val="bg2">
                    <a:lumMod val="90000"/>
                  </a:schemeClr>
                </a:solidFill>
              </a:rPr>
              <a:t>More personal</a:t>
            </a:r>
          </a:p>
          <a:p>
            <a:pPr algn="r"/>
            <a:r>
              <a:rPr lang="en-CA" sz="2800" dirty="0">
                <a:solidFill>
                  <a:schemeClr val="bg2">
                    <a:lumMod val="90000"/>
                  </a:schemeClr>
                </a:solidFill>
              </a:rPr>
              <a:t>Less formal</a:t>
            </a:r>
            <a:endParaRPr lang="en-US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1F23B92-17CB-4231-A0D3-E1E039058F28}"/>
              </a:ext>
            </a:extLst>
          </p:cNvPr>
          <p:cNvSpPr txBox="1"/>
          <p:nvPr/>
        </p:nvSpPr>
        <p:spPr>
          <a:xfrm>
            <a:off x="3137823" y="1764864"/>
            <a:ext cx="863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2">
                    <a:lumMod val="75000"/>
                  </a:schemeClr>
                </a:solidFill>
              </a:rPr>
              <a:t>Fear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C9E7423-EEE6-41B3-B62C-D88C1BEE41CE}"/>
              </a:ext>
            </a:extLst>
          </p:cNvPr>
          <p:cNvSpPr txBox="1"/>
          <p:nvPr/>
        </p:nvSpPr>
        <p:spPr>
          <a:xfrm>
            <a:off x="8765541" y="5577171"/>
            <a:ext cx="863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Joy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6" name="Picture 25" descr="A picture containing night, night sky&#10;&#10;Description automatically generated">
            <a:extLst>
              <a:ext uri="{FF2B5EF4-FFF2-40B4-BE49-F238E27FC236}">
                <a16:creationId xmlns:a16="http://schemas.microsoft.com/office/drawing/2014/main" id="{F9029E27-0D8C-4157-8DA1-7E37C22EB8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255" y="1835157"/>
            <a:ext cx="228747" cy="228747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BF3FF86-AB18-4204-A247-7222BC610B25}"/>
              </a:ext>
            </a:extLst>
          </p:cNvPr>
          <p:cNvCxnSpPr>
            <a:stCxn id="26" idx="2"/>
          </p:cNvCxnSpPr>
          <p:nvPr/>
        </p:nvCxnSpPr>
        <p:spPr>
          <a:xfrm flipH="1">
            <a:off x="3877628" y="2063904"/>
            <a:ext cx="1" cy="182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A0109FB-DB76-4AAC-ADBC-CDCC48462B5F}"/>
              </a:ext>
            </a:extLst>
          </p:cNvPr>
          <p:cNvCxnSpPr/>
          <p:nvPr/>
        </p:nvCxnSpPr>
        <p:spPr>
          <a:xfrm flipH="1">
            <a:off x="3790514" y="2246787"/>
            <a:ext cx="87114" cy="133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8B9B6B2-BE51-475D-A8E5-6D09B91F45B3}"/>
              </a:ext>
            </a:extLst>
          </p:cNvPr>
          <p:cNvCxnSpPr/>
          <p:nvPr/>
        </p:nvCxnSpPr>
        <p:spPr>
          <a:xfrm>
            <a:off x="3877628" y="2246787"/>
            <a:ext cx="114374" cy="144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FF2121E-50A9-47A7-A32B-5B59677F6994}"/>
              </a:ext>
            </a:extLst>
          </p:cNvPr>
          <p:cNvCxnSpPr>
            <a:cxnSpLocks/>
          </p:cNvCxnSpPr>
          <p:nvPr/>
        </p:nvCxnSpPr>
        <p:spPr>
          <a:xfrm flipH="1" flipV="1">
            <a:off x="3763255" y="2071883"/>
            <a:ext cx="114374" cy="73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521B464-0249-4E69-8E56-860E55E7C8D3}"/>
              </a:ext>
            </a:extLst>
          </p:cNvPr>
          <p:cNvCxnSpPr>
            <a:cxnSpLocks/>
          </p:cNvCxnSpPr>
          <p:nvPr/>
        </p:nvCxnSpPr>
        <p:spPr>
          <a:xfrm flipH="1">
            <a:off x="3885882" y="2064473"/>
            <a:ext cx="76346" cy="79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50">
            <a:extLst>
              <a:ext uri="{FF2B5EF4-FFF2-40B4-BE49-F238E27FC236}">
                <a16:creationId xmlns:a16="http://schemas.microsoft.com/office/drawing/2014/main" id="{D494DDA9-26D2-4A3B-B515-F5153BC616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83226" y="5577171"/>
            <a:ext cx="469113" cy="46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099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16730-24F5-48A6-A908-57C4EFB55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Culture and Ethics?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994D7-8E8B-49BF-B3DD-624792AD3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Max Weber</a:t>
            </a:r>
          </a:p>
          <a:p>
            <a:pPr lvl="1"/>
            <a:r>
              <a:rPr lang="en-CA" dirty="0"/>
              <a:t>In capitalism, all that matters is the increased acquisition of wealth. “God helps those who help themselves.” (p. 115)</a:t>
            </a:r>
          </a:p>
          <a:p>
            <a:pPr lvl="1"/>
            <a:r>
              <a:rPr lang="en-CA" dirty="0"/>
              <a:t>“Emancipation from economic traditionalism” (p.36) requires “definite and highly developed ethical qualities”, e.g. “scrupulous honesty” (p. 69)</a:t>
            </a:r>
          </a:p>
          <a:p>
            <a:pPr lvl="1"/>
            <a:r>
              <a:rPr lang="en-CA" dirty="0"/>
              <a:t>This allows specialization, which leads to skills, and an increase in quality (p. 161)</a:t>
            </a:r>
          </a:p>
          <a:p>
            <a:r>
              <a:rPr lang="en-CA" dirty="0" err="1"/>
              <a:t>Avadon</a:t>
            </a:r>
            <a:r>
              <a:rPr lang="en-CA" dirty="0"/>
              <a:t>: dual morality thesis</a:t>
            </a:r>
          </a:p>
          <a:p>
            <a:pPr lvl="1"/>
            <a:r>
              <a:rPr lang="en-US" dirty="0">
                <a:effectLst/>
              </a:rPr>
              <a:t>So morality is a pre-condition of capitalism…</a:t>
            </a:r>
            <a:r>
              <a:rPr lang="en-CA" dirty="0">
                <a:effectLst/>
              </a:rPr>
              <a:t>?</a:t>
            </a:r>
            <a:endParaRPr lang="en-CA" dirty="0"/>
          </a:p>
          <a:p>
            <a:pPr lvl="1"/>
            <a:endParaRPr lang="en-CA" dirty="0"/>
          </a:p>
          <a:p>
            <a:pPr lvl="1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59FD0F-66C1-4355-8354-4C2C2DD3B988}"/>
              </a:ext>
            </a:extLst>
          </p:cNvPr>
          <p:cNvSpPr txBox="1"/>
          <p:nvPr/>
        </p:nvSpPr>
        <p:spPr>
          <a:xfrm>
            <a:off x="838200" y="5530632"/>
            <a:ext cx="739931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Max Weber, 1904: </a:t>
            </a:r>
            <a:r>
              <a:rPr lang="en-US" dirty="0">
                <a:hlinkClick r:id="rId2"/>
              </a:rPr>
              <a:t>https://archive.org/details/protestantethics00webe</a:t>
            </a:r>
            <a:endParaRPr lang="en-US" dirty="0"/>
          </a:p>
          <a:p>
            <a:r>
              <a:rPr lang="en-US" dirty="0" err="1"/>
              <a:t>Avadon</a:t>
            </a:r>
            <a:r>
              <a:rPr lang="en-US" dirty="0"/>
              <a:t>:  </a:t>
            </a:r>
            <a:r>
              <a:rPr lang="en-US" dirty="0">
                <a:hlinkClick r:id="rId3"/>
              </a:rPr>
              <a:t>https://www.classicalethics.com/</a:t>
            </a:r>
            <a:r>
              <a:rPr lang="en-US" dirty="0"/>
              <a:t>  </a:t>
            </a:r>
          </a:p>
          <a:p>
            <a:r>
              <a:rPr lang="en-US" dirty="0"/>
              <a:t>Cover image: </a:t>
            </a:r>
            <a:r>
              <a:rPr lang="en-US" dirty="0">
                <a:hlinkClick r:id="rId4"/>
              </a:rPr>
              <a:t>https://www.intheblack.com/articles/2017/07/01/how-does-culture-affect-ethics</a:t>
            </a:r>
            <a:r>
              <a:rPr lang="en-US" dirty="0"/>
              <a:t> </a:t>
            </a:r>
          </a:p>
        </p:txBody>
      </p:sp>
      <p:pic>
        <p:nvPicPr>
          <p:cNvPr id="11" name="Picture 10" descr="Chart, scatter chart&#10;&#10;Description automatically generated">
            <a:extLst>
              <a:ext uri="{FF2B5EF4-FFF2-40B4-BE49-F238E27FC236}">
                <a16:creationId xmlns:a16="http://schemas.microsoft.com/office/drawing/2014/main" id="{8E2A5468-C44D-4A48-A84C-9B65824BA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517" y="4222175"/>
            <a:ext cx="2412468" cy="243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51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8A101-0797-4BFA-BCAE-F6B6C204C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Social Practice Theory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57E93-B19A-4631-B956-31AB1AD5D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721" y="2188907"/>
            <a:ext cx="7689574" cy="3516451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E.g. environmentalists, wine merchants in Porto</a:t>
            </a:r>
            <a:endParaRPr lang="en-US" b="0" dirty="0">
              <a:effectLst/>
            </a:endParaRPr>
          </a:p>
          <a:p>
            <a:pPr lvl="1"/>
            <a:r>
              <a:rPr lang="en-US" dirty="0"/>
              <a:t>attends to the integration of emotion, motivation and agency into cultural-historical activity theory</a:t>
            </a:r>
          </a:p>
          <a:p>
            <a:pPr lvl="1"/>
            <a:r>
              <a:rPr lang="en-US" dirty="0"/>
              <a:t>incorporates careful attention to tension, conflict and difference in participation in cultural activities</a:t>
            </a:r>
          </a:p>
          <a:p>
            <a:pPr lvl="1"/>
            <a:r>
              <a:rPr lang="en-US" dirty="0"/>
              <a:t>calls for the close study of the relations of cultural activities to both local and trans-local institutional arrangements and practice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E95C09-6008-4CEC-938A-46C3CC50F990}"/>
              </a:ext>
            </a:extLst>
          </p:cNvPr>
          <p:cNvSpPr txBox="1"/>
          <p:nvPr/>
        </p:nvSpPr>
        <p:spPr>
          <a:xfrm>
            <a:off x="838200" y="5705358"/>
            <a:ext cx="87627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Holland and Lave: </a:t>
            </a:r>
            <a:r>
              <a:rPr lang="en-US" dirty="0">
                <a:hlinkClick r:id="rId2"/>
              </a:rPr>
              <a:t>https://kansai-u.repo.nii.ac.jp/?action=repository_action_common_download&amp;item_id=783&amp;item_no=1&amp;attribute_id=19&amp;file_no=1 </a:t>
            </a:r>
            <a:r>
              <a:rPr lang="en-US" dirty="0"/>
              <a:t> Via </a:t>
            </a:r>
            <a:r>
              <a:rPr lang="en-US" dirty="0">
                <a:hlinkClick r:id="rId3"/>
              </a:rPr>
              <a:t>https://wiobyrne.com/building-ethical-communities/</a:t>
            </a:r>
            <a:r>
              <a:rPr lang="en-US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89A10F-D8D9-4ACA-B816-9F5F00AF32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8390" y="2170819"/>
            <a:ext cx="3562847" cy="33151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D061CFC-D12F-4CED-B34E-EB0EC9DF1BC8}"/>
              </a:ext>
            </a:extLst>
          </p:cNvPr>
          <p:cNvSpPr txBox="1"/>
          <p:nvPr/>
        </p:nvSpPr>
        <p:spPr>
          <a:xfrm>
            <a:off x="834721" y="1690688"/>
            <a:ext cx="8140313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 practice theory (quoted Holland &amp; Lave, 2009) </a:t>
            </a:r>
          </a:p>
        </p:txBody>
      </p:sp>
    </p:spTree>
    <p:extLst>
      <p:ext uri="{BB962C8B-B14F-4D97-AF65-F5344CB8AC3E}">
        <p14:creationId xmlns:p14="http://schemas.microsoft.com/office/powerpoint/2010/main" val="481980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DE377-EA6A-4F6F-802E-6DA85F50A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Dominant Narratives and Social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724AF-86EE-4EB6-9FC7-B9029581E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12419" cy="4351338"/>
          </a:xfrm>
        </p:spPr>
        <p:txBody>
          <a:bodyPr/>
          <a:lstStyle/>
          <a:p>
            <a:r>
              <a:rPr lang="en-CA" dirty="0"/>
              <a:t>Julian </a:t>
            </a:r>
            <a:r>
              <a:rPr lang="en-CA" dirty="0" err="1"/>
              <a:t>Stodd</a:t>
            </a:r>
            <a:r>
              <a:rPr lang="en-CA" dirty="0"/>
              <a:t>: “</a:t>
            </a:r>
            <a:r>
              <a:rPr lang="en-US" dirty="0"/>
              <a:t>there is always a conflict boundary: either an uncontrolled social one, or a </a:t>
            </a:r>
            <a:r>
              <a:rPr lang="en-US" dirty="0" err="1"/>
              <a:t>formalised</a:t>
            </a:r>
            <a:r>
              <a:rPr lang="en-US" dirty="0"/>
              <a:t> State one. Social change may happen at the intersection of these systems”</a:t>
            </a:r>
            <a:r>
              <a:rPr lang="en-CA" dirty="0"/>
              <a:t> </a:t>
            </a:r>
          </a:p>
          <a:p>
            <a:r>
              <a:rPr lang="en-CA" dirty="0"/>
              <a:t>Me: </a:t>
            </a:r>
            <a:r>
              <a:rPr lang="en-US" dirty="0"/>
              <a:t>Change happens through growth, birth and death. It happens through movement and inertia. Only some change is caused by friction.</a:t>
            </a:r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5BF2C1CD-38E8-44A6-998F-8F5189A5B2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619" y="1690688"/>
            <a:ext cx="5415565" cy="40603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1D7099F-B42E-44CB-90FA-37CC7760C087}"/>
              </a:ext>
            </a:extLst>
          </p:cNvPr>
          <p:cNvSpPr txBox="1"/>
          <p:nvPr/>
        </p:nvSpPr>
        <p:spPr>
          <a:xfrm>
            <a:off x="838200" y="5988734"/>
            <a:ext cx="93131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https://julianstodd.wordpress.com/2021/12/21/the-state-and-social-change/</a:t>
            </a:r>
            <a:r>
              <a:rPr lang="en-US" dirty="0"/>
              <a:t>  </a:t>
            </a:r>
            <a:r>
              <a:rPr lang="en-US" dirty="0">
                <a:hlinkClick r:id="rId4"/>
              </a:rPr>
              <a:t>https://www.downes.ca/post/73127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52524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35132-FE31-4750-B3AE-9C9D698D0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Design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6EFF8-6B02-4ACA-9A47-9CF45DD4D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/>
              <a:t>Architectures of Control</a:t>
            </a:r>
          </a:p>
          <a:p>
            <a:pPr rtl="0">
              <a:spcBef>
                <a:spcPts val="0"/>
              </a:spcBef>
              <a:spcAft>
                <a:spcPts val="100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Dark Patterns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</a:rPr>
              <a:t>“a user interface that has been carefully crafted to trick users into doing things, such as buying overpriced insurance with their purchase or signing up for recurring bills.”</a:t>
            </a: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100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Design Justice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</a:rPr>
              <a:t>“</a:t>
            </a:r>
            <a:r>
              <a:rPr lang="en-US" dirty="0"/>
              <a:t>an approach to design that is led by marginalized communities and that aims explicitly to challenge, rather than reproduce, structural inequalities.</a:t>
            </a:r>
            <a:r>
              <a:rPr lang="en-US" dirty="0">
                <a:solidFill>
                  <a:srgbClr val="000000"/>
                </a:solidFill>
              </a:rPr>
              <a:t>”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   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</a:rPr>
              <a:t>  </a:t>
            </a:r>
            <a:endParaRPr lang="en-US" dirty="0"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60297D-27B2-42FC-85B0-CA3EFE174A9B}"/>
              </a:ext>
            </a:extLst>
          </p:cNvPr>
          <p:cNvSpPr txBox="1"/>
          <p:nvPr/>
        </p:nvSpPr>
        <p:spPr>
          <a:xfrm>
            <a:off x="923003" y="5292546"/>
            <a:ext cx="897172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Dan Lockton - </a:t>
            </a:r>
            <a:r>
              <a:rPr lang="en-US" dirty="0">
                <a:hlinkClick r:id="rId2"/>
              </a:rPr>
              <a:t>http://www.danlockton.co.uk/research/Architectures_of_Control_v1_01.pdf</a:t>
            </a:r>
            <a:r>
              <a:rPr lang="en-US" dirty="0"/>
              <a:t>    </a:t>
            </a:r>
            <a:r>
              <a:rPr lang="en-US" dirty="0">
                <a:hlinkClick r:id="rId3"/>
              </a:rPr>
              <a:t>https://architectures.danlockton.co.uk/2005/11/16/welcome/</a:t>
            </a:r>
            <a:r>
              <a:rPr lang="en-US" dirty="0"/>
              <a:t> </a:t>
            </a:r>
          </a:p>
          <a:p>
            <a:r>
              <a:rPr lang="en-US" dirty="0"/>
              <a:t>Harry </a:t>
            </a:r>
            <a:r>
              <a:rPr lang="en-US" dirty="0" err="1"/>
              <a:t>Brignull</a:t>
            </a:r>
            <a:r>
              <a:rPr lang="en-US" dirty="0"/>
              <a:t> - </a:t>
            </a:r>
            <a:r>
              <a:rPr lang="en-US" dirty="0">
                <a:hlinkClick r:id="rId4"/>
              </a:rPr>
              <a:t>https://www.darkpatterns.org/</a:t>
            </a:r>
            <a:r>
              <a:rPr lang="en-US" dirty="0"/>
              <a:t> </a:t>
            </a:r>
          </a:p>
          <a:p>
            <a:r>
              <a:rPr lang="en-US" dirty="0"/>
              <a:t>Sasha Costanza-Chock </a:t>
            </a:r>
            <a:r>
              <a:rPr lang="en-US" dirty="0">
                <a:hlinkClick r:id="rId5"/>
              </a:rPr>
              <a:t>https://mitpress.mit.edu/books/design-justice</a:t>
            </a:r>
            <a:r>
              <a:rPr lang="en-US" dirty="0"/>
              <a:t>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B467FA2-0B13-459B-B883-EA98593D57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2294" y="860225"/>
            <a:ext cx="6822745" cy="204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27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F075D-9DF0-4079-9007-3DAD690FC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Beyond Design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0C164-AF4D-43D6-94B3-4939F5583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7434" y="1825625"/>
            <a:ext cx="603636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Ton Zylstra: two things that I have a certain dislike for,:</a:t>
            </a:r>
          </a:p>
          <a:p>
            <a:pPr lvl="1"/>
            <a:r>
              <a:rPr lang="en-US" dirty="0"/>
              <a:t>“The first concerns treating the philosophy of technology, information and data ethics in general as a purely philosophical and scientific debate. It… then has no immediate bearing on the things </a:t>
            </a:r>
            <a:r>
              <a:rPr lang="en-US" dirty="0" err="1"/>
              <a:t>organisations</a:t>
            </a:r>
            <a:r>
              <a:rPr lang="en-US" dirty="0"/>
              <a:t>… do in practice”</a:t>
            </a:r>
          </a:p>
          <a:p>
            <a:pPr lvl="1"/>
            <a:r>
              <a:rPr lang="en-US" dirty="0"/>
              <a:t>“The second concerns seeing ‘Ethics by design’ as a sufficient fix.”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6F3D2-A691-4BFF-A844-E83F70F23EAE}"/>
              </a:ext>
            </a:extLst>
          </p:cNvPr>
          <p:cNvSpPr txBox="1"/>
          <p:nvPr/>
        </p:nvSpPr>
        <p:spPr>
          <a:xfrm>
            <a:off x="838200" y="5853797"/>
            <a:ext cx="98607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Ton Zylstra, Ethics as a practice #GlobalEthicsDay2020 : Ethics as a Practice (</a:t>
            </a:r>
            <a:r>
              <a:rPr lang="en-US" dirty="0" err="1"/>
              <a:t>EaaP</a:t>
            </a:r>
            <a:r>
              <a:rPr lang="en-US" dirty="0"/>
              <a:t>) (all quoted) </a:t>
            </a:r>
            <a:r>
              <a:rPr lang="en-US" dirty="0">
                <a:hlinkClick r:id="rId2"/>
              </a:rPr>
              <a:t>https://www.zylstra.org/blog/2020/10/globalethicsday2020-ethics-as-a-practice-eaap/</a:t>
            </a:r>
            <a:r>
              <a:rPr lang="en-US" dirty="0"/>
              <a:t>  </a:t>
            </a:r>
          </a:p>
        </p:txBody>
      </p:sp>
      <p:pic>
        <p:nvPicPr>
          <p:cNvPr id="7" name="Picture 6" descr="A picture containing grass, outdoor, green&#10;&#10;Description automatically generated">
            <a:extLst>
              <a:ext uri="{FF2B5EF4-FFF2-40B4-BE49-F238E27FC236}">
                <a16:creationId xmlns:a16="http://schemas.microsoft.com/office/drawing/2014/main" id="{F6D6298E-F86B-4D53-89BF-0AE6420C3C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95" y="1913282"/>
            <a:ext cx="4227444" cy="317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96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619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Culture and Ethics</vt:lpstr>
      <vt:lpstr>Down the Staircase</vt:lpstr>
      <vt:lpstr>Culture and Ethics?</vt:lpstr>
      <vt:lpstr>Social Practice Theory</vt:lpstr>
      <vt:lpstr>Dominant Narratives and Social Change</vt:lpstr>
      <vt:lpstr>Design</vt:lpstr>
      <vt:lpstr>Beyond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Practices and Culture</dc:title>
  <dc:creator>Stephen Downes</dc:creator>
  <cp:lastModifiedBy>Stephen Downes</cp:lastModifiedBy>
  <cp:revision>8</cp:revision>
  <dcterms:created xsi:type="dcterms:W3CDTF">2021-12-23T15:04:54Z</dcterms:created>
  <dcterms:modified xsi:type="dcterms:W3CDTF">2021-12-24T20:46:45Z</dcterms:modified>
</cp:coreProperties>
</file>