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4" r:id="rId3"/>
    <p:sldId id="266" r:id="rId4"/>
    <p:sldId id="265" r:id="rId5"/>
    <p:sldId id="267" r:id="rId6"/>
    <p:sldId id="268" r:id="rId7"/>
    <p:sldId id="270" r:id="rId8"/>
    <p:sldId id="271" r:id="rId9"/>
    <p:sldId id="272" r:id="rId10"/>
    <p:sldId id="257" r:id="rId11"/>
    <p:sldId id="258" r:id="rId12"/>
    <p:sldId id="259" r:id="rId13"/>
    <p:sldId id="260" r:id="rId14"/>
    <p:sldId id="261" r:id="rId15"/>
    <p:sldId id="262" r:id="rId16"/>
    <p:sldId id="26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4" autoAdjust="0"/>
    <p:restoredTop sz="94660"/>
  </p:normalViewPr>
  <p:slideViewPr>
    <p:cSldViewPr snapToGrid="0">
      <p:cViewPr varScale="1">
        <p:scale>
          <a:sx n="97" d="100"/>
          <a:sy n="97" d="100"/>
        </p:scale>
        <p:origin x="108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AC51A1-C78C-4C21-8DDA-C4807B40CC63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37BF1D-6DE8-47DF-9A34-4E0460F30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889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634CD-B94E-4CA7-AFA4-E5C9FD0927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D1968C-805A-4D05-931C-FE4AF3941B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A349C3-B032-4BE8-BA83-3AA254C3D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B3ED2-16C7-4C00-A48B-F77C34797633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D47A09-ED8F-4538-B43E-6F1FB5900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1DCEF1-5671-40CC-B21C-1769A52E4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80D42-81B4-48DD-B7AC-C5A883376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697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CFF44-9E01-479A-8600-B409C4386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7E4CBB-8ED7-4101-834F-0202E29720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C4938F-3355-4976-BD1F-533394CFD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B3ED2-16C7-4C00-A48B-F77C34797633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43A592-A0A2-40EE-952A-6367AE0EA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95A5E2-7C3A-488A-9BC9-2C4348D39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80D42-81B4-48DD-B7AC-C5A883376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541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2D8D10A-C53C-4349-B202-283726DB2E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C69898-D69D-47BB-999F-CDC725A998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18DF1E-1D67-4C55-9CB9-79162CC28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B3ED2-16C7-4C00-A48B-F77C34797633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6B9363-6923-4EB8-B4AD-57CB9984B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19916D-7560-40EB-BA01-C32890807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80D42-81B4-48DD-B7AC-C5A883376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91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6086C-A023-4746-9698-5EA7631CA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94B522-51A5-43D8-9AB0-5C1B60592B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197C95-9BFD-4590-A7EB-725E75E25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B3ED2-16C7-4C00-A48B-F77C34797633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AB7AD0-B449-4EED-9574-B7D333A5D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0B5C69-1D23-4AC0-9E36-18B2FA83D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80D42-81B4-48DD-B7AC-C5A883376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018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B697F-1B34-477D-824A-DDA4451AA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BAC906-270B-46B7-A6BA-567F46EEB6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5318B5-C2D9-48C9-AFA2-EADB071C2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B3ED2-16C7-4C00-A48B-F77C34797633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D9C2C0-0955-49B3-9AE6-10D152A82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05ACD0-0811-491D-8073-23EA8699F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80D42-81B4-48DD-B7AC-C5A883376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746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562E6-CB94-4917-B57C-DF41EBD1B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37A095-911D-46DE-AE6E-0E277CA67F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77F2F8-5D55-4772-AAAB-626AC16843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B7BA69-D99C-4109-B2F2-65A05F4F1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B3ED2-16C7-4C00-A48B-F77C34797633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1BDEF8-B8E8-4AAC-AF69-929DFBE12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EB7DB3-6472-48E8-AAB2-8DAA619DD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80D42-81B4-48DD-B7AC-C5A883376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571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682ED-02A0-45C7-8C15-4578ECAE6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288E0C-8DF7-4EFA-96C4-B1EA06C481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D23E54-9DDF-41D5-A8C2-9B39BA428C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C5F89F-4047-4470-9542-0460CE02BB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F8BB89-F708-4E7B-AA53-EB4B5AF057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E1C1A1D-CC7E-480E-B2D1-46AD34E03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B3ED2-16C7-4C00-A48B-F77C34797633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3E5232-60AD-459F-9557-D8C29F526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E096E4-40F1-47B0-9CA6-1848FDFC5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80D42-81B4-48DD-B7AC-C5A883376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221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62DE6-49A2-4B2A-AA60-34C20EE49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285829-14D9-4547-8A68-042174ED4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B3ED2-16C7-4C00-A48B-F77C34797633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9B3F4F-E686-4A01-A8D3-A92A90BB5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CA3342-53B5-41A5-ADC8-415D01C39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80D42-81B4-48DD-B7AC-C5A883376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853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47E792-B4CA-45AE-AE49-24A787672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B3ED2-16C7-4C00-A48B-F77C34797633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39DB5A-BF62-4A37-B57D-51471FA08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18AC80-8C47-488E-954B-95D7E0FF5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80D42-81B4-48DD-B7AC-C5A883376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01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7907C-1897-4E7C-A58C-4A59D75AB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ACAA92-8D99-4D20-96CD-2FD218C8E8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ACD4B7-FB35-4F26-A752-F924A1C686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B61E6D-FD63-4A84-ACF2-B8B0F1765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B3ED2-16C7-4C00-A48B-F77C34797633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00CFC0-132B-49A4-A0D9-4012592B6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84BD0F-0996-489E-94A1-B9CE6E712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80D42-81B4-48DD-B7AC-C5A883376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949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C5862-9AA4-44CB-8601-34DD3FA7A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D37C87-8F16-44F0-B73D-5E922000EB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94EC95-7D6A-47F3-8411-4F5F1F8CD0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901F4F-88AE-44E7-B43D-6789E7295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B3ED2-16C7-4C00-A48B-F77C34797633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D6A8CB-2F7F-4F87-A29C-63B4E7866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ECA993-F4C2-436B-8C7E-53B5FF673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80D42-81B4-48DD-B7AC-C5A883376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53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61367D-D931-49BC-A7C0-D1A24DE6F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1ACE7F-BBD4-4E85-80F9-CCC1AFE60D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858E13-1CCD-4216-A9B7-23D892DD4C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EB3ED2-16C7-4C00-A48B-F77C34797633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0F875E-D65B-492E-8FE0-64FC2BC1F5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79B44F-D43C-4395-8895-9B3ABBEDDE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80D42-81B4-48DD-B7AC-C5A883376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147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ethics.mooc.ca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alamis.com/hub/descriptive-analytics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celerated-insight.com/spend-analytics-diagnostics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link.springer.com/article/10.1007/s42979-021-00592-x/figures/3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bain.com/insights/do-this-not-that-prescriptive-analytics-in-sales-and-marketing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verge.com/21346343/gpt-3-explainer-openai-examples-errors-agi-potential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insightaas.com/new-research-ai-and-advanced-analytics-connecting-culture-ethics-and-society-in-a-machine-age/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link.springer.com/article/10.1007/s42979-021-00592-x/figures/2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hajournals.org/doi/full/10.1161/JAHA.119.012788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implilearn.com/tutorials/machine-learning-tutorial/classification-in-machine-learning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ink.springer.com/article/10.1007/s42979-021-00592-x/figures/6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vitalflux.com/machine-learning-feature-selection-feature-extraction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s://www.youtube.com/watch?v=4XyRg4PrRjA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link.springer.com/article/10.1007/s42979-021-00592-x/figures/9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dark, lit, outdoor object, night sky&#10;&#10;Description automatically generated">
            <a:extLst>
              <a:ext uri="{FF2B5EF4-FFF2-40B4-BE49-F238E27FC236}">
                <a16:creationId xmlns:a16="http://schemas.microsoft.com/office/drawing/2014/main" id="{9954878E-95AD-4210-B1D0-8422B51330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" r="6010" b="-1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206395-7348-41FA-B3B0-ED5A5302E7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Applications of Analytics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2FE31F-9EE8-4F70-B1E6-9E63DC875E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Stephen Downes</a:t>
            </a:r>
          </a:p>
          <a:p>
            <a:r>
              <a:rPr lang="en-US">
                <a:solidFill>
                  <a:srgbClr val="FFFFFF"/>
                </a:solidFill>
              </a:rPr>
              <a:t>October 18, 2021</a:t>
            </a:r>
          </a:p>
        </p:txBody>
      </p:sp>
    </p:spTree>
    <p:extLst>
      <p:ext uri="{BB962C8B-B14F-4D97-AF65-F5344CB8AC3E}">
        <p14:creationId xmlns:p14="http://schemas.microsoft.com/office/powerpoint/2010/main" val="32334851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8127E4AD-C733-437F-B2AD-C8387E09CCEF}"/>
              </a:ext>
            </a:extLst>
          </p:cNvPr>
          <p:cNvSpPr/>
          <p:nvPr/>
        </p:nvSpPr>
        <p:spPr>
          <a:xfrm>
            <a:off x="5291191" y="2946115"/>
            <a:ext cx="1458930" cy="72946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Analytics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264AB50-C270-4B31-B17B-F72CB74B0B1A}"/>
              </a:ext>
            </a:extLst>
          </p:cNvPr>
          <p:cNvSpPr/>
          <p:nvPr/>
        </p:nvSpPr>
        <p:spPr>
          <a:xfrm>
            <a:off x="3266325" y="2963240"/>
            <a:ext cx="1446943" cy="6900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Diagnostic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B483CB8-FEEC-4650-A925-037D0F3B9FCE}"/>
              </a:ext>
            </a:extLst>
          </p:cNvPr>
          <p:cNvSpPr/>
          <p:nvPr/>
        </p:nvSpPr>
        <p:spPr>
          <a:xfrm>
            <a:off x="7328044" y="2963240"/>
            <a:ext cx="1446943" cy="6900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Generative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458CB67-4A73-4AC8-BCD2-8D9F398B8733}"/>
              </a:ext>
            </a:extLst>
          </p:cNvPr>
          <p:cNvSpPr txBox="1"/>
          <p:nvPr/>
        </p:nvSpPr>
        <p:spPr>
          <a:xfrm>
            <a:off x="1183670" y="721744"/>
            <a:ext cx="2083085" cy="1200329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0" scaled="0"/>
            </a:gradFill>
          </a:ln>
        </p:spPr>
        <p:txBody>
          <a:bodyPr wrap="square">
            <a:spAutoFit/>
          </a:bodyPr>
          <a:lstStyle/>
          <a:p>
            <a:pPr algn="r"/>
            <a:r>
              <a:rPr lang="en-US" sz="1200" dirty="0"/>
              <a:t>Data Mart / Data Lake</a:t>
            </a:r>
          </a:p>
          <a:p>
            <a:pPr algn="r"/>
            <a:r>
              <a:rPr lang="en-US" sz="1200" dirty="0"/>
              <a:t>Tracking</a:t>
            </a:r>
          </a:p>
          <a:p>
            <a:pPr algn="r"/>
            <a:r>
              <a:rPr lang="en-US" sz="1200" dirty="0"/>
              <a:t>Systems Analysis</a:t>
            </a:r>
          </a:p>
          <a:p>
            <a:pPr algn="r"/>
            <a:r>
              <a:rPr lang="en-US" sz="1200" dirty="0"/>
              <a:t>Institutional Compliance</a:t>
            </a:r>
          </a:p>
          <a:p>
            <a:pPr algn="r"/>
            <a:r>
              <a:rPr lang="en-US" sz="1200" dirty="0"/>
              <a:t>Student Profiles</a:t>
            </a:r>
          </a:p>
          <a:p>
            <a:pPr algn="r"/>
            <a:r>
              <a:rPr lang="en-US" sz="1200" dirty="0"/>
              <a:t>Dashboards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A490133-FC38-4667-844D-496711F3E37D}"/>
              </a:ext>
            </a:extLst>
          </p:cNvPr>
          <p:cNvSpPr txBox="1"/>
          <p:nvPr/>
        </p:nvSpPr>
        <p:spPr>
          <a:xfrm>
            <a:off x="331344" y="2154117"/>
            <a:ext cx="2083085" cy="2308324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0" scaled="0"/>
            </a:gradFill>
          </a:ln>
        </p:spPr>
        <p:txBody>
          <a:bodyPr wrap="square">
            <a:spAutoFit/>
          </a:bodyPr>
          <a:lstStyle/>
          <a:p>
            <a:pPr algn="r"/>
            <a:r>
              <a:rPr lang="en-US" sz="1200" dirty="0"/>
              <a:t>Audio and Video Transcription</a:t>
            </a:r>
          </a:p>
          <a:p>
            <a:pPr algn="r"/>
            <a:r>
              <a:rPr lang="en-US" sz="1200" dirty="0"/>
              <a:t>Security</a:t>
            </a:r>
          </a:p>
          <a:p>
            <a:pPr algn="r"/>
            <a:r>
              <a:rPr lang="en-US" sz="1200" dirty="0"/>
              <a:t>Access Control</a:t>
            </a:r>
          </a:p>
          <a:p>
            <a:pPr algn="r"/>
            <a:r>
              <a:rPr lang="en-US" sz="1200" dirty="0"/>
              <a:t>Spam Detection</a:t>
            </a:r>
          </a:p>
          <a:p>
            <a:pPr algn="r"/>
            <a:r>
              <a:rPr lang="en-US" sz="1200" dirty="0"/>
              <a:t>Plagiarism Detection</a:t>
            </a:r>
          </a:p>
          <a:p>
            <a:pPr algn="r"/>
            <a:r>
              <a:rPr lang="en-US" sz="1200" dirty="0"/>
              <a:t>Proctoring</a:t>
            </a:r>
          </a:p>
          <a:p>
            <a:pPr algn="r"/>
            <a:r>
              <a:rPr lang="en-US" sz="1200" dirty="0"/>
              <a:t>Fakes Detection</a:t>
            </a:r>
          </a:p>
          <a:p>
            <a:pPr algn="r"/>
            <a:r>
              <a:rPr lang="en-US" sz="1200" dirty="0"/>
              <a:t>Supporting Special Needs</a:t>
            </a:r>
          </a:p>
          <a:p>
            <a:pPr algn="r"/>
            <a:r>
              <a:rPr lang="en-US" sz="1200" dirty="0"/>
              <a:t>Sentiment Analysis</a:t>
            </a:r>
          </a:p>
          <a:p>
            <a:pPr algn="r"/>
            <a:r>
              <a:rPr lang="en-US" sz="1200" dirty="0"/>
              <a:t>Opinion Sampling</a:t>
            </a:r>
          </a:p>
          <a:p>
            <a:pPr algn="r"/>
            <a:r>
              <a:rPr lang="en-US" sz="1200" dirty="0"/>
              <a:t>Automated Grading</a:t>
            </a:r>
          </a:p>
          <a:p>
            <a:pPr algn="r"/>
            <a:r>
              <a:rPr lang="en-US" sz="1200" dirty="0"/>
              <a:t>Competencies Assessment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889096D-87B7-4743-BDF8-8A2BADFB4184}"/>
              </a:ext>
            </a:extLst>
          </p:cNvPr>
          <p:cNvSpPr txBox="1"/>
          <p:nvPr/>
        </p:nvSpPr>
        <p:spPr>
          <a:xfrm>
            <a:off x="842480" y="4690090"/>
            <a:ext cx="2424277" cy="1569660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0" scaled="0"/>
            </a:gradFill>
          </a:ln>
        </p:spPr>
        <p:txBody>
          <a:bodyPr wrap="square">
            <a:spAutoFit/>
          </a:bodyPr>
          <a:lstStyle/>
          <a:p>
            <a:pPr algn="r"/>
            <a:r>
              <a:rPr lang="en-US" sz="1200" dirty="0"/>
              <a:t>Resource Planning</a:t>
            </a:r>
          </a:p>
          <a:p>
            <a:pPr algn="r"/>
            <a:r>
              <a:rPr lang="en-US" sz="1200" dirty="0"/>
              <a:t>Learning Design</a:t>
            </a:r>
          </a:p>
          <a:p>
            <a:pPr algn="r"/>
            <a:r>
              <a:rPr lang="en-US" sz="1200" dirty="0"/>
              <a:t>User Testing</a:t>
            </a:r>
          </a:p>
          <a:p>
            <a:pPr algn="r"/>
            <a:r>
              <a:rPr lang="en-US" sz="1200" dirty="0"/>
              <a:t>Identify Students At Risk of Failing</a:t>
            </a:r>
          </a:p>
          <a:p>
            <a:pPr algn="r"/>
            <a:r>
              <a:rPr lang="en-US" sz="1200" dirty="0"/>
              <a:t>Academic Advising</a:t>
            </a:r>
          </a:p>
          <a:p>
            <a:pPr algn="r"/>
            <a:r>
              <a:rPr lang="en-US" sz="1200" dirty="0"/>
              <a:t>Precision Education</a:t>
            </a:r>
          </a:p>
          <a:p>
            <a:pPr algn="r"/>
            <a:r>
              <a:rPr lang="en-US" sz="1200" dirty="0"/>
              <a:t>Student Recruitment</a:t>
            </a:r>
          </a:p>
          <a:p>
            <a:pPr algn="r"/>
            <a:r>
              <a:rPr lang="en-US" sz="1200" dirty="0"/>
              <a:t>Ratings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36C516F-DB44-45B4-90C5-3C0E85E3EEE4}"/>
              </a:ext>
            </a:extLst>
          </p:cNvPr>
          <p:cNvSpPr txBox="1"/>
          <p:nvPr/>
        </p:nvSpPr>
        <p:spPr>
          <a:xfrm>
            <a:off x="8774987" y="721744"/>
            <a:ext cx="2242335" cy="1384995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0800000" scaled="0"/>
            </a:gradFill>
          </a:ln>
        </p:spPr>
        <p:txBody>
          <a:bodyPr wrap="square">
            <a:spAutoFit/>
          </a:bodyPr>
          <a:lstStyle/>
          <a:p>
            <a:r>
              <a:rPr lang="en-US" sz="1200" dirty="0"/>
              <a:t>Learning Recommendations</a:t>
            </a:r>
          </a:p>
          <a:p>
            <a:r>
              <a:rPr lang="en-US" sz="1200" dirty="0"/>
              <a:t>Adaptive Learning</a:t>
            </a:r>
          </a:p>
          <a:p>
            <a:r>
              <a:rPr lang="en-US" sz="1200" dirty="0"/>
              <a:t>Adaptive Group Formation</a:t>
            </a:r>
          </a:p>
          <a:p>
            <a:r>
              <a:rPr lang="en-US" sz="1200" dirty="0"/>
              <a:t>Placement Matching</a:t>
            </a:r>
          </a:p>
          <a:p>
            <a:r>
              <a:rPr lang="en-US" sz="1200" dirty="0"/>
              <a:t>Hiring</a:t>
            </a:r>
          </a:p>
          <a:p>
            <a:r>
              <a:rPr lang="en-US" sz="1200" dirty="0"/>
              <a:t>Pricing</a:t>
            </a:r>
          </a:p>
          <a:p>
            <a:r>
              <a:rPr lang="en-US" sz="1200" dirty="0"/>
              <a:t>Decision-Making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88060BF-5D87-4FA3-9BB1-39CBA919E176}"/>
              </a:ext>
            </a:extLst>
          </p:cNvPr>
          <p:cNvSpPr txBox="1"/>
          <p:nvPr/>
        </p:nvSpPr>
        <p:spPr>
          <a:xfrm>
            <a:off x="9551540" y="2800448"/>
            <a:ext cx="1903288" cy="1015663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0800000" scaled="0"/>
            </a:gradFill>
          </a:ln>
        </p:spPr>
        <p:txBody>
          <a:bodyPr wrap="square">
            <a:spAutoFit/>
          </a:bodyPr>
          <a:lstStyle/>
          <a:p>
            <a:r>
              <a:rPr lang="en-US" sz="1200" dirty="0"/>
              <a:t>Chatbots and More</a:t>
            </a:r>
          </a:p>
          <a:p>
            <a:r>
              <a:rPr lang="en-US" sz="1200" dirty="0"/>
              <a:t>AI-Generated Content</a:t>
            </a:r>
          </a:p>
          <a:p>
            <a:r>
              <a:rPr lang="en-US" sz="1200" dirty="0"/>
              <a:t>Autogenerated Animation</a:t>
            </a:r>
          </a:p>
          <a:p>
            <a:r>
              <a:rPr lang="en-US" sz="1200" dirty="0"/>
              <a:t>Coaching</a:t>
            </a:r>
          </a:p>
          <a:p>
            <a:r>
              <a:rPr lang="en-US" sz="1200" dirty="0"/>
              <a:t>Artificial Teachers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508625A-85A8-4E05-8CC4-D24B84DFF957}"/>
              </a:ext>
            </a:extLst>
          </p:cNvPr>
          <p:cNvSpPr txBox="1"/>
          <p:nvPr/>
        </p:nvSpPr>
        <p:spPr>
          <a:xfrm>
            <a:off x="8774987" y="4690090"/>
            <a:ext cx="1809106" cy="1569660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0800000" scaled="0"/>
            </a:gradFill>
          </a:ln>
        </p:spPr>
        <p:txBody>
          <a:bodyPr wrap="square">
            <a:spAutoFit/>
          </a:bodyPr>
          <a:lstStyle/>
          <a:p>
            <a:r>
              <a:rPr lang="en-US" sz="1200" dirty="0"/>
              <a:t>Community Standards</a:t>
            </a:r>
          </a:p>
          <a:p>
            <a:r>
              <a:rPr lang="en-US" sz="1200" dirty="0"/>
              <a:t>Influencing Behaviour</a:t>
            </a:r>
          </a:p>
          <a:p>
            <a:r>
              <a:rPr lang="en-US" sz="1200" dirty="0"/>
              <a:t>Identifying the Bad</a:t>
            </a:r>
          </a:p>
          <a:p>
            <a:r>
              <a:rPr lang="en-US" sz="1200" dirty="0"/>
              <a:t>Amplifying the Good</a:t>
            </a:r>
          </a:p>
          <a:p>
            <a:r>
              <a:rPr lang="en-US" sz="1200" dirty="0"/>
              <a:t>Defining What’s Fair</a:t>
            </a:r>
          </a:p>
          <a:p>
            <a:r>
              <a:rPr lang="en-US" sz="1200" dirty="0"/>
              <a:t>Changing the Law</a:t>
            </a:r>
          </a:p>
          <a:p>
            <a:r>
              <a:rPr lang="en-US" sz="1200" dirty="0"/>
              <a:t>Moderating Discourse</a:t>
            </a:r>
          </a:p>
          <a:p>
            <a:r>
              <a:rPr lang="en-US" sz="1200" dirty="0"/>
              <a:t>Easing Distress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E58F9DB-674A-462C-A9F8-48A422490FC9}"/>
              </a:ext>
            </a:extLst>
          </p:cNvPr>
          <p:cNvCxnSpPr>
            <a:stCxn id="16" idx="3"/>
            <a:endCxn id="5" idx="2"/>
          </p:cNvCxnSpPr>
          <p:nvPr/>
        </p:nvCxnSpPr>
        <p:spPr>
          <a:xfrm>
            <a:off x="2414429" y="3308279"/>
            <a:ext cx="851896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CE005296-286C-43A3-A83F-7C6F44BB0A44}"/>
              </a:ext>
            </a:extLst>
          </p:cNvPr>
          <p:cNvCxnSpPr>
            <a:cxnSpLocks/>
            <a:stCxn id="22" idx="1"/>
            <a:endCxn id="8" idx="6"/>
          </p:cNvCxnSpPr>
          <p:nvPr/>
        </p:nvCxnSpPr>
        <p:spPr>
          <a:xfrm flipH="1">
            <a:off x="8774987" y="3308280"/>
            <a:ext cx="7765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2755FBF3-7207-45BF-AD69-9C23EDBF948B}"/>
              </a:ext>
            </a:extLst>
          </p:cNvPr>
          <p:cNvCxnSpPr>
            <a:stCxn id="5" idx="6"/>
            <a:endCxn id="3" idx="2"/>
          </p:cNvCxnSpPr>
          <p:nvPr/>
        </p:nvCxnSpPr>
        <p:spPr>
          <a:xfrm>
            <a:off x="4713268" y="3308280"/>
            <a:ext cx="577923" cy="25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74ED0749-A8A2-441E-BFDF-A8157684BE96}"/>
              </a:ext>
            </a:extLst>
          </p:cNvPr>
          <p:cNvCxnSpPr>
            <a:stCxn id="14" idx="3"/>
            <a:endCxn id="3" idx="1"/>
          </p:cNvCxnSpPr>
          <p:nvPr/>
        </p:nvCxnSpPr>
        <p:spPr>
          <a:xfrm>
            <a:off x="3266755" y="1321909"/>
            <a:ext cx="2238091" cy="17310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3B291418-190E-4734-B460-BC1BED44ABF3}"/>
              </a:ext>
            </a:extLst>
          </p:cNvPr>
          <p:cNvSpPr/>
          <p:nvPr/>
        </p:nvSpPr>
        <p:spPr>
          <a:xfrm>
            <a:off x="3844248" y="1678970"/>
            <a:ext cx="1446943" cy="6900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Descriptive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082A95B0-CAF9-4BD0-8A14-3E08D2641366}"/>
              </a:ext>
            </a:extLst>
          </p:cNvPr>
          <p:cNvCxnSpPr>
            <a:stCxn id="3" idx="3"/>
            <a:endCxn id="18" idx="3"/>
          </p:cNvCxnSpPr>
          <p:nvPr/>
        </p:nvCxnSpPr>
        <p:spPr>
          <a:xfrm flipH="1">
            <a:off x="3266757" y="3568752"/>
            <a:ext cx="2238089" cy="19061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4BA4D964-27CD-4D6C-9224-3071BEDD95B7}"/>
              </a:ext>
            </a:extLst>
          </p:cNvPr>
          <p:cNvSpPr/>
          <p:nvPr/>
        </p:nvSpPr>
        <p:spPr>
          <a:xfrm>
            <a:off x="3844248" y="4129356"/>
            <a:ext cx="1446943" cy="6900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Predictive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4F44B0A6-A309-40BA-9741-A4368B4E4543}"/>
              </a:ext>
            </a:extLst>
          </p:cNvPr>
          <p:cNvCxnSpPr>
            <a:stCxn id="20" idx="1"/>
            <a:endCxn id="3" idx="7"/>
          </p:cNvCxnSpPr>
          <p:nvPr/>
        </p:nvCxnSpPr>
        <p:spPr>
          <a:xfrm flipH="1">
            <a:off x="6536466" y="1414242"/>
            <a:ext cx="2238521" cy="16387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9CB43239-6A4D-41B4-8007-DB6B57176D37}"/>
              </a:ext>
            </a:extLst>
          </p:cNvPr>
          <p:cNvCxnSpPr>
            <a:stCxn id="24" idx="1"/>
            <a:endCxn id="3" idx="5"/>
          </p:cNvCxnSpPr>
          <p:nvPr/>
        </p:nvCxnSpPr>
        <p:spPr>
          <a:xfrm flipH="1" flipV="1">
            <a:off x="6536466" y="3568752"/>
            <a:ext cx="2238521" cy="19061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E3D29F91-4256-4CFA-9DF4-3F742A4EBF1E}"/>
              </a:ext>
            </a:extLst>
          </p:cNvPr>
          <p:cNvCxnSpPr>
            <a:stCxn id="8" idx="2"/>
            <a:endCxn id="3" idx="6"/>
          </p:cNvCxnSpPr>
          <p:nvPr/>
        </p:nvCxnSpPr>
        <p:spPr>
          <a:xfrm flipH="1">
            <a:off x="6750121" y="3308280"/>
            <a:ext cx="577923" cy="25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02BFDA38-C20E-487F-97CD-8328F7B18D68}"/>
              </a:ext>
            </a:extLst>
          </p:cNvPr>
          <p:cNvSpPr/>
          <p:nvPr/>
        </p:nvSpPr>
        <p:spPr>
          <a:xfrm>
            <a:off x="6750121" y="1693954"/>
            <a:ext cx="1524001" cy="6900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Prescriptive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C0D4E95-4753-4437-AAAD-BD30A4680AA1}"/>
              </a:ext>
            </a:extLst>
          </p:cNvPr>
          <p:cNvSpPr/>
          <p:nvPr/>
        </p:nvSpPr>
        <p:spPr>
          <a:xfrm>
            <a:off x="6744985" y="4128927"/>
            <a:ext cx="1446943" cy="6900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Deontic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1B83EF6-D5F8-453D-9EB4-36575D2EF77D}"/>
              </a:ext>
            </a:extLst>
          </p:cNvPr>
          <p:cNvSpPr txBox="1"/>
          <p:nvPr/>
        </p:nvSpPr>
        <p:spPr>
          <a:xfrm>
            <a:off x="3646974" y="314135"/>
            <a:ext cx="47473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Applications of Analytics</a:t>
            </a:r>
          </a:p>
          <a:p>
            <a:r>
              <a:rPr lang="en-US" sz="1200" dirty="0"/>
              <a:t>v. 1.0 October 17, 2021</a:t>
            </a:r>
            <a:endParaRPr lang="en-US" sz="1100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8405398C-00CA-41A6-B903-D3E368D3CA89}"/>
              </a:ext>
            </a:extLst>
          </p:cNvPr>
          <p:cNvSpPr txBox="1"/>
          <p:nvPr/>
        </p:nvSpPr>
        <p:spPr>
          <a:xfrm>
            <a:off x="3695354" y="1336404"/>
            <a:ext cx="2340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What happened?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11AA3CF-3FCE-4421-B8A4-9CB3D86EEE9C}"/>
              </a:ext>
            </a:extLst>
          </p:cNvPr>
          <p:cNvSpPr txBox="1"/>
          <p:nvPr/>
        </p:nvSpPr>
        <p:spPr>
          <a:xfrm>
            <a:off x="2490202" y="2415690"/>
            <a:ext cx="2340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What kind of thing happened?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28E10950-88BA-4574-BCAA-A6A2FD26FBA8}"/>
              </a:ext>
            </a:extLst>
          </p:cNvPr>
          <p:cNvSpPr txBox="1"/>
          <p:nvPr/>
        </p:nvSpPr>
        <p:spPr>
          <a:xfrm>
            <a:off x="2840377" y="3808987"/>
            <a:ext cx="2340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What will happen?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8C9484AF-54B9-49FD-A14D-43AF1F14053F}"/>
              </a:ext>
            </a:extLst>
          </p:cNvPr>
          <p:cNvSpPr txBox="1"/>
          <p:nvPr/>
        </p:nvSpPr>
        <p:spPr>
          <a:xfrm>
            <a:off x="6712114" y="1215491"/>
            <a:ext cx="2083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Make it happen?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8B8A8E31-AD8B-4136-B109-ABAE1C27B997}"/>
              </a:ext>
            </a:extLst>
          </p:cNvPr>
          <p:cNvSpPr txBox="1"/>
          <p:nvPr/>
        </p:nvSpPr>
        <p:spPr>
          <a:xfrm>
            <a:off x="7224214" y="2554189"/>
            <a:ext cx="2340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Make something new?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EB9C0420-4E64-4EEA-95F5-2B55441E8B9E}"/>
              </a:ext>
            </a:extLst>
          </p:cNvPr>
          <p:cNvSpPr txBox="1"/>
          <p:nvPr/>
        </p:nvSpPr>
        <p:spPr>
          <a:xfrm>
            <a:off x="8394929" y="4231463"/>
            <a:ext cx="2340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What should happen?</a:t>
            </a:r>
          </a:p>
        </p:txBody>
      </p:sp>
      <p:pic>
        <p:nvPicPr>
          <p:cNvPr id="71" name="Picture 70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5DDC6546-F621-4452-84C9-74402C54DD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199" y="4998026"/>
            <a:ext cx="2606803" cy="1500886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B0ECB266-B030-440C-B063-2659AF58B2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028" y="6521755"/>
            <a:ext cx="746788" cy="263073"/>
          </a:xfrm>
          <a:prstGeom prst="rect">
            <a:avLst/>
          </a:prstGeom>
        </p:spPr>
      </p:pic>
      <p:sp>
        <p:nvSpPr>
          <p:cNvPr id="76" name="TextBox 75">
            <a:extLst>
              <a:ext uri="{FF2B5EF4-FFF2-40B4-BE49-F238E27FC236}">
                <a16:creationId xmlns:a16="http://schemas.microsoft.com/office/drawing/2014/main" id="{4008613A-11DA-49A1-AAA0-11D7B08618E3}"/>
              </a:ext>
            </a:extLst>
          </p:cNvPr>
          <p:cNvSpPr txBox="1"/>
          <p:nvPr/>
        </p:nvSpPr>
        <p:spPr>
          <a:xfrm>
            <a:off x="5291191" y="6438340"/>
            <a:ext cx="60939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https://ethics.mooc.ca/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115855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AEBB8-9AD4-435F-A8F9-19368AAFC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Descriptive Analytics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EAFFE2-598E-4DDA-86A9-6478909B23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3941618" cy="4667250"/>
          </a:xfrm>
        </p:spPr>
        <p:txBody>
          <a:bodyPr/>
          <a:lstStyle/>
          <a:p>
            <a:r>
              <a:rPr lang="en-US" dirty="0"/>
              <a:t>Description, detection and reporting, including mechanisms to pull data from multiple sources, filter it, and combine it.</a:t>
            </a:r>
          </a:p>
          <a:p>
            <a:r>
              <a:rPr lang="en-US" dirty="0"/>
              <a:t>Data aggregation and data mining are two techniques used</a:t>
            </a:r>
          </a:p>
        </p:txBody>
      </p:sp>
      <p:pic>
        <p:nvPicPr>
          <p:cNvPr id="7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1BA8DEB-6FF4-480B-BE3F-F082093ADF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327" y="1324099"/>
            <a:ext cx="6419417" cy="444934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9A482EB-72BB-42AE-A2A3-0BA6BD248366}"/>
              </a:ext>
            </a:extLst>
          </p:cNvPr>
          <p:cNvSpPr txBox="1"/>
          <p:nvPr/>
        </p:nvSpPr>
        <p:spPr>
          <a:xfrm>
            <a:off x="6096000" y="612354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https://www.valamis.com/hub/descriptive-analytics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349443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321FD-9233-4E60-9B9C-4CF6C68F5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Diagnostic Analytics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0468A4-19F0-4B5E-B9B3-DE402021BD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2072" y="1524217"/>
            <a:ext cx="4440382" cy="4405312"/>
          </a:xfrm>
        </p:spPr>
        <p:txBody>
          <a:bodyPr>
            <a:normAutofit/>
          </a:bodyPr>
          <a:lstStyle/>
          <a:p>
            <a:r>
              <a:rPr lang="en-US" dirty="0"/>
              <a:t>Looks more deeply into data in order to detect patterns and trends. </a:t>
            </a:r>
          </a:p>
          <a:p>
            <a:r>
              <a:rPr lang="en-US" dirty="0"/>
              <a:t>For example, to perform recognition, classification or categorization tasks.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550756-8A93-4E39-B9E0-3CC959FFA0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256" y="1524217"/>
            <a:ext cx="5985162" cy="336665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150A2CA-DC97-4B03-96C7-8C3B6FF7CFE9}"/>
              </a:ext>
            </a:extLst>
          </p:cNvPr>
          <p:cNvSpPr txBox="1"/>
          <p:nvPr/>
        </p:nvSpPr>
        <p:spPr>
          <a:xfrm>
            <a:off x="817417" y="5283198"/>
            <a:ext cx="66640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https://www.accelerated-insight.com/spend-analytics-diagnostics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849401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7D090-026D-4313-ADF9-28F45E318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Predictive Analytics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7AC12D-1DDC-4EE1-967E-4319A0089E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692236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Answer the question, what will (probably) happen, based on an identification of patterns and trends in existing data, and an extrapolation of that pattern or trend to probably future states.</a:t>
            </a:r>
          </a:p>
        </p:txBody>
      </p:sp>
      <p:pic>
        <p:nvPicPr>
          <p:cNvPr id="4" name="Picture 3" descr="Diagram, schematic&#10;&#10;Description automatically generated">
            <a:extLst>
              <a:ext uri="{FF2B5EF4-FFF2-40B4-BE49-F238E27FC236}">
                <a16:creationId xmlns:a16="http://schemas.microsoft.com/office/drawing/2014/main" id="{A122A4F9-82A0-4036-BFBB-CF58DD9E5D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816" y="1690688"/>
            <a:ext cx="5448497" cy="3429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EF4B4ED-9461-480D-9449-D28E37DD5DB5}"/>
              </a:ext>
            </a:extLst>
          </p:cNvPr>
          <p:cNvSpPr txBox="1"/>
          <p:nvPr/>
        </p:nvSpPr>
        <p:spPr>
          <a:xfrm>
            <a:off x="5541816" y="5798920"/>
            <a:ext cx="534785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https://link.springer.com/article/10.1007/s42979-021-00592-x/figures/3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22812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3FDE0-0AB9-447D-B5FD-0A377B410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Prescriptive Analytics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F268CD-F248-4D23-BB84-62B13BEE0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19308" y="1482436"/>
            <a:ext cx="2501495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Prescriptive analytics recommend solutions.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B8AAA3-57E7-4B05-832B-87E30FA37B27}"/>
              </a:ext>
            </a:extLst>
          </p:cNvPr>
          <p:cNvSpPr txBox="1"/>
          <p:nvPr/>
        </p:nvSpPr>
        <p:spPr>
          <a:xfrm>
            <a:off x="949035" y="6169709"/>
            <a:ext cx="92340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https://www.bain.com/insights/do-this-not-that-prescriptive-analytics-in-sales-and-marketing/</a:t>
            </a:r>
            <a:r>
              <a:rPr lang="en-US" dirty="0"/>
              <a:t> </a:t>
            </a:r>
          </a:p>
        </p:txBody>
      </p:sp>
      <p:pic>
        <p:nvPicPr>
          <p:cNvPr id="11" name="Picture 10" descr="Diagram&#10;&#10;Description automatically generated">
            <a:extLst>
              <a:ext uri="{FF2B5EF4-FFF2-40B4-BE49-F238E27FC236}">
                <a16:creationId xmlns:a16="http://schemas.microsoft.com/office/drawing/2014/main" id="{ADEC3649-9973-4DB3-8B56-E3DF136227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55" y="1718974"/>
            <a:ext cx="73152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9025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C307E-5185-4ED0-A5BC-22D36B75C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Generative Analytics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9FA0D3-76DC-4156-8F9D-92BF3D0AA0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35986" y="1412510"/>
            <a:ext cx="4135582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Generate original content based on parameters or properties of the data studied, combined with predictions or requirements for future data.</a:t>
            </a:r>
          </a:p>
        </p:txBody>
      </p:sp>
      <p:pic>
        <p:nvPicPr>
          <p:cNvPr id="5" name="Picture 4" descr="A collage of cats&#10;&#10;Description automatically generated with low confidence">
            <a:extLst>
              <a:ext uri="{FF2B5EF4-FFF2-40B4-BE49-F238E27FC236}">
                <a16:creationId xmlns:a16="http://schemas.microsoft.com/office/drawing/2014/main" id="{796B3EA3-CA4E-4205-BADF-9B539940FE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818" y="1456532"/>
            <a:ext cx="6407938" cy="448627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EDC2BC-4E0D-415E-AE84-6191AE06CEF0}"/>
              </a:ext>
            </a:extLst>
          </p:cNvPr>
          <p:cNvSpPr txBox="1"/>
          <p:nvPr/>
        </p:nvSpPr>
        <p:spPr>
          <a:xfrm>
            <a:off x="974818" y="6133556"/>
            <a:ext cx="101138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https://www.theverge.com/21346343/gpt-3-explainer-openai-examples-errors-agi-potential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867097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1392B-ED2D-4FA9-836A-3B1954D18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Deontic Analytics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860FF1-C930-4843-A428-D9EA8EFB9B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732584"/>
            <a:ext cx="10896600" cy="11254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Analytics that look at expressions of sentiments, needs, desires, and other such factors in order to determine what sort of outcome would be best</a:t>
            </a:r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3387E815-48B1-4471-ABE4-30A54E1D5A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238250"/>
            <a:ext cx="9753600" cy="43815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D89DB2B-36C8-468C-9998-E2563CA4ED8E}"/>
              </a:ext>
            </a:extLst>
          </p:cNvPr>
          <p:cNvSpPr txBox="1"/>
          <p:nvPr/>
        </p:nvSpPr>
        <p:spPr>
          <a:xfrm>
            <a:off x="4091354" y="5086254"/>
            <a:ext cx="7643446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https://insightaas.com/new-research-ai-and-advanced-analytics-connecting-culture-ethics-and-society-in-a-machine-age/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3346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0342C-F580-41AC-986C-671264C02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Motivations for Analytics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B640DA-C439-41F6-99CD-4F4E06DF22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We can look at the </a:t>
            </a:r>
            <a:r>
              <a:rPr lang="en-US" i="1" dirty="0"/>
              <a:t>motivations</a:t>
            </a:r>
            <a:r>
              <a:rPr lang="en-US" dirty="0"/>
              <a:t> for learning analytics to develop a sense of what to expect from the technology. Institutions may desire, for example (Kay, Korn &amp; Oppenheim, 2012):</a:t>
            </a:r>
          </a:p>
          <a:p>
            <a:pPr lvl="1"/>
            <a:r>
              <a:rPr lang="en-US" dirty="0"/>
              <a:t>responses to economic and competitive pressures</a:t>
            </a:r>
          </a:p>
          <a:p>
            <a:pPr lvl="1"/>
            <a:r>
              <a:rPr lang="en-US" dirty="0"/>
              <a:t>agility of analysis </a:t>
            </a:r>
          </a:p>
          <a:p>
            <a:pPr lvl="1"/>
            <a:r>
              <a:rPr lang="en-US" dirty="0"/>
              <a:t>good practice in modern enterprise management.</a:t>
            </a:r>
          </a:p>
          <a:p>
            <a:pPr lvl="1"/>
            <a:r>
              <a:rPr lang="en-US" dirty="0"/>
              <a:t>intelligent </a:t>
            </a:r>
            <a:r>
              <a:rPr lang="en-US" dirty="0" err="1"/>
              <a:t>personalised</a:t>
            </a:r>
            <a:r>
              <a:rPr lang="en-US" dirty="0"/>
              <a:t> services </a:t>
            </a:r>
          </a:p>
          <a:p>
            <a:pPr lvl="1"/>
            <a:r>
              <a:rPr lang="en-US" dirty="0"/>
              <a:t>visualization of patterns and trends in large-scale data </a:t>
            </a:r>
          </a:p>
          <a:p>
            <a:pPr marL="0" indent="0">
              <a:buNone/>
            </a:pPr>
            <a:r>
              <a:rPr lang="en-US" dirty="0"/>
              <a:t>This is not ‘technology in search of an application’. Quite the opposite.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348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2764C-B6BF-4017-982C-0C9D125CE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Analytics</a:t>
            </a: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722D3842-D169-4BC5-9145-D6FD0A5577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34459"/>
            <a:ext cx="10515600" cy="3498175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7B436CF-E677-4454-8ADC-49F5218281D8}"/>
              </a:ext>
            </a:extLst>
          </p:cNvPr>
          <p:cNvSpPr txBox="1"/>
          <p:nvPr/>
        </p:nvSpPr>
        <p:spPr>
          <a:xfrm>
            <a:off x="838200" y="5884122"/>
            <a:ext cx="73788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https://link.springer.com/article/10.1007/s42979-021-00592-x/figures/2</a:t>
            </a:r>
            <a:r>
              <a:rPr lang="en-US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991AB8-4E3C-4119-AF33-3B6DC680BF8F}"/>
              </a:ext>
            </a:extLst>
          </p:cNvPr>
          <p:cNvSpPr txBox="1"/>
          <p:nvPr/>
        </p:nvSpPr>
        <p:spPr>
          <a:xfrm>
            <a:off x="491646" y="2408221"/>
            <a:ext cx="23768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a 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</a:rPr>
              <a:t>task-driven approach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DF7DA2-C7FE-4AA7-A595-039FF6109D6B}"/>
              </a:ext>
            </a:extLst>
          </p:cNvPr>
          <p:cNvSpPr txBox="1"/>
          <p:nvPr/>
        </p:nvSpPr>
        <p:spPr>
          <a:xfrm>
            <a:off x="3900760" y="2498299"/>
            <a:ext cx="22265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a 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</a:rPr>
              <a:t>data-driven process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6B771EE-12CB-4015-BF74-E320C2304089}"/>
              </a:ext>
            </a:extLst>
          </p:cNvPr>
          <p:cNvSpPr txBox="1"/>
          <p:nvPr/>
        </p:nvSpPr>
        <p:spPr>
          <a:xfrm>
            <a:off x="6941127" y="2500669"/>
            <a:ext cx="14685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chemeClr val="accent2">
                    <a:lumMod val="75000"/>
                  </a:schemeClr>
                </a:solidFill>
              </a:rPr>
              <a:t>hybridization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B118B46-110F-4D9D-BB08-8D6ED41050CA}"/>
              </a:ext>
            </a:extLst>
          </p:cNvPr>
          <p:cNvSpPr txBox="1"/>
          <p:nvPr/>
        </p:nvSpPr>
        <p:spPr>
          <a:xfrm>
            <a:off x="9476509" y="2175133"/>
            <a:ext cx="25215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chemeClr val="accent2">
                    <a:lumMod val="75000"/>
                  </a:schemeClr>
                </a:solidFill>
              </a:rPr>
              <a:t>environment-driven approach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365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9BA1B-C97E-4E0D-8B30-99C744953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AI / Analytics Can Do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4E162A-AF9A-4DF6-8164-9CB4B6FD0E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465618" cy="4351338"/>
          </a:xfrm>
        </p:spPr>
        <p:txBody>
          <a:bodyPr/>
          <a:lstStyle/>
          <a:p>
            <a:r>
              <a:rPr lang="en-US" dirty="0"/>
              <a:t>Modern analytics is based mostly in supervised machine learning and neural networks, and these in turn provide algorithms for:</a:t>
            </a:r>
          </a:p>
          <a:p>
            <a:pPr lvl="1"/>
            <a:r>
              <a:rPr lang="en-US" dirty="0"/>
              <a:t>Classification</a:t>
            </a:r>
          </a:p>
          <a:p>
            <a:pPr lvl="1"/>
            <a:r>
              <a:rPr lang="en-US" dirty="0"/>
              <a:t>Regression</a:t>
            </a:r>
          </a:p>
          <a:p>
            <a:pPr lvl="1"/>
            <a:r>
              <a:rPr lang="en-US" dirty="0"/>
              <a:t>Clustering</a:t>
            </a:r>
          </a:p>
          <a:p>
            <a:pPr lvl="1"/>
            <a:r>
              <a:rPr lang="en-US" dirty="0"/>
              <a:t>Feature extraction</a:t>
            </a:r>
          </a:p>
          <a:p>
            <a:pPr lvl="1"/>
            <a:r>
              <a:rPr lang="en-US" dirty="0"/>
              <a:t>Rule learning</a:t>
            </a:r>
          </a:p>
          <a:p>
            <a:pPr lvl="1"/>
            <a:r>
              <a:rPr lang="en-US" dirty="0"/>
              <a:t>Prediction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30A11E45-2F98-46EB-A3A2-CFDB10D1F1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872" y="3588761"/>
            <a:ext cx="7091502" cy="272313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A736BA6-CE01-4CDA-A922-92067628CE40}"/>
              </a:ext>
            </a:extLst>
          </p:cNvPr>
          <p:cNvSpPr txBox="1"/>
          <p:nvPr/>
        </p:nvSpPr>
        <p:spPr>
          <a:xfrm>
            <a:off x="7444792" y="2496235"/>
            <a:ext cx="37545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https://www.ahajournals.org/doi/full/10.1161/JAHA.119.012788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37298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C2BCC-59F9-4442-BDBF-D42EC73D8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230C54-F7D4-48CB-A8BD-1952F1DEFC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569036" cy="4351338"/>
          </a:xfrm>
        </p:spPr>
        <p:txBody>
          <a:bodyPr/>
          <a:lstStyle/>
          <a:p>
            <a:r>
              <a:rPr lang="en-US" dirty="0"/>
              <a:t>Binary classification (true-false, yes-no)</a:t>
            </a:r>
          </a:p>
          <a:p>
            <a:r>
              <a:rPr lang="en-US" dirty="0"/>
              <a:t>Multiclass classification (more than two class labels)</a:t>
            </a:r>
          </a:p>
          <a:p>
            <a:r>
              <a:rPr lang="en-US" dirty="0"/>
              <a:t>Multilabel classification (more than one label per entity)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785FE8F3-3A32-4FDE-9986-C1B0894E7F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328" y="3650239"/>
            <a:ext cx="5648325" cy="21621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2BC6001-641E-445C-A324-FB36554075BD}"/>
              </a:ext>
            </a:extLst>
          </p:cNvPr>
          <p:cNvSpPr txBox="1"/>
          <p:nvPr/>
        </p:nvSpPr>
        <p:spPr>
          <a:xfrm>
            <a:off x="942109" y="5853797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https://www.simplilearn.com/tutorials/machine-learning-tutorial/classification-in-machine-learning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32972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39F0F-6849-4503-B497-C06303E1D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75A5CC-EDA5-418F-87A3-F591BE1720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066309" cy="4351338"/>
          </a:xfrm>
        </p:spPr>
        <p:txBody>
          <a:bodyPr/>
          <a:lstStyle/>
          <a:p>
            <a:r>
              <a:rPr lang="en-US" dirty="0"/>
              <a:t>Simple and linear regression</a:t>
            </a:r>
          </a:p>
          <a:p>
            <a:r>
              <a:rPr lang="en-US" dirty="0"/>
              <a:t>Non-linear or polynomial</a:t>
            </a:r>
          </a:p>
          <a:p>
            <a:r>
              <a:rPr lang="en-US" dirty="0"/>
              <a:t>LASSO (least absolute shrinkage and selection operator)  and Ridge regression</a:t>
            </a:r>
          </a:p>
        </p:txBody>
      </p:sp>
      <p:pic>
        <p:nvPicPr>
          <p:cNvPr id="9" name="Picture 8" descr="Chart, scatter chart&#10;&#10;Description automatically generated">
            <a:extLst>
              <a:ext uri="{FF2B5EF4-FFF2-40B4-BE49-F238E27FC236}">
                <a16:creationId xmlns:a16="http://schemas.microsoft.com/office/drawing/2014/main" id="{61C4D5E0-B555-45FA-A085-172A889193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891" y="1825625"/>
            <a:ext cx="5735081" cy="322635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CFB249D-258E-4A52-8291-61CCD27D0A09}"/>
              </a:ext>
            </a:extLst>
          </p:cNvPr>
          <p:cNvSpPr txBox="1"/>
          <p:nvPr/>
        </p:nvSpPr>
        <p:spPr>
          <a:xfrm>
            <a:off x="4655127" y="5942568"/>
            <a:ext cx="72736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https://link.springer.com/article/10.1007/s42979-021-00592-x/figures/6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391487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39D0B6A7-E6D7-4478-B782-A016694EE1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218" y="1256956"/>
            <a:ext cx="4866986" cy="434408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3B726D8-CBB4-4DA5-9480-BFCEDBE50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Clustering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08B095-83B6-43D4-8AFE-37193EA920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975764" cy="47968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“Identifying and grouping related data points in large datasets without concern for the specific outcome” (</a:t>
            </a:r>
            <a:r>
              <a:rPr lang="en-US" dirty="0" err="1"/>
              <a:t>Sarker</a:t>
            </a:r>
            <a:r>
              <a:rPr lang="en-US" dirty="0"/>
              <a:t>, 2021)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Methods:</a:t>
            </a:r>
          </a:p>
          <a:p>
            <a:r>
              <a:rPr lang="en-US" sz="2400" dirty="0"/>
              <a:t>Partitioning (features, similarity)</a:t>
            </a:r>
          </a:p>
          <a:p>
            <a:r>
              <a:rPr lang="en-US" sz="2400" dirty="0"/>
              <a:t>Density (eliminates noise)</a:t>
            </a:r>
          </a:p>
          <a:p>
            <a:r>
              <a:rPr lang="en-US" sz="2400" dirty="0"/>
              <a:t>Hierarchy &amp; tree structure</a:t>
            </a:r>
          </a:p>
          <a:p>
            <a:r>
              <a:rPr lang="en-US" sz="2400" dirty="0"/>
              <a:t>Grids, models, constraints</a:t>
            </a:r>
          </a:p>
          <a:p>
            <a:r>
              <a:rPr lang="en-US" sz="2400" dirty="0"/>
              <a:t>more…</a:t>
            </a:r>
          </a:p>
        </p:txBody>
      </p:sp>
    </p:spTree>
    <p:extLst>
      <p:ext uri="{BB962C8B-B14F-4D97-AF65-F5344CB8AC3E}">
        <p14:creationId xmlns:p14="http://schemas.microsoft.com/office/powerpoint/2010/main" val="273545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7DEBE-4434-496E-9784-B28FA3A9D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 Extraction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124A7E-AF21-4ABC-94C9-13A7BE275D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9827" y="4680649"/>
            <a:ext cx="11182173" cy="1036927"/>
          </a:xfrm>
        </p:spPr>
        <p:txBody>
          <a:bodyPr>
            <a:normAutofit/>
          </a:bodyPr>
          <a:lstStyle/>
          <a:p>
            <a:r>
              <a:rPr lang="en-US" dirty="0"/>
              <a:t>Feature selection – choosing a set of unique, relevant or salient features</a:t>
            </a:r>
          </a:p>
          <a:p>
            <a:r>
              <a:rPr lang="en-US" dirty="0"/>
              <a:t>Feature extraction – reduce the number of features in a dataset </a:t>
            </a:r>
          </a:p>
        </p:txBody>
      </p:sp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CF781FDC-5EC7-4257-8E42-7E2BC2BB71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828" y="1828999"/>
            <a:ext cx="4601331" cy="257674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2F3C38D-DF04-472F-9B1E-0D150A48391D}"/>
              </a:ext>
            </a:extLst>
          </p:cNvPr>
          <p:cNvSpPr txBox="1"/>
          <p:nvPr/>
        </p:nvSpPr>
        <p:spPr>
          <a:xfrm>
            <a:off x="1009828" y="5717576"/>
            <a:ext cx="80217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https://vitalflux.com/machine-learning-feature-selection-feature-extraction/</a:t>
            </a:r>
            <a:endParaRPr lang="en-US" dirty="0"/>
          </a:p>
          <a:p>
            <a:r>
              <a:rPr lang="en-US" dirty="0">
                <a:hlinkClick r:id="rId4"/>
              </a:rPr>
              <a:t>https://www.youtube.com/watch?v=4XyRg4PrRjA</a:t>
            </a:r>
            <a:r>
              <a:rPr lang="en-US" dirty="0"/>
              <a:t> 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44A68EE-BC86-4949-97A0-7D92688250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5943600" y="1907374"/>
            <a:ext cx="6098469" cy="257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880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BFCFA-04FD-46A7-B771-2D56A9A75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D7981D-61A4-4F06-8528-3857017A7D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6217" y="1825625"/>
            <a:ext cx="5015345" cy="4351338"/>
          </a:xfrm>
        </p:spPr>
        <p:txBody>
          <a:bodyPr/>
          <a:lstStyle/>
          <a:p>
            <a:r>
              <a:rPr lang="en-US" dirty="0"/>
              <a:t>Rule-learning – “to discover interesting relationships, if-then statements” </a:t>
            </a:r>
          </a:p>
          <a:p>
            <a:r>
              <a:rPr lang="en-US" dirty="0"/>
              <a:t>Reinforcement learning – “to learn by trial and error in an interactive environment”</a:t>
            </a:r>
          </a:p>
          <a:p>
            <a:r>
              <a:rPr lang="en-US" dirty="0"/>
              <a:t>Deep learning - machine learning approaches with representation learning</a:t>
            </a:r>
          </a:p>
          <a:p>
            <a:endParaRPr lang="en-US" dirty="0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CD481F91-E077-4DC2-9910-DB6FD5246D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08" y="1825625"/>
            <a:ext cx="5530692" cy="301967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77A1DD1-4991-4C64-A404-AAF018654DAC}"/>
              </a:ext>
            </a:extLst>
          </p:cNvPr>
          <p:cNvSpPr txBox="1"/>
          <p:nvPr/>
        </p:nvSpPr>
        <p:spPr>
          <a:xfrm>
            <a:off x="565308" y="5641216"/>
            <a:ext cx="44750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https://link.springer.com/article/10.1007/s42979-021-00592-x/figures/9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824106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2623</TotalTime>
  <Words>772</Words>
  <Application>Microsoft Office PowerPoint</Application>
  <PresentationFormat>Widescreen</PresentationFormat>
  <Paragraphs>137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Applications of Analytics</vt:lpstr>
      <vt:lpstr>Motivations for Analytics</vt:lpstr>
      <vt:lpstr>Types of Analytics</vt:lpstr>
      <vt:lpstr>What AI / Analytics Can Do</vt:lpstr>
      <vt:lpstr>Classification</vt:lpstr>
      <vt:lpstr>Regression</vt:lpstr>
      <vt:lpstr>Clustering</vt:lpstr>
      <vt:lpstr>Feature Extraction</vt:lpstr>
      <vt:lpstr>Types of Learning</vt:lpstr>
      <vt:lpstr>PowerPoint Presentation</vt:lpstr>
      <vt:lpstr>Descriptive Analytics</vt:lpstr>
      <vt:lpstr>Diagnostic Analytics</vt:lpstr>
      <vt:lpstr>Predictive Analytics</vt:lpstr>
      <vt:lpstr>Prescriptive Analytics</vt:lpstr>
      <vt:lpstr>Generative Analytics</vt:lpstr>
      <vt:lpstr>Deontic Analytics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Stephen Downes</dc:creator>
  <cp:lastModifiedBy>Stephen Downes</cp:lastModifiedBy>
  <cp:revision>4</cp:revision>
  <dcterms:created xsi:type="dcterms:W3CDTF">2021-10-17T18:54:25Z</dcterms:created>
  <dcterms:modified xsi:type="dcterms:W3CDTF">2021-10-19T16:34:18Z</dcterms:modified>
</cp:coreProperties>
</file>