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4" r:id="rId9"/>
    <p:sldId id="263"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4" autoAdjust="0"/>
    <p:restoredTop sz="94660"/>
  </p:normalViewPr>
  <p:slideViewPr>
    <p:cSldViewPr snapToGrid="0">
      <p:cViewPr>
        <p:scale>
          <a:sx n="73" d="100"/>
          <a:sy n="73" d="100"/>
        </p:scale>
        <p:origin x="28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0560-11A1-46F3-97EC-3D8843BC2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A0E995-6514-4BBA-8CD5-3D0662383A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74C7EE-1CB3-4198-930E-B38C2C68F7CE}"/>
              </a:ext>
            </a:extLst>
          </p:cNvPr>
          <p:cNvSpPr>
            <a:spLocks noGrp="1"/>
          </p:cNvSpPr>
          <p:nvPr>
            <p:ph type="dt" sz="half" idx="10"/>
          </p:nvPr>
        </p:nvSpPr>
        <p:spPr/>
        <p:txBody>
          <a:bodyPr/>
          <a:lstStyle/>
          <a:p>
            <a:fld id="{C9480CC7-DA12-4A61-AA78-A5A8646CF193}" type="datetimeFigureOut">
              <a:rPr lang="en-US" smtClean="0"/>
              <a:t>10/18/2021</a:t>
            </a:fld>
            <a:endParaRPr lang="en-US"/>
          </a:p>
        </p:txBody>
      </p:sp>
      <p:sp>
        <p:nvSpPr>
          <p:cNvPr id="5" name="Footer Placeholder 4">
            <a:extLst>
              <a:ext uri="{FF2B5EF4-FFF2-40B4-BE49-F238E27FC236}">
                <a16:creationId xmlns:a16="http://schemas.microsoft.com/office/drawing/2014/main" id="{EFF4D198-2D93-4A3A-83EF-395A24157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FA621-A8DE-4075-B681-47C6E4242927}"/>
              </a:ext>
            </a:extLst>
          </p:cNvPr>
          <p:cNvSpPr>
            <a:spLocks noGrp="1"/>
          </p:cNvSpPr>
          <p:nvPr>
            <p:ph type="sldNum" sz="quarter" idx="12"/>
          </p:nvPr>
        </p:nvSpPr>
        <p:spPr/>
        <p:txBody>
          <a:bodyPr/>
          <a:lstStyle/>
          <a:p>
            <a:fld id="{B94A4683-ECB8-4E26-9B8C-CA307006288C}" type="slidenum">
              <a:rPr lang="en-US" smtClean="0"/>
              <a:t>‹#›</a:t>
            </a:fld>
            <a:endParaRPr lang="en-US"/>
          </a:p>
        </p:txBody>
      </p:sp>
    </p:spTree>
    <p:extLst>
      <p:ext uri="{BB962C8B-B14F-4D97-AF65-F5344CB8AC3E}">
        <p14:creationId xmlns:p14="http://schemas.microsoft.com/office/powerpoint/2010/main" val="246009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CB4A-7CCB-4F15-B6A5-D64A202EFB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2B595-8B0E-4790-BF32-46E2416DE3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B451B-B16C-4542-900D-A6123FD34E02}"/>
              </a:ext>
            </a:extLst>
          </p:cNvPr>
          <p:cNvSpPr>
            <a:spLocks noGrp="1"/>
          </p:cNvSpPr>
          <p:nvPr>
            <p:ph type="dt" sz="half" idx="10"/>
          </p:nvPr>
        </p:nvSpPr>
        <p:spPr/>
        <p:txBody>
          <a:bodyPr/>
          <a:lstStyle/>
          <a:p>
            <a:fld id="{C9480CC7-DA12-4A61-AA78-A5A8646CF193}" type="datetimeFigureOut">
              <a:rPr lang="en-US" smtClean="0"/>
              <a:t>10/18/2021</a:t>
            </a:fld>
            <a:endParaRPr lang="en-US"/>
          </a:p>
        </p:txBody>
      </p:sp>
      <p:sp>
        <p:nvSpPr>
          <p:cNvPr id="5" name="Footer Placeholder 4">
            <a:extLst>
              <a:ext uri="{FF2B5EF4-FFF2-40B4-BE49-F238E27FC236}">
                <a16:creationId xmlns:a16="http://schemas.microsoft.com/office/drawing/2014/main" id="{2DBBBCA8-0542-48FD-87B6-B261FEDDD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9F471-6C0F-4CB2-A418-C0D1A63B0BCF}"/>
              </a:ext>
            </a:extLst>
          </p:cNvPr>
          <p:cNvSpPr>
            <a:spLocks noGrp="1"/>
          </p:cNvSpPr>
          <p:nvPr>
            <p:ph type="sldNum" sz="quarter" idx="12"/>
          </p:nvPr>
        </p:nvSpPr>
        <p:spPr/>
        <p:txBody>
          <a:bodyPr/>
          <a:lstStyle/>
          <a:p>
            <a:fld id="{B94A4683-ECB8-4E26-9B8C-CA307006288C}" type="slidenum">
              <a:rPr lang="en-US" smtClean="0"/>
              <a:t>‹#›</a:t>
            </a:fld>
            <a:endParaRPr lang="en-US"/>
          </a:p>
        </p:txBody>
      </p:sp>
    </p:spTree>
    <p:extLst>
      <p:ext uri="{BB962C8B-B14F-4D97-AF65-F5344CB8AC3E}">
        <p14:creationId xmlns:p14="http://schemas.microsoft.com/office/powerpoint/2010/main" val="231250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6843A-67F3-42E0-B4F0-D705894DCF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934C0D-0477-4892-8BD7-ADFB07AE0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C3E2F-C96A-4E33-A22E-DF49FB56F12F}"/>
              </a:ext>
            </a:extLst>
          </p:cNvPr>
          <p:cNvSpPr>
            <a:spLocks noGrp="1"/>
          </p:cNvSpPr>
          <p:nvPr>
            <p:ph type="dt" sz="half" idx="10"/>
          </p:nvPr>
        </p:nvSpPr>
        <p:spPr/>
        <p:txBody>
          <a:bodyPr/>
          <a:lstStyle/>
          <a:p>
            <a:fld id="{C9480CC7-DA12-4A61-AA78-A5A8646CF193}" type="datetimeFigureOut">
              <a:rPr lang="en-US" smtClean="0"/>
              <a:t>10/18/2021</a:t>
            </a:fld>
            <a:endParaRPr lang="en-US"/>
          </a:p>
        </p:txBody>
      </p:sp>
      <p:sp>
        <p:nvSpPr>
          <p:cNvPr id="5" name="Footer Placeholder 4">
            <a:extLst>
              <a:ext uri="{FF2B5EF4-FFF2-40B4-BE49-F238E27FC236}">
                <a16:creationId xmlns:a16="http://schemas.microsoft.com/office/drawing/2014/main" id="{A292F0EB-09D6-4D13-AE71-66CDC53A6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3409C-6288-45F2-ADF6-0C27810DD0FE}"/>
              </a:ext>
            </a:extLst>
          </p:cNvPr>
          <p:cNvSpPr>
            <a:spLocks noGrp="1"/>
          </p:cNvSpPr>
          <p:nvPr>
            <p:ph type="sldNum" sz="quarter" idx="12"/>
          </p:nvPr>
        </p:nvSpPr>
        <p:spPr/>
        <p:txBody>
          <a:bodyPr/>
          <a:lstStyle/>
          <a:p>
            <a:fld id="{B94A4683-ECB8-4E26-9B8C-CA307006288C}" type="slidenum">
              <a:rPr lang="en-US" smtClean="0"/>
              <a:t>‹#›</a:t>
            </a:fld>
            <a:endParaRPr lang="en-US"/>
          </a:p>
        </p:txBody>
      </p:sp>
    </p:spTree>
    <p:extLst>
      <p:ext uri="{BB962C8B-B14F-4D97-AF65-F5344CB8AC3E}">
        <p14:creationId xmlns:p14="http://schemas.microsoft.com/office/powerpoint/2010/main" val="195526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1366-AD3C-41CF-A982-38B160B483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786B5-6EFE-4080-B2F6-9B5CD13CB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5A8D2-9B5B-4F08-AE7A-079EFF84CAD7}"/>
              </a:ext>
            </a:extLst>
          </p:cNvPr>
          <p:cNvSpPr>
            <a:spLocks noGrp="1"/>
          </p:cNvSpPr>
          <p:nvPr>
            <p:ph type="dt" sz="half" idx="10"/>
          </p:nvPr>
        </p:nvSpPr>
        <p:spPr/>
        <p:txBody>
          <a:bodyPr/>
          <a:lstStyle/>
          <a:p>
            <a:fld id="{C9480CC7-DA12-4A61-AA78-A5A8646CF193}" type="datetimeFigureOut">
              <a:rPr lang="en-US" smtClean="0"/>
              <a:t>10/18/2021</a:t>
            </a:fld>
            <a:endParaRPr lang="en-US"/>
          </a:p>
        </p:txBody>
      </p:sp>
      <p:sp>
        <p:nvSpPr>
          <p:cNvPr id="5" name="Footer Placeholder 4">
            <a:extLst>
              <a:ext uri="{FF2B5EF4-FFF2-40B4-BE49-F238E27FC236}">
                <a16:creationId xmlns:a16="http://schemas.microsoft.com/office/drawing/2014/main" id="{91865D5A-9D5C-4A0C-8FE2-61154B841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C9F8E-A474-4BB1-B5FB-7F64416ABA01}"/>
              </a:ext>
            </a:extLst>
          </p:cNvPr>
          <p:cNvSpPr>
            <a:spLocks noGrp="1"/>
          </p:cNvSpPr>
          <p:nvPr>
            <p:ph type="sldNum" sz="quarter" idx="12"/>
          </p:nvPr>
        </p:nvSpPr>
        <p:spPr/>
        <p:txBody>
          <a:bodyPr/>
          <a:lstStyle/>
          <a:p>
            <a:fld id="{B94A4683-ECB8-4E26-9B8C-CA307006288C}" type="slidenum">
              <a:rPr lang="en-US" smtClean="0"/>
              <a:t>‹#›</a:t>
            </a:fld>
            <a:endParaRPr lang="en-US"/>
          </a:p>
        </p:txBody>
      </p:sp>
    </p:spTree>
    <p:extLst>
      <p:ext uri="{BB962C8B-B14F-4D97-AF65-F5344CB8AC3E}">
        <p14:creationId xmlns:p14="http://schemas.microsoft.com/office/powerpoint/2010/main" val="212207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FB68-5D0E-4B9C-ADFC-EE25C2367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6F928E-42BA-444C-A736-1AC0059C1B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6E540-54BE-4E7E-B723-D87FCB1FB53C}"/>
              </a:ext>
            </a:extLst>
          </p:cNvPr>
          <p:cNvSpPr>
            <a:spLocks noGrp="1"/>
          </p:cNvSpPr>
          <p:nvPr>
            <p:ph type="dt" sz="half" idx="10"/>
          </p:nvPr>
        </p:nvSpPr>
        <p:spPr/>
        <p:txBody>
          <a:bodyPr/>
          <a:lstStyle/>
          <a:p>
            <a:fld id="{C9480CC7-DA12-4A61-AA78-A5A8646CF193}" type="datetimeFigureOut">
              <a:rPr lang="en-US" smtClean="0"/>
              <a:t>10/18/2021</a:t>
            </a:fld>
            <a:endParaRPr lang="en-US"/>
          </a:p>
        </p:txBody>
      </p:sp>
      <p:sp>
        <p:nvSpPr>
          <p:cNvPr id="5" name="Footer Placeholder 4">
            <a:extLst>
              <a:ext uri="{FF2B5EF4-FFF2-40B4-BE49-F238E27FC236}">
                <a16:creationId xmlns:a16="http://schemas.microsoft.com/office/drawing/2014/main" id="{6CAB084F-D681-457F-B3D6-9F4A3CECC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52105-BE2C-4ADA-BEC5-B6C105DFE33B}"/>
              </a:ext>
            </a:extLst>
          </p:cNvPr>
          <p:cNvSpPr>
            <a:spLocks noGrp="1"/>
          </p:cNvSpPr>
          <p:nvPr>
            <p:ph type="sldNum" sz="quarter" idx="12"/>
          </p:nvPr>
        </p:nvSpPr>
        <p:spPr/>
        <p:txBody>
          <a:bodyPr/>
          <a:lstStyle/>
          <a:p>
            <a:fld id="{B94A4683-ECB8-4E26-9B8C-CA307006288C}" type="slidenum">
              <a:rPr lang="en-US" smtClean="0"/>
              <a:t>‹#›</a:t>
            </a:fld>
            <a:endParaRPr lang="en-US"/>
          </a:p>
        </p:txBody>
      </p:sp>
    </p:spTree>
    <p:extLst>
      <p:ext uri="{BB962C8B-B14F-4D97-AF65-F5344CB8AC3E}">
        <p14:creationId xmlns:p14="http://schemas.microsoft.com/office/powerpoint/2010/main" val="290939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CE6E-E97A-4A57-911C-6A1DFEC67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96C76-D415-4988-8D3A-EB88A2308F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67669F-F2B9-4C12-9F16-E98C003FD3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DBDD5-49BA-4D4F-A3F5-DFE084200149}"/>
              </a:ext>
            </a:extLst>
          </p:cNvPr>
          <p:cNvSpPr>
            <a:spLocks noGrp="1"/>
          </p:cNvSpPr>
          <p:nvPr>
            <p:ph type="dt" sz="half" idx="10"/>
          </p:nvPr>
        </p:nvSpPr>
        <p:spPr/>
        <p:txBody>
          <a:bodyPr/>
          <a:lstStyle/>
          <a:p>
            <a:fld id="{C9480CC7-DA12-4A61-AA78-A5A8646CF193}" type="datetimeFigureOut">
              <a:rPr lang="en-US" smtClean="0"/>
              <a:t>10/18/2021</a:t>
            </a:fld>
            <a:endParaRPr lang="en-US"/>
          </a:p>
        </p:txBody>
      </p:sp>
      <p:sp>
        <p:nvSpPr>
          <p:cNvPr id="6" name="Footer Placeholder 5">
            <a:extLst>
              <a:ext uri="{FF2B5EF4-FFF2-40B4-BE49-F238E27FC236}">
                <a16:creationId xmlns:a16="http://schemas.microsoft.com/office/drawing/2014/main" id="{9313AD04-244E-4E70-BD9F-1D714472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8ABFE3-2491-43E6-BBE9-ADD10EC762D8}"/>
              </a:ext>
            </a:extLst>
          </p:cNvPr>
          <p:cNvSpPr>
            <a:spLocks noGrp="1"/>
          </p:cNvSpPr>
          <p:nvPr>
            <p:ph type="sldNum" sz="quarter" idx="12"/>
          </p:nvPr>
        </p:nvSpPr>
        <p:spPr/>
        <p:txBody>
          <a:bodyPr/>
          <a:lstStyle/>
          <a:p>
            <a:fld id="{B94A4683-ECB8-4E26-9B8C-CA307006288C}" type="slidenum">
              <a:rPr lang="en-US" smtClean="0"/>
              <a:t>‹#›</a:t>
            </a:fld>
            <a:endParaRPr lang="en-US"/>
          </a:p>
        </p:txBody>
      </p:sp>
    </p:spTree>
    <p:extLst>
      <p:ext uri="{BB962C8B-B14F-4D97-AF65-F5344CB8AC3E}">
        <p14:creationId xmlns:p14="http://schemas.microsoft.com/office/powerpoint/2010/main" val="67547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D3C-7538-4B59-B40D-39C37DF232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65FA5F-08F9-4626-9C2E-BD04ADE1DE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608016-92B0-4593-AF2E-6935076037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626461-ACF2-4B0D-9C2F-87E36E3B63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36B66F-D955-42BC-84E5-C2698CA10D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AE35AD-82AC-4406-8628-0993375C6610}"/>
              </a:ext>
            </a:extLst>
          </p:cNvPr>
          <p:cNvSpPr>
            <a:spLocks noGrp="1"/>
          </p:cNvSpPr>
          <p:nvPr>
            <p:ph type="dt" sz="half" idx="10"/>
          </p:nvPr>
        </p:nvSpPr>
        <p:spPr/>
        <p:txBody>
          <a:bodyPr/>
          <a:lstStyle/>
          <a:p>
            <a:fld id="{C9480CC7-DA12-4A61-AA78-A5A8646CF193}" type="datetimeFigureOut">
              <a:rPr lang="en-US" smtClean="0"/>
              <a:t>10/18/2021</a:t>
            </a:fld>
            <a:endParaRPr lang="en-US"/>
          </a:p>
        </p:txBody>
      </p:sp>
      <p:sp>
        <p:nvSpPr>
          <p:cNvPr id="8" name="Footer Placeholder 7">
            <a:extLst>
              <a:ext uri="{FF2B5EF4-FFF2-40B4-BE49-F238E27FC236}">
                <a16:creationId xmlns:a16="http://schemas.microsoft.com/office/drawing/2014/main" id="{0D039C7E-FDEF-48B5-8104-31871B602F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708406-BE77-4E26-93B1-AC2DA47E8B26}"/>
              </a:ext>
            </a:extLst>
          </p:cNvPr>
          <p:cNvSpPr>
            <a:spLocks noGrp="1"/>
          </p:cNvSpPr>
          <p:nvPr>
            <p:ph type="sldNum" sz="quarter" idx="12"/>
          </p:nvPr>
        </p:nvSpPr>
        <p:spPr/>
        <p:txBody>
          <a:bodyPr/>
          <a:lstStyle/>
          <a:p>
            <a:fld id="{B94A4683-ECB8-4E26-9B8C-CA307006288C}" type="slidenum">
              <a:rPr lang="en-US" smtClean="0"/>
              <a:t>‹#›</a:t>
            </a:fld>
            <a:endParaRPr lang="en-US"/>
          </a:p>
        </p:txBody>
      </p:sp>
    </p:spTree>
    <p:extLst>
      <p:ext uri="{BB962C8B-B14F-4D97-AF65-F5344CB8AC3E}">
        <p14:creationId xmlns:p14="http://schemas.microsoft.com/office/powerpoint/2010/main" val="114881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598B-7ADD-42B8-9C98-C637FECB39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0544FD-BC86-4D72-8ADA-5B7491601802}"/>
              </a:ext>
            </a:extLst>
          </p:cNvPr>
          <p:cNvSpPr>
            <a:spLocks noGrp="1"/>
          </p:cNvSpPr>
          <p:nvPr>
            <p:ph type="dt" sz="half" idx="10"/>
          </p:nvPr>
        </p:nvSpPr>
        <p:spPr/>
        <p:txBody>
          <a:bodyPr/>
          <a:lstStyle/>
          <a:p>
            <a:fld id="{C9480CC7-DA12-4A61-AA78-A5A8646CF193}" type="datetimeFigureOut">
              <a:rPr lang="en-US" smtClean="0"/>
              <a:t>10/18/2021</a:t>
            </a:fld>
            <a:endParaRPr lang="en-US"/>
          </a:p>
        </p:txBody>
      </p:sp>
      <p:sp>
        <p:nvSpPr>
          <p:cNvPr id="4" name="Footer Placeholder 3">
            <a:extLst>
              <a:ext uri="{FF2B5EF4-FFF2-40B4-BE49-F238E27FC236}">
                <a16:creationId xmlns:a16="http://schemas.microsoft.com/office/drawing/2014/main" id="{F7A41DAB-9AB5-4372-853D-010F479824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0458D6-85D3-4BE7-868F-B521838C5DF7}"/>
              </a:ext>
            </a:extLst>
          </p:cNvPr>
          <p:cNvSpPr>
            <a:spLocks noGrp="1"/>
          </p:cNvSpPr>
          <p:nvPr>
            <p:ph type="sldNum" sz="quarter" idx="12"/>
          </p:nvPr>
        </p:nvSpPr>
        <p:spPr/>
        <p:txBody>
          <a:bodyPr/>
          <a:lstStyle/>
          <a:p>
            <a:fld id="{B94A4683-ECB8-4E26-9B8C-CA307006288C}" type="slidenum">
              <a:rPr lang="en-US" smtClean="0"/>
              <a:t>‹#›</a:t>
            </a:fld>
            <a:endParaRPr lang="en-US"/>
          </a:p>
        </p:txBody>
      </p:sp>
    </p:spTree>
    <p:extLst>
      <p:ext uri="{BB962C8B-B14F-4D97-AF65-F5344CB8AC3E}">
        <p14:creationId xmlns:p14="http://schemas.microsoft.com/office/powerpoint/2010/main" val="113481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96BFE-D6A0-44AC-9599-5ECD1C43E88D}"/>
              </a:ext>
            </a:extLst>
          </p:cNvPr>
          <p:cNvSpPr>
            <a:spLocks noGrp="1"/>
          </p:cNvSpPr>
          <p:nvPr>
            <p:ph type="dt" sz="half" idx="10"/>
          </p:nvPr>
        </p:nvSpPr>
        <p:spPr/>
        <p:txBody>
          <a:bodyPr/>
          <a:lstStyle/>
          <a:p>
            <a:fld id="{C9480CC7-DA12-4A61-AA78-A5A8646CF193}" type="datetimeFigureOut">
              <a:rPr lang="en-US" smtClean="0"/>
              <a:t>10/18/2021</a:t>
            </a:fld>
            <a:endParaRPr lang="en-US"/>
          </a:p>
        </p:txBody>
      </p:sp>
      <p:sp>
        <p:nvSpPr>
          <p:cNvPr id="3" name="Footer Placeholder 2">
            <a:extLst>
              <a:ext uri="{FF2B5EF4-FFF2-40B4-BE49-F238E27FC236}">
                <a16:creationId xmlns:a16="http://schemas.microsoft.com/office/drawing/2014/main" id="{B095BD24-FBDA-4DDF-A00A-9ED00E7481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7DBDF8-AD54-4BC3-9DED-51E5F1EFC9D1}"/>
              </a:ext>
            </a:extLst>
          </p:cNvPr>
          <p:cNvSpPr>
            <a:spLocks noGrp="1"/>
          </p:cNvSpPr>
          <p:nvPr>
            <p:ph type="sldNum" sz="quarter" idx="12"/>
          </p:nvPr>
        </p:nvSpPr>
        <p:spPr/>
        <p:txBody>
          <a:bodyPr/>
          <a:lstStyle/>
          <a:p>
            <a:fld id="{B94A4683-ECB8-4E26-9B8C-CA307006288C}" type="slidenum">
              <a:rPr lang="en-US" smtClean="0"/>
              <a:t>‹#›</a:t>
            </a:fld>
            <a:endParaRPr lang="en-US"/>
          </a:p>
        </p:txBody>
      </p:sp>
    </p:spTree>
    <p:extLst>
      <p:ext uri="{BB962C8B-B14F-4D97-AF65-F5344CB8AC3E}">
        <p14:creationId xmlns:p14="http://schemas.microsoft.com/office/powerpoint/2010/main" val="182946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4BC2-31EF-417E-B698-D3EB4466C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01A2AA-AAD6-49CD-8E71-FD2F07B44D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8F034A-F5B4-4286-93C9-ED1CB33B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EEDCEA-A733-48B0-89F8-E5DD0D0B5FB7}"/>
              </a:ext>
            </a:extLst>
          </p:cNvPr>
          <p:cNvSpPr>
            <a:spLocks noGrp="1"/>
          </p:cNvSpPr>
          <p:nvPr>
            <p:ph type="dt" sz="half" idx="10"/>
          </p:nvPr>
        </p:nvSpPr>
        <p:spPr/>
        <p:txBody>
          <a:bodyPr/>
          <a:lstStyle/>
          <a:p>
            <a:fld id="{C9480CC7-DA12-4A61-AA78-A5A8646CF193}" type="datetimeFigureOut">
              <a:rPr lang="en-US" smtClean="0"/>
              <a:t>10/18/2021</a:t>
            </a:fld>
            <a:endParaRPr lang="en-US"/>
          </a:p>
        </p:txBody>
      </p:sp>
      <p:sp>
        <p:nvSpPr>
          <p:cNvPr id="6" name="Footer Placeholder 5">
            <a:extLst>
              <a:ext uri="{FF2B5EF4-FFF2-40B4-BE49-F238E27FC236}">
                <a16:creationId xmlns:a16="http://schemas.microsoft.com/office/drawing/2014/main" id="{4E17E3C2-BD1E-4510-9DD3-29427B221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B5D50-0EF9-4BD7-A5EE-63926C7E201C}"/>
              </a:ext>
            </a:extLst>
          </p:cNvPr>
          <p:cNvSpPr>
            <a:spLocks noGrp="1"/>
          </p:cNvSpPr>
          <p:nvPr>
            <p:ph type="sldNum" sz="quarter" idx="12"/>
          </p:nvPr>
        </p:nvSpPr>
        <p:spPr/>
        <p:txBody>
          <a:bodyPr/>
          <a:lstStyle/>
          <a:p>
            <a:fld id="{B94A4683-ECB8-4E26-9B8C-CA307006288C}" type="slidenum">
              <a:rPr lang="en-US" smtClean="0"/>
              <a:t>‹#›</a:t>
            </a:fld>
            <a:endParaRPr lang="en-US"/>
          </a:p>
        </p:txBody>
      </p:sp>
    </p:spTree>
    <p:extLst>
      <p:ext uri="{BB962C8B-B14F-4D97-AF65-F5344CB8AC3E}">
        <p14:creationId xmlns:p14="http://schemas.microsoft.com/office/powerpoint/2010/main" val="130881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ECFD-043C-4E26-BD19-B199E641DD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C207BC-BB77-4049-9379-3C2D04B99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FCCE20-8A41-4E93-A386-C53F49651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56B80-8A35-4D0B-8A50-CA5E0FC1F814}"/>
              </a:ext>
            </a:extLst>
          </p:cNvPr>
          <p:cNvSpPr>
            <a:spLocks noGrp="1"/>
          </p:cNvSpPr>
          <p:nvPr>
            <p:ph type="dt" sz="half" idx="10"/>
          </p:nvPr>
        </p:nvSpPr>
        <p:spPr/>
        <p:txBody>
          <a:bodyPr/>
          <a:lstStyle/>
          <a:p>
            <a:fld id="{C9480CC7-DA12-4A61-AA78-A5A8646CF193}" type="datetimeFigureOut">
              <a:rPr lang="en-US" smtClean="0"/>
              <a:t>10/18/2021</a:t>
            </a:fld>
            <a:endParaRPr lang="en-US"/>
          </a:p>
        </p:txBody>
      </p:sp>
      <p:sp>
        <p:nvSpPr>
          <p:cNvPr id="6" name="Footer Placeholder 5">
            <a:extLst>
              <a:ext uri="{FF2B5EF4-FFF2-40B4-BE49-F238E27FC236}">
                <a16:creationId xmlns:a16="http://schemas.microsoft.com/office/drawing/2014/main" id="{E0BA40A2-155A-456D-8EBF-DE8B55EB5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12061-EA29-4C16-8603-9C2EEAD284B0}"/>
              </a:ext>
            </a:extLst>
          </p:cNvPr>
          <p:cNvSpPr>
            <a:spLocks noGrp="1"/>
          </p:cNvSpPr>
          <p:nvPr>
            <p:ph type="sldNum" sz="quarter" idx="12"/>
          </p:nvPr>
        </p:nvSpPr>
        <p:spPr/>
        <p:txBody>
          <a:bodyPr/>
          <a:lstStyle/>
          <a:p>
            <a:fld id="{B94A4683-ECB8-4E26-9B8C-CA307006288C}" type="slidenum">
              <a:rPr lang="en-US" smtClean="0"/>
              <a:t>‹#›</a:t>
            </a:fld>
            <a:endParaRPr lang="en-US"/>
          </a:p>
        </p:txBody>
      </p:sp>
    </p:spTree>
    <p:extLst>
      <p:ext uri="{BB962C8B-B14F-4D97-AF65-F5344CB8AC3E}">
        <p14:creationId xmlns:p14="http://schemas.microsoft.com/office/powerpoint/2010/main" val="291844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96D51D-9F13-4528-9522-DF82BB00BF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4BCE50-6011-4EEA-9B14-CD188DD303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8EB43-B426-4A2C-B46E-1EF347C89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80CC7-DA12-4A61-AA78-A5A8646CF193}" type="datetimeFigureOut">
              <a:rPr lang="en-US" smtClean="0"/>
              <a:t>10/18/2021</a:t>
            </a:fld>
            <a:endParaRPr lang="en-US"/>
          </a:p>
        </p:txBody>
      </p:sp>
      <p:sp>
        <p:nvSpPr>
          <p:cNvPr id="5" name="Footer Placeholder 4">
            <a:extLst>
              <a:ext uri="{FF2B5EF4-FFF2-40B4-BE49-F238E27FC236}">
                <a16:creationId xmlns:a16="http://schemas.microsoft.com/office/drawing/2014/main" id="{1D08A7B4-C7A7-41C6-8D7B-7F766A571E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7A6FFD-14BE-4727-A135-7025C44AF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A4683-ECB8-4E26-9B8C-CA307006288C}" type="slidenum">
              <a:rPr lang="en-US" smtClean="0"/>
              <a:t>‹#›</a:t>
            </a:fld>
            <a:endParaRPr lang="en-US"/>
          </a:p>
        </p:txBody>
      </p:sp>
    </p:spTree>
    <p:extLst>
      <p:ext uri="{BB962C8B-B14F-4D97-AF65-F5344CB8AC3E}">
        <p14:creationId xmlns:p14="http://schemas.microsoft.com/office/powerpoint/2010/main" val="2944517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syllabus.org/" TargetMode="External"/><Relationship Id="rId2" Type="http://schemas.openxmlformats.org/officeDocument/2006/relationships/hyperlink" Target="https://ia601400.us.archive.org/20/items/oe-global-2021-papers/OE_Global_2021_paper_94.pdf"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hyperlink" Target="https://www.open.edu/openlearncreate/course/view.php?id=2854"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journals.aiac.org.au/index.php/IJELS/article/view/461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p2pu.org/assets/uploads/learning_circle_downloads/facilitator_handbook.pdf"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p2pu.org/en/learning-circl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ultofpedagogy.com/street-dat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thics.mooc.ca/"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ethics.mooc.ca/fee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playlist?list=PLeBQHgzQN9x3tanYKR8oLQTYY9vyN3yLs"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rsshopper.downes.ca/"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grsshopper.downes.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www.youtube.com/watch?v=tGRz0Vxd-rY" TargetMode="External"/><Relationship Id="rId2" Type="http://schemas.openxmlformats.org/officeDocument/2006/relationships/hyperlink" Target="https://jl4d.org/index.php/ejl4d/article/view/348/436" TargetMode="External"/><Relationship Id="rId1" Type="http://schemas.openxmlformats.org/officeDocument/2006/relationships/slideLayout" Target="../slideLayouts/slideLayout2.xml"/><Relationship Id="rId6" Type="http://schemas.openxmlformats.org/officeDocument/2006/relationships/hyperlink" Target="https://ethics.mooc.ca/module/2"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ghROceO4TaU" TargetMode="External"/><Relationship Id="rId1" Type="http://schemas.openxmlformats.org/officeDocument/2006/relationships/slideLayout" Target="../slideLayouts/slideLayout2.xml"/><Relationship Id="rId6" Type="http://schemas.openxmlformats.org/officeDocument/2006/relationships/hyperlink" Target="https://ethics.mooc.ca/course_feeds.json" TargetMode="External"/><Relationship Id="rId5" Type="http://schemas.openxmlformats.org/officeDocument/2006/relationships/hyperlink" Target="https://ethics.mooc.ca/course_feeds.xml" TargetMode="Externa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ethics.mooc.ca/course_newsletter.htm" TargetMode="External"/><Relationship Id="rId4" Type="http://schemas.openxmlformats.org/officeDocument/2006/relationships/hyperlink" Target="https://ethics.mooc.ca/course_newsletter.x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ethics.mooc.ca/course_activity_centre.ht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hyperlink" Target="https://ethics.mooc.ca/presentation/9"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mozilla.github.io/pdf.j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55.jpeg"/><Relationship Id="rId12" Type="http://schemas.openxmlformats.org/officeDocument/2006/relationships/image" Target="../media/image60.png"/><Relationship Id="rId17" Type="http://schemas.openxmlformats.org/officeDocument/2006/relationships/image" Target="../media/image65.jpeg"/><Relationship Id="rId2" Type="http://schemas.openxmlformats.org/officeDocument/2006/relationships/image" Target="../media/image50.jpeg"/><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9.png"/><Relationship Id="rId5" Type="http://schemas.openxmlformats.org/officeDocument/2006/relationships/image" Target="../media/image53.jpe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jpg"/><Relationship Id="rId9" Type="http://schemas.openxmlformats.org/officeDocument/2006/relationships/image" Target="../media/image57.png"/><Relationship Id="rId14" Type="http://schemas.openxmlformats.org/officeDocument/2006/relationships/image" Target="../media/image6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lideshare.net/AbhishekBajaj23/the-canadian-college-international-student-registration-for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lobalcitizen.org/en/content/10-barriers-to-education-around-the-world-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ca/Big-Bad-World-Molotovs-Corporate/dp/0954049934"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researchgate.net/publication/329151552_Why_are_some_online_courses_more_open_than_oth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den-online.org/proc-2485/index.php/PROC/article/view/1884"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9E13DA-13F3-4191-9DF0-E6AD0BB03565}"/>
              </a:ext>
            </a:extLst>
          </p:cNvPr>
          <p:cNvSpPr>
            <a:spLocks noGrp="1"/>
          </p:cNvSpPr>
          <p:nvPr>
            <p:ph type="ctrTitle"/>
          </p:nvPr>
        </p:nvSpPr>
        <p:spPr>
          <a:xfrm>
            <a:off x="1094095" y="851517"/>
            <a:ext cx="5238466" cy="2991416"/>
          </a:xfrm>
        </p:spPr>
        <p:txBody>
          <a:bodyPr anchor="b">
            <a:normAutofit/>
          </a:bodyPr>
          <a:lstStyle/>
          <a:p>
            <a:pPr algn="l"/>
            <a:br>
              <a:rPr lang="en-US" sz="4200"/>
            </a:br>
            <a:r>
              <a:rPr lang="en-US" sz="4200"/>
              <a:t>What Does It Mean To Enroll in a Course?</a:t>
            </a:r>
            <a:br>
              <a:rPr lang="en-US" sz="4200"/>
            </a:br>
            <a:endParaRPr lang="en-US" sz="4200"/>
          </a:p>
        </p:txBody>
      </p:sp>
      <p:sp>
        <p:nvSpPr>
          <p:cNvPr id="3" name="Subtitle 2">
            <a:extLst>
              <a:ext uri="{FF2B5EF4-FFF2-40B4-BE49-F238E27FC236}">
                <a16:creationId xmlns:a16="http://schemas.microsoft.com/office/drawing/2014/main" id="{BC98D8E2-71CD-40B4-AED6-38D0AFC09608}"/>
              </a:ext>
            </a:extLst>
          </p:cNvPr>
          <p:cNvSpPr>
            <a:spLocks noGrp="1"/>
          </p:cNvSpPr>
          <p:nvPr>
            <p:ph type="subTitle" idx="1"/>
          </p:nvPr>
        </p:nvSpPr>
        <p:spPr>
          <a:xfrm>
            <a:off x="1094096" y="3842932"/>
            <a:ext cx="4167115" cy="2163551"/>
          </a:xfrm>
        </p:spPr>
        <p:txBody>
          <a:bodyPr anchor="t">
            <a:normAutofit/>
          </a:bodyPr>
          <a:lstStyle/>
          <a:p>
            <a:pPr algn="l"/>
            <a:r>
              <a:rPr lang="en-US" dirty="0"/>
              <a:t>Stephen Downes</a:t>
            </a:r>
            <a:endParaRPr lang="en-US"/>
          </a:p>
          <a:p>
            <a:pPr algn="l"/>
            <a:r>
              <a:rPr lang="en-US" dirty="0"/>
              <a:t>National Research Council Canada</a:t>
            </a:r>
            <a:endParaRPr lang="en-US"/>
          </a:p>
          <a:p>
            <a:pPr algn="l"/>
            <a:r>
              <a:rPr lang="en-US" dirty="0"/>
              <a:t>October 19, 2021</a:t>
            </a:r>
            <a:endParaRPr lang="en-US"/>
          </a:p>
        </p:txBody>
      </p:sp>
      <p:sp>
        <p:nvSpPr>
          <p:cNvPr id="12" name="Freeform: Shape 1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B123053-EA84-4421-BA6B-2BF1F8840DD9}"/>
              </a:ext>
            </a:extLst>
          </p:cNvPr>
          <p:cNvPicPr>
            <a:picLocks noChangeAspect="1"/>
          </p:cNvPicPr>
          <p:nvPr/>
        </p:nvPicPr>
        <p:blipFill>
          <a:blip r:embed="rId2"/>
          <a:stretch>
            <a:fillRect/>
          </a:stretch>
        </p:blipFill>
        <p:spPr>
          <a:xfrm>
            <a:off x="7531503" y="2804947"/>
            <a:ext cx="3217333" cy="1866053"/>
          </a:xfrm>
          <a:prstGeom prst="rect">
            <a:avLst/>
          </a:prstGeom>
        </p:spPr>
      </p:pic>
    </p:spTree>
    <p:extLst>
      <p:ext uri="{BB962C8B-B14F-4D97-AF65-F5344CB8AC3E}">
        <p14:creationId xmlns:p14="http://schemas.microsoft.com/office/powerpoint/2010/main" val="400596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F46F-1B34-4A54-BE8A-588921069F3C}"/>
              </a:ext>
            </a:extLst>
          </p:cNvPr>
          <p:cNvSpPr>
            <a:spLocks noGrp="1"/>
          </p:cNvSpPr>
          <p:nvPr>
            <p:ph type="title"/>
          </p:nvPr>
        </p:nvSpPr>
        <p:spPr/>
        <p:txBody>
          <a:bodyPr/>
          <a:lstStyle/>
          <a:p>
            <a:r>
              <a:rPr lang="en-US" dirty="0"/>
              <a:t>Beyond the Provider-Consumer Model</a:t>
            </a:r>
          </a:p>
        </p:txBody>
      </p:sp>
      <p:sp>
        <p:nvSpPr>
          <p:cNvPr id="3" name="Content Placeholder 2">
            <a:extLst>
              <a:ext uri="{FF2B5EF4-FFF2-40B4-BE49-F238E27FC236}">
                <a16:creationId xmlns:a16="http://schemas.microsoft.com/office/drawing/2014/main" id="{656D9658-9697-4FB9-9B0F-DB71165C7FDC}"/>
              </a:ext>
            </a:extLst>
          </p:cNvPr>
          <p:cNvSpPr>
            <a:spLocks noGrp="1"/>
          </p:cNvSpPr>
          <p:nvPr>
            <p:ph idx="1"/>
          </p:nvPr>
        </p:nvSpPr>
        <p:spPr>
          <a:xfrm>
            <a:off x="6096000" y="1690688"/>
            <a:ext cx="4722341" cy="4351338"/>
          </a:xfrm>
        </p:spPr>
        <p:txBody>
          <a:bodyPr/>
          <a:lstStyle/>
          <a:p>
            <a:pPr marL="0" indent="0">
              <a:buNone/>
            </a:pPr>
            <a:r>
              <a:rPr lang="en-US" dirty="0"/>
              <a:t>For example: the open syllabus</a:t>
            </a:r>
          </a:p>
          <a:p>
            <a:pPr marL="0" indent="0">
              <a:buNone/>
            </a:pPr>
            <a:r>
              <a:rPr lang="en-US" sz="1600" b="0" i="0" u="none" strike="noStrike" dirty="0">
                <a:solidFill>
                  <a:srgbClr val="000000"/>
                </a:solidFill>
                <a:effectLst/>
                <a:latin typeface="Arial" panose="020B0604020202020204" pitchFamily="34" charset="0"/>
              </a:rPr>
              <a:t>The open syllabus format invites students and course leaders to add domain-specific examples. In addition to teaching a conceptual understanding of the principles, the course will guide students to recognize the principles within their own research context and to form communities around the principles of open science. </a:t>
            </a:r>
            <a:endParaRPr lang="en-US" sz="2400" dirty="0"/>
          </a:p>
        </p:txBody>
      </p:sp>
      <p:sp>
        <p:nvSpPr>
          <p:cNvPr id="5" name="TextBox 4">
            <a:extLst>
              <a:ext uri="{FF2B5EF4-FFF2-40B4-BE49-F238E27FC236}">
                <a16:creationId xmlns:a16="http://schemas.microsoft.com/office/drawing/2014/main" id="{980C7FA6-5D85-4601-A165-3AF255F4B453}"/>
              </a:ext>
            </a:extLst>
          </p:cNvPr>
          <p:cNvSpPr txBox="1"/>
          <p:nvPr/>
        </p:nvSpPr>
        <p:spPr>
          <a:xfrm>
            <a:off x="6096000" y="3866357"/>
            <a:ext cx="5136292" cy="1908215"/>
          </a:xfrm>
          <a:prstGeom prst="rect">
            <a:avLst/>
          </a:prstGeom>
          <a:noFill/>
        </p:spPr>
        <p:txBody>
          <a:bodyPr wrap="square">
            <a:spAutoFit/>
          </a:bodyPr>
          <a:lstStyle/>
          <a:p>
            <a:r>
              <a:rPr lang="en-US" dirty="0">
                <a:hlinkClick r:id="rId2"/>
              </a:rPr>
              <a:t>https://ia601400.us.archive.org/20/items/oe-global-2021-papers/OE_Global_2021_paper_94.pdf</a:t>
            </a:r>
            <a:r>
              <a:rPr lang="en-US" dirty="0"/>
              <a:t> </a:t>
            </a:r>
          </a:p>
          <a:p>
            <a:endParaRPr lang="en-US" dirty="0"/>
          </a:p>
          <a:p>
            <a:r>
              <a:rPr lang="en-US" sz="2800" dirty="0"/>
              <a:t>And, the Open Syllabus Explorer</a:t>
            </a:r>
          </a:p>
          <a:p>
            <a:r>
              <a:rPr lang="en-US" dirty="0">
                <a:hlinkClick r:id="rId3"/>
              </a:rPr>
              <a:t>https://opensyllabus.org/</a:t>
            </a:r>
            <a:r>
              <a:rPr lang="en-US" dirty="0"/>
              <a:t> </a:t>
            </a:r>
          </a:p>
          <a:p>
            <a:endParaRPr lang="en-US" dirty="0"/>
          </a:p>
        </p:txBody>
      </p:sp>
      <p:pic>
        <p:nvPicPr>
          <p:cNvPr id="7" name="Picture 6" descr="Graphical user interface&#10;&#10;Description automatically generated">
            <a:extLst>
              <a:ext uri="{FF2B5EF4-FFF2-40B4-BE49-F238E27FC236}">
                <a16:creationId xmlns:a16="http://schemas.microsoft.com/office/drawing/2014/main" id="{26E66C8C-C05F-4FA4-B57D-AD5E83264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064" y="4820464"/>
            <a:ext cx="3709859" cy="1738614"/>
          </a:xfrm>
          <a:prstGeom prst="rect">
            <a:avLst/>
          </a:prstGeom>
        </p:spPr>
      </p:pic>
      <p:pic>
        <p:nvPicPr>
          <p:cNvPr id="9" name="Picture 8">
            <a:extLst>
              <a:ext uri="{FF2B5EF4-FFF2-40B4-BE49-F238E27FC236}">
                <a16:creationId xmlns:a16="http://schemas.microsoft.com/office/drawing/2014/main" id="{C118795A-30A5-42D6-A02D-999C2CCF043C}"/>
              </a:ext>
            </a:extLst>
          </p:cNvPr>
          <p:cNvPicPr>
            <a:picLocks noChangeAspect="1"/>
          </p:cNvPicPr>
          <p:nvPr/>
        </p:nvPicPr>
        <p:blipFill>
          <a:blip r:embed="rId5"/>
          <a:stretch>
            <a:fillRect/>
          </a:stretch>
        </p:blipFill>
        <p:spPr>
          <a:xfrm>
            <a:off x="1373659" y="1814794"/>
            <a:ext cx="4412649" cy="2535170"/>
          </a:xfrm>
          <a:prstGeom prst="rect">
            <a:avLst/>
          </a:prstGeom>
          <a:ln w="3175">
            <a:solidFill>
              <a:schemeClr val="tx1"/>
            </a:solidFill>
          </a:ln>
        </p:spPr>
      </p:pic>
    </p:spTree>
    <p:extLst>
      <p:ext uri="{BB962C8B-B14F-4D97-AF65-F5344CB8AC3E}">
        <p14:creationId xmlns:p14="http://schemas.microsoft.com/office/powerpoint/2010/main" val="156303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6231-B637-43F6-807C-B555EE86C271}"/>
              </a:ext>
            </a:extLst>
          </p:cNvPr>
          <p:cNvSpPr>
            <a:spLocks noGrp="1"/>
          </p:cNvSpPr>
          <p:nvPr>
            <p:ph type="title"/>
          </p:nvPr>
        </p:nvSpPr>
        <p:spPr/>
        <p:txBody>
          <a:bodyPr/>
          <a:lstStyle/>
          <a:p>
            <a:r>
              <a:rPr lang="en-US" dirty="0"/>
              <a:t>Working Toward Open Everyday Practice</a:t>
            </a:r>
          </a:p>
        </p:txBody>
      </p:sp>
      <p:sp>
        <p:nvSpPr>
          <p:cNvPr id="3" name="Content Placeholder 2">
            <a:extLst>
              <a:ext uri="{FF2B5EF4-FFF2-40B4-BE49-F238E27FC236}">
                <a16:creationId xmlns:a16="http://schemas.microsoft.com/office/drawing/2014/main" id="{188E8BA1-36B6-4823-9214-AB7C7C1F3D6A}"/>
              </a:ext>
            </a:extLst>
          </p:cNvPr>
          <p:cNvSpPr>
            <a:spLocks noGrp="1"/>
          </p:cNvSpPr>
          <p:nvPr>
            <p:ph idx="1"/>
          </p:nvPr>
        </p:nvSpPr>
        <p:spPr/>
        <p:txBody>
          <a:bodyPr/>
          <a:lstStyle/>
          <a:p>
            <a:r>
              <a:rPr lang="en-US" dirty="0"/>
              <a:t>Educating students about the benefits of ‘openness’</a:t>
            </a:r>
          </a:p>
          <a:p>
            <a:r>
              <a:rPr lang="en-US" dirty="0"/>
              <a:t>Allowing them to contribute through open educational practices</a:t>
            </a:r>
          </a:p>
          <a:p>
            <a:r>
              <a:rPr lang="en-US" dirty="0"/>
              <a:t>Supporting and empowering “students as public scholars”</a:t>
            </a:r>
          </a:p>
          <a:p>
            <a:endParaRPr lang="en-US" dirty="0"/>
          </a:p>
        </p:txBody>
      </p:sp>
      <p:pic>
        <p:nvPicPr>
          <p:cNvPr id="5" name="Picture 4">
            <a:extLst>
              <a:ext uri="{FF2B5EF4-FFF2-40B4-BE49-F238E27FC236}">
                <a16:creationId xmlns:a16="http://schemas.microsoft.com/office/drawing/2014/main" id="{B43310D4-B59F-4514-B6D0-6F4F46156115}"/>
              </a:ext>
            </a:extLst>
          </p:cNvPr>
          <p:cNvPicPr>
            <a:picLocks noChangeAspect="1"/>
          </p:cNvPicPr>
          <p:nvPr/>
        </p:nvPicPr>
        <p:blipFill>
          <a:blip r:embed="rId2"/>
          <a:stretch>
            <a:fillRect/>
          </a:stretch>
        </p:blipFill>
        <p:spPr>
          <a:xfrm>
            <a:off x="962359" y="3338579"/>
            <a:ext cx="8258175" cy="2705100"/>
          </a:xfrm>
          <a:prstGeom prst="rect">
            <a:avLst/>
          </a:prstGeom>
        </p:spPr>
      </p:pic>
      <p:sp>
        <p:nvSpPr>
          <p:cNvPr id="7" name="TextBox 6">
            <a:extLst>
              <a:ext uri="{FF2B5EF4-FFF2-40B4-BE49-F238E27FC236}">
                <a16:creationId xmlns:a16="http://schemas.microsoft.com/office/drawing/2014/main" id="{5C6D35F9-3B96-4D69-90B2-D68938A19690}"/>
              </a:ext>
            </a:extLst>
          </p:cNvPr>
          <p:cNvSpPr txBox="1"/>
          <p:nvPr/>
        </p:nvSpPr>
        <p:spPr>
          <a:xfrm>
            <a:off x="877003" y="6308209"/>
            <a:ext cx="8428886" cy="369332"/>
          </a:xfrm>
          <a:prstGeom prst="rect">
            <a:avLst/>
          </a:prstGeom>
          <a:noFill/>
        </p:spPr>
        <p:txBody>
          <a:bodyPr wrap="square">
            <a:spAutoFit/>
          </a:bodyPr>
          <a:lstStyle/>
          <a:p>
            <a:r>
              <a:rPr lang="en-US" dirty="0">
                <a:hlinkClick r:id="rId3"/>
              </a:rPr>
              <a:t>https://www.open.edu/openlearncreate/course/view.php?id=2854#</a:t>
            </a:r>
            <a:r>
              <a:rPr lang="en-US" dirty="0"/>
              <a:t> </a:t>
            </a:r>
          </a:p>
        </p:txBody>
      </p:sp>
    </p:spTree>
    <p:extLst>
      <p:ext uri="{BB962C8B-B14F-4D97-AF65-F5344CB8AC3E}">
        <p14:creationId xmlns:p14="http://schemas.microsoft.com/office/powerpoint/2010/main" val="347672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C548-3A02-4958-981B-FEB842DAEE5A}"/>
              </a:ext>
            </a:extLst>
          </p:cNvPr>
          <p:cNvSpPr>
            <a:spLocks noGrp="1"/>
          </p:cNvSpPr>
          <p:nvPr>
            <p:ph type="title"/>
          </p:nvPr>
        </p:nvSpPr>
        <p:spPr/>
        <p:txBody>
          <a:bodyPr/>
          <a:lstStyle/>
          <a:p>
            <a:r>
              <a:rPr lang="en-US" dirty="0"/>
              <a:t>Some Trends…</a:t>
            </a:r>
          </a:p>
        </p:txBody>
      </p:sp>
      <p:sp>
        <p:nvSpPr>
          <p:cNvPr id="3" name="Content Placeholder 2">
            <a:extLst>
              <a:ext uri="{FF2B5EF4-FFF2-40B4-BE49-F238E27FC236}">
                <a16:creationId xmlns:a16="http://schemas.microsoft.com/office/drawing/2014/main" id="{9424B1DB-8B23-4A0D-9FFD-880325D4F714}"/>
              </a:ext>
            </a:extLst>
          </p:cNvPr>
          <p:cNvSpPr>
            <a:spLocks noGrp="1"/>
          </p:cNvSpPr>
          <p:nvPr>
            <p:ph idx="1"/>
          </p:nvPr>
        </p:nvSpPr>
        <p:spPr>
          <a:xfrm>
            <a:off x="838200" y="1516706"/>
            <a:ext cx="10233454" cy="4351338"/>
          </a:xfrm>
        </p:spPr>
        <p:txBody>
          <a:bodyPr>
            <a:normAutofit/>
          </a:bodyPr>
          <a:lstStyle/>
          <a:p>
            <a:pPr marL="514350" indent="-514350">
              <a:buFont typeface="+mj-lt"/>
              <a:buAutoNum type="arabicPeriod"/>
            </a:pPr>
            <a:r>
              <a:rPr lang="en-US" sz="2000" dirty="0"/>
              <a:t>Learning any time / anywhere: Students will be able to learn where and when they choose.</a:t>
            </a:r>
          </a:p>
          <a:p>
            <a:pPr marL="514350" indent="-514350">
              <a:buFont typeface="+mj-lt"/>
              <a:buAutoNum type="arabicPeriod"/>
            </a:pPr>
            <a:r>
              <a:rPr lang="en-US" sz="2000" dirty="0" err="1"/>
              <a:t>Personalised</a:t>
            </a:r>
            <a:r>
              <a:rPr lang="en-US" sz="2000" dirty="0"/>
              <a:t> learning: Study tools will adapt to the capabilities of the student.</a:t>
            </a:r>
          </a:p>
          <a:p>
            <a:pPr marL="514350" indent="-514350">
              <a:buFont typeface="+mj-lt"/>
              <a:buAutoNum type="arabicPeriod"/>
            </a:pPr>
            <a:r>
              <a:rPr lang="en-US" sz="2000" dirty="0"/>
              <a:t>Choice how to learn: Students will be able to modify their learning process.</a:t>
            </a:r>
          </a:p>
          <a:p>
            <a:pPr marL="514350" indent="-514350">
              <a:buFont typeface="+mj-lt"/>
              <a:buAutoNum type="arabicPeriod"/>
            </a:pPr>
            <a:r>
              <a:rPr lang="en-US" sz="2000" dirty="0"/>
              <a:t>Project-based learning: Students will learn to apply their skills in a variety of situations.</a:t>
            </a:r>
          </a:p>
          <a:p>
            <a:pPr marL="514350" indent="-514350">
              <a:buFont typeface="+mj-lt"/>
              <a:buAutoNum type="arabicPeriod"/>
            </a:pPr>
            <a:r>
              <a:rPr lang="en-US" sz="2000" dirty="0"/>
              <a:t>Hands-on learning: Students will have authentic experiences and gain real-world skills.</a:t>
            </a:r>
          </a:p>
          <a:p>
            <a:pPr marL="514350" indent="-514350">
              <a:buFont typeface="+mj-lt"/>
              <a:buAutoNum type="arabicPeriod"/>
            </a:pPr>
            <a:r>
              <a:rPr lang="en-US" sz="2000" dirty="0"/>
              <a:t>Data interpretation: Students will learn to interpret and reason with data.</a:t>
            </a:r>
          </a:p>
          <a:p>
            <a:pPr marL="514350" indent="-514350">
              <a:buFont typeface="+mj-lt"/>
              <a:buAutoNum type="arabicPeriod"/>
            </a:pPr>
            <a:r>
              <a:rPr lang="en-US" sz="2000" dirty="0"/>
              <a:t>Assessed differently: Knowledge and skills will be assessed in new ways.</a:t>
            </a:r>
          </a:p>
          <a:p>
            <a:pPr marL="514350" indent="-514350">
              <a:buFont typeface="+mj-lt"/>
              <a:buAutoNum type="arabicPeriod"/>
            </a:pPr>
            <a:r>
              <a:rPr lang="en-US" sz="2000" dirty="0"/>
              <a:t>Student ownership of curriculum: Students will have critical input into their courses.</a:t>
            </a:r>
          </a:p>
          <a:p>
            <a:pPr marL="514350" indent="-514350">
              <a:buFont typeface="+mj-lt"/>
              <a:buAutoNum type="arabicPeriod"/>
            </a:pPr>
            <a:r>
              <a:rPr lang="en-US" sz="2000" dirty="0"/>
              <a:t>More independent: students will become more independent.</a:t>
            </a:r>
          </a:p>
          <a:p>
            <a:pPr marL="514350" indent="-514350">
              <a:buFont typeface="+mj-lt"/>
              <a:buAutoNum type="arabicPeriod"/>
            </a:pPr>
            <a:endParaRPr lang="en-US" dirty="0"/>
          </a:p>
        </p:txBody>
      </p:sp>
      <p:sp>
        <p:nvSpPr>
          <p:cNvPr id="5" name="TextBox 4">
            <a:extLst>
              <a:ext uri="{FF2B5EF4-FFF2-40B4-BE49-F238E27FC236}">
                <a16:creationId xmlns:a16="http://schemas.microsoft.com/office/drawing/2014/main" id="{D2143C19-45A2-48FA-9609-8AF0AD96FFA9}"/>
              </a:ext>
            </a:extLst>
          </p:cNvPr>
          <p:cNvSpPr txBox="1"/>
          <p:nvPr/>
        </p:nvSpPr>
        <p:spPr>
          <a:xfrm>
            <a:off x="838199" y="5221713"/>
            <a:ext cx="8552935" cy="369332"/>
          </a:xfrm>
          <a:prstGeom prst="rect">
            <a:avLst/>
          </a:prstGeom>
          <a:noFill/>
        </p:spPr>
        <p:txBody>
          <a:bodyPr wrap="square">
            <a:spAutoFit/>
          </a:bodyPr>
          <a:lstStyle/>
          <a:p>
            <a:r>
              <a:rPr lang="en-US" dirty="0">
                <a:hlinkClick r:id="rId2"/>
              </a:rPr>
              <a:t>https://www.journals.aiac.org.au/index.php/IJELS/article/view/4616</a:t>
            </a:r>
            <a:r>
              <a:rPr lang="en-US" dirty="0"/>
              <a:t> </a:t>
            </a:r>
          </a:p>
        </p:txBody>
      </p:sp>
      <p:sp>
        <p:nvSpPr>
          <p:cNvPr id="6" name="TextBox 5">
            <a:extLst>
              <a:ext uri="{FF2B5EF4-FFF2-40B4-BE49-F238E27FC236}">
                <a16:creationId xmlns:a16="http://schemas.microsoft.com/office/drawing/2014/main" id="{182F2617-0A5B-4B96-88CE-CAD37AAAD5C5}"/>
              </a:ext>
            </a:extLst>
          </p:cNvPr>
          <p:cNvSpPr txBox="1"/>
          <p:nvPr/>
        </p:nvSpPr>
        <p:spPr>
          <a:xfrm>
            <a:off x="838199" y="5661878"/>
            <a:ext cx="9875109" cy="830997"/>
          </a:xfrm>
          <a:prstGeom prst="rect">
            <a:avLst/>
          </a:prstGeom>
          <a:noFill/>
        </p:spPr>
        <p:txBody>
          <a:bodyPr wrap="square" rtlCol="0">
            <a:spAutoFit/>
          </a:bodyPr>
          <a:lstStyle/>
          <a:p>
            <a:r>
              <a:rPr lang="en-US" sz="2400" dirty="0">
                <a:solidFill>
                  <a:schemeClr val="accent6">
                    <a:lumMod val="75000"/>
                  </a:schemeClr>
                </a:solidFill>
              </a:rPr>
              <a:t>Some of these still seem pretty prescriptive. But some of these suggest directions we can move for genuine open learning.</a:t>
            </a:r>
          </a:p>
        </p:txBody>
      </p:sp>
    </p:spTree>
    <p:extLst>
      <p:ext uri="{BB962C8B-B14F-4D97-AF65-F5344CB8AC3E}">
        <p14:creationId xmlns:p14="http://schemas.microsoft.com/office/powerpoint/2010/main" val="429407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B7B2-B79A-4C85-96EF-E6EE1FF6CA15}"/>
              </a:ext>
            </a:extLst>
          </p:cNvPr>
          <p:cNvSpPr>
            <a:spLocks noGrp="1"/>
          </p:cNvSpPr>
          <p:nvPr>
            <p:ph type="title"/>
          </p:nvPr>
        </p:nvSpPr>
        <p:spPr/>
        <p:txBody>
          <a:bodyPr/>
          <a:lstStyle/>
          <a:p>
            <a:r>
              <a:rPr lang="en-US" dirty="0"/>
              <a:t>Learning Circles</a:t>
            </a:r>
          </a:p>
        </p:txBody>
      </p:sp>
      <p:sp>
        <p:nvSpPr>
          <p:cNvPr id="3" name="Content Placeholder 2">
            <a:extLst>
              <a:ext uri="{FF2B5EF4-FFF2-40B4-BE49-F238E27FC236}">
                <a16:creationId xmlns:a16="http://schemas.microsoft.com/office/drawing/2014/main" id="{CC8B20FC-33CF-45DC-BB45-5E0C488FADF0}"/>
              </a:ext>
            </a:extLst>
          </p:cNvPr>
          <p:cNvSpPr>
            <a:spLocks noGrp="1"/>
          </p:cNvSpPr>
          <p:nvPr>
            <p:ph idx="1"/>
          </p:nvPr>
        </p:nvSpPr>
        <p:spPr>
          <a:xfrm>
            <a:off x="4868562" y="1825625"/>
            <a:ext cx="6485238" cy="4351338"/>
          </a:xfrm>
        </p:spPr>
        <p:txBody>
          <a:bodyPr/>
          <a:lstStyle/>
          <a:p>
            <a:pPr marL="0" indent="0">
              <a:buNone/>
            </a:pPr>
            <a:r>
              <a:rPr lang="en-US" dirty="0"/>
              <a:t>Learning circles are "free, facilitated study groups for people who want to learn together. Guided by the principles of peer learning, learning circles offer much of the structure and community of formal education without the barriers to access."</a:t>
            </a:r>
          </a:p>
        </p:txBody>
      </p:sp>
      <p:sp>
        <p:nvSpPr>
          <p:cNvPr id="5" name="TextBox 4">
            <a:extLst>
              <a:ext uri="{FF2B5EF4-FFF2-40B4-BE49-F238E27FC236}">
                <a16:creationId xmlns:a16="http://schemas.microsoft.com/office/drawing/2014/main" id="{726AB9A9-C66B-4528-8CC1-04A5434620C4}"/>
              </a:ext>
            </a:extLst>
          </p:cNvPr>
          <p:cNvSpPr txBox="1"/>
          <p:nvPr/>
        </p:nvSpPr>
        <p:spPr>
          <a:xfrm>
            <a:off x="4868562" y="5330051"/>
            <a:ext cx="6098058" cy="646331"/>
          </a:xfrm>
          <a:prstGeom prst="rect">
            <a:avLst/>
          </a:prstGeom>
          <a:noFill/>
        </p:spPr>
        <p:txBody>
          <a:bodyPr wrap="square">
            <a:spAutoFit/>
          </a:bodyPr>
          <a:lstStyle/>
          <a:p>
            <a:r>
              <a:rPr lang="en-US" dirty="0">
                <a:hlinkClick r:id="rId2"/>
              </a:rPr>
              <a:t>https://www.p2pu.org/assets/uploads/learning_circle_downloads/facilitator_handbook.pdf</a:t>
            </a:r>
            <a:r>
              <a:rPr lang="en-US" dirty="0"/>
              <a:t> </a:t>
            </a:r>
          </a:p>
        </p:txBody>
      </p:sp>
      <p:pic>
        <p:nvPicPr>
          <p:cNvPr id="7" name="Picture 6">
            <a:extLst>
              <a:ext uri="{FF2B5EF4-FFF2-40B4-BE49-F238E27FC236}">
                <a16:creationId xmlns:a16="http://schemas.microsoft.com/office/drawing/2014/main" id="{7224DCD4-778F-42F6-B6D2-82F66914C3F0}"/>
              </a:ext>
            </a:extLst>
          </p:cNvPr>
          <p:cNvPicPr>
            <a:picLocks noChangeAspect="1"/>
          </p:cNvPicPr>
          <p:nvPr/>
        </p:nvPicPr>
        <p:blipFill>
          <a:blip r:embed="rId3"/>
          <a:stretch>
            <a:fillRect/>
          </a:stretch>
        </p:blipFill>
        <p:spPr>
          <a:xfrm>
            <a:off x="981821" y="1933350"/>
            <a:ext cx="3239530" cy="2927132"/>
          </a:xfrm>
          <a:prstGeom prst="rect">
            <a:avLst/>
          </a:prstGeom>
        </p:spPr>
      </p:pic>
      <p:sp>
        <p:nvSpPr>
          <p:cNvPr id="9" name="TextBox 8">
            <a:extLst>
              <a:ext uri="{FF2B5EF4-FFF2-40B4-BE49-F238E27FC236}">
                <a16:creationId xmlns:a16="http://schemas.microsoft.com/office/drawing/2014/main" id="{EC08A424-4F27-47CE-827A-535038864068}"/>
              </a:ext>
            </a:extLst>
          </p:cNvPr>
          <p:cNvSpPr txBox="1"/>
          <p:nvPr/>
        </p:nvSpPr>
        <p:spPr>
          <a:xfrm>
            <a:off x="4868562" y="4777741"/>
            <a:ext cx="6096000" cy="369332"/>
          </a:xfrm>
          <a:prstGeom prst="rect">
            <a:avLst/>
          </a:prstGeom>
          <a:noFill/>
        </p:spPr>
        <p:txBody>
          <a:bodyPr wrap="square">
            <a:spAutoFit/>
          </a:bodyPr>
          <a:lstStyle/>
          <a:p>
            <a:r>
              <a:rPr lang="en-US" dirty="0">
                <a:hlinkClick r:id="rId4"/>
              </a:rPr>
              <a:t>https://www.p2pu.org/en/learning-circles/</a:t>
            </a:r>
            <a:r>
              <a:rPr lang="en-US" dirty="0"/>
              <a:t> </a:t>
            </a:r>
          </a:p>
        </p:txBody>
      </p:sp>
      <p:pic>
        <p:nvPicPr>
          <p:cNvPr id="11" name="Picture 10">
            <a:extLst>
              <a:ext uri="{FF2B5EF4-FFF2-40B4-BE49-F238E27FC236}">
                <a16:creationId xmlns:a16="http://schemas.microsoft.com/office/drawing/2014/main" id="{298A6953-4869-4859-9CB6-470958EA6569}"/>
              </a:ext>
            </a:extLst>
          </p:cNvPr>
          <p:cNvPicPr>
            <a:picLocks noChangeAspect="1"/>
          </p:cNvPicPr>
          <p:nvPr/>
        </p:nvPicPr>
        <p:blipFill>
          <a:blip r:embed="rId5"/>
          <a:stretch>
            <a:fillRect/>
          </a:stretch>
        </p:blipFill>
        <p:spPr>
          <a:xfrm>
            <a:off x="981820" y="5103144"/>
            <a:ext cx="2403063" cy="1485863"/>
          </a:xfrm>
          <a:prstGeom prst="rect">
            <a:avLst/>
          </a:prstGeom>
          <a:ln w="3175">
            <a:solidFill>
              <a:schemeClr val="tx1"/>
            </a:solidFill>
          </a:ln>
        </p:spPr>
      </p:pic>
      <p:pic>
        <p:nvPicPr>
          <p:cNvPr id="13" name="Picture 12" descr="Shape&#10;&#10;Description automatically generated with medium confidence">
            <a:extLst>
              <a:ext uri="{FF2B5EF4-FFF2-40B4-BE49-F238E27FC236}">
                <a16:creationId xmlns:a16="http://schemas.microsoft.com/office/drawing/2014/main" id="{EDC3CEAB-E364-4BCA-8ADE-256F9F87CA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4883" y="5621434"/>
            <a:ext cx="1303175" cy="709895"/>
          </a:xfrm>
          <a:prstGeom prst="rect">
            <a:avLst/>
          </a:prstGeom>
        </p:spPr>
      </p:pic>
    </p:spTree>
    <p:extLst>
      <p:ext uri="{BB962C8B-B14F-4D97-AF65-F5344CB8AC3E}">
        <p14:creationId xmlns:p14="http://schemas.microsoft.com/office/powerpoint/2010/main" val="261657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F5A0-BB2D-4A3B-9E6A-C4C2C61D3A30}"/>
              </a:ext>
            </a:extLst>
          </p:cNvPr>
          <p:cNvSpPr>
            <a:spLocks noGrp="1"/>
          </p:cNvSpPr>
          <p:nvPr>
            <p:ph type="title"/>
          </p:nvPr>
        </p:nvSpPr>
        <p:spPr/>
        <p:txBody>
          <a:bodyPr/>
          <a:lstStyle/>
          <a:p>
            <a:r>
              <a:rPr lang="en-US" dirty="0"/>
              <a:t>Rethinking Assessment and Statistics</a:t>
            </a:r>
          </a:p>
        </p:txBody>
      </p:sp>
      <p:sp>
        <p:nvSpPr>
          <p:cNvPr id="3" name="Content Placeholder 2">
            <a:extLst>
              <a:ext uri="{FF2B5EF4-FFF2-40B4-BE49-F238E27FC236}">
                <a16:creationId xmlns:a16="http://schemas.microsoft.com/office/drawing/2014/main" id="{ED32D313-6473-489E-B753-51556A6AF06D}"/>
              </a:ext>
            </a:extLst>
          </p:cNvPr>
          <p:cNvSpPr>
            <a:spLocks noGrp="1"/>
          </p:cNvSpPr>
          <p:nvPr>
            <p:ph idx="1"/>
          </p:nvPr>
        </p:nvSpPr>
        <p:spPr>
          <a:xfrm>
            <a:off x="838200" y="1825625"/>
            <a:ext cx="4648200" cy="4351338"/>
          </a:xfrm>
        </p:spPr>
        <p:txBody>
          <a:bodyPr/>
          <a:lstStyle/>
          <a:p>
            <a:pPr marL="0" indent="0">
              <a:buNone/>
            </a:pPr>
            <a:r>
              <a:rPr lang="en-US" dirty="0"/>
              <a:t>Instead of looking at grades and test scores, attendance and graduation rates, the Street Data method looks at data from the ground up</a:t>
            </a:r>
          </a:p>
        </p:txBody>
      </p:sp>
      <p:sp>
        <p:nvSpPr>
          <p:cNvPr id="5" name="TextBox 4">
            <a:extLst>
              <a:ext uri="{FF2B5EF4-FFF2-40B4-BE49-F238E27FC236}">
                <a16:creationId xmlns:a16="http://schemas.microsoft.com/office/drawing/2014/main" id="{6B343492-9731-43EE-B983-BC459A142451}"/>
              </a:ext>
            </a:extLst>
          </p:cNvPr>
          <p:cNvSpPr txBox="1"/>
          <p:nvPr/>
        </p:nvSpPr>
        <p:spPr>
          <a:xfrm>
            <a:off x="838200" y="6123543"/>
            <a:ext cx="6096000" cy="369332"/>
          </a:xfrm>
          <a:prstGeom prst="rect">
            <a:avLst/>
          </a:prstGeom>
          <a:noFill/>
        </p:spPr>
        <p:txBody>
          <a:bodyPr wrap="square">
            <a:spAutoFit/>
          </a:bodyPr>
          <a:lstStyle/>
          <a:p>
            <a:r>
              <a:rPr lang="en-US" dirty="0">
                <a:hlinkClick r:id="rId2"/>
              </a:rPr>
              <a:t>https://www.cultofpedagogy.com/street-data/</a:t>
            </a:r>
            <a:r>
              <a:rPr lang="en-US" dirty="0"/>
              <a:t> </a:t>
            </a:r>
          </a:p>
        </p:txBody>
      </p:sp>
      <p:pic>
        <p:nvPicPr>
          <p:cNvPr id="7" name="Picture 6">
            <a:extLst>
              <a:ext uri="{FF2B5EF4-FFF2-40B4-BE49-F238E27FC236}">
                <a16:creationId xmlns:a16="http://schemas.microsoft.com/office/drawing/2014/main" id="{F640BA9E-30EC-4811-8D2A-328972920231}"/>
              </a:ext>
            </a:extLst>
          </p:cNvPr>
          <p:cNvPicPr>
            <a:picLocks noChangeAspect="1"/>
          </p:cNvPicPr>
          <p:nvPr/>
        </p:nvPicPr>
        <p:blipFill>
          <a:blip r:embed="rId3"/>
          <a:stretch>
            <a:fillRect/>
          </a:stretch>
        </p:blipFill>
        <p:spPr>
          <a:xfrm>
            <a:off x="5486400" y="1825625"/>
            <a:ext cx="5447360" cy="3285373"/>
          </a:xfrm>
          <a:prstGeom prst="rect">
            <a:avLst/>
          </a:prstGeom>
        </p:spPr>
      </p:pic>
    </p:spTree>
    <p:extLst>
      <p:ext uri="{BB962C8B-B14F-4D97-AF65-F5344CB8AC3E}">
        <p14:creationId xmlns:p14="http://schemas.microsoft.com/office/powerpoint/2010/main" val="142216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51D0-D43F-4BCD-8E27-C7B5FBBC1B64}"/>
              </a:ext>
            </a:extLst>
          </p:cNvPr>
          <p:cNvSpPr>
            <a:spLocks noGrp="1"/>
          </p:cNvSpPr>
          <p:nvPr>
            <p:ph type="title"/>
          </p:nvPr>
        </p:nvSpPr>
        <p:spPr/>
        <p:txBody>
          <a:bodyPr/>
          <a:lstStyle/>
          <a:p>
            <a:r>
              <a:rPr lang="en-US" dirty="0"/>
              <a:t>An Imperative</a:t>
            </a:r>
          </a:p>
        </p:txBody>
      </p:sp>
      <p:sp>
        <p:nvSpPr>
          <p:cNvPr id="3" name="Content Placeholder 2">
            <a:extLst>
              <a:ext uri="{FF2B5EF4-FFF2-40B4-BE49-F238E27FC236}">
                <a16:creationId xmlns:a16="http://schemas.microsoft.com/office/drawing/2014/main" id="{CDAFB2B6-89C0-42B0-BED0-35736C3D9AAB}"/>
              </a:ext>
            </a:extLst>
          </p:cNvPr>
          <p:cNvSpPr>
            <a:spLocks noGrp="1"/>
          </p:cNvSpPr>
          <p:nvPr>
            <p:ph idx="1"/>
          </p:nvPr>
        </p:nvSpPr>
        <p:spPr>
          <a:xfrm>
            <a:off x="4235116" y="1825625"/>
            <a:ext cx="7118684" cy="4351338"/>
          </a:xfrm>
        </p:spPr>
        <p:txBody>
          <a:bodyPr/>
          <a:lstStyle/>
          <a:p>
            <a:pPr marL="0" indent="0">
              <a:buNone/>
            </a:pPr>
            <a:r>
              <a:rPr lang="en-US" dirty="0"/>
              <a:t>Open learning should enable enrollment without the requirement that information be provided, hence enabling legitimate peripheral participation, with the option of greater engagement entirely at the discretion of the learner.</a:t>
            </a:r>
          </a:p>
        </p:txBody>
      </p:sp>
      <p:pic>
        <p:nvPicPr>
          <p:cNvPr id="9" name="Picture 8">
            <a:extLst>
              <a:ext uri="{FF2B5EF4-FFF2-40B4-BE49-F238E27FC236}">
                <a16:creationId xmlns:a16="http://schemas.microsoft.com/office/drawing/2014/main" id="{BAA66CA9-B242-413F-A70F-92BEB01BF7C6}"/>
              </a:ext>
            </a:extLst>
          </p:cNvPr>
          <p:cNvPicPr>
            <a:picLocks noChangeAspect="1"/>
          </p:cNvPicPr>
          <p:nvPr/>
        </p:nvPicPr>
        <p:blipFill>
          <a:blip r:embed="rId2"/>
          <a:stretch>
            <a:fillRect/>
          </a:stretch>
        </p:blipFill>
        <p:spPr>
          <a:xfrm>
            <a:off x="838200" y="1936950"/>
            <a:ext cx="3252148" cy="4351338"/>
          </a:xfrm>
          <a:prstGeom prst="rect">
            <a:avLst/>
          </a:prstGeom>
        </p:spPr>
      </p:pic>
    </p:spTree>
    <p:extLst>
      <p:ext uri="{BB962C8B-B14F-4D97-AF65-F5344CB8AC3E}">
        <p14:creationId xmlns:p14="http://schemas.microsoft.com/office/powerpoint/2010/main" val="90766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B644-478B-46BC-9C2E-87CD66D3F11F}"/>
              </a:ext>
            </a:extLst>
          </p:cNvPr>
          <p:cNvSpPr>
            <a:spLocks noGrp="1"/>
          </p:cNvSpPr>
          <p:nvPr>
            <p:ph type="title"/>
          </p:nvPr>
        </p:nvSpPr>
        <p:spPr/>
        <p:txBody>
          <a:bodyPr/>
          <a:lstStyle/>
          <a:p>
            <a:r>
              <a:rPr lang="en-US" dirty="0"/>
              <a:t>An Ongoing Experiment in Open</a:t>
            </a:r>
          </a:p>
        </p:txBody>
      </p:sp>
      <p:pic>
        <p:nvPicPr>
          <p:cNvPr id="5" name="Picture 4">
            <a:extLst>
              <a:ext uri="{FF2B5EF4-FFF2-40B4-BE49-F238E27FC236}">
                <a16:creationId xmlns:a16="http://schemas.microsoft.com/office/drawing/2014/main" id="{6B4976B1-F5D7-44F9-A86C-547418A200C4}"/>
              </a:ext>
            </a:extLst>
          </p:cNvPr>
          <p:cNvPicPr>
            <a:picLocks noChangeAspect="1"/>
          </p:cNvPicPr>
          <p:nvPr/>
        </p:nvPicPr>
        <p:blipFill>
          <a:blip r:embed="rId2"/>
          <a:stretch>
            <a:fillRect/>
          </a:stretch>
        </p:blipFill>
        <p:spPr>
          <a:xfrm>
            <a:off x="838200" y="1970793"/>
            <a:ext cx="6868886" cy="3817160"/>
          </a:xfrm>
          <a:prstGeom prst="rect">
            <a:avLst/>
          </a:prstGeom>
          <a:ln w="3175">
            <a:solidFill>
              <a:schemeClr val="tx1"/>
            </a:solidFill>
          </a:ln>
        </p:spPr>
      </p:pic>
      <p:sp>
        <p:nvSpPr>
          <p:cNvPr id="8" name="Arrow: Left 7">
            <a:extLst>
              <a:ext uri="{FF2B5EF4-FFF2-40B4-BE49-F238E27FC236}">
                <a16:creationId xmlns:a16="http://schemas.microsoft.com/office/drawing/2014/main" id="{9792CBD8-2E59-4EA1-93FE-7637CAF4729E}"/>
              </a:ext>
            </a:extLst>
          </p:cNvPr>
          <p:cNvSpPr/>
          <p:nvPr/>
        </p:nvSpPr>
        <p:spPr>
          <a:xfrm rot="20790903">
            <a:off x="2664921" y="2975269"/>
            <a:ext cx="6154018" cy="1176544"/>
          </a:xfrm>
          <a:prstGeom prst="leftArrow">
            <a:avLst>
              <a:gd name="adj1" fmla="val 50000"/>
              <a:gd name="adj2" fmla="val 577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2DC4A1E-8393-4AD0-AA6E-00A2FD754A03}"/>
              </a:ext>
            </a:extLst>
          </p:cNvPr>
          <p:cNvSpPr txBox="1"/>
          <p:nvPr/>
        </p:nvSpPr>
        <p:spPr>
          <a:xfrm>
            <a:off x="8343901" y="1464607"/>
            <a:ext cx="3194957" cy="3416320"/>
          </a:xfrm>
          <a:prstGeom prst="rect">
            <a:avLst/>
          </a:prstGeom>
          <a:solidFill>
            <a:schemeClr val="accent3">
              <a:lumMod val="20000"/>
              <a:lumOff val="80000"/>
            </a:schemeClr>
          </a:solidFill>
          <a:ln w="9525">
            <a:solidFill>
              <a:schemeClr val="accent5">
                <a:lumMod val="75000"/>
              </a:schemeClr>
            </a:solidFill>
          </a:ln>
        </p:spPr>
        <p:txBody>
          <a:bodyPr wrap="square">
            <a:spAutoFit/>
          </a:bodyPr>
          <a:lstStyle/>
          <a:p>
            <a:r>
              <a:rPr lang="en-US" sz="2400" dirty="0"/>
              <a:t>Note that you do not have to register to take the course. This is completely optional, and I'm collecting this email only so I will know where to send you an email, if you want an email. </a:t>
            </a:r>
          </a:p>
        </p:txBody>
      </p:sp>
      <p:sp>
        <p:nvSpPr>
          <p:cNvPr id="10" name="TextBox 9">
            <a:extLst>
              <a:ext uri="{FF2B5EF4-FFF2-40B4-BE49-F238E27FC236}">
                <a16:creationId xmlns:a16="http://schemas.microsoft.com/office/drawing/2014/main" id="{998C8731-3BAA-4DE0-B6CA-70A7FAD3BF44}"/>
              </a:ext>
            </a:extLst>
          </p:cNvPr>
          <p:cNvSpPr txBox="1"/>
          <p:nvPr/>
        </p:nvSpPr>
        <p:spPr>
          <a:xfrm>
            <a:off x="714375" y="6001892"/>
            <a:ext cx="6098720" cy="369332"/>
          </a:xfrm>
          <a:prstGeom prst="rect">
            <a:avLst/>
          </a:prstGeom>
          <a:noFill/>
        </p:spPr>
        <p:txBody>
          <a:bodyPr wrap="square">
            <a:spAutoFit/>
          </a:bodyPr>
          <a:lstStyle/>
          <a:p>
            <a:r>
              <a:rPr lang="en-US" dirty="0">
                <a:hlinkClick r:id="rId3"/>
              </a:rPr>
              <a:t>https://ethics.mooc.ca/</a:t>
            </a:r>
            <a:r>
              <a:rPr lang="en-US" dirty="0"/>
              <a:t> </a:t>
            </a:r>
          </a:p>
        </p:txBody>
      </p:sp>
      <p:sp>
        <p:nvSpPr>
          <p:cNvPr id="13" name="Arrow: Left 12">
            <a:extLst>
              <a:ext uri="{FF2B5EF4-FFF2-40B4-BE49-F238E27FC236}">
                <a16:creationId xmlns:a16="http://schemas.microsoft.com/office/drawing/2014/main" id="{491BB8CF-3884-4F1A-8533-CA5DB938AF9A}"/>
              </a:ext>
            </a:extLst>
          </p:cNvPr>
          <p:cNvSpPr/>
          <p:nvPr/>
        </p:nvSpPr>
        <p:spPr>
          <a:xfrm rot="1185593">
            <a:off x="3003744" y="5292032"/>
            <a:ext cx="2537798" cy="60740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A7B00F0-F110-4520-917A-7C90B2240CE2}"/>
              </a:ext>
            </a:extLst>
          </p:cNvPr>
          <p:cNvSpPr txBox="1"/>
          <p:nvPr/>
        </p:nvSpPr>
        <p:spPr>
          <a:xfrm>
            <a:off x="4976134" y="5490028"/>
            <a:ext cx="6098720" cy="923330"/>
          </a:xfrm>
          <a:prstGeom prst="rect">
            <a:avLst/>
          </a:prstGeom>
          <a:solidFill>
            <a:schemeClr val="accent3">
              <a:lumMod val="20000"/>
              <a:lumOff val="80000"/>
            </a:schemeClr>
          </a:solidFill>
          <a:ln w="3175">
            <a:solidFill>
              <a:schemeClr val="tx1"/>
            </a:solidFill>
          </a:ln>
        </p:spPr>
        <p:txBody>
          <a:bodyPr wrap="square">
            <a:spAutoFit/>
          </a:bodyPr>
          <a:lstStyle/>
          <a:p>
            <a:r>
              <a:rPr lang="en-US" dirty="0"/>
              <a:t>I will also be using RSS both to aggregate and distribute course updates and contents, for those who do not wish to use email. Feed URL: </a:t>
            </a:r>
            <a:r>
              <a:rPr lang="en-US" dirty="0">
                <a:hlinkClick r:id="rId4"/>
              </a:rPr>
              <a:t>https://ethics.mooc.ca/feed</a:t>
            </a:r>
            <a:endParaRPr lang="en-US" dirty="0"/>
          </a:p>
        </p:txBody>
      </p:sp>
    </p:spTree>
    <p:extLst>
      <p:ext uri="{BB962C8B-B14F-4D97-AF65-F5344CB8AC3E}">
        <p14:creationId xmlns:p14="http://schemas.microsoft.com/office/powerpoint/2010/main" val="125985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4A7C-B74F-4BC6-8ED6-2812B7B05F0B}"/>
              </a:ext>
            </a:extLst>
          </p:cNvPr>
          <p:cNvSpPr>
            <a:spLocks noGrp="1"/>
          </p:cNvSpPr>
          <p:nvPr>
            <p:ph type="title"/>
          </p:nvPr>
        </p:nvSpPr>
        <p:spPr/>
        <p:txBody>
          <a:bodyPr/>
          <a:lstStyle/>
          <a:p>
            <a:r>
              <a:rPr lang="en-US" dirty="0"/>
              <a:t>Sharing the Process</a:t>
            </a:r>
          </a:p>
        </p:txBody>
      </p:sp>
      <p:sp>
        <p:nvSpPr>
          <p:cNvPr id="3" name="Content Placeholder 2">
            <a:extLst>
              <a:ext uri="{FF2B5EF4-FFF2-40B4-BE49-F238E27FC236}">
                <a16:creationId xmlns:a16="http://schemas.microsoft.com/office/drawing/2014/main" id="{DEEEE219-5031-4EF9-B5B4-C5C79A8FEFBC}"/>
              </a:ext>
            </a:extLst>
          </p:cNvPr>
          <p:cNvSpPr>
            <a:spLocks noGrp="1"/>
          </p:cNvSpPr>
          <p:nvPr>
            <p:ph idx="1"/>
          </p:nvPr>
        </p:nvSpPr>
        <p:spPr>
          <a:xfrm>
            <a:off x="9437914" y="1489642"/>
            <a:ext cx="1915886" cy="4687321"/>
          </a:xfrm>
        </p:spPr>
        <p:txBody>
          <a:bodyPr/>
          <a:lstStyle/>
          <a:p>
            <a:pPr marL="0" indent="0">
              <a:buNone/>
            </a:pPr>
            <a:r>
              <a:rPr lang="en-US" dirty="0"/>
              <a:t>18 episodes and counting</a:t>
            </a:r>
          </a:p>
        </p:txBody>
      </p:sp>
      <p:pic>
        <p:nvPicPr>
          <p:cNvPr id="5" name="Picture 4">
            <a:extLst>
              <a:ext uri="{FF2B5EF4-FFF2-40B4-BE49-F238E27FC236}">
                <a16:creationId xmlns:a16="http://schemas.microsoft.com/office/drawing/2014/main" id="{F776EFF3-46AC-485D-AE96-B2218635D5E2}"/>
              </a:ext>
            </a:extLst>
          </p:cNvPr>
          <p:cNvPicPr>
            <a:picLocks noChangeAspect="1"/>
          </p:cNvPicPr>
          <p:nvPr/>
        </p:nvPicPr>
        <p:blipFill>
          <a:blip r:embed="rId2"/>
          <a:stretch>
            <a:fillRect/>
          </a:stretch>
        </p:blipFill>
        <p:spPr>
          <a:xfrm>
            <a:off x="892629" y="1489642"/>
            <a:ext cx="7991475" cy="4295775"/>
          </a:xfrm>
          <a:prstGeom prst="rect">
            <a:avLst/>
          </a:prstGeom>
          <a:ln w="3175">
            <a:solidFill>
              <a:schemeClr val="tx1"/>
            </a:solidFill>
          </a:ln>
        </p:spPr>
      </p:pic>
      <p:sp>
        <p:nvSpPr>
          <p:cNvPr id="7" name="TextBox 6">
            <a:extLst>
              <a:ext uri="{FF2B5EF4-FFF2-40B4-BE49-F238E27FC236}">
                <a16:creationId xmlns:a16="http://schemas.microsoft.com/office/drawing/2014/main" id="{415617EF-0EEC-4B2B-9A73-58D7DDADCEEB}"/>
              </a:ext>
            </a:extLst>
          </p:cNvPr>
          <p:cNvSpPr txBox="1"/>
          <p:nvPr/>
        </p:nvSpPr>
        <p:spPr>
          <a:xfrm>
            <a:off x="782934" y="5992297"/>
            <a:ext cx="8560253" cy="369332"/>
          </a:xfrm>
          <a:prstGeom prst="rect">
            <a:avLst/>
          </a:prstGeom>
          <a:noFill/>
        </p:spPr>
        <p:txBody>
          <a:bodyPr wrap="square">
            <a:spAutoFit/>
          </a:bodyPr>
          <a:lstStyle/>
          <a:p>
            <a:r>
              <a:rPr lang="en-US" dirty="0">
                <a:hlinkClick r:id="rId3"/>
              </a:rPr>
              <a:t>https://www.youtube.com/playlist?list=PLeBQHgzQN9x3tanYKR8oLQTYY9vyN3yLs</a:t>
            </a:r>
            <a:r>
              <a:rPr lang="en-US" dirty="0"/>
              <a:t> </a:t>
            </a:r>
          </a:p>
        </p:txBody>
      </p:sp>
    </p:spTree>
    <p:extLst>
      <p:ext uri="{BB962C8B-B14F-4D97-AF65-F5344CB8AC3E}">
        <p14:creationId xmlns:p14="http://schemas.microsoft.com/office/powerpoint/2010/main" val="29282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802D-4056-451F-A701-2AE407ECAAE9}"/>
              </a:ext>
            </a:extLst>
          </p:cNvPr>
          <p:cNvSpPr>
            <a:spLocks noGrp="1"/>
          </p:cNvSpPr>
          <p:nvPr>
            <p:ph type="title"/>
          </p:nvPr>
        </p:nvSpPr>
        <p:spPr/>
        <p:txBody>
          <a:bodyPr/>
          <a:lstStyle/>
          <a:p>
            <a:r>
              <a:rPr lang="en-US" dirty="0"/>
              <a:t>Modules and Course Structure</a:t>
            </a:r>
          </a:p>
        </p:txBody>
      </p:sp>
      <p:pic>
        <p:nvPicPr>
          <p:cNvPr id="5" name="Picture 4">
            <a:extLst>
              <a:ext uri="{FF2B5EF4-FFF2-40B4-BE49-F238E27FC236}">
                <a16:creationId xmlns:a16="http://schemas.microsoft.com/office/drawing/2014/main" id="{7C186666-345E-420E-9EE3-646755CDBE9E}"/>
              </a:ext>
            </a:extLst>
          </p:cNvPr>
          <p:cNvPicPr>
            <a:picLocks noChangeAspect="1"/>
          </p:cNvPicPr>
          <p:nvPr/>
        </p:nvPicPr>
        <p:blipFill>
          <a:blip r:embed="rId2"/>
          <a:stretch>
            <a:fillRect/>
          </a:stretch>
        </p:blipFill>
        <p:spPr>
          <a:xfrm>
            <a:off x="966650" y="1490308"/>
            <a:ext cx="9679451" cy="4505544"/>
          </a:xfrm>
          <a:prstGeom prst="rect">
            <a:avLst/>
          </a:prstGeom>
        </p:spPr>
      </p:pic>
      <p:sp>
        <p:nvSpPr>
          <p:cNvPr id="7" name="TextBox 6">
            <a:extLst>
              <a:ext uri="{FF2B5EF4-FFF2-40B4-BE49-F238E27FC236}">
                <a16:creationId xmlns:a16="http://schemas.microsoft.com/office/drawing/2014/main" id="{0FCDA6E2-BE6A-4F7D-84BC-B22D0F97400E}"/>
              </a:ext>
            </a:extLst>
          </p:cNvPr>
          <p:cNvSpPr txBox="1"/>
          <p:nvPr/>
        </p:nvSpPr>
        <p:spPr>
          <a:xfrm>
            <a:off x="902428" y="6176962"/>
            <a:ext cx="6093822" cy="369332"/>
          </a:xfrm>
          <a:prstGeom prst="rect">
            <a:avLst/>
          </a:prstGeom>
          <a:noFill/>
        </p:spPr>
        <p:txBody>
          <a:bodyPr wrap="square">
            <a:spAutoFit/>
          </a:bodyPr>
          <a:lstStyle/>
          <a:p>
            <a:r>
              <a:rPr lang="en-US" dirty="0">
                <a:hlinkClick r:id="rId3"/>
              </a:rPr>
              <a:t>https://grsshopper.downes.ca/</a:t>
            </a:r>
            <a:r>
              <a:rPr lang="en-US" dirty="0"/>
              <a:t> </a:t>
            </a:r>
          </a:p>
        </p:txBody>
      </p:sp>
    </p:spTree>
    <p:extLst>
      <p:ext uri="{BB962C8B-B14F-4D97-AF65-F5344CB8AC3E}">
        <p14:creationId xmlns:p14="http://schemas.microsoft.com/office/powerpoint/2010/main" val="1851082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802D-4056-451F-A701-2AE407ECAAE9}"/>
              </a:ext>
            </a:extLst>
          </p:cNvPr>
          <p:cNvSpPr>
            <a:spLocks noGrp="1"/>
          </p:cNvSpPr>
          <p:nvPr>
            <p:ph type="title"/>
          </p:nvPr>
        </p:nvSpPr>
        <p:spPr/>
        <p:txBody>
          <a:bodyPr/>
          <a:lstStyle/>
          <a:p>
            <a:r>
              <a:rPr lang="en-US" dirty="0"/>
              <a:t>Modules and Course Structure</a:t>
            </a:r>
          </a:p>
        </p:txBody>
      </p:sp>
      <p:sp>
        <p:nvSpPr>
          <p:cNvPr id="7" name="TextBox 6">
            <a:extLst>
              <a:ext uri="{FF2B5EF4-FFF2-40B4-BE49-F238E27FC236}">
                <a16:creationId xmlns:a16="http://schemas.microsoft.com/office/drawing/2014/main" id="{0FCDA6E2-BE6A-4F7D-84BC-B22D0F97400E}"/>
              </a:ext>
            </a:extLst>
          </p:cNvPr>
          <p:cNvSpPr txBox="1"/>
          <p:nvPr/>
        </p:nvSpPr>
        <p:spPr>
          <a:xfrm>
            <a:off x="902428" y="6176962"/>
            <a:ext cx="6093822" cy="369332"/>
          </a:xfrm>
          <a:prstGeom prst="rect">
            <a:avLst/>
          </a:prstGeom>
          <a:noFill/>
        </p:spPr>
        <p:txBody>
          <a:bodyPr wrap="square">
            <a:spAutoFit/>
          </a:bodyPr>
          <a:lstStyle/>
          <a:p>
            <a:r>
              <a:rPr lang="en-US" dirty="0">
                <a:hlinkClick r:id="rId2"/>
              </a:rPr>
              <a:t>https://grsshopper.downes.ca/</a:t>
            </a:r>
            <a:r>
              <a:rPr lang="en-US" dirty="0"/>
              <a:t> </a:t>
            </a:r>
          </a:p>
        </p:txBody>
      </p:sp>
      <p:pic>
        <p:nvPicPr>
          <p:cNvPr id="8" name="Picture 7">
            <a:extLst>
              <a:ext uri="{FF2B5EF4-FFF2-40B4-BE49-F238E27FC236}">
                <a16:creationId xmlns:a16="http://schemas.microsoft.com/office/drawing/2014/main" id="{300A70F0-31B7-4F23-8CAF-C9B36C19545E}"/>
              </a:ext>
            </a:extLst>
          </p:cNvPr>
          <p:cNvPicPr>
            <a:picLocks noChangeAspect="1"/>
          </p:cNvPicPr>
          <p:nvPr/>
        </p:nvPicPr>
        <p:blipFill>
          <a:blip r:embed="rId3"/>
          <a:stretch>
            <a:fillRect/>
          </a:stretch>
        </p:blipFill>
        <p:spPr>
          <a:xfrm>
            <a:off x="993867" y="1463859"/>
            <a:ext cx="9394581" cy="4584244"/>
          </a:xfrm>
          <a:prstGeom prst="rect">
            <a:avLst/>
          </a:prstGeom>
        </p:spPr>
      </p:pic>
    </p:spTree>
    <p:extLst>
      <p:ext uri="{BB962C8B-B14F-4D97-AF65-F5344CB8AC3E}">
        <p14:creationId xmlns:p14="http://schemas.microsoft.com/office/powerpoint/2010/main" val="306843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3FB7-CF21-420B-99FA-A8A5B28EC6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01716B-41FA-46A4-9CA3-86DF122CB9AB}"/>
              </a:ext>
            </a:extLst>
          </p:cNvPr>
          <p:cNvSpPr>
            <a:spLocks noGrp="1"/>
          </p:cNvSpPr>
          <p:nvPr>
            <p:ph idx="1"/>
          </p:nvPr>
        </p:nvSpPr>
        <p:spPr/>
        <p:txBody>
          <a:bodyPr>
            <a:normAutofit fontScale="92500" lnSpcReduction="10000"/>
          </a:bodyPr>
          <a:lstStyle/>
          <a:p>
            <a:pPr marL="0" indent="0">
              <a:buNone/>
            </a:pPr>
            <a:r>
              <a:rPr lang="en-US" dirty="0"/>
              <a:t>How open is open learning when the first thing a prospective learner encounters is a requirement that they submit some information about themselves: their name, their email, possibly more? This can be seen as a price that course organizers are demanding, one that they convert to currencies of marketing reach, credibility and impact. In the tradition of the early MOOCs, which were designed around the philosophy of an open network, this presentation argues that open learning should enable enrollment without the requirement that information be provided, hence enabling legitimate peripheral participation, with the option of greater engagement entirely at the discretion of the learner. A model of open online enrollment will be shared, and reference implementations of open specifications technology that enables open online enrollment will be demonstrated.</a:t>
            </a:r>
          </a:p>
        </p:txBody>
      </p:sp>
    </p:spTree>
    <p:extLst>
      <p:ext uri="{BB962C8B-B14F-4D97-AF65-F5344CB8AC3E}">
        <p14:creationId xmlns:p14="http://schemas.microsoft.com/office/powerpoint/2010/main" val="350023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802D-4056-451F-A701-2AE407ECAAE9}"/>
              </a:ext>
            </a:extLst>
          </p:cNvPr>
          <p:cNvSpPr>
            <a:spLocks noGrp="1"/>
          </p:cNvSpPr>
          <p:nvPr>
            <p:ph type="title"/>
          </p:nvPr>
        </p:nvSpPr>
        <p:spPr/>
        <p:txBody>
          <a:bodyPr/>
          <a:lstStyle/>
          <a:p>
            <a:r>
              <a:rPr lang="en-US" dirty="0"/>
              <a:t>Modules and Course Structure</a:t>
            </a:r>
          </a:p>
        </p:txBody>
      </p:sp>
      <p:sp>
        <p:nvSpPr>
          <p:cNvPr id="7" name="TextBox 6">
            <a:extLst>
              <a:ext uri="{FF2B5EF4-FFF2-40B4-BE49-F238E27FC236}">
                <a16:creationId xmlns:a16="http://schemas.microsoft.com/office/drawing/2014/main" id="{0FCDA6E2-BE6A-4F7D-84BC-B22D0F97400E}"/>
              </a:ext>
            </a:extLst>
          </p:cNvPr>
          <p:cNvSpPr txBox="1"/>
          <p:nvPr/>
        </p:nvSpPr>
        <p:spPr>
          <a:xfrm>
            <a:off x="840378" y="5949455"/>
            <a:ext cx="6093822" cy="369332"/>
          </a:xfrm>
          <a:prstGeom prst="rect">
            <a:avLst/>
          </a:prstGeom>
          <a:noFill/>
        </p:spPr>
        <p:txBody>
          <a:bodyPr wrap="square">
            <a:spAutoFit/>
          </a:bodyPr>
          <a:lstStyle/>
          <a:p>
            <a:r>
              <a:rPr lang="en-US" dirty="0">
                <a:hlinkClick r:id="rId2"/>
              </a:rPr>
              <a:t>https://jl4d.org/index.php/ejl4d/article/view/348/436</a:t>
            </a:r>
            <a:r>
              <a:rPr lang="en-US" dirty="0"/>
              <a:t> </a:t>
            </a:r>
          </a:p>
        </p:txBody>
      </p:sp>
      <p:pic>
        <p:nvPicPr>
          <p:cNvPr id="4" name="Picture 3" descr="Diagram&#10;&#10;Description automatically generated">
            <a:extLst>
              <a:ext uri="{FF2B5EF4-FFF2-40B4-BE49-F238E27FC236}">
                <a16:creationId xmlns:a16="http://schemas.microsoft.com/office/drawing/2014/main" id="{6486BEA0-D05D-48F9-8AD1-3F6B5EC3A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657" y="3662677"/>
            <a:ext cx="4419600" cy="1869831"/>
          </a:xfrm>
          <a:prstGeom prst="rect">
            <a:avLst/>
          </a:prstGeom>
        </p:spPr>
      </p:pic>
      <p:pic>
        <p:nvPicPr>
          <p:cNvPr id="6" name="Picture 5" descr="Diagram&#10;&#10;Description automatically generated">
            <a:extLst>
              <a:ext uri="{FF2B5EF4-FFF2-40B4-BE49-F238E27FC236}">
                <a16:creationId xmlns:a16="http://schemas.microsoft.com/office/drawing/2014/main" id="{7E8D74D2-8F15-42B8-81A7-F64E5EB5B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574" y="1753671"/>
            <a:ext cx="3437860" cy="1633593"/>
          </a:xfrm>
          <a:prstGeom prst="rect">
            <a:avLst/>
          </a:prstGeom>
        </p:spPr>
      </p:pic>
      <p:pic>
        <p:nvPicPr>
          <p:cNvPr id="10" name="Picture 9" descr="Diagram&#10;&#10;Description automatically generated">
            <a:extLst>
              <a:ext uri="{FF2B5EF4-FFF2-40B4-BE49-F238E27FC236}">
                <a16:creationId xmlns:a16="http://schemas.microsoft.com/office/drawing/2014/main" id="{E31E33A7-1934-4BEE-A095-C4093D6C0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6334" y="1695765"/>
            <a:ext cx="4376566" cy="1749407"/>
          </a:xfrm>
          <a:prstGeom prst="rect">
            <a:avLst/>
          </a:prstGeom>
        </p:spPr>
      </p:pic>
      <p:sp>
        <p:nvSpPr>
          <p:cNvPr id="11" name="TextBox 10">
            <a:extLst>
              <a:ext uri="{FF2B5EF4-FFF2-40B4-BE49-F238E27FC236}">
                <a16:creationId xmlns:a16="http://schemas.microsoft.com/office/drawing/2014/main" id="{B44FD840-1493-4370-ABE8-BE654911A7EA}"/>
              </a:ext>
            </a:extLst>
          </p:cNvPr>
          <p:cNvSpPr txBox="1"/>
          <p:nvPr/>
        </p:nvSpPr>
        <p:spPr>
          <a:xfrm>
            <a:off x="6934200" y="3656905"/>
            <a:ext cx="4561114" cy="2585323"/>
          </a:xfrm>
          <a:prstGeom prst="rect">
            <a:avLst/>
          </a:prstGeom>
          <a:noFill/>
        </p:spPr>
        <p:txBody>
          <a:bodyPr wrap="square" rtlCol="0">
            <a:spAutoFit/>
          </a:bodyPr>
          <a:lstStyle/>
          <a:p>
            <a:r>
              <a:rPr lang="en-US" dirty="0"/>
              <a:t>Three views of course structure</a:t>
            </a:r>
          </a:p>
          <a:p>
            <a:endParaRPr lang="en-US" dirty="0"/>
          </a:p>
          <a:p>
            <a:r>
              <a:rPr lang="en-US" dirty="0"/>
              <a:t>But the idea is that the course environment should support any structure you desire, and to enable people taking the course to create their own structure</a:t>
            </a:r>
          </a:p>
          <a:p>
            <a:endParaRPr lang="en-US" dirty="0"/>
          </a:p>
          <a:p>
            <a:r>
              <a:rPr lang="en-US" dirty="0"/>
              <a:t>Each box is a publicly accessible web page, for example, </a:t>
            </a:r>
            <a:r>
              <a:rPr lang="en-US" dirty="0">
                <a:hlinkClick r:id="rId6"/>
              </a:rPr>
              <a:t>https://ethics.mooc.ca/module/2</a:t>
            </a:r>
            <a:r>
              <a:rPr lang="en-US" dirty="0"/>
              <a:t> </a:t>
            </a:r>
          </a:p>
        </p:txBody>
      </p:sp>
      <p:sp>
        <p:nvSpPr>
          <p:cNvPr id="15" name="TextBox 14">
            <a:extLst>
              <a:ext uri="{FF2B5EF4-FFF2-40B4-BE49-F238E27FC236}">
                <a16:creationId xmlns:a16="http://schemas.microsoft.com/office/drawing/2014/main" id="{E705908A-5576-4743-886C-03068D65C56D}"/>
              </a:ext>
            </a:extLst>
          </p:cNvPr>
          <p:cNvSpPr txBox="1"/>
          <p:nvPr/>
        </p:nvSpPr>
        <p:spPr>
          <a:xfrm>
            <a:off x="838200" y="6269295"/>
            <a:ext cx="6093822" cy="369332"/>
          </a:xfrm>
          <a:prstGeom prst="rect">
            <a:avLst/>
          </a:prstGeom>
          <a:noFill/>
        </p:spPr>
        <p:txBody>
          <a:bodyPr wrap="square">
            <a:spAutoFit/>
          </a:bodyPr>
          <a:lstStyle/>
          <a:p>
            <a:r>
              <a:rPr lang="en-US" dirty="0">
                <a:hlinkClick r:id="rId7"/>
              </a:rPr>
              <a:t>https://www.youtube.com/watch?v=tGRz0Vxd-rY</a:t>
            </a:r>
            <a:r>
              <a:rPr lang="en-US" dirty="0"/>
              <a:t> </a:t>
            </a:r>
          </a:p>
        </p:txBody>
      </p:sp>
    </p:spTree>
    <p:extLst>
      <p:ext uri="{BB962C8B-B14F-4D97-AF65-F5344CB8AC3E}">
        <p14:creationId xmlns:p14="http://schemas.microsoft.com/office/powerpoint/2010/main" val="2837400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F4ADA-C80F-4011-9DAD-BB5304A6548C}"/>
              </a:ext>
            </a:extLst>
          </p:cNvPr>
          <p:cNvSpPr>
            <a:spLocks noGrp="1"/>
          </p:cNvSpPr>
          <p:nvPr>
            <p:ph type="title"/>
          </p:nvPr>
        </p:nvSpPr>
        <p:spPr/>
        <p:txBody>
          <a:bodyPr/>
          <a:lstStyle/>
          <a:p>
            <a:r>
              <a:rPr lang="en-US" dirty="0"/>
              <a:t>Syndication and Course Tag</a:t>
            </a:r>
          </a:p>
        </p:txBody>
      </p:sp>
      <p:sp>
        <p:nvSpPr>
          <p:cNvPr id="5" name="TextBox 4">
            <a:extLst>
              <a:ext uri="{FF2B5EF4-FFF2-40B4-BE49-F238E27FC236}">
                <a16:creationId xmlns:a16="http://schemas.microsoft.com/office/drawing/2014/main" id="{35ECFD6C-7A12-4035-A299-1A27EF95BD1C}"/>
              </a:ext>
            </a:extLst>
          </p:cNvPr>
          <p:cNvSpPr txBox="1"/>
          <p:nvPr/>
        </p:nvSpPr>
        <p:spPr>
          <a:xfrm>
            <a:off x="733698" y="5054202"/>
            <a:ext cx="6093822" cy="369332"/>
          </a:xfrm>
          <a:prstGeom prst="rect">
            <a:avLst/>
          </a:prstGeom>
          <a:noFill/>
        </p:spPr>
        <p:txBody>
          <a:bodyPr wrap="square">
            <a:spAutoFit/>
          </a:bodyPr>
          <a:lstStyle/>
          <a:p>
            <a:r>
              <a:rPr lang="en-US" dirty="0">
                <a:hlinkClick r:id="rId2"/>
              </a:rPr>
              <a:t>https://www.youtube.com/watch?v=ghROceO4TaU</a:t>
            </a:r>
            <a:r>
              <a:rPr lang="en-US" dirty="0"/>
              <a:t> </a:t>
            </a:r>
          </a:p>
        </p:txBody>
      </p:sp>
      <p:pic>
        <p:nvPicPr>
          <p:cNvPr id="7" name="Picture 6">
            <a:extLst>
              <a:ext uri="{FF2B5EF4-FFF2-40B4-BE49-F238E27FC236}">
                <a16:creationId xmlns:a16="http://schemas.microsoft.com/office/drawing/2014/main" id="{A8A883F6-E1CD-4AAC-A11D-10A9B8810804}"/>
              </a:ext>
            </a:extLst>
          </p:cNvPr>
          <p:cNvPicPr>
            <a:picLocks noChangeAspect="1"/>
          </p:cNvPicPr>
          <p:nvPr/>
        </p:nvPicPr>
        <p:blipFill>
          <a:blip r:embed="rId3"/>
          <a:stretch>
            <a:fillRect/>
          </a:stretch>
        </p:blipFill>
        <p:spPr>
          <a:xfrm>
            <a:off x="838200" y="1825625"/>
            <a:ext cx="5177527" cy="3144226"/>
          </a:xfrm>
          <a:prstGeom prst="rect">
            <a:avLst/>
          </a:prstGeom>
          <a:ln w="3175">
            <a:solidFill>
              <a:schemeClr val="tx1"/>
            </a:solidFill>
          </a:ln>
        </p:spPr>
      </p:pic>
      <p:pic>
        <p:nvPicPr>
          <p:cNvPr id="11" name="Picture 10">
            <a:extLst>
              <a:ext uri="{FF2B5EF4-FFF2-40B4-BE49-F238E27FC236}">
                <a16:creationId xmlns:a16="http://schemas.microsoft.com/office/drawing/2014/main" id="{776A3ED0-5156-4BE3-8371-6EF447ECD6D6}"/>
              </a:ext>
            </a:extLst>
          </p:cNvPr>
          <p:cNvPicPr>
            <a:picLocks noChangeAspect="1"/>
          </p:cNvPicPr>
          <p:nvPr/>
        </p:nvPicPr>
        <p:blipFill>
          <a:blip r:embed="rId4"/>
          <a:stretch>
            <a:fillRect/>
          </a:stretch>
        </p:blipFill>
        <p:spPr>
          <a:xfrm>
            <a:off x="6439707" y="1825625"/>
            <a:ext cx="5177527" cy="4185864"/>
          </a:xfrm>
          <a:prstGeom prst="rect">
            <a:avLst/>
          </a:prstGeom>
          <a:ln w="3175">
            <a:solidFill>
              <a:schemeClr val="tx1"/>
            </a:solidFill>
          </a:ln>
        </p:spPr>
      </p:pic>
      <p:sp>
        <p:nvSpPr>
          <p:cNvPr id="13" name="TextBox 12">
            <a:extLst>
              <a:ext uri="{FF2B5EF4-FFF2-40B4-BE49-F238E27FC236}">
                <a16:creationId xmlns:a16="http://schemas.microsoft.com/office/drawing/2014/main" id="{887A4859-64FE-4B0D-85A7-055419D61827}"/>
              </a:ext>
            </a:extLst>
          </p:cNvPr>
          <p:cNvSpPr txBox="1"/>
          <p:nvPr/>
        </p:nvSpPr>
        <p:spPr>
          <a:xfrm>
            <a:off x="6356976" y="6067197"/>
            <a:ext cx="4647111" cy="523220"/>
          </a:xfrm>
          <a:prstGeom prst="rect">
            <a:avLst/>
          </a:prstGeom>
          <a:noFill/>
        </p:spPr>
        <p:txBody>
          <a:bodyPr wrap="square">
            <a:spAutoFit/>
          </a:bodyPr>
          <a:lstStyle/>
          <a:p>
            <a:r>
              <a:rPr lang="en-US" sz="1400" dirty="0"/>
              <a:t>List of feeds in OPML format: </a:t>
            </a:r>
            <a:r>
              <a:rPr lang="en-US" sz="1400" dirty="0">
                <a:hlinkClick r:id="rId5"/>
              </a:rPr>
              <a:t>course_feeds.xml</a:t>
            </a:r>
            <a:br>
              <a:rPr lang="en-US" sz="1400" dirty="0"/>
            </a:br>
            <a:r>
              <a:rPr lang="en-US" sz="1400" dirty="0"/>
              <a:t>List of feeds in JSON format: </a:t>
            </a:r>
            <a:r>
              <a:rPr lang="en-US" sz="1400" dirty="0" err="1">
                <a:hlinkClick r:id="rId6"/>
              </a:rPr>
              <a:t>course_feeds.json</a:t>
            </a:r>
            <a:endParaRPr lang="en-US" sz="1400" dirty="0"/>
          </a:p>
        </p:txBody>
      </p:sp>
      <p:sp>
        <p:nvSpPr>
          <p:cNvPr id="14" name="Content Placeholder 2">
            <a:extLst>
              <a:ext uri="{FF2B5EF4-FFF2-40B4-BE49-F238E27FC236}">
                <a16:creationId xmlns:a16="http://schemas.microsoft.com/office/drawing/2014/main" id="{196D4F6F-917F-442D-A804-9FB8F4F45321}"/>
              </a:ext>
            </a:extLst>
          </p:cNvPr>
          <p:cNvSpPr>
            <a:spLocks noGrp="1"/>
          </p:cNvSpPr>
          <p:nvPr>
            <p:ph idx="1"/>
          </p:nvPr>
        </p:nvSpPr>
        <p:spPr>
          <a:xfrm>
            <a:off x="733698" y="5665616"/>
            <a:ext cx="4647111" cy="1064418"/>
          </a:xfrm>
        </p:spPr>
        <p:txBody>
          <a:bodyPr>
            <a:normAutofit/>
          </a:bodyPr>
          <a:lstStyle/>
          <a:p>
            <a:pPr marL="0" indent="0">
              <a:buNone/>
            </a:pPr>
            <a:r>
              <a:rPr lang="en-US" dirty="0"/>
              <a:t>Allows people, </a:t>
            </a:r>
            <a:r>
              <a:rPr lang="en-US" i="1" dirty="0"/>
              <a:t>if they want</a:t>
            </a:r>
            <a:r>
              <a:rPr lang="en-US" dirty="0"/>
              <a:t>, to write in their blog and share</a:t>
            </a:r>
          </a:p>
        </p:txBody>
      </p:sp>
    </p:spTree>
    <p:extLst>
      <p:ext uri="{BB962C8B-B14F-4D97-AF65-F5344CB8AC3E}">
        <p14:creationId xmlns:p14="http://schemas.microsoft.com/office/powerpoint/2010/main" val="609682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E64C-84DA-49E0-BB5E-802AE6EBE075}"/>
              </a:ext>
            </a:extLst>
          </p:cNvPr>
          <p:cNvSpPr>
            <a:spLocks noGrp="1"/>
          </p:cNvSpPr>
          <p:nvPr>
            <p:ph type="title"/>
          </p:nvPr>
        </p:nvSpPr>
        <p:spPr/>
        <p:txBody>
          <a:bodyPr/>
          <a:lstStyle/>
          <a:p>
            <a:r>
              <a:rPr lang="en-US" dirty="0"/>
              <a:t>Course Newsletter and Feed</a:t>
            </a:r>
          </a:p>
        </p:txBody>
      </p:sp>
      <p:sp>
        <p:nvSpPr>
          <p:cNvPr id="3" name="Content Placeholder 2">
            <a:extLst>
              <a:ext uri="{FF2B5EF4-FFF2-40B4-BE49-F238E27FC236}">
                <a16:creationId xmlns:a16="http://schemas.microsoft.com/office/drawing/2014/main" id="{FF1C6D79-B6E0-44B8-A4A7-4194193CC958}"/>
              </a:ext>
            </a:extLst>
          </p:cNvPr>
          <p:cNvSpPr>
            <a:spLocks noGrp="1"/>
          </p:cNvSpPr>
          <p:nvPr>
            <p:ph idx="1"/>
          </p:nvPr>
        </p:nvSpPr>
        <p:spPr>
          <a:xfrm>
            <a:off x="6511834" y="1848576"/>
            <a:ext cx="5257800" cy="2315301"/>
          </a:xfrm>
        </p:spPr>
        <p:txBody>
          <a:bodyPr/>
          <a:lstStyle/>
          <a:p>
            <a:pPr marL="0" indent="0">
              <a:buNone/>
            </a:pPr>
            <a:r>
              <a:rPr lang="en-US" dirty="0"/>
              <a:t>You can read the newsletter on the web (no subscription needed) or use an RSS reader and </a:t>
            </a:r>
            <a:r>
              <a:rPr lang="en-US" i="1" dirty="0"/>
              <a:t>never even visit </a:t>
            </a:r>
            <a:r>
              <a:rPr lang="en-US" dirty="0"/>
              <a:t>the website</a:t>
            </a:r>
          </a:p>
        </p:txBody>
      </p:sp>
      <p:pic>
        <p:nvPicPr>
          <p:cNvPr id="5" name="Picture 4">
            <a:extLst>
              <a:ext uri="{FF2B5EF4-FFF2-40B4-BE49-F238E27FC236}">
                <a16:creationId xmlns:a16="http://schemas.microsoft.com/office/drawing/2014/main" id="{C9F3CC85-FC47-4039-AA8C-629B428D529C}"/>
              </a:ext>
            </a:extLst>
          </p:cNvPr>
          <p:cNvPicPr>
            <a:picLocks noChangeAspect="1"/>
          </p:cNvPicPr>
          <p:nvPr/>
        </p:nvPicPr>
        <p:blipFill>
          <a:blip r:embed="rId2"/>
          <a:stretch>
            <a:fillRect/>
          </a:stretch>
        </p:blipFill>
        <p:spPr>
          <a:xfrm>
            <a:off x="838200" y="1825626"/>
            <a:ext cx="5257800" cy="4204100"/>
          </a:xfrm>
          <a:prstGeom prst="rect">
            <a:avLst/>
          </a:prstGeom>
        </p:spPr>
      </p:pic>
      <p:pic>
        <p:nvPicPr>
          <p:cNvPr id="7" name="Picture 6">
            <a:extLst>
              <a:ext uri="{FF2B5EF4-FFF2-40B4-BE49-F238E27FC236}">
                <a16:creationId xmlns:a16="http://schemas.microsoft.com/office/drawing/2014/main" id="{3FA27B08-CCB3-40D0-ADFC-B52542891B75}"/>
              </a:ext>
            </a:extLst>
          </p:cNvPr>
          <p:cNvPicPr>
            <a:picLocks noChangeAspect="1"/>
          </p:cNvPicPr>
          <p:nvPr/>
        </p:nvPicPr>
        <p:blipFill>
          <a:blip r:embed="rId3"/>
          <a:stretch>
            <a:fillRect/>
          </a:stretch>
        </p:blipFill>
        <p:spPr>
          <a:xfrm>
            <a:off x="6622867" y="3610496"/>
            <a:ext cx="4058929" cy="2419229"/>
          </a:xfrm>
          <a:prstGeom prst="rect">
            <a:avLst/>
          </a:prstGeom>
        </p:spPr>
      </p:pic>
      <p:sp>
        <p:nvSpPr>
          <p:cNvPr id="9" name="TextBox 8">
            <a:extLst>
              <a:ext uri="{FF2B5EF4-FFF2-40B4-BE49-F238E27FC236}">
                <a16:creationId xmlns:a16="http://schemas.microsoft.com/office/drawing/2014/main" id="{122E9AEB-5C28-40C6-862E-FA1530E0F86D}"/>
              </a:ext>
            </a:extLst>
          </p:cNvPr>
          <p:cNvSpPr txBox="1"/>
          <p:nvPr/>
        </p:nvSpPr>
        <p:spPr>
          <a:xfrm>
            <a:off x="6900455" y="6037640"/>
            <a:ext cx="6093822" cy="369332"/>
          </a:xfrm>
          <a:prstGeom prst="rect">
            <a:avLst/>
          </a:prstGeom>
          <a:noFill/>
        </p:spPr>
        <p:txBody>
          <a:bodyPr wrap="square">
            <a:spAutoFit/>
          </a:bodyPr>
          <a:lstStyle/>
          <a:p>
            <a:r>
              <a:rPr lang="en-US" dirty="0">
                <a:hlinkClick r:id="rId4"/>
              </a:rPr>
              <a:t>https://ethics.mooc.ca/course_newsletter.xml</a:t>
            </a:r>
            <a:r>
              <a:rPr lang="en-US" dirty="0"/>
              <a:t> </a:t>
            </a:r>
          </a:p>
        </p:txBody>
      </p:sp>
      <p:sp>
        <p:nvSpPr>
          <p:cNvPr id="11" name="TextBox 10">
            <a:extLst>
              <a:ext uri="{FF2B5EF4-FFF2-40B4-BE49-F238E27FC236}">
                <a16:creationId xmlns:a16="http://schemas.microsoft.com/office/drawing/2014/main" id="{551F80DA-B910-49EF-8060-414EA4F1A0DF}"/>
              </a:ext>
            </a:extLst>
          </p:cNvPr>
          <p:cNvSpPr txBox="1"/>
          <p:nvPr/>
        </p:nvSpPr>
        <p:spPr>
          <a:xfrm>
            <a:off x="838200" y="6164664"/>
            <a:ext cx="6498770" cy="369332"/>
          </a:xfrm>
          <a:prstGeom prst="rect">
            <a:avLst/>
          </a:prstGeom>
          <a:noFill/>
        </p:spPr>
        <p:txBody>
          <a:bodyPr wrap="square">
            <a:spAutoFit/>
          </a:bodyPr>
          <a:lstStyle/>
          <a:p>
            <a:r>
              <a:rPr lang="en-US" dirty="0">
                <a:hlinkClick r:id="rId5"/>
              </a:rPr>
              <a:t>https://ethics.mooc.ca/course_newsletter.htm</a:t>
            </a:r>
            <a:r>
              <a:rPr lang="en-US" dirty="0"/>
              <a:t> </a:t>
            </a:r>
          </a:p>
        </p:txBody>
      </p:sp>
    </p:spTree>
    <p:extLst>
      <p:ext uri="{BB962C8B-B14F-4D97-AF65-F5344CB8AC3E}">
        <p14:creationId xmlns:p14="http://schemas.microsoft.com/office/powerpoint/2010/main" val="223696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CFD-94D4-4465-BEBD-8DA93D215F2B}"/>
              </a:ext>
            </a:extLst>
          </p:cNvPr>
          <p:cNvSpPr>
            <a:spLocks noGrp="1"/>
          </p:cNvSpPr>
          <p:nvPr>
            <p:ph type="title"/>
          </p:nvPr>
        </p:nvSpPr>
        <p:spPr/>
        <p:txBody>
          <a:bodyPr/>
          <a:lstStyle/>
          <a:p>
            <a:r>
              <a:rPr lang="en-US" dirty="0"/>
              <a:t>Activities and Events</a:t>
            </a:r>
          </a:p>
        </p:txBody>
      </p:sp>
      <p:sp>
        <p:nvSpPr>
          <p:cNvPr id="3" name="Content Placeholder 2">
            <a:extLst>
              <a:ext uri="{FF2B5EF4-FFF2-40B4-BE49-F238E27FC236}">
                <a16:creationId xmlns:a16="http://schemas.microsoft.com/office/drawing/2014/main" id="{5B16EAF1-A24B-4CD1-9D2C-930DD442FDFF}"/>
              </a:ext>
            </a:extLst>
          </p:cNvPr>
          <p:cNvSpPr>
            <a:spLocks noGrp="1"/>
          </p:cNvSpPr>
          <p:nvPr>
            <p:ph idx="1"/>
          </p:nvPr>
        </p:nvSpPr>
        <p:spPr>
          <a:xfrm>
            <a:off x="838200" y="5669281"/>
            <a:ext cx="10515600" cy="507682"/>
          </a:xfrm>
        </p:spPr>
        <p:txBody>
          <a:bodyPr>
            <a:normAutofit/>
          </a:bodyPr>
          <a:lstStyle/>
          <a:p>
            <a:pPr marL="0" indent="0">
              <a:buNone/>
            </a:pPr>
            <a:r>
              <a:rPr lang="en-US" dirty="0"/>
              <a:t>Zoom options, calendar integrations</a:t>
            </a:r>
          </a:p>
        </p:txBody>
      </p:sp>
      <p:pic>
        <p:nvPicPr>
          <p:cNvPr id="5" name="Picture 4">
            <a:extLst>
              <a:ext uri="{FF2B5EF4-FFF2-40B4-BE49-F238E27FC236}">
                <a16:creationId xmlns:a16="http://schemas.microsoft.com/office/drawing/2014/main" id="{E420FD30-2195-47BB-AC74-DE83B4127D84}"/>
              </a:ext>
            </a:extLst>
          </p:cNvPr>
          <p:cNvPicPr>
            <a:picLocks noChangeAspect="1"/>
          </p:cNvPicPr>
          <p:nvPr/>
        </p:nvPicPr>
        <p:blipFill>
          <a:blip r:embed="rId2"/>
          <a:stretch>
            <a:fillRect/>
          </a:stretch>
        </p:blipFill>
        <p:spPr>
          <a:xfrm>
            <a:off x="838200" y="1557692"/>
            <a:ext cx="3629297" cy="2742543"/>
          </a:xfrm>
          <a:prstGeom prst="rect">
            <a:avLst/>
          </a:prstGeom>
        </p:spPr>
      </p:pic>
      <p:pic>
        <p:nvPicPr>
          <p:cNvPr id="7" name="Picture 6">
            <a:extLst>
              <a:ext uri="{FF2B5EF4-FFF2-40B4-BE49-F238E27FC236}">
                <a16:creationId xmlns:a16="http://schemas.microsoft.com/office/drawing/2014/main" id="{932675A3-AB2D-4DD6-B143-4B5F9A775D0D}"/>
              </a:ext>
            </a:extLst>
          </p:cNvPr>
          <p:cNvPicPr>
            <a:picLocks noChangeAspect="1"/>
          </p:cNvPicPr>
          <p:nvPr/>
        </p:nvPicPr>
        <p:blipFill>
          <a:blip r:embed="rId3"/>
          <a:stretch>
            <a:fillRect/>
          </a:stretch>
        </p:blipFill>
        <p:spPr>
          <a:xfrm>
            <a:off x="4584621" y="1557692"/>
            <a:ext cx="3918997" cy="3014309"/>
          </a:xfrm>
          <a:prstGeom prst="rect">
            <a:avLst/>
          </a:prstGeom>
        </p:spPr>
      </p:pic>
      <p:pic>
        <p:nvPicPr>
          <p:cNvPr id="9" name="Picture 8">
            <a:extLst>
              <a:ext uri="{FF2B5EF4-FFF2-40B4-BE49-F238E27FC236}">
                <a16:creationId xmlns:a16="http://schemas.microsoft.com/office/drawing/2014/main" id="{DCD9D48B-5EDF-4138-BC3B-C8C559FE0DAF}"/>
              </a:ext>
            </a:extLst>
          </p:cNvPr>
          <p:cNvPicPr>
            <a:picLocks noChangeAspect="1"/>
          </p:cNvPicPr>
          <p:nvPr/>
        </p:nvPicPr>
        <p:blipFill>
          <a:blip r:embed="rId4"/>
          <a:stretch>
            <a:fillRect/>
          </a:stretch>
        </p:blipFill>
        <p:spPr>
          <a:xfrm>
            <a:off x="8577183" y="1557692"/>
            <a:ext cx="2776617" cy="1968874"/>
          </a:xfrm>
          <a:prstGeom prst="rect">
            <a:avLst/>
          </a:prstGeom>
          <a:ln w="3175">
            <a:solidFill>
              <a:schemeClr val="tx1"/>
            </a:solidFill>
          </a:ln>
        </p:spPr>
      </p:pic>
      <p:pic>
        <p:nvPicPr>
          <p:cNvPr id="11" name="Picture 10">
            <a:extLst>
              <a:ext uri="{FF2B5EF4-FFF2-40B4-BE49-F238E27FC236}">
                <a16:creationId xmlns:a16="http://schemas.microsoft.com/office/drawing/2014/main" id="{4460F891-699C-45E0-A1E4-D3DC44667ECD}"/>
              </a:ext>
            </a:extLst>
          </p:cNvPr>
          <p:cNvPicPr>
            <a:picLocks noChangeAspect="1"/>
          </p:cNvPicPr>
          <p:nvPr/>
        </p:nvPicPr>
        <p:blipFill>
          <a:blip r:embed="rId5"/>
          <a:stretch>
            <a:fillRect/>
          </a:stretch>
        </p:blipFill>
        <p:spPr>
          <a:xfrm>
            <a:off x="8570518" y="3663242"/>
            <a:ext cx="2783282" cy="2444070"/>
          </a:xfrm>
          <a:prstGeom prst="rect">
            <a:avLst/>
          </a:prstGeom>
        </p:spPr>
      </p:pic>
      <p:sp>
        <p:nvSpPr>
          <p:cNvPr id="13" name="TextBox 12">
            <a:extLst>
              <a:ext uri="{FF2B5EF4-FFF2-40B4-BE49-F238E27FC236}">
                <a16:creationId xmlns:a16="http://schemas.microsoft.com/office/drawing/2014/main" id="{2E65BDF8-0063-4B78-A483-CC2A8B05E090}"/>
              </a:ext>
            </a:extLst>
          </p:cNvPr>
          <p:cNvSpPr txBox="1"/>
          <p:nvPr/>
        </p:nvSpPr>
        <p:spPr>
          <a:xfrm>
            <a:off x="838200" y="6176963"/>
            <a:ext cx="6093822" cy="369332"/>
          </a:xfrm>
          <a:prstGeom prst="rect">
            <a:avLst/>
          </a:prstGeom>
          <a:noFill/>
        </p:spPr>
        <p:txBody>
          <a:bodyPr wrap="square">
            <a:spAutoFit/>
          </a:bodyPr>
          <a:lstStyle/>
          <a:p>
            <a:r>
              <a:rPr lang="en-US" dirty="0">
                <a:hlinkClick r:id="rId6"/>
              </a:rPr>
              <a:t>https://ethics.mooc.ca/course_activity_centre.htm</a:t>
            </a:r>
            <a:r>
              <a:rPr lang="en-US" dirty="0"/>
              <a:t> </a:t>
            </a:r>
          </a:p>
        </p:txBody>
      </p:sp>
    </p:spTree>
    <p:extLst>
      <p:ext uri="{BB962C8B-B14F-4D97-AF65-F5344CB8AC3E}">
        <p14:creationId xmlns:p14="http://schemas.microsoft.com/office/powerpoint/2010/main" val="1721725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858C-DE52-4EF1-84C0-5A32CB149E46}"/>
              </a:ext>
            </a:extLst>
          </p:cNvPr>
          <p:cNvSpPr>
            <a:spLocks noGrp="1"/>
          </p:cNvSpPr>
          <p:nvPr>
            <p:ph type="title"/>
          </p:nvPr>
        </p:nvSpPr>
        <p:spPr/>
        <p:txBody>
          <a:bodyPr/>
          <a:lstStyle/>
          <a:p>
            <a:r>
              <a:rPr lang="en-US" dirty="0"/>
              <a:t>Adding and Sharing Media</a:t>
            </a:r>
          </a:p>
        </p:txBody>
      </p:sp>
      <p:pic>
        <p:nvPicPr>
          <p:cNvPr id="5" name="Picture 4">
            <a:extLst>
              <a:ext uri="{FF2B5EF4-FFF2-40B4-BE49-F238E27FC236}">
                <a16:creationId xmlns:a16="http://schemas.microsoft.com/office/drawing/2014/main" id="{7A8D6A15-9C2F-4FFA-BE41-BF7D579267C2}"/>
              </a:ext>
            </a:extLst>
          </p:cNvPr>
          <p:cNvPicPr>
            <a:picLocks noChangeAspect="1"/>
          </p:cNvPicPr>
          <p:nvPr/>
        </p:nvPicPr>
        <p:blipFill>
          <a:blip r:embed="rId2"/>
          <a:stretch>
            <a:fillRect/>
          </a:stretch>
        </p:blipFill>
        <p:spPr>
          <a:xfrm>
            <a:off x="838200" y="1319570"/>
            <a:ext cx="9318171" cy="4551411"/>
          </a:xfrm>
          <a:prstGeom prst="rect">
            <a:avLst/>
          </a:prstGeom>
        </p:spPr>
      </p:pic>
      <p:sp>
        <p:nvSpPr>
          <p:cNvPr id="7" name="TextBox 6">
            <a:extLst>
              <a:ext uri="{FF2B5EF4-FFF2-40B4-BE49-F238E27FC236}">
                <a16:creationId xmlns:a16="http://schemas.microsoft.com/office/drawing/2014/main" id="{E2C80114-2C36-45C3-AD63-B602C16E2825}"/>
              </a:ext>
            </a:extLst>
          </p:cNvPr>
          <p:cNvSpPr txBox="1"/>
          <p:nvPr/>
        </p:nvSpPr>
        <p:spPr>
          <a:xfrm>
            <a:off x="838200" y="5870981"/>
            <a:ext cx="6093822" cy="369332"/>
          </a:xfrm>
          <a:prstGeom prst="rect">
            <a:avLst/>
          </a:prstGeom>
          <a:noFill/>
        </p:spPr>
        <p:txBody>
          <a:bodyPr wrap="square">
            <a:spAutoFit/>
          </a:bodyPr>
          <a:lstStyle/>
          <a:p>
            <a:r>
              <a:rPr lang="en-US" dirty="0">
                <a:hlinkClick r:id="rId3"/>
              </a:rPr>
              <a:t>https://ethics.mooc.ca/presentation/9</a:t>
            </a:r>
            <a:r>
              <a:rPr lang="en-US" dirty="0"/>
              <a:t> </a:t>
            </a:r>
          </a:p>
        </p:txBody>
      </p:sp>
      <p:sp>
        <p:nvSpPr>
          <p:cNvPr id="9" name="TextBox 8">
            <a:extLst>
              <a:ext uri="{FF2B5EF4-FFF2-40B4-BE49-F238E27FC236}">
                <a16:creationId xmlns:a16="http://schemas.microsoft.com/office/drawing/2014/main" id="{05A1DEA3-40A5-4BBF-91D2-8353084FEC5C}"/>
              </a:ext>
            </a:extLst>
          </p:cNvPr>
          <p:cNvSpPr txBox="1"/>
          <p:nvPr/>
        </p:nvSpPr>
        <p:spPr>
          <a:xfrm>
            <a:off x="838200" y="6204114"/>
            <a:ext cx="6093822" cy="369332"/>
          </a:xfrm>
          <a:prstGeom prst="rect">
            <a:avLst/>
          </a:prstGeom>
          <a:noFill/>
        </p:spPr>
        <p:txBody>
          <a:bodyPr wrap="square">
            <a:spAutoFit/>
          </a:bodyPr>
          <a:lstStyle/>
          <a:p>
            <a:r>
              <a:rPr lang="en-US" dirty="0">
                <a:hlinkClick r:id="rId4"/>
              </a:rPr>
              <a:t>https://mozilla.github.io/pdf.js/</a:t>
            </a:r>
            <a:r>
              <a:rPr lang="en-US" dirty="0"/>
              <a:t> </a:t>
            </a:r>
          </a:p>
        </p:txBody>
      </p:sp>
    </p:spTree>
    <p:extLst>
      <p:ext uri="{BB962C8B-B14F-4D97-AF65-F5344CB8AC3E}">
        <p14:creationId xmlns:p14="http://schemas.microsoft.com/office/powerpoint/2010/main" val="2880490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DA53-6B08-4980-912B-92A6ECE7B534}"/>
              </a:ext>
            </a:extLst>
          </p:cNvPr>
          <p:cNvSpPr>
            <a:spLocks noGrp="1"/>
          </p:cNvSpPr>
          <p:nvPr>
            <p:ph type="title"/>
          </p:nvPr>
        </p:nvSpPr>
        <p:spPr/>
        <p:txBody>
          <a:bodyPr/>
          <a:lstStyle/>
          <a:p>
            <a:r>
              <a:rPr lang="en-US" dirty="0"/>
              <a:t>Adding and Sharing Media</a:t>
            </a:r>
          </a:p>
        </p:txBody>
      </p:sp>
      <p:pic>
        <p:nvPicPr>
          <p:cNvPr id="5" name="Picture 4">
            <a:extLst>
              <a:ext uri="{FF2B5EF4-FFF2-40B4-BE49-F238E27FC236}">
                <a16:creationId xmlns:a16="http://schemas.microsoft.com/office/drawing/2014/main" id="{E4031650-D5D1-4033-AE10-409458496510}"/>
              </a:ext>
            </a:extLst>
          </p:cNvPr>
          <p:cNvPicPr>
            <a:picLocks noChangeAspect="1"/>
          </p:cNvPicPr>
          <p:nvPr/>
        </p:nvPicPr>
        <p:blipFill>
          <a:blip r:embed="rId2"/>
          <a:stretch>
            <a:fillRect/>
          </a:stretch>
        </p:blipFill>
        <p:spPr>
          <a:xfrm>
            <a:off x="955766" y="1328208"/>
            <a:ext cx="9082385" cy="5007278"/>
          </a:xfrm>
          <a:prstGeom prst="rect">
            <a:avLst/>
          </a:prstGeom>
          <a:ln w="3175">
            <a:solidFill>
              <a:schemeClr val="tx1"/>
            </a:solidFill>
          </a:ln>
        </p:spPr>
      </p:pic>
      <p:pic>
        <p:nvPicPr>
          <p:cNvPr id="7" name="Picture 6">
            <a:extLst>
              <a:ext uri="{FF2B5EF4-FFF2-40B4-BE49-F238E27FC236}">
                <a16:creationId xmlns:a16="http://schemas.microsoft.com/office/drawing/2014/main" id="{5599FCA5-993E-4B84-B049-590D55C6FF80}"/>
              </a:ext>
            </a:extLst>
          </p:cNvPr>
          <p:cNvPicPr>
            <a:picLocks noChangeAspect="1"/>
          </p:cNvPicPr>
          <p:nvPr/>
        </p:nvPicPr>
        <p:blipFill>
          <a:blip r:embed="rId3"/>
          <a:stretch>
            <a:fillRect/>
          </a:stretch>
        </p:blipFill>
        <p:spPr>
          <a:xfrm>
            <a:off x="8083459" y="1027906"/>
            <a:ext cx="3152775" cy="2419350"/>
          </a:xfrm>
          <a:prstGeom prst="rect">
            <a:avLst/>
          </a:prstGeom>
          <a:ln w="3175">
            <a:solidFill>
              <a:schemeClr val="tx1"/>
            </a:solidFill>
          </a:ln>
        </p:spPr>
      </p:pic>
    </p:spTree>
    <p:extLst>
      <p:ext uri="{BB962C8B-B14F-4D97-AF65-F5344CB8AC3E}">
        <p14:creationId xmlns:p14="http://schemas.microsoft.com/office/powerpoint/2010/main" val="2864276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A923-35D6-4E22-98A0-65152F5AF431}"/>
              </a:ext>
            </a:extLst>
          </p:cNvPr>
          <p:cNvSpPr>
            <a:spLocks noGrp="1"/>
          </p:cNvSpPr>
          <p:nvPr>
            <p:ph type="title"/>
          </p:nvPr>
        </p:nvSpPr>
        <p:spPr/>
        <p:txBody>
          <a:bodyPr/>
          <a:lstStyle/>
          <a:p>
            <a:r>
              <a:rPr lang="en-US" dirty="0"/>
              <a:t>Podcasts and Transcripts</a:t>
            </a:r>
          </a:p>
        </p:txBody>
      </p:sp>
      <p:sp>
        <p:nvSpPr>
          <p:cNvPr id="3" name="Content Placeholder 2">
            <a:extLst>
              <a:ext uri="{FF2B5EF4-FFF2-40B4-BE49-F238E27FC236}">
                <a16:creationId xmlns:a16="http://schemas.microsoft.com/office/drawing/2014/main" id="{78BCD503-E325-48C0-AEAA-F2D2C4E01730}"/>
              </a:ext>
            </a:extLst>
          </p:cNvPr>
          <p:cNvSpPr>
            <a:spLocks noGrp="1"/>
          </p:cNvSpPr>
          <p:nvPr>
            <p:ph idx="1"/>
          </p:nvPr>
        </p:nvSpPr>
        <p:spPr>
          <a:xfrm>
            <a:off x="838200" y="5316583"/>
            <a:ext cx="10515600" cy="860380"/>
          </a:xfrm>
        </p:spPr>
        <p:txBody>
          <a:bodyPr/>
          <a:lstStyle/>
          <a:p>
            <a:pPr marL="0" indent="0">
              <a:buNone/>
            </a:pPr>
            <a:r>
              <a:rPr lang="en-US" dirty="0"/>
              <a:t>Open means accessible, and so it’s important to provide open access in as many formats as possible, and as low bandwidth as possible</a:t>
            </a:r>
          </a:p>
        </p:txBody>
      </p:sp>
      <p:pic>
        <p:nvPicPr>
          <p:cNvPr id="5" name="Picture 4">
            <a:extLst>
              <a:ext uri="{FF2B5EF4-FFF2-40B4-BE49-F238E27FC236}">
                <a16:creationId xmlns:a16="http://schemas.microsoft.com/office/drawing/2014/main" id="{AF26CC6A-4164-4F14-85AB-25C91A48AA94}"/>
              </a:ext>
            </a:extLst>
          </p:cNvPr>
          <p:cNvPicPr>
            <a:picLocks noChangeAspect="1"/>
          </p:cNvPicPr>
          <p:nvPr/>
        </p:nvPicPr>
        <p:blipFill>
          <a:blip r:embed="rId2"/>
          <a:stretch>
            <a:fillRect/>
          </a:stretch>
        </p:blipFill>
        <p:spPr>
          <a:xfrm>
            <a:off x="6244046" y="1421826"/>
            <a:ext cx="5347062" cy="2390882"/>
          </a:xfrm>
          <a:prstGeom prst="rect">
            <a:avLst/>
          </a:prstGeom>
        </p:spPr>
      </p:pic>
      <p:pic>
        <p:nvPicPr>
          <p:cNvPr id="7" name="Picture 6">
            <a:extLst>
              <a:ext uri="{FF2B5EF4-FFF2-40B4-BE49-F238E27FC236}">
                <a16:creationId xmlns:a16="http://schemas.microsoft.com/office/drawing/2014/main" id="{D25CD9A3-735A-4261-93E3-93BCFC4713D2}"/>
              </a:ext>
            </a:extLst>
          </p:cNvPr>
          <p:cNvPicPr>
            <a:picLocks noChangeAspect="1"/>
          </p:cNvPicPr>
          <p:nvPr/>
        </p:nvPicPr>
        <p:blipFill>
          <a:blip r:embed="rId3"/>
          <a:stretch>
            <a:fillRect/>
          </a:stretch>
        </p:blipFill>
        <p:spPr>
          <a:xfrm>
            <a:off x="968828" y="1421826"/>
            <a:ext cx="4676775" cy="3238500"/>
          </a:xfrm>
          <a:prstGeom prst="rect">
            <a:avLst/>
          </a:prstGeom>
        </p:spPr>
      </p:pic>
    </p:spTree>
    <p:extLst>
      <p:ext uri="{BB962C8B-B14F-4D97-AF65-F5344CB8AC3E}">
        <p14:creationId xmlns:p14="http://schemas.microsoft.com/office/powerpoint/2010/main" val="2481794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863F-184C-46EB-8853-31E58B4A335D}"/>
              </a:ext>
            </a:extLst>
          </p:cNvPr>
          <p:cNvSpPr>
            <a:spLocks noGrp="1"/>
          </p:cNvSpPr>
          <p:nvPr>
            <p:ph type="title"/>
          </p:nvPr>
        </p:nvSpPr>
        <p:spPr/>
        <p:txBody>
          <a:bodyPr/>
          <a:lstStyle/>
          <a:p>
            <a:r>
              <a:rPr lang="en-US" dirty="0"/>
              <a:t>Flow </a:t>
            </a:r>
          </a:p>
        </p:txBody>
      </p:sp>
      <p:sp>
        <p:nvSpPr>
          <p:cNvPr id="3" name="Content Placeholder 2">
            <a:extLst>
              <a:ext uri="{FF2B5EF4-FFF2-40B4-BE49-F238E27FC236}">
                <a16:creationId xmlns:a16="http://schemas.microsoft.com/office/drawing/2014/main" id="{7E2EB7B9-6A53-4428-9E1D-FFDD0241740A}"/>
              </a:ext>
            </a:extLst>
          </p:cNvPr>
          <p:cNvSpPr>
            <a:spLocks noGrp="1"/>
          </p:cNvSpPr>
          <p:nvPr>
            <p:ph idx="1"/>
          </p:nvPr>
        </p:nvSpPr>
        <p:spPr>
          <a:xfrm>
            <a:off x="838200" y="5329645"/>
            <a:ext cx="10515600" cy="847317"/>
          </a:xfrm>
        </p:spPr>
        <p:txBody>
          <a:bodyPr>
            <a:normAutofit lnSpcReduction="10000"/>
          </a:bodyPr>
          <a:lstStyle/>
          <a:p>
            <a:pPr marL="0" indent="0">
              <a:buNone/>
            </a:pPr>
            <a:r>
              <a:rPr lang="en-US" dirty="0"/>
              <a:t>I prefer to use flow, rather than breadcrumbs, to support navigation, to allow many paths in a non-hierarchal structure</a:t>
            </a:r>
          </a:p>
        </p:txBody>
      </p:sp>
      <p:pic>
        <p:nvPicPr>
          <p:cNvPr id="5" name="Picture 4">
            <a:extLst>
              <a:ext uri="{FF2B5EF4-FFF2-40B4-BE49-F238E27FC236}">
                <a16:creationId xmlns:a16="http://schemas.microsoft.com/office/drawing/2014/main" id="{B967B305-37F9-4E3F-9824-E2955C63276F}"/>
              </a:ext>
            </a:extLst>
          </p:cNvPr>
          <p:cNvPicPr>
            <a:picLocks noChangeAspect="1"/>
          </p:cNvPicPr>
          <p:nvPr/>
        </p:nvPicPr>
        <p:blipFill>
          <a:blip r:embed="rId2"/>
          <a:stretch>
            <a:fillRect/>
          </a:stretch>
        </p:blipFill>
        <p:spPr>
          <a:xfrm>
            <a:off x="975768" y="1464945"/>
            <a:ext cx="7000875" cy="819150"/>
          </a:xfrm>
          <a:prstGeom prst="rect">
            <a:avLst/>
          </a:prstGeom>
          <a:ln w="3175">
            <a:solidFill>
              <a:schemeClr val="tx1"/>
            </a:solidFill>
          </a:ln>
        </p:spPr>
      </p:pic>
      <p:pic>
        <p:nvPicPr>
          <p:cNvPr id="7" name="Picture 6">
            <a:extLst>
              <a:ext uri="{FF2B5EF4-FFF2-40B4-BE49-F238E27FC236}">
                <a16:creationId xmlns:a16="http://schemas.microsoft.com/office/drawing/2014/main" id="{07C73B34-8EA4-4CBD-AD4D-DB3C60708BFF}"/>
              </a:ext>
            </a:extLst>
          </p:cNvPr>
          <p:cNvPicPr>
            <a:picLocks noChangeAspect="1"/>
          </p:cNvPicPr>
          <p:nvPr/>
        </p:nvPicPr>
        <p:blipFill>
          <a:blip r:embed="rId3"/>
          <a:stretch>
            <a:fillRect/>
          </a:stretch>
        </p:blipFill>
        <p:spPr>
          <a:xfrm>
            <a:off x="2314303" y="2298618"/>
            <a:ext cx="6385560" cy="1144080"/>
          </a:xfrm>
          <a:prstGeom prst="rect">
            <a:avLst/>
          </a:prstGeom>
        </p:spPr>
      </p:pic>
      <p:pic>
        <p:nvPicPr>
          <p:cNvPr id="9" name="Picture 8">
            <a:extLst>
              <a:ext uri="{FF2B5EF4-FFF2-40B4-BE49-F238E27FC236}">
                <a16:creationId xmlns:a16="http://schemas.microsoft.com/office/drawing/2014/main" id="{28AB5D4F-266D-4EB3-9E99-0EC6CCC07E77}"/>
              </a:ext>
            </a:extLst>
          </p:cNvPr>
          <p:cNvPicPr>
            <a:picLocks noChangeAspect="1"/>
          </p:cNvPicPr>
          <p:nvPr/>
        </p:nvPicPr>
        <p:blipFill>
          <a:blip r:embed="rId4"/>
          <a:stretch>
            <a:fillRect/>
          </a:stretch>
        </p:blipFill>
        <p:spPr>
          <a:xfrm>
            <a:off x="3259318" y="3473495"/>
            <a:ext cx="7058025" cy="666750"/>
          </a:xfrm>
          <a:prstGeom prst="rect">
            <a:avLst/>
          </a:prstGeom>
          <a:ln w="3175">
            <a:solidFill>
              <a:schemeClr val="tx1"/>
            </a:solidFill>
          </a:ln>
        </p:spPr>
      </p:pic>
      <p:pic>
        <p:nvPicPr>
          <p:cNvPr id="11" name="Picture 10">
            <a:extLst>
              <a:ext uri="{FF2B5EF4-FFF2-40B4-BE49-F238E27FC236}">
                <a16:creationId xmlns:a16="http://schemas.microsoft.com/office/drawing/2014/main" id="{EB152861-78DC-4A63-9EF7-55C5EC680C6F}"/>
              </a:ext>
            </a:extLst>
          </p:cNvPr>
          <p:cNvPicPr>
            <a:picLocks noChangeAspect="1"/>
          </p:cNvPicPr>
          <p:nvPr/>
        </p:nvPicPr>
        <p:blipFill>
          <a:blip r:embed="rId5"/>
          <a:stretch>
            <a:fillRect/>
          </a:stretch>
        </p:blipFill>
        <p:spPr>
          <a:xfrm>
            <a:off x="4566693" y="4284435"/>
            <a:ext cx="6819900" cy="695325"/>
          </a:xfrm>
          <a:prstGeom prst="rect">
            <a:avLst/>
          </a:prstGeom>
        </p:spPr>
      </p:pic>
    </p:spTree>
    <p:extLst>
      <p:ext uri="{BB962C8B-B14F-4D97-AF65-F5344CB8AC3E}">
        <p14:creationId xmlns:p14="http://schemas.microsoft.com/office/powerpoint/2010/main" val="4001274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5BA5-2F5D-42FA-B1B6-4FF915BB3C0B}"/>
              </a:ext>
            </a:extLst>
          </p:cNvPr>
          <p:cNvSpPr>
            <a:spLocks noGrp="1"/>
          </p:cNvSpPr>
          <p:nvPr>
            <p:ph type="title"/>
          </p:nvPr>
        </p:nvSpPr>
        <p:spPr/>
        <p:txBody>
          <a:bodyPr/>
          <a:lstStyle/>
          <a:p>
            <a:r>
              <a:rPr lang="en-US" dirty="0"/>
              <a:t>Publishing</a:t>
            </a:r>
          </a:p>
        </p:txBody>
      </p:sp>
      <p:sp>
        <p:nvSpPr>
          <p:cNvPr id="3" name="Content Placeholder 2">
            <a:extLst>
              <a:ext uri="{FF2B5EF4-FFF2-40B4-BE49-F238E27FC236}">
                <a16:creationId xmlns:a16="http://schemas.microsoft.com/office/drawing/2014/main" id="{66DCC468-2452-4434-AA6D-0E3E78D26B27}"/>
              </a:ext>
            </a:extLst>
          </p:cNvPr>
          <p:cNvSpPr>
            <a:spLocks noGrp="1"/>
          </p:cNvSpPr>
          <p:nvPr>
            <p:ph idx="1"/>
          </p:nvPr>
        </p:nvSpPr>
        <p:spPr>
          <a:xfrm>
            <a:off x="838200" y="6104930"/>
            <a:ext cx="10515600" cy="537215"/>
          </a:xfrm>
        </p:spPr>
        <p:txBody>
          <a:bodyPr/>
          <a:lstStyle/>
          <a:p>
            <a:pPr marL="0" indent="0">
              <a:buNone/>
            </a:pPr>
            <a:r>
              <a:rPr lang="en-US" dirty="0"/>
              <a:t>Breaking the sign-in barrier</a:t>
            </a:r>
          </a:p>
        </p:txBody>
      </p:sp>
      <p:sp>
        <p:nvSpPr>
          <p:cNvPr id="4" name="Oval 3">
            <a:extLst>
              <a:ext uri="{FF2B5EF4-FFF2-40B4-BE49-F238E27FC236}">
                <a16:creationId xmlns:a16="http://schemas.microsoft.com/office/drawing/2014/main" id="{A2039BC6-EC37-455C-AEEA-8BB43E43D0C8}"/>
              </a:ext>
            </a:extLst>
          </p:cNvPr>
          <p:cNvSpPr/>
          <p:nvPr/>
        </p:nvSpPr>
        <p:spPr>
          <a:xfrm>
            <a:off x="966651" y="2468880"/>
            <a:ext cx="1593669" cy="6662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MOOC</a:t>
            </a:r>
          </a:p>
        </p:txBody>
      </p:sp>
      <p:sp>
        <p:nvSpPr>
          <p:cNvPr id="5" name="Oval 4">
            <a:extLst>
              <a:ext uri="{FF2B5EF4-FFF2-40B4-BE49-F238E27FC236}">
                <a16:creationId xmlns:a16="http://schemas.microsoft.com/office/drawing/2014/main" id="{C0970FF0-E5CF-467E-9AF9-6D9FC355349D}"/>
              </a:ext>
            </a:extLst>
          </p:cNvPr>
          <p:cNvSpPr/>
          <p:nvPr/>
        </p:nvSpPr>
        <p:spPr>
          <a:xfrm>
            <a:off x="4167051" y="1690688"/>
            <a:ext cx="1184367" cy="3331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web</a:t>
            </a:r>
          </a:p>
        </p:txBody>
      </p:sp>
      <p:sp>
        <p:nvSpPr>
          <p:cNvPr id="6" name="Oval 5">
            <a:extLst>
              <a:ext uri="{FF2B5EF4-FFF2-40B4-BE49-F238E27FC236}">
                <a16:creationId xmlns:a16="http://schemas.microsoft.com/office/drawing/2014/main" id="{016D25AA-4C20-4966-876E-BE0B50D25FE7}"/>
              </a:ext>
            </a:extLst>
          </p:cNvPr>
          <p:cNvSpPr/>
          <p:nvPr/>
        </p:nvSpPr>
        <p:spPr>
          <a:xfrm>
            <a:off x="3692434" y="1163819"/>
            <a:ext cx="1184367" cy="3331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email</a:t>
            </a:r>
          </a:p>
        </p:txBody>
      </p:sp>
      <p:sp>
        <p:nvSpPr>
          <p:cNvPr id="7" name="Oval 6">
            <a:extLst>
              <a:ext uri="{FF2B5EF4-FFF2-40B4-BE49-F238E27FC236}">
                <a16:creationId xmlns:a16="http://schemas.microsoft.com/office/drawing/2014/main" id="{A950A1ED-DE4D-4708-B47D-24D11C619518}"/>
              </a:ext>
            </a:extLst>
          </p:cNvPr>
          <p:cNvSpPr/>
          <p:nvPr/>
        </p:nvSpPr>
        <p:spPr>
          <a:xfrm>
            <a:off x="4567645" y="2253617"/>
            <a:ext cx="1184367" cy="3331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6">
                    <a:lumMod val="75000"/>
                  </a:schemeClr>
                </a:solidFill>
              </a:rPr>
              <a:t>ical</a:t>
            </a:r>
            <a:endParaRPr lang="en-US" dirty="0">
              <a:solidFill>
                <a:schemeClr val="accent6">
                  <a:lumMod val="75000"/>
                </a:schemeClr>
              </a:solidFill>
            </a:endParaRPr>
          </a:p>
        </p:txBody>
      </p:sp>
      <p:sp>
        <p:nvSpPr>
          <p:cNvPr id="8" name="Oval 7">
            <a:extLst>
              <a:ext uri="{FF2B5EF4-FFF2-40B4-BE49-F238E27FC236}">
                <a16:creationId xmlns:a16="http://schemas.microsoft.com/office/drawing/2014/main" id="{D325DB10-3C27-4A7C-8B0C-06B2ECE50A62}"/>
              </a:ext>
            </a:extLst>
          </p:cNvPr>
          <p:cNvSpPr/>
          <p:nvPr/>
        </p:nvSpPr>
        <p:spPr>
          <a:xfrm>
            <a:off x="4911633" y="2788556"/>
            <a:ext cx="1184367" cy="3331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RSS</a:t>
            </a:r>
          </a:p>
        </p:txBody>
      </p:sp>
      <p:sp>
        <p:nvSpPr>
          <p:cNvPr id="9" name="Oval 8">
            <a:extLst>
              <a:ext uri="{FF2B5EF4-FFF2-40B4-BE49-F238E27FC236}">
                <a16:creationId xmlns:a16="http://schemas.microsoft.com/office/drawing/2014/main" id="{913A0675-D84A-45DE-B73A-BA66D865B0C5}"/>
              </a:ext>
            </a:extLst>
          </p:cNvPr>
          <p:cNvSpPr/>
          <p:nvPr/>
        </p:nvSpPr>
        <p:spPr>
          <a:xfrm>
            <a:off x="4876801" y="3351485"/>
            <a:ext cx="1184367" cy="3331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JSON</a:t>
            </a:r>
          </a:p>
        </p:txBody>
      </p:sp>
      <p:sp>
        <p:nvSpPr>
          <p:cNvPr id="10" name="Oval 9">
            <a:extLst>
              <a:ext uri="{FF2B5EF4-FFF2-40B4-BE49-F238E27FC236}">
                <a16:creationId xmlns:a16="http://schemas.microsoft.com/office/drawing/2014/main" id="{11F2DC03-BDEE-4312-80F6-1BCC2BBA03BE}"/>
              </a:ext>
            </a:extLst>
          </p:cNvPr>
          <p:cNvSpPr/>
          <p:nvPr/>
        </p:nvSpPr>
        <p:spPr>
          <a:xfrm>
            <a:off x="4567645" y="3927703"/>
            <a:ext cx="1184367" cy="3331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6">
                    <a:lumMod val="75000"/>
                  </a:schemeClr>
                </a:solidFill>
              </a:rPr>
              <a:t>BibTex</a:t>
            </a:r>
            <a:endParaRPr lang="en-US" dirty="0">
              <a:solidFill>
                <a:schemeClr val="accent6">
                  <a:lumMod val="75000"/>
                </a:schemeClr>
              </a:solidFill>
            </a:endParaRPr>
          </a:p>
        </p:txBody>
      </p:sp>
      <p:sp>
        <p:nvSpPr>
          <p:cNvPr id="11" name="Oval 10">
            <a:extLst>
              <a:ext uri="{FF2B5EF4-FFF2-40B4-BE49-F238E27FC236}">
                <a16:creationId xmlns:a16="http://schemas.microsoft.com/office/drawing/2014/main" id="{238FF97B-B102-466B-9A5B-AB06BD0AEFDC}"/>
              </a:ext>
            </a:extLst>
          </p:cNvPr>
          <p:cNvSpPr/>
          <p:nvPr/>
        </p:nvSpPr>
        <p:spPr>
          <a:xfrm>
            <a:off x="4241073" y="4496302"/>
            <a:ext cx="1184367" cy="3331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tweet</a:t>
            </a:r>
          </a:p>
        </p:txBody>
      </p:sp>
      <p:cxnSp>
        <p:nvCxnSpPr>
          <p:cNvPr id="13" name="Straight Arrow Connector 12">
            <a:extLst>
              <a:ext uri="{FF2B5EF4-FFF2-40B4-BE49-F238E27FC236}">
                <a16:creationId xmlns:a16="http://schemas.microsoft.com/office/drawing/2014/main" id="{85BCEB81-6830-4BD3-89A4-0CAEE5AEE49E}"/>
              </a:ext>
            </a:extLst>
          </p:cNvPr>
          <p:cNvCxnSpPr>
            <a:stCxn id="4" idx="6"/>
            <a:endCxn id="6" idx="3"/>
          </p:cNvCxnSpPr>
          <p:nvPr/>
        </p:nvCxnSpPr>
        <p:spPr>
          <a:xfrm flipV="1">
            <a:off x="2560320" y="1448140"/>
            <a:ext cx="1305561" cy="1353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B37C02C-E0C4-4087-918E-9F38FB7D2C23}"/>
              </a:ext>
            </a:extLst>
          </p:cNvPr>
          <p:cNvCxnSpPr>
            <a:stCxn id="4" idx="6"/>
            <a:endCxn id="5" idx="2"/>
          </p:cNvCxnSpPr>
          <p:nvPr/>
        </p:nvCxnSpPr>
        <p:spPr>
          <a:xfrm flipV="1">
            <a:off x="2560320" y="1857240"/>
            <a:ext cx="1606731" cy="944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61EE49-64B9-434A-A0A4-41DBD70F2CFC}"/>
              </a:ext>
            </a:extLst>
          </p:cNvPr>
          <p:cNvCxnSpPr>
            <a:stCxn id="4" idx="6"/>
            <a:endCxn id="7" idx="2"/>
          </p:cNvCxnSpPr>
          <p:nvPr/>
        </p:nvCxnSpPr>
        <p:spPr>
          <a:xfrm flipV="1">
            <a:off x="2560320" y="2420169"/>
            <a:ext cx="2007325" cy="381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38E6FFD-02A1-433F-9FE8-51A86A51DAD3}"/>
              </a:ext>
            </a:extLst>
          </p:cNvPr>
          <p:cNvCxnSpPr>
            <a:stCxn id="4" idx="6"/>
            <a:endCxn id="8" idx="2"/>
          </p:cNvCxnSpPr>
          <p:nvPr/>
        </p:nvCxnSpPr>
        <p:spPr>
          <a:xfrm>
            <a:off x="2560320" y="2801983"/>
            <a:ext cx="2351313" cy="153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F25BE45-0C8D-4A37-87F5-16939DC598B3}"/>
              </a:ext>
            </a:extLst>
          </p:cNvPr>
          <p:cNvCxnSpPr>
            <a:stCxn id="4" idx="6"/>
            <a:endCxn id="9" idx="2"/>
          </p:cNvCxnSpPr>
          <p:nvPr/>
        </p:nvCxnSpPr>
        <p:spPr>
          <a:xfrm>
            <a:off x="2560320" y="2801983"/>
            <a:ext cx="2316481" cy="716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D7EECBA-2ECF-4C13-B244-93EFD29FBC5D}"/>
              </a:ext>
            </a:extLst>
          </p:cNvPr>
          <p:cNvCxnSpPr>
            <a:stCxn id="4" idx="6"/>
            <a:endCxn id="10" idx="2"/>
          </p:cNvCxnSpPr>
          <p:nvPr/>
        </p:nvCxnSpPr>
        <p:spPr>
          <a:xfrm>
            <a:off x="2560320" y="2801983"/>
            <a:ext cx="2007325" cy="1292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1563B82-31A1-4FCB-B392-4D15AD9ADB6D}"/>
              </a:ext>
            </a:extLst>
          </p:cNvPr>
          <p:cNvCxnSpPr>
            <a:stCxn id="4" idx="6"/>
            <a:endCxn id="11" idx="2"/>
          </p:cNvCxnSpPr>
          <p:nvPr/>
        </p:nvCxnSpPr>
        <p:spPr>
          <a:xfrm>
            <a:off x="2560320" y="2801983"/>
            <a:ext cx="1680753" cy="1860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F569F17-ABDD-4E49-957D-A2BAB0449024}"/>
              </a:ext>
            </a:extLst>
          </p:cNvPr>
          <p:cNvCxnSpPr>
            <a:stCxn id="6" idx="6"/>
          </p:cNvCxnSpPr>
          <p:nvPr/>
        </p:nvCxnSpPr>
        <p:spPr>
          <a:xfrm flipV="1">
            <a:off x="4876801" y="535577"/>
            <a:ext cx="2869473" cy="794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D1085CB-8D9C-4310-A01D-F3A485DA09DF}"/>
              </a:ext>
            </a:extLst>
          </p:cNvPr>
          <p:cNvCxnSpPr>
            <a:stCxn id="5" idx="6"/>
          </p:cNvCxnSpPr>
          <p:nvPr/>
        </p:nvCxnSpPr>
        <p:spPr>
          <a:xfrm flipV="1">
            <a:off x="5351418" y="1376567"/>
            <a:ext cx="2525485" cy="480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2562E47-962B-4B42-A6E8-6D55F5D0F6FE}"/>
              </a:ext>
            </a:extLst>
          </p:cNvPr>
          <p:cNvCxnSpPr>
            <a:stCxn id="7" idx="6"/>
          </p:cNvCxnSpPr>
          <p:nvPr/>
        </p:nvCxnSpPr>
        <p:spPr>
          <a:xfrm flipV="1">
            <a:off x="5752012" y="2253617"/>
            <a:ext cx="2111828" cy="166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F74EA1E-41A0-4B0A-9510-151E55D4661E}"/>
              </a:ext>
            </a:extLst>
          </p:cNvPr>
          <p:cNvCxnSpPr>
            <a:stCxn id="8" idx="6"/>
          </p:cNvCxnSpPr>
          <p:nvPr/>
        </p:nvCxnSpPr>
        <p:spPr>
          <a:xfrm>
            <a:off x="6096000" y="2955108"/>
            <a:ext cx="1924594" cy="12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7E4D7AE-3163-4732-A87B-7EE3BA289502}"/>
              </a:ext>
            </a:extLst>
          </p:cNvPr>
          <p:cNvCxnSpPr>
            <a:stCxn id="9" idx="6"/>
          </p:cNvCxnSpPr>
          <p:nvPr/>
        </p:nvCxnSpPr>
        <p:spPr>
          <a:xfrm>
            <a:off x="6061168" y="3518037"/>
            <a:ext cx="2037803" cy="555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DDF6FA1-5349-4065-A7E6-6B80323E19C7}"/>
              </a:ext>
            </a:extLst>
          </p:cNvPr>
          <p:cNvCxnSpPr>
            <a:stCxn id="10" idx="6"/>
          </p:cNvCxnSpPr>
          <p:nvPr/>
        </p:nvCxnSpPr>
        <p:spPr>
          <a:xfrm>
            <a:off x="5752012" y="4094255"/>
            <a:ext cx="1994262" cy="735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9C64033-B311-488E-8BA3-C289F8298FE7}"/>
              </a:ext>
            </a:extLst>
          </p:cNvPr>
          <p:cNvCxnSpPr>
            <a:stCxn id="11" idx="6"/>
          </p:cNvCxnSpPr>
          <p:nvPr/>
        </p:nvCxnSpPr>
        <p:spPr>
          <a:xfrm>
            <a:off x="5425440" y="4662854"/>
            <a:ext cx="1188720" cy="818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 Zotero icon">
            <a:extLst>
              <a:ext uri="{FF2B5EF4-FFF2-40B4-BE49-F238E27FC236}">
                <a16:creationId xmlns:a16="http://schemas.microsoft.com/office/drawing/2014/main" id="{B7140A0B-FA6B-4796-8661-1F2EC7A76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274" y="4764338"/>
            <a:ext cx="1038225" cy="692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eedly icon">
            <a:extLst>
              <a:ext uri="{FF2B5EF4-FFF2-40B4-BE49-F238E27FC236}">
                <a16:creationId xmlns:a16="http://schemas.microsoft.com/office/drawing/2014/main" id="{42D474C8-66D9-4861-A15A-44A1ADE02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407" y="2609485"/>
            <a:ext cx="956173" cy="64795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IFTTT icon">
            <a:extLst>
              <a:ext uri="{FF2B5EF4-FFF2-40B4-BE49-F238E27FC236}">
                <a16:creationId xmlns:a16="http://schemas.microsoft.com/office/drawing/2014/main" id="{C508C5EC-918D-4C9E-BD68-A49E27059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7857" y="3150434"/>
            <a:ext cx="657466" cy="325252"/>
          </a:xfrm>
          <a:prstGeom prst="rect">
            <a:avLst/>
          </a:prstGeom>
        </p:spPr>
      </p:pic>
      <p:pic>
        <p:nvPicPr>
          <p:cNvPr id="2054" name="Picture 6" descr="Firefox - Home | Facebook">
            <a:extLst>
              <a:ext uri="{FF2B5EF4-FFF2-40B4-BE49-F238E27FC236}">
                <a16:creationId xmlns:a16="http://schemas.microsoft.com/office/drawing/2014/main" id="{BC95DA8E-264C-4991-8C54-D22EA0309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407" y="1027906"/>
            <a:ext cx="513262" cy="5132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oogle Chrome - Wikipedia">
            <a:extLst>
              <a:ext uri="{FF2B5EF4-FFF2-40B4-BE49-F238E27FC236}">
                <a16:creationId xmlns:a16="http://schemas.microsoft.com/office/drawing/2014/main" id="{CD15C087-1D96-41F9-9AC7-6E0E178238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6590" y="992053"/>
            <a:ext cx="435110" cy="4351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icrosoft Outlook - Wikipedia">
            <a:extLst>
              <a:ext uri="{FF2B5EF4-FFF2-40B4-BE49-F238E27FC236}">
                <a16:creationId xmlns:a16="http://schemas.microsoft.com/office/drawing/2014/main" id="{EA9C249C-8226-4705-B909-EEF47F7F6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3840" y="295846"/>
            <a:ext cx="400757" cy="37183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A picture containing text saying API&#10;&#10;Description automatically generated">
            <a:extLst>
              <a:ext uri="{FF2B5EF4-FFF2-40B4-BE49-F238E27FC236}">
                <a16:creationId xmlns:a16="http://schemas.microsoft.com/office/drawing/2014/main" id="{9F807AC8-A483-466D-94D4-27A8A5135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7683" y="3739211"/>
            <a:ext cx="1244447" cy="1074172"/>
          </a:xfrm>
          <a:prstGeom prst="rect">
            <a:avLst/>
          </a:prstGeom>
        </p:spPr>
      </p:pic>
      <p:cxnSp>
        <p:nvCxnSpPr>
          <p:cNvPr id="51" name="Straight Arrow Connector 50">
            <a:extLst>
              <a:ext uri="{FF2B5EF4-FFF2-40B4-BE49-F238E27FC236}">
                <a16:creationId xmlns:a16="http://schemas.microsoft.com/office/drawing/2014/main" id="{E1B1B25A-E717-4E1F-96F9-183B87EBF466}"/>
              </a:ext>
            </a:extLst>
          </p:cNvPr>
          <p:cNvCxnSpPr>
            <a:cxnSpLocks/>
            <a:stCxn id="49" idx="3"/>
            <a:endCxn id="55" idx="2"/>
          </p:cNvCxnSpPr>
          <p:nvPr/>
        </p:nvCxnSpPr>
        <p:spPr>
          <a:xfrm flipV="1">
            <a:off x="9352130" y="2503570"/>
            <a:ext cx="1571684" cy="1772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E0C49EF-09BB-4F0F-BF91-AA385F1E8FE4}"/>
              </a:ext>
            </a:extLst>
          </p:cNvPr>
          <p:cNvCxnSpPr>
            <a:cxnSpLocks/>
            <a:stCxn id="49" idx="3"/>
            <a:endCxn id="56" idx="0"/>
          </p:cNvCxnSpPr>
          <p:nvPr/>
        </p:nvCxnSpPr>
        <p:spPr>
          <a:xfrm>
            <a:off x="9352130" y="4276297"/>
            <a:ext cx="1659858" cy="1338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13D8730-1D84-43BD-8DC7-D771DEBF31A4}"/>
              </a:ext>
            </a:extLst>
          </p:cNvPr>
          <p:cNvSpPr txBox="1"/>
          <p:nvPr/>
        </p:nvSpPr>
        <p:spPr>
          <a:xfrm>
            <a:off x="10077994" y="1857239"/>
            <a:ext cx="1691640" cy="646331"/>
          </a:xfrm>
          <a:prstGeom prst="rect">
            <a:avLst/>
          </a:prstGeom>
          <a:noFill/>
          <a:ln w="3175">
            <a:solidFill>
              <a:schemeClr val="tx1"/>
            </a:solidFill>
          </a:ln>
        </p:spPr>
        <p:txBody>
          <a:bodyPr wrap="square" rtlCol="0">
            <a:spAutoFit/>
          </a:bodyPr>
          <a:lstStyle/>
          <a:p>
            <a:r>
              <a:rPr lang="en-US" dirty="0"/>
              <a:t>Other applications</a:t>
            </a:r>
          </a:p>
        </p:txBody>
      </p:sp>
      <p:sp>
        <p:nvSpPr>
          <p:cNvPr id="56" name="TextBox 55">
            <a:extLst>
              <a:ext uri="{FF2B5EF4-FFF2-40B4-BE49-F238E27FC236}">
                <a16:creationId xmlns:a16="http://schemas.microsoft.com/office/drawing/2014/main" id="{8828C90D-D561-4DFC-9B28-3FA9C6AC5693}"/>
              </a:ext>
            </a:extLst>
          </p:cNvPr>
          <p:cNvSpPr txBox="1"/>
          <p:nvPr/>
        </p:nvSpPr>
        <p:spPr>
          <a:xfrm>
            <a:off x="10064931" y="5615214"/>
            <a:ext cx="1894114" cy="646331"/>
          </a:xfrm>
          <a:prstGeom prst="rect">
            <a:avLst/>
          </a:prstGeom>
          <a:noFill/>
          <a:ln w="3175">
            <a:solidFill>
              <a:schemeClr val="tx1"/>
            </a:solidFill>
          </a:ln>
        </p:spPr>
        <p:txBody>
          <a:bodyPr wrap="square" rtlCol="0">
            <a:spAutoFit/>
          </a:bodyPr>
          <a:lstStyle/>
          <a:p>
            <a:r>
              <a:rPr lang="en-US" dirty="0"/>
              <a:t>Personal Learning Environment</a:t>
            </a:r>
          </a:p>
        </p:txBody>
      </p:sp>
      <p:sp>
        <p:nvSpPr>
          <p:cNvPr id="65" name="Oval 64">
            <a:extLst>
              <a:ext uri="{FF2B5EF4-FFF2-40B4-BE49-F238E27FC236}">
                <a16:creationId xmlns:a16="http://schemas.microsoft.com/office/drawing/2014/main" id="{5CEC0E5E-6ABF-44B1-BE3A-077A7636160F}"/>
              </a:ext>
            </a:extLst>
          </p:cNvPr>
          <p:cNvSpPr/>
          <p:nvPr/>
        </p:nvSpPr>
        <p:spPr>
          <a:xfrm>
            <a:off x="3574867" y="5062638"/>
            <a:ext cx="1184367" cy="3331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badge</a:t>
            </a:r>
          </a:p>
        </p:txBody>
      </p:sp>
      <p:cxnSp>
        <p:nvCxnSpPr>
          <p:cNvPr id="61" name="Straight Arrow Connector 60">
            <a:extLst>
              <a:ext uri="{FF2B5EF4-FFF2-40B4-BE49-F238E27FC236}">
                <a16:creationId xmlns:a16="http://schemas.microsoft.com/office/drawing/2014/main" id="{55E79651-C313-49F9-8FC7-1AD5114475A9}"/>
              </a:ext>
            </a:extLst>
          </p:cNvPr>
          <p:cNvCxnSpPr>
            <a:stCxn id="4" idx="6"/>
            <a:endCxn id="65" idx="0"/>
          </p:cNvCxnSpPr>
          <p:nvPr/>
        </p:nvCxnSpPr>
        <p:spPr>
          <a:xfrm>
            <a:off x="2560320" y="2801983"/>
            <a:ext cx="1606731" cy="2260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BCE4204-863B-4D5D-8FEE-F8C74D1DE6F5}"/>
              </a:ext>
            </a:extLst>
          </p:cNvPr>
          <p:cNvCxnSpPr>
            <a:stCxn id="65" idx="6"/>
          </p:cNvCxnSpPr>
          <p:nvPr/>
        </p:nvCxnSpPr>
        <p:spPr>
          <a:xfrm>
            <a:off x="4759234" y="5229190"/>
            <a:ext cx="844732" cy="709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6" name="Picture 65" descr="Blockchain icon">
            <a:extLst>
              <a:ext uri="{FF2B5EF4-FFF2-40B4-BE49-F238E27FC236}">
                <a16:creationId xmlns:a16="http://schemas.microsoft.com/office/drawing/2014/main" id="{4594F055-89B4-4457-911D-71F597CF9B8B}"/>
              </a:ext>
            </a:extLst>
          </p:cNvPr>
          <p:cNvPicPr>
            <a:picLocks noChangeAspect="1"/>
          </p:cNvPicPr>
          <p:nvPr/>
        </p:nvPicPr>
        <p:blipFill>
          <a:blip r:embed="rId9"/>
          <a:stretch>
            <a:fillRect/>
          </a:stretch>
        </p:blipFill>
        <p:spPr>
          <a:xfrm>
            <a:off x="5708468" y="5954974"/>
            <a:ext cx="508433" cy="392953"/>
          </a:xfrm>
          <a:prstGeom prst="rect">
            <a:avLst/>
          </a:prstGeom>
        </p:spPr>
      </p:pic>
      <p:pic>
        <p:nvPicPr>
          <p:cNvPr id="2060" name="Picture 12" descr="Twitter Bird">
            <a:extLst>
              <a:ext uri="{FF2B5EF4-FFF2-40B4-BE49-F238E27FC236}">
                <a16:creationId xmlns:a16="http://schemas.microsoft.com/office/drawing/2014/main" id="{B6BD2153-AD56-43E4-B799-FCF95FA9C2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7405" y="5209232"/>
            <a:ext cx="493998" cy="35854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astodon Free Icon of Aegis">
            <a:extLst>
              <a:ext uri="{FF2B5EF4-FFF2-40B4-BE49-F238E27FC236}">
                <a16:creationId xmlns:a16="http://schemas.microsoft.com/office/drawing/2014/main" id="{F3ABB17A-E140-42B2-BDE6-2135AA8173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91096" y="5564936"/>
            <a:ext cx="433659" cy="433659"/>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Arrow Connector 67">
            <a:extLst>
              <a:ext uri="{FF2B5EF4-FFF2-40B4-BE49-F238E27FC236}">
                <a16:creationId xmlns:a16="http://schemas.microsoft.com/office/drawing/2014/main" id="{333EFEAB-76F0-4174-9EFF-6D22E43CBE50}"/>
              </a:ext>
            </a:extLst>
          </p:cNvPr>
          <p:cNvCxnSpPr/>
          <p:nvPr/>
        </p:nvCxnSpPr>
        <p:spPr>
          <a:xfrm flipV="1">
            <a:off x="9235440" y="932974"/>
            <a:ext cx="991893" cy="230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64" name="Picture 16" descr="InterPlanetary File System - Wikipedia">
            <a:extLst>
              <a:ext uri="{FF2B5EF4-FFF2-40B4-BE49-F238E27FC236}">
                <a16:creationId xmlns:a16="http://schemas.microsoft.com/office/drawing/2014/main" id="{B8CDDE77-9660-4C1B-B471-5CF9F4CD0FE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85931" y="653822"/>
            <a:ext cx="386423" cy="386423"/>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Arrow Connector 69">
            <a:extLst>
              <a:ext uri="{FF2B5EF4-FFF2-40B4-BE49-F238E27FC236}">
                <a16:creationId xmlns:a16="http://schemas.microsoft.com/office/drawing/2014/main" id="{02A86DAE-9F0D-490A-946A-5350C1DD494B}"/>
              </a:ext>
            </a:extLst>
          </p:cNvPr>
          <p:cNvCxnSpPr>
            <a:cxnSpLocks/>
            <a:stCxn id="49" idx="3"/>
          </p:cNvCxnSpPr>
          <p:nvPr/>
        </p:nvCxnSpPr>
        <p:spPr>
          <a:xfrm flipV="1">
            <a:off x="9352130" y="3927703"/>
            <a:ext cx="1127012" cy="348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Picture 75" descr="Interplanetary Linked Data Icon&#10;&#10;Description automatically generated">
            <a:extLst>
              <a:ext uri="{FF2B5EF4-FFF2-40B4-BE49-F238E27FC236}">
                <a16:creationId xmlns:a16="http://schemas.microsoft.com/office/drawing/2014/main" id="{67161CEE-7454-4954-B228-9FC3B32814F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96577" y="3719476"/>
            <a:ext cx="326056" cy="370721"/>
          </a:xfrm>
          <a:prstGeom prst="rect">
            <a:avLst/>
          </a:prstGeom>
        </p:spPr>
      </p:pic>
      <p:pic>
        <p:nvPicPr>
          <p:cNvPr id="2066" name="Picture 18" descr="Google Calendar icon">
            <a:extLst>
              <a:ext uri="{FF2B5EF4-FFF2-40B4-BE49-F238E27FC236}">
                <a16:creationId xmlns:a16="http://schemas.microsoft.com/office/drawing/2014/main" id="{CB748A86-AC78-4E63-AD55-5E529AF5A82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6718" y="2084952"/>
            <a:ext cx="358748" cy="358748"/>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Arrow Connector 77">
            <a:extLst>
              <a:ext uri="{FF2B5EF4-FFF2-40B4-BE49-F238E27FC236}">
                <a16:creationId xmlns:a16="http://schemas.microsoft.com/office/drawing/2014/main" id="{B8F00708-F8E1-438F-8926-1D3CC6AA89A2}"/>
              </a:ext>
            </a:extLst>
          </p:cNvPr>
          <p:cNvCxnSpPr>
            <a:cxnSpLocks/>
            <a:stCxn id="45" idx="3"/>
            <a:endCxn id="55" idx="2"/>
          </p:cNvCxnSpPr>
          <p:nvPr/>
        </p:nvCxnSpPr>
        <p:spPr>
          <a:xfrm flipV="1">
            <a:off x="8945323" y="2503570"/>
            <a:ext cx="1978491" cy="809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E3E6C7D-1F7C-41F0-BBDE-6B4A00282FA8}"/>
              </a:ext>
            </a:extLst>
          </p:cNvPr>
          <p:cNvCxnSpPr>
            <a:cxnSpLocks/>
            <a:stCxn id="45" idx="3"/>
            <a:endCxn id="56" idx="0"/>
          </p:cNvCxnSpPr>
          <p:nvPr/>
        </p:nvCxnSpPr>
        <p:spPr>
          <a:xfrm>
            <a:off x="8945323" y="3313060"/>
            <a:ext cx="2066665" cy="230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68" name="Picture 20" descr="BibTeX - Wikipedia">
            <a:extLst>
              <a:ext uri="{FF2B5EF4-FFF2-40B4-BE49-F238E27FC236}">
                <a16:creationId xmlns:a16="http://schemas.microsoft.com/office/drawing/2014/main" id="{D38514D1-E251-4DD8-AB86-D6F7359B617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11770" y="5342025"/>
            <a:ext cx="530150" cy="17136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Badgr Canada">
            <a:extLst>
              <a:ext uri="{FF2B5EF4-FFF2-40B4-BE49-F238E27FC236}">
                <a16:creationId xmlns:a16="http://schemas.microsoft.com/office/drawing/2014/main" id="{22BBD106-D5E7-4F8D-BE0D-ED9448F6890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42231" y="6104931"/>
            <a:ext cx="323169" cy="336245"/>
          </a:xfrm>
          <a:prstGeom prst="rect">
            <a:avLst/>
          </a:prstGeom>
          <a:noFill/>
          <a:extLst>
            <a:ext uri="{909E8E84-426E-40DD-AFC4-6F175D3DCCD1}">
              <a14:hiddenFill xmlns:a14="http://schemas.microsoft.com/office/drawing/2010/main">
                <a:solidFill>
                  <a:srgbClr val="FFFFFF"/>
                </a:solidFill>
              </a14:hiddenFill>
            </a:ext>
          </a:extLst>
        </p:spPr>
      </p:pic>
      <p:sp>
        <p:nvSpPr>
          <p:cNvPr id="98" name="Oval 97">
            <a:extLst>
              <a:ext uri="{FF2B5EF4-FFF2-40B4-BE49-F238E27FC236}">
                <a16:creationId xmlns:a16="http://schemas.microsoft.com/office/drawing/2014/main" id="{3239ADAF-6F70-403E-B7B5-384439E826FA}"/>
              </a:ext>
            </a:extLst>
          </p:cNvPr>
          <p:cNvSpPr/>
          <p:nvPr/>
        </p:nvSpPr>
        <p:spPr>
          <a:xfrm>
            <a:off x="2416627" y="5435236"/>
            <a:ext cx="1184367" cy="3331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task</a:t>
            </a:r>
          </a:p>
        </p:txBody>
      </p:sp>
      <p:cxnSp>
        <p:nvCxnSpPr>
          <p:cNvPr id="88" name="Straight Arrow Connector 87">
            <a:extLst>
              <a:ext uri="{FF2B5EF4-FFF2-40B4-BE49-F238E27FC236}">
                <a16:creationId xmlns:a16="http://schemas.microsoft.com/office/drawing/2014/main" id="{F9D394FC-ABC1-4781-B321-A3BEB2F8D361}"/>
              </a:ext>
            </a:extLst>
          </p:cNvPr>
          <p:cNvCxnSpPr>
            <a:stCxn id="4" idx="6"/>
            <a:endCxn id="98" idx="0"/>
          </p:cNvCxnSpPr>
          <p:nvPr/>
        </p:nvCxnSpPr>
        <p:spPr>
          <a:xfrm>
            <a:off x="2560320" y="2801983"/>
            <a:ext cx="448491" cy="2633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544CB74F-2550-47B3-AF23-1113565B4C3B}"/>
              </a:ext>
            </a:extLst>
          </p:cNvPr>
          <p:cNvSpPr txBox="1"/>
          <p:nvPr/>
        </p:nvSpPr>
        <p:spPr>
          <a:xfrm>
            <a:off x="551763" y="4489660"/>
            <a:ext cx="1691640" cy="646331"/>
          </a:xfrm>
          <a:prstGeom prst="rect">
            <a:avLst/>
          </a:prstGeom>
          <a:noFill/>
          <a:ln w="3175">
            <a:solidFill>
              <a:schemeClr val="tx1"/>
            </a:solidFill>
          </a:ln>
        </p:spPr>
        <p:txBody>
          <a:bodyPr wrap="square" rtlCol="0">
            <a:spAutoFit/>
          </a:bodyPr>
          <a:lstStyle/>
          <a:p>
            <a:r>
              <a:rPr lang="en-US" dirty="0"/>
              <a:t>Authoring applications</a:t>
            </a:r>
          </a:p>
        </p:txBody>
      </p:sp>
      <p:cxnSp>
        <p:nvCxnSpPr>
          <p:cNvPr id="90" name="Straight Arrow Connector 89">
            <a:extLst>
              <a:ext uri="{FF2B5EF4-FFF2-40B4-BE49-F238E27FC236}">
                <a16:creationId xmlns:a16="http://schemas.microsoft.com/office/drawing/2014/main" id="{15A25739-4187-46A2-9B30-26036702BD26}"/>
              </a:ext>
            </a:extLst>
          </p:cNvPr>
          <p:cNvCxnSpPr>
            <a:stCxn id="98" idx="0"/>
            <a:endCxn id="101" idx="3"/>
          </p:cNvCxnSpPr>
          <p:nvPr/>
        </p:nvCxnSpPr>
        <p:spPr>
          <a:xfrm flipH="1" flipV="1">
            <a:off x="2243403" y="4812826"/>
            <a:ext cx="765408" cy="622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72" name="Picture 24" descr="Why You Should Start Your Blog on Blogger">
            <a:extLst>
              <a:ext uri="{FF2B5EF4-FFF2-40B4-BE49-F238E27FC236}">
                <a16:creationId xmlns:a16="http://schemas.microsoft.com/office/drawing/2014/main" id="{1F8569E6-FF12-4D78-A184-12100F358E5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4691" y="5242325"/>
            <a:ext cx="351811" cy="35181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027AD315-A31E-4AEF-8092-D82F893B0FF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1176" y="5242325"/>
            <a:ext cx="321173" cy="32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29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0BFC-6F52-42FF-9EC4-7222AE939C7F}"/>
              </a:ext>
            </a:extLst>
          </p:cNvPr>
          <p:cNvSpPr>
            <a:spLocks noGrp="1"/>
          </p:cNvSpPr>
          <p:nvPr>
            <p:ph type="title"/>
          </p:nvPr>
        </p:nvSpPr>
        <p:spPr/>
        <p:txBody>
          <a:bodyPr/>
          <a:lstStyle/>
          <a:p>
            <a:r>
              <a:rPr lang="en-US" dirty="0"/>
              <a:t>Content Types</a:t>
            </a:r>
          </a:p>
        </p:txBody>
      </p:sp>
      <p:sp>
        <p:nvSpPr>
          <p:cNvPr id="3" name="Content Placeholder 2">
            <a:extLst>
              <a:ext uri="{FF2B5EF4-FFF2-40B4-BE49-F238E27FC236}">
                <a16:creationId xmlns:a16="http://schemas.microsoft.com/office/drawing/2014/main" id="{3B8952D5-297B-4C92-BB58-BA5DFCC2D5A0}"/>
              </a:ext>
            </a:extLst>
          </p:cNvPr>
          <p:cNvSpPr>
            <a:spLocks noGrp="1"/>
          </p:cNvSpPr>
          <p:nvPr>
            <p:ph idx="1"/>
          </p:nvPr>
        </p:nvSpPr>
        <p:spPr>
          <a:xfrm>
            <a:off x="838200" y="5329645"/>
            <a:ext cx="10515600" cy="1325563"/>
          </a:xfrm>
        </p:spPr>
        <p:txBody>
          <a:bodyPr>
            <a:normAutofit/>
          </a:bodyPr>
          <a:lstStyle/>
          <a:p>
            <a:pPr marL="0" indent="0">
              <a:buNone/>
            </a:pPr>
            <a:r>
              <a:rPr lang="en-US" dirty="0"/>
              <a:t>Content types are </a:t>
            </a:r>
            <a:r>
              <a:rPr lang="en-US" i="1" dirty="0"/>
              <a:t>conceptual</a:t>
            </a:r>
            <a:r>
              <a:rPr lang="en-US" dirty="0"/>
              <a:t> but fit right into the course graph along with things like links, tasks, etc., and can be imported and exported in the same way</a:t>
            </a:r>
          </a:p>
        </p:txBody>
      </p:sp>
      <p:sp>
        <p:nvSpPr>
          <p:cNvPr id="4" name="Oval 3">
            <a:extLst>
              <a:ext uri="{FF2B5EF4-FFF2-40B4-BE49-F238E27FC236}">
                <a16:creationId xmlns:a16="http://schemas.microsoft.com/office/drawing/2014/main" id="{BFD70462-3674-403C-92A1-21EAFE220931}"/>
              </a:ext>
            </a:extLst>
          </p:cNvPr>
          <p:cNvSpPr/>
          <p:nvPr/>
        </p:nvSpPr>
        <p:spPr>
          <a:xfrm>
            <a:off x="1476103" y="1881051"/>
            <a:ext cx="2050868" cy="757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Applications of Analytics</a:t>
            </a:r>
          </a:p>
        </p:txBody>
      </p:sp>
      <p:sp>
        <p:nvSpPr>
          <p:cNvPr id="5" name="Oval 4">
            <a:extLst>
              <a:ext uri="{FF2B5EF4-FFF2-40B4-BE49-F238E27FC236}">
                <a16:creationId xmlns:a16="http://schemas.microsoft.com/office/drawing/2014/main" id="{6201184F-8807-470D-A8D3-8C84418FBFA8}"/>
              </a:ext>
            </a:extLst>
          </p:cNvPr>
          <p:cNvSpPr/>
          <p:nvPr/>
        </p:nvSpPr>
        <p:spPr>
          <a:xfrm>
            <a:off x="2677886" y="3226525"/>
            <a:ext cx="2050868" cy="757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Ethical Issues</a:t>
            </a:r>
          </a:p>
        </p:txBody>
      </p:sp>
      <p:sp>
        <p:nvSpPr>
          <p:cNvPr id="6" name="Oval 5">
            <a:extLst>
              <a:ext uri="{FF2B5EF4-FFF2-40B4-BE49-F238E27FC236}">
                <a16:creationId xmlns:a16="http://schemas.microsoft.com/office/drawing/2014/main" id="{BA8C3903-2484-459E-AB4D-AB668D402655}"/>
              </a:ext>
            </a:extLst>
          </p:cNvPr>
          <p:cNvSpPr/>
          <p:nvPr/>
        </p:nvSpPr>
        <p:spPr>
          <a:xfrm>
            <a:off x="4521925" y="1519647"/>
            <a:ext cx="2050868" cy="757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Ethical Codes</a:t>
            </a:r>
          </a:p>
        </p:txBody>
      </p:sp>
      <p:sp>
        <p:nvSpPr>
          <p:cNvPr id="7" name="Oval 6">
            <a:extLst>
              <a:ext uri="{FF2B5EF4-FFF2-40B4-BE49-F238E27FC236}">
                <a16:creationId xmlns:a16="http://schemas.microsoft.com/office/drawing/2014/main" id="{FF2ACBDF-C1FE-44F9-956E-D4AA8876E651}"/>
              </a:ext>
            </a:extLst>
          </p:cNvPr>
          <p:cNvSpPr/>
          <p:nvPr/>
        </p:nvSpPr>
        <p:spPr>
          <a:xfrm>
            <a:off x="8368937" y="2368255"/>
            <a:ext cx="2050868" cy="757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Ethical Theories</a:t>
            </a:r>
          </a:p>
        </p:txBody>
      </p:sp>
      <p:sp>
        <p:nvSpPr>
          <p:cNvPr id="8" name="Oval 7">
            <a:extLst>
              <a:ext uri="{FF2B5EF4-FFF2-40B4-BE49-F238E27FC236}">
                <a16:creationId xmlns:a16="http://schemas.microsoft.com/office/drawing/2014/main" id="{2AE9F901-ECDB-4798-886C-9418A685EA67}"/>
              </a:ext>
            </a:extLst>
          </p:cNvPr>
          <p:cNvSpPr/>
          <p:nvPr/>
        </p:nvSpPr>
        <p:spPr>
          <a:xfrm>
            <a:off x="7343503" y="3844834"/>
            <a:ext cx="2050868" cy="757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Practices</a:t>
            </a:r>
          </a:p>
        </p:txBody>
      </p:sp>
      <p:sp>
        <p:nvSpPr>
          <p:cNvPr id="9" name="Oval 8">
            <a:extLst>
              <a:ext uri="{FF2B5EF4-FFF2-40B4-BE49-F238E27FC236}">
                <a16:creationId xmlns:a16="http://schemas.microsoft.com/office/drawing/2014/main" id="{BDFA6289-B24A-4310-9E03-ECBDF58661C5}"/>
              </a:ext>
            </a:extLst>
          </p:cNvPr>
          <p:cNvSpPr/>
          <p:nvPr/>
        </p:nvSpPr>
        <p:spPr>
          <a:xfrm>
            <a:off x="4850674" y="4201885"/>
            <a:ext cx="2050868" cy="757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AI Decision Points</a:t>
            </a:r>
          </a:p>
        </p:txBody>
      </p:sp>
      <p:sp>
        <p:nvSpPr>
          <p:cNvPr id="10" name="Oval 9">
            <a:extLst>
              <a:ext uri="{FF2B5EF4-FFF2-40B4-BE49-F238E27FC236}">
                <a16:creationId xmlns:a16="http://schemas.microsoft.com/office/drawing/2014/main" id="{68F3821C-4496-4E72-9021-490F5BB6D90C}"/>
              </a:ext>
            </a:extLst>
          </p:cNvPr>
          <p:cNvSpPr/>
          <p:nvPr/>
        </p:nvSpPr>
        <p:spPr>
          <a:xfrm>
            <a:off x="5876108" y="2688771"/>
            <a:ext cx="2050868" cy="757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Elements of Care</a:t>
            </a:r>
          </a:p>
        </p:txBody>
      </p:sp>
      <p:cxnSp>
        <p:nvCxnSpPr>
          <p:cNvPr id="12" name="Straight Connector 11">
            <a:extLst>
              <a:ext uri="{FF2B5EF4-FFF2-40B4-BE49-F238E27FC236}">
                <a16:creationId xmlns:a16="http://schemas.microsoft.com/office/drawing/2014/main" id="{BDC5AD2D-D201-4B39-BBD8-D07E3B814A5A}"/>
              </a:ext>
            </a:extLst>
          </p:cNvPr>
          <p:cNvCxnSpPr>
            <a:stCxn id="4" idx="6"/>
            <a:endCxn id="6" idx="2"/>
          </p:cNvCxnSpPr>
          <p:nvPr/>
        </p:nvCxnSpPr>
        <p:spPr>
          <a:xfrm flipV="1">
            <a:off x="3526971" y="1898470"/>
            <a:ext cx="994954" cy="361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7DFB7A-69A2-43F1-BF9B-486B1B479F42}"/>
              </a:ext>
            </a:extLst>
          </p:cNvPr>
          <p:cNvCxnSpPr>
            <a:stCxn id="4" idx="6"/>
            <a:endCxn id="5" idx="0"/>
          </p:cNvCxnSpPr>
          <p:nvPr/>
        </p:nvCxnSpPr>
        <p:spPr>
          <a:xfrm>
            <a:off x="3526971" y="2259874"/>
            <a:ext cx="176349" cy="966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CCE4A2-DC79-47BF-A700-EDFACC6CDBF0}"/>
              </a:ext>
            </a:extLst>
          </p:cNvPr>
          <p:cNvCxnSpPr>
            <a:stCxn id="6" idx="5"/>
            <a:endCxn id="10" idx="0"/>
          </p:cNvCxnSpPr>
          <p:nvPr/>
        </p:nvCxnSpPr>
        <p:spPr>
          <a:xfrm>
            <a:off x="6272450" y="2166338"/>
            <a:ext cx="629092" cy="522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2DEDFA-7305-48D6-BCFD-4E63F75771F5}"/>
              </a:ext>
            </a:extLst>
          </p:cNvPr>
          <p:cNvCxnSpPr>
            <a:stCxn id="4" idx="6"/>
            <a:endCxn id="10" idx="2"/>
          </p:cNvCxnSpPr>
          <p:nvPr/>
        </p:nvCxnSpPr>
        <p:spPr>
          <a:xfrm>
            <a:off x="3526971" y="2259874"/>
            <a:ext cx="2349137" cy="807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3C6118-E809-4281-9848-6E24D2874D70}"/>
              </a:ext>
            </a:extLst>
          </p:cNvPr>
          <p:cNvCxnSpPr>
            <a:stCxn id="5" idx="6"/>
            <a:endCxn id="10" idx="2"/>
          </p:cNvCxnSpPr>
          <p:nvPr/>
        </p:nvCxnSpPr>
        <p:spPr>
          <a:xfrm flipV="1">
            <a:off x="4728754" y="3067594"/>
            <a:ext cx="1147354" cy="537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85CE80-42B5-495B-A438-5A0F078549AA}"/>
              </a:ext>
            </a:extLst>
          </p:cNvPr>
          <p:cNvCxnSpPr>
            <a:stCxn id="5" idx="6"/>
            <a:endCxn id="9" idx="0"/>
          </p:cNvCxnSpPr>
          <p:nvPr/>
        </p:nvCxnSpPr>
        <p:spPr>
          <a:xfrm>
            <a:off x="4728754" y="3605348"/>
            <a:ext cx="1147354" cy="596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E67956-088C-4B53-A6DC-1001BE9B078B}"/>
              </a:ext>
            </a:extLst>
          </p:cNvPr>
          <p:cNvCxnSpPr>
            <a:stCxn id="9" idx="0"/>
            <a:endCxn id="10" idx="4"/>
          </p:cNvCxnSpPr>
          <p:nvPr/>
        </p:nvCxnSpPr>
        <p:spPr>
          <a:xfrm flipV="1">
            <a:off x="5876108" y="3446417"/>
            <a:ext cx="1025434" cy="755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E3A2B4C-1C78-4D40-8C9C-8E23C9764153}"/>
              </a:ext>
            </a:extLst>
          </p:cNvPr>
          <p:cNvCxnSpPr>
            <a:stCxn id="10" idx="4"/>
            <a:endCxn id="8" idx="0"/>
          </p:cNvCxnSpPr>
          <p:nvPr/>
        </p:nvCxnSpPr>
        <p:spPr>
          <a:xfrm>
            <a:off x="6901542" y="3446417"/>
            <a:ext cx="1467395" cy="398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6D01BB7-0C78-484D-A3E6-A354D0AF2581}"/>
              </a:ext>
            </a:extLst>
          </p:cNvPr>
          <p:cNvCxnSpPr>
            <a:stCxn id="10" idx="6"/>
            <a:endCxn id="7" idx="2"/>
          </p:cNvCxnSpPr>
          <p:nvPr/>
        </p:nvCxnSpPr>
        <p:spPr>
          <a:xfrm flipV="1">
            <a:off x="7926976" y="2747078"/>
            <a:ext cx="441961" cy="320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593ACF-A3F7-46C9-9F9B-18A838B2A748}"/>
              </a:ext>
            </a:extLst>
          </p:cNvPr>
          <p:cNvCxnSpPr>
            <a:stCxn id="6" idx="5"/>
            <a:endCxn id="7" idx="2"/>
          </p:cNvCxnSpPr>
          <p:nvPr/>
        </p:nvCxnSpPr>
        <p:spPr>
          <a:xfrm>
            <a:off x="6272450" y="2166338"/>
            <a:ext cx="2096487" cy="580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8B98D4-CFC9-442E-B2AD-FB5BDF52AA20}"/>
              </a:ext>
            </a:extLst>
          </p:cNvPr>
          <p:cNvCxnSpPr>
            <a:stCxn id="8" idx="2"/>
            <a:endCxn id="4" idx="6"/>
          </p:cNvCxnSpPr>
          <p:nvPr/>
        </p:nvCxnSpPr>
        <p:spPr>
          <a:xfrm flipH="1" flipV="1">
            <a:off x="3526971" y="2259874"/>
            <a:ext cx="3816532" cy="1963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2323FA-E84F-4289-8BDF-962B5AB3CE02}"/>
              </a:ext>
            </a:extLst>
          </p:cNvPr>
          <p:cNvCxnSpPr>
            <a:stCxn id="9" idx="6"/>
            <a:endCxn id="8" idx="2"/>
          </p:cNvCxnSpPr>
          <p:nvPr/>
        </p:nvCxnSpPr>
        <p:spPr>
          <a:xfrm flipV="1">
            <a:off x="6901542" y="4223657"/>
            <a:ext cx="441961" cy="357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3539EB-FB1B-4508-A9F2-B23DB383B3FF}"/>
              </a:ext>
            </a:extLst>
          </p:cNvPr>
          <p:cNvCxnSpPr>
            <a:stCxn id="9" idx="0"/>
            <a:endCxn id="6" idx="4"/>
          </p:cNvCxnSpPr>
          <p:nvPr/>
        </p:nvCxnSpPr>
        <p:spPr>
          <a:xfrm flipH="1" flipV="1">
            <a:off x="5547359" y="2277293"/>
            <a:ext cx="328749" cy="1924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A705FCF-65F4-4F3B-9A91-37C2506A79ED}"/>
              </a:ext>
            </a:extLst>
          </p:cNvPr>
          <p:cNvCxnSpPr>
            <a:stCxn id="6" idx="4"/>
            <a:endCxn id="5" idx="0"/>
          </p:cNvCxnSpPr>
          <p:nvPr/>
        </p:nvCxnSpPr>
        <p:spPr>
          <a:xfrm flipH="1">
            <a:off x="3703320" y="2277293"/>
            <a:ext cx="1844039" cy="9492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36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6CD597F-7E66-4B70-AF7D-C872B7FBE422}"/>
              </a:ext>
            </a:extLst>
          </p:cNvPr>
          <p:cNvPicPr>
            <a:picLocks noChangeAspect="1"/>
          </p:cNvPicPr>
          <p:nvPr/>
        </p:nvPicPr>
        <p:blipFill>
          <a:blip r:embed="rId2"/>
          <a:stretch>
            <a:fillRect/>
          </a:stretch>
        </p:blipFill>
        <p:spPr>
          <a:xfrm>
            <a:off x="2626068" y="4445048"/>
            <a:ext cx="3565452" cy="710721"/>
          </a:xfrm>
          <a:prstGeom prst="rect">
            <a:avLst/>
          </a:prstGeom>
        </p:spPr>
      </p:pic>
      <p:sp>
        <p:nvSpPr>
          <p:cNvPr id="2" name="Title 1">
            <a:extLst>
              <a:ext uri="{FF2B5EF4-FFF2-40B4-BE49-F238E27FC236}">
                <a16:creationId xmlns:a16="http://schemas.microsoft.com/office/drawing/2014/main" id="{C4C61142-371F-4B11-8247-3AF01CDC5A59}"/>
              </a:ext>
            </a:extLst>
          </p:cNvPr>
          <p:cNvSpPr>
            <a:spLocks noGrp="1"/>
          </p:cNvSpPr>
          <p:nvPr>
            <p:ph type="title"/>
          </p:nvPr>
        </p:nvSpPr>
        <p:spPr/>
        <p:txBody>
          <a:bodyPr/>
          <a:lstStyle/>
          <a:p>
            <a:r>
              <a:rPr lang="en-US" dirty="0"/>
              <a:t>How Open is Open Learning?</a:t>
            </a:r>
          </a:p>
        </p:txBody>
      </p:sp>
      <p:pic>
        <p:nvPicPr>
          <p:cNvPr id="7" name="Picture 6">
            <a:extLst>
              <a:ext uri="{FF2B5EF4-FFF2-40B4-BE49-F238E27FC236}">
                <a16:creationId xmlns:a16="http://schemas.microsoft.com/office/drawing/2014/main" id="{DB8FB25C-F337-4101-B884-9C590DD15CFD}"/>
              </a:ext>
            </a:extLst>
          </p:cNvPr>
          <p:cNvPicPr>
            <a:picLocks noChangeAspect="1"/>
          </p:cNvPicPr>
          <p:nvPr/>
        </p:nvPicPr>
        <p:blipFill>
          <a:blip r:embed="rId3"/>
          <a:stretch>
            <a:fillRect/>
          </a:stretch>
        </p:blipFill>
        <p:spPr>
          <a:xfrm>
            <a:off x="2368567" y="1471098"/>
            <a:ext cx="3060735" cy="1615267"/>
          </a:xfrm>
          <a:prstGeom prst="rect">
            <a:avLst/>
          </a:prstGeom>
          <a:ln w="3175">
            <a:solidFill>
              <a:schemeClr val="tx1"/>
            </a:solidFill>
          </a:ln>
        </p:spPr>
      </p:pic>
      <p:pic>
        <p:nvPicPr>
          <p:cNvPr id="9" name="Picture 8">
            <a:extLst>
              <a:ext uri="{FF2B5EF4-FFF2-40B4-BE49-F238E27FC236}">
                <a16:creationId xmlns:a16="http://schemas.microsoft.com/office/drawing/2014/main" id="{D43BBEFD-4D9E-4778-8A55-118C5D00607B}"/>
              </a:ext>
            </a:extLst>
          </p:cNvPr>
          <p:cNvPicPr>
            <a:picLocks noChangeAspect="1"/>
          </p:cNvPicPr>
          <p:nvPr/>
        </p:nvPicPr>
        <p:blipFill>
          <a:blip r:embed="rId4"/>
          <a:stretch>
            <a:fillRect/>
          </a:stretch>
        </p:blipFill>
        <p:spPr>
          <a:xfrm>
            <a:off x="8293066" y="1384938"/>
            <a:ext cx="3060734" cy="5167312"/>
          </a:xfrm>
          <a:prstGeom prst="rect">
            <a:avLst/>
          </a:prstGeom>
          <a:ln w="3175">
            <a:solidFill>
              <a:schemeClr val="tx1"/>
            </a:solidFill>
          </a:ln>
        </p:spPr>
      </p:pic>
      <p:pic>
        <p:nvPicPr>
          <p:cNvPr id="11" name="Picture 10">
            <a:extLst>
              <a:ext uri="{FF2B5EF4-FFF2-40B4-BE49-F238E27FC236}">
                <a16:creationId xmlns:a16="http://schemas.microsoft.com/office/drawing/2014/main" id="{D9C85313-FAB1-49EC-8E46-CA43FB62BFF6}"/>
              </a:ext>
            </a:extLst>
          </p:cNvPr>
          <p:cNvPicPr>
            <a:picLocks noChangeAspect="1"/>
          </p:cNvPicPr>
          <p:nvPr/>
        </p:nvPicPr>
        <p:blipFill>
          <a:blip r:embed="rId5"/>
          <a:stretch>
            <a:fillRect/>
          </a:stretch>
        </p:blipFill>
        <p:spPr>
          <a:xfrm>
            <a:off x="6287039" y="4171748"/>
            <a:ext cx="2382837" cy="2519487"/>
          </a:xfrm>
          <a:prstGeom prst="rect">
            <a:avLst/>
          </a:prstGeom>
          <a:ln w="3175">
            <a:solidFill>
              <a:schemeClr val="tx1"/>
            </a:solidFill>
          </a:ln>
        </p:spPr>
      </p:pic>
      <p:pic>
        <p:nvPicPr>
          <p:cNvPr id="13" name="Picture 12">
            <a:extLst>
              <a:ext uri="{FF2B5EF4-FFF2-40B4-BE49-F238E27FC236}">
                <a16:creationId xmlns:a16="http://schemas.microsoft.com/office/drawing/2014/main" id="{F05668B6-9FD2-4E93-A453-4AD331D3B95E}"/>
              </a:ext>
            </a:extLst>
          </p:cNvPr>
          <p:cNvPicPr>
            <a:picLocks noChangeAspect="1"/>
          </p:cNvPicPr>
          <p:nvPr/>
        </p:nvPicPr>
        <p:blipFill>
          <a:blip r:embed="rId6"/>
          <a:stretch>
            <a:fillRect/>
          </a:stretch>
        </p:blipFill>
        <p:spPr>
          <a:xfrm>
            <a:off x="310360" y="2240672"/>
            <a:ext cx="2315708" cy="4408752"/>
          </a:xfrm>
          <a:prstGeom prst="rect">
            <a:avLst/>
          </a:prstGeom>
          <a:ln w="3175">
            <a:solidFill>
              <a:schemeClr val="tx1"/>
            </a:solidFill>
          </a:ln>
        </p:spPr>
      </p:pic>
      <p:pic>
        <p:nvPicPr>
          <p:cNvPr id="5" name="Picture 4">
            <a:extLst>
              <a:ext uri="{FF2B5EF4-FFF2-40B4-BE49-F238E27FC236}">
                <a16:creationId xmlns:a16="http://schemas.microsoft.com/office/drawing/2014/main" id="{C2EA282C-7C12-4DC6-9AF5-D5E052AD9538}"/>
              </a:ext>
            </a:extLst>
          </p:cNvPr>
          <p:cNvPicPr>
            <a:picLocks noChangeAspect="1"/>
          </p:cNvPicPr>
          <p:nvPr/>
        </p:nvPicPr>
        <p:blipFill>
          <a:blip r:embed="rId7"/>
          <a:stretch>
            <a:fillRect/>
          </a:stretch>
        </p:blipFill>
        <p:spPr>
          <a:xfrm>
            <a:off x="2530549" y="5155769"/>
            <a:ext cx="3565452" cy="1623968"/>
          </a:xfrm>
          <a:prstGeom prst="rect">
            <a:avLst/>
          </a:prstGeom>
          <a:ln w="3175">
            <a:solidFill>
              <a:schemeClr val="tx1"/>
            </a:solidFill>
          </a:ln>
        </p:spPr>
      </p:pic>
      <p:pic>
        <p:nvPicPr>
          <p:cNvPr id="17" name="Picture 16">
            <a:extLst>
              <a:ext uri="{FF2B5EF4-FFF2-40B4-BE49-F238E27FC236}">
                <a16:creationId xmlns:a16="http://schemas.microsoft.com/office/drawing/2014/main" id="{753FEE6D-035E-4942-8321-630EF1A5E04E}"/>
              </a:ext>
            </a:extLst>
          </p:cNvPr>
          <p:cNvPicPr>
            <a:picLocks noChangeAspect="1"/>
          </p:cNvPicPr>
          <p:nvPr/>
        </p:nvPicPr>
        <p:blipFill>
          <a:blip r:embed="rId8"/>
          <a:stretch>
            <a:fillRect/>
          </a:stretch>
        </p:blipFill>
        <p:spPr>
          <a:xfrm>
            <a:off x="4826095" y="1964918"/>
            <a:ext cx="3720492" cy="2167591"/>
          </a:xfrm>
          <a:prstGeom prst="rect">
            <a:avLst/>
          </a:prstGeom>
          <a:ln w="3175">
            <a:solidFill>
              <a:schemeClr val="tx1"/>
            </a:solidFill>
          </a:ln>
        </p:spPr>
      </p:pic>
      <p:pic>
        <p:nvPicPr>
          <p:cNvPr id="19" name="Picture 18">
            <a:extLst>
              <a:ext uri="{FF2B5EF4-FFF2-40B4-BE49-F238E27FC236}">
                <a16:creationId xmlns:a16="http://schemas.microsoft.com/office/drawing/2014/main" id="{EB73719B-D0F4-47B8-BB90-EB6944D8AE30}"/>
              </a:ext>
            </a:extLst>
          </p:cNvPr>
          <p:cNvPicPr>
            <a:picLocks noChangeAspect="1"/>
          </p:cNvPicPr>
          <p:nvPr/>
        </p:nvPicPr>
        <p:blipFill>
          <a:blip r:embed="rId9"/>
          <a:stretch>
            <a:fillRect/>
          </a:stretch>
        </p:blipFill>
        <p:spPr>
          <a:xfrm>
            <a:off x="2584100" y="3158746"/>
            <a:ext cx="2601648" cy="1176207"/>
          </a:xfrm>
          <a:prstGeom prst="rect">
            <a:avLst/>
          </a:prstGeom>
          <a:ln w="3175">
            <a:solidFill>
              <a:schemeClr val="tx1"/>
            </a:solidFill>
          </a:ln>
        </p:spPr>
      </p:pic>
      <p:pic>
        <p:nvPicPr>
          <p:cNvPr id="21" name="Picture 20">
            <a:extLst>
              <a:ext uri="{FF2B5EF4-FFF2-40B4-BE49-F238E27FC236}">
                <a16:creationId xmlns:a16="http://schemas.microsoft.com/office/drawing/2014/main" id="{B8AA0C94-9A46-45A1-A172-0AEED33716A6}"/>
              </a:ext>
            </a:extLst>
          </p:cNvPr>
          <p:cNvPicPr>
            <a:picLocks noChangeAspect="1"/>
          </p:cNvPicPr>
          <p:nvPr/>
        </p:nvPicPr>
        <p:blipFill>
          <a:blip r:embed="rId10"/>
          <a:stretch>
            <a:fillRect/>
          </a:stretch>
        </p:blipFill>
        <p:spPr>
          <a:xfrm>
            <a:off x="867950" y="1794937"/>
            <a:ext cx="1970088" cy="1085985"/>
          </a:xfrm>
          <a:prstGeom prst="rect">
            <a:avLst/>
          </a:prstGeom>
          <a:ln w="3175">
            <a:solidFill>
              <a:schemeClr val="tx1"/>
            </a:solidFill>
          </a:ln>
        </p:spPr>
      </p:pic>
    </p:spTree>
    <p:extLst>
      <p:ext uri="{BB962C8B-B14F-4D97-AF65-F5344CB8AC3E}">
        <p14:creationId xmlns:p14="http://schemas.microsoft.com/office/powerpoint/2010/main" val="303052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3C72-B46E-4150-87F5-28E27258467C}"/>
              </a:ext>
            </a:extLst>
          </p:cNvPr>
          <p:cNvSpPr>
            <a:spLocks noGrp="1"/>
          </p:cNvSpPr>
          <p:nvPr>
            <p:ph type="title"/>
          </p:nvPr>
        </p:nvSpPr>
        <p:spPr/>
        <p:txBody>
          <a:bodyPr/>
          <a:lstStyle/>
          <a:p>
            <a:r>
              <a:rPr lang="en-US" dirty="0"/>
              <a:t>Export</a:t>
            </a:r>
          </a:p>
        </p:txBody>
      </p:sp>
      <p:sp>
        <p:nvSpPr>
          <p:cNvPr id="3" name="Content Placeholder 2">
            <a:extLst>
              <a:ext uri="{FF2B5EF4-FFF2-40B4-BE49-F238E27FC236}">
                <a16:creationId xmlns:a16="http://schemas.microsoft.com/office/drawing/2014/main" id="{252F13A1-AFC9-460D-A912-B8A18D383267}"/>
              </a:ext>
            </a:extLst>
          </p:cNvPr>
          <p:cNvSpPr>
            <a:spLocks noGrp="1"/>
          </p:cNvSpPr>
          <p:nvPr>
            <p:ph idx="1"/>
          </p:nvPr>
        </p:nvSpPr>
        <p:spPr>
          <a:xfrm>
            <a:off x="838200" y="5029199"/>
            <a:ext cx="10515600" cy="1147763"/>
          </a:xfrm>
        </p:spPr>
        <p:txBody>
          <a:bodyPr>
            <a:normAutofit lnSpcReduction="10000"/>
          </a:bodyPr>
          <a:lstStyle/>
          <a:p>
            <a:pPr marL="0" indent="0">
              <a:buNone/>
            </a:pPr>
            <a:r>
              <a:rPr lang="en-US" dirty="0"/>
              <a:t>Courses export part or all of their structure and content as a graph of linked data, which may be imported in whole or in part by a personal learning environment (PLE)</a:t>
            </a:r>
          </a:p>
        </p:txBody>
      </p:sp>
      <p:pic>
        <p:nvPicPr>
          <p:cNvPr id="5" name="Picture 4">
            <a:extLst>
              <a:ext uri="{FF2B5EF4-FFF2-40B4-BE49-F238E27FC236}">
                <a16:creationId xmlns:a16="http://schemas.microsoft.com/office/drawing/2014/main" id="{F80885D2-B5F2-424F-9F65-FD651E25DCD0}"/>
              </a:ext>
            </a:extLst>
          </p:cNvPr>
          <p:cNvPicPr>
            <a:picLocks noChangeAspect="1"/>
          </p:cNvPicPr>
          <p:nvPr/>
        </p:nvPicPr>
        <p:blipFill>
          <a:blip r:embed="rId2"/>
          <a:stretch>
            <a:fillRect/>
          </a:stretch>
        </p:blipFill>
        <p:spPr>
          <a:xfrm>
            <a:off x="1162594" y="1786648"/>
            <a:ext cx="2259875" cy="892312"/>
          </a:xfrm>
          <a:prstGeom prst="rect">
            <a:avLst/>
          </a:prstGeom>
        </p:spPr>
      </p:pic>
      <p:sp>
        <p:nvSpPr>
          <p:cNvPr id="6" name="Oval 5">
            <a:extLst>
              <a:ext uri="{FF2B5EF4-FFF2-40B4-BE49-F238E27FC236}">
                <a16:creationId xmlns:a16="http://schemas.microsoft.com/office/drawing/2014/main" id="{303E4306-11C0-4B54-8E9E-6992A97C334C}"/>
              </a:ext>
            </a:extLst>
          </p:cNvPr>
          <p:cNvSpPr/>
          <p:nvPr/>
        </p:nvSpPr>
        <p:spPr>
          <a:xfrm>
            <a:off x="4302035" y="2512408"/>
            <a:ext cx="1184367" cy="3331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JSON</a:t>
            </a:r>
          </a:p>
        </p:txBody>
      </p:sp>
      <p:pic>
        <p:nvPicPr>
          <p:cNvPr id="7" name="Picture 6" descr="A picture containing text saying API&#10;&#10;Description automatically generated">
            <a:extLst>
              <a:ext uri="{FF2B5EF4-FFF2-40B4-BE49-F238E27FC236}">
                <a16:creationId xmlns:a16="http://schemas.microsoft.com/office/drawing/2014/main" id="{D66CA5C5-19D4-4905-B2E4-2E3490A42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678959"/>
            <a:ext cx="1244447" cy="1074172"/>
          </a:xfrm>
          <a:prstGeom prst="rect">
            <a:avLst/>
          </a:prstGeom>
        </p:spPr>
      </p:pic>
      <p:pic>
        <p:nvPicPr>
          <p:cNvPr id="8" name="Picture 7">
            <a:extLst>
              <a:ext uri="{FF2B5EF4-FFF2-40B4-BE49-F238E27FC236}">
                <a16:creationId xmlns:a16="http://schemas.microsoft.com/office/drawing/2014/main" id="{3318C37B-19F1-45BC-882D-89AB58D27728}"/>
              </a:ext>
            </a:extLst>
          </p:cNvPr>
          <p:cNvPicPr>
            <a:picLocks noChangeAspect="1"/>
          </p:cNvPicPr>
          <p:nvPr/>
        </p:nvPicPr>
        <p:blipFill>
          <a:blip r:embed="rId2"/>
          <a:stretch>
            <a:fillRect/>
          </a:stretch>
        </p:blipFill>
        <p:spPr>
          <a:xfrm>
            <a:off x="8800010" y="3503842"/>
            <a:ext cx="2247240" cy="887323"/>
          </a:xfrm>
          <a:prstGeom prst="rect">
            <a:avLst/>
          </a:prstGeom>
        </p:spPr>
      </p:pic>
      <p:cxnSp>
        <p:nvCxnSpPr>
          <p:cNvPr id="10" name="Straight Arrow Connector 9">
            <a:extLst>
              <a:ext uri="{FF2B5EF4-FFF2-40B4-BE49-F238E27FC236}">
                <a16:creationId xmlns:a16="http://schemas.microsoft.com/office/drawing/2014/main" id="{5DF1FA23-0B8B-4E1C-8AD6-C9E37FF06252}"/>
              </a:ext>
            </a:extLst>
          </p:cNvPr>
          <p:cNvCxnSpPr>
            <a:cxnSpLocks/>
            <a:stCxn id="5" idx="3"/>
            <a:endCxn id="6" idx="2"/>
          </p:cNvCxnSpPr>
          <p:nvPr/>
        </p:nvCxnSpPr>
        <p:spPr>
          <a:xfrm>
            <a:off x="3422469" y="2232804"/>
            <a:ext cx="879566" cy="446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5F877E6-7044-4ED1-AF20-74138D16420B}"/>
              </a:ext>
            </a:extLst>
          </p:cNvPr>
          <p:cNvCxnSpPr>
            <a:stCxn id="6" idx="6"/>
            <a:endCxn id="7" idx="1"/>
          </p:cNvCxnSpPr>
          <p:nvPr/>
        </p:nvCxnSpPr>
        <p:spPr>
          <a:xfrm>
            <a:off x="5486402" y="2678960"/>
            <a:ext cx="1219198" cy="537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AEBE42-E0A6-44E2-9200-7622935447FD}"/>
              </a:ext>
            </a:extLst>
          </p:cNvPr>
          <p:cNvCxnSpPr>
            <a:cxnSpLocks/>
            <a:endCxn id="8" idx="1"/>
          </p:cNvCxnSpPr>
          <p:nvPr/>
        </p:nvCxnSpPr>
        <p:spPr>
          <a:xfrm>
            <a:off x="7920007" y="3609986"/>
            <a:ext cx="880003" cy="337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4E91176-C26D-4831-A485-91C13DF34CF4}"/>
              </a:ext>
            </a:extLst>
          </p:cNvPr>
          <p:cNvSpPr txBox="1"/>
          <p:nvPr/>
        </p:nvSpPr>
        <p:spPr>
          <a:xfrm>
            <a:off x="2044336" y="2846713"/>
            <a:ext cx="888275" cy="369332"/>
          </a:xfrm>
          <a:prstGeom prst="rect">
            <a:avLst/>
          </a:prstGeom>
          <a:noFill/>
        </p:spPr>
        <p:txBody>
          <a:bodyPr wrap="square" rtlCol="0">
            <a:spAutoFit/>
          </a:bodyPr>
          <a:lstStyle/>
          <a:p>
            <a:r>
              <a:rPr lang="en-US" dirty="0">
                <a:solidFill>
                  <a:schemeClr val="accent6">
                    <a:lumMod val="75000"/>
                  </a:schemeClr>
                </a:solidFill>
              </a:rPr>
              <a:t>MOOC</a:t>
            </a:r>
          </a:p>
        </p:txBody>
      </p:sp>
      <p:sp>
        <p:nvSpPr>
          <p:cNvPr id="20" name="TextBox 19">
            <a:extLst>
              <a:ext uri="{FF2B5EF4-FFF2-40B4-BE49-F238E27FC236}">
                <a16:creationId xmlns:a16="http://schemas.microsoft.com/office/drawing/2014/main" id="{AF07E81D-0103-479F-85A5-58774A63509E}"/>
              </a:ext>
            </a:extLst>
          </p:cNvPr>
          <p:cNvSpPr txBox="1"/>
          <p:nvPr/>
        </p:nvSpPr>
        <p:spPr>
          <a:xfrm>
            <a:off x="9472747" y="4434768"/>
            <a:ext cx="888275" cy="369332"/>
          </a:xfrm>
          <a:prstGeom prst="rect">
            <a:avLst/>
          </a:prstGeom>
          <a:noFill/>
        </p:spPr>
        <p:txBody>
          <a:bodyPr wrap="square" rtlCol="0">
            <a:spAutoFit/>
          </a:bodyPr>
          <a:lstStyle/>
          <a:p>
            <a:r>
              <a:rPr lang="en-US" dirty="0">
                <a:solidFill>
                  <a:schemeClr val="accent6">
                    <a:lumMod val="75000"/>
                  </a:schemeClr>
                </a:solidFill>
              </a:rPr>
              <a:t>PLE</a:t>
            </a:r>
          </a:p>
        </p:txBody>
      </p:sp>
    </p:spTree>
    <p:extLst>
      <p:ext uri="{BB962C8B-B14F-4D97-AF65-F5344CB8AC3E}">
        <p14:creationId xmlns:p14="http://schemas.microsoft.com/office/powerpoint/2010/main" val="329761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BD5B-49FE-468A-8D1D-138E5F730511}"/>
              </a:ext>
            </a:extLst>
          </p:cNvPr>
          <p:cNvSpPr>
            <a:spLocks noGrp="1"/>
          </p:cNvSpPr>
          <p:nvPr>
            <p:ph type="title"/>
          </p:nvPr>
        </p:nvSpPr>
        <p:spPr>
          <a:xfrm>
            <a:off x="838200" y="5041628"/>
            <a:ext cx="5257800" cy="1325563"/>
          </a:xfrm>
        </p:spPr>
        <p:txBody>
          <a:bodyPr>
            <a:normAutofit/>
          </a:bodyPr>
          <a:lstStyle/>
          <a:p>
            <a:pPr algn="r"/>
            <a:r>
              <a:rPr lang="en-US" sz="3200" dirty="0"/>
              <a:t>Stephen Downes</a:t>
            </a:r>
            <a:br>
              <a:rPr lang="en-US" sz="3200" dirty="0"/>
            </a:br>
            <a:r>
              <a:rPr lang="en-US" sz="3200" dirty="0"/>
              <a:t>https://www.downes.ca</a:t>
            </a:r>
          </a:p>
        </p:txBody>
      </p:sp>
      <p:pic>
        <p:nvPicPr>
          <p:cNvPr id="5" name="Content Placeholder 4" descr="A person with long hair and glasses&#10;&#10;Description automatically generated with medium confidence">
            <a:extLst>
              <a:ext uri="{FF2B5EF4-FFF2-40B4-BE49-F238E27FC236}">
                <a16:creationId xmlns:a16="http://schemas.microsoft.com/office/drawing/2014/main" id="{67F80CEE-6ED6-4761-8F78-A0BCF94A2A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1583" y="1877065"/>
            <a:ext cx="4782217" cy="4143953"/>
          </a:xfrm>
        </p:spPr>
      </p:pic>
    </p:spTree>
    <p:extLst>
      <p:ext uri="{BB962C8B-B14F-4D97-AF65-F5344CB8AC3E}">
        <p14:creationId xmlns:p14="http://schemas.microsoft.com/office/powerpoint/2010/main" val="154539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6F26-B873-4339-9A50-732FC15A497F}"/>
              </a:ext>
            </a:extLst>
          </p:cNvPr>
          <p:cNvSpPr>
            <a:spLocks noGrp="1"/>
          </p:cNvSpPr>
          <p:nvPr>
            <p:ph type="title"/>
          </p:nvPr>
        </p:nvSpPr>
        <p:spPr/>
        <p:txBody>
          <a:bodyPr/>
          <a:lstStyle/>
          <a:p>
            <a:r>
              <a:rPr lang="en-US" dirty="0"/>
              <a:t>What They Want</a:t>
            </a:r>
          </a:p>
        </p:txBody>
      </p:sp>
      <p:sp>
        <p:nvSpPr>
          <p:cNvPr id="3" name="Content Placeholder 2">
            <a:extLst>
              <a:ext uri="{FF2B5EF4-FFF2-40B4-BE49-F238E27FC236}">
                <a16:creationId xmlns:a16="http://schemas.microsoft.com/office/drawing/2014/main" id="{C75DFE1B-5DCE-42E5-8429-CDB70D3DC16E}"/>
              </a:ext>
            </a:extLst>
          </p:cNvPr>
          <p:cNvSpPr>
            <a:spLocks noGrp="1"/>
          </p:cNvSpPr>
          <p:nvPr>
            <p:ph idx="1"/>
          </p:nvPr>
        </p:nvSpPr>
        <p:spPr>
          <a:xfrm>
            <a:off x="927100" y="5676900"/>
            <a:ext cx="10426699" cy="500062"/>
          </a:xfrm>
        </p:spPr>
        <p:txBody>
          <a:bodyPr>
            <a:normAutofit fontScale="92500"/>
          </a:bodyPr>
          <a:lstStyle/>
          <a:p>
            <a:pPr marL="0" indent="0">
              <a:buNone/>
            </a:pPr>
            <a:r>
              <a:rPr lang="en-US" dirty="0"/>
              <a:t>Gathering registration information is universal among education providers</a:t>
            </a:r>
          </a:p>
        </p:txBody>
      </p:sp>
      <p:pic>
        <p:nvPicPr>
          <p:cNvPr id="7" name="Picture 6">
            <a:extLst>
              <a:ext uri="{FF2B5EF4-FFF2-40B4-BE49-F238E27FC236}">
                <a16:creationId xmlns:a16="http://schemas.microsoft.com/office/drawing/2014/main" id="{FE1B0E10-D502-41DF-A2C7-F9A29A00B267}"/>
              </a:ext>
            </a:extLst>
          </p:cNvPr>
          <p:cNvPicPr>
            <a:picLocks noChangeAspect="1"/>
          </p:cNvPicPr>
          <p:nvPr/>
        </p:nvPicPr>
        <p:blipFill>
          <a:blip r:embed="rId2"/>
          <a:stretch>
            <a:fillRect/>
          </a:stretch>
        </p:blipFill>
        <p:spPr>
          <a:xfrm>
            <a:off x="838200" y="1355422"/>
            <a:ext cx="8255000" cy="4147155"/>
          </a:xfrm>
          <a:prstGeom prst="rect">
            <a:avLst/>
          </a:prstGeom>
        </p:spPr>
      </p:pic>
      <p:sp>
        <p:nvSpPr>
          <p:cNvPr id="9" name="TextBox 8">
            <a:extLst>
              <a:ext uri="{FF2B5EF4-FFF2-40B4-BE49-F238E27FC236}">
                <a16:creationId xmlns:a16="http://schemas.microsoft.com/office/drawing/2014/main" id="{C83228F9-C5A2-4DD9-A6AC-62406E00D862}"/>
              </a:ext>
            </a:extLst>
          </p:cNvPr>
          <p:cNvSpPr txBox="1"/>
          <p:nvPr/>
        </p:nvSpPr>
        <p:spPr>
          <a:xfrm>
            <a:off x="927100" y="6123542"/>
            <a:ext cx="11326779" cy="369332"/>
          </a:xfrm>
          <a:prstGeom prst="rect">
            <a:avLst/>
          </a:prstGeom>
          <a:noFill/>
        </p:spPr>
        <p:txBody>
          <a:bodyPr wrap="square">
            <a:spAutoFit/>
          </a:bodyPr>
          <a:lstStyle/>
          <a:p>
            <a:r>
              <a:rPr lang="en-US" dirty="0">
                <a:hlinkClick r:id="rId3"/>
              </a:rPr>
              <a:t>https://www.slideshare.net/AbhishekBajaj23/the-canadian-college-international-student-registration-form</a:t>
            </a:r>
            <a:r>
              <a:rPr lang="en-US" dirty="0"/>
              <a:t> </a:t>
            </a:r>
          </a:p>
        </p:txBody>
      </p:sp>
    </p:spTree>
    <p:extLst>
      <p:ext uri="{BB962C8B-B14F-4D97-AF65-F5344CB8AC3E}">
        <p14:creationId xmlns:p14="http://schemas.microsoft.com/office/powerpoint/2010/main" val="231913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6F26-B873-4339-9A50-732FC15A497F}"/>
              </a:ext>
            </a:extLst>
          </p:cNvPr>
          <p:cNvSpPr>
            <a:spLocks noGrp="1"/>
          </p:cNvSpPr>
          <p:nvPr>
            <p:ph type="title"/>
          </p:nvPr>
        </p:nvSpPr>
        <p:spPr/>
        <p:txBody>
          <a:bodyPr/>
          <a:lstStyle/>
          <a:p>
            <a:r>
              <a:rPr lang="en-US" dirty="0"/>
              <a:t>Why They Want It</a:t>
            </a:r>
          </a:p>
        </p:txBody>
      </p:sp>
      <p:sp>
        <p:nvSpPr>
          <p:cNvPr id="3" name="Content Placeholder 2">
            <a:extLst>
              <a:ext uri="{FF2B5EF4-FFF2-40B4-BE49-F238E27FC236}">
                <a16:creationId xmlns:a16="http://schemas.microsoft.com/office/drawing/2014/main" id="{C75DFE1B-5DCE-42E5-8429-CDB70D3DC16E}"/>
              </a:ext>
            </a:extLst>
          </p:cNvPr>
          <p:cNvSpPr>
            <a:spLocks noGrp="1"/>
          </p:cNvSpPr>
          <p:nvPr>
            <p:ph idx="1"/>
          </p:nvPr>
        </p:nvSpPr>
        <p:spPr>
          <a:xfrm>
            <a:off x="927100" y="1690688"/>
            <a:ext cx="10426699" cy="4486274"/>
          </a:xfrm>
        </p:spPr>
        <p:txBody>
          <a:bodyPr>
            <a:normAutofit/>
          </a:bodyPr>
          <a:lstStyle/>
          <a:p>
            <a:r>
              <a:rPr lang="en-US" dirty="0"/>
              <a:t>Qualification and evidence for admissions</a:t>
            </a:r>
          </a:p>
          <a:p>
            <a:r>
              <a:rPr lang="en-US" dirty="0"/>
              <a:t>Billing information for tuition and fees</a:t>
            </a:r>
          </a:p>
          <a:p>
            <a:r>
              <a:rPr lang="en-US" dirty="0"/>
              <a:t>Address for course communication</a:t>
            </a:r>
          </a:p>
          <a:p>
            <a:r>
              <a:rPr lang="en-US" dirty="0"/>
              <a:t>Marketing and upselling</a:t>
            </a:r>
          </a:p>
          <a:p>
            <a:r>
              <a:rPr lang="en-US" dirty="0"/>
              <a:t>Identity verification for proctoring</a:t>
            </a:r>
          </a:p>
          <a:p>
            <a:r>
              <a:rPr lang="en-US" dirty="0"/>
              <a:t>Certification and credentialism</a:t>
            </a:r>
          </a:p>
          <a:p>
            <a:r>
              <a:rPr lang="en-US" dirty="0"/>
              <a:t>Reporting and statistics</a:t>
            </a:r>
          </a:p>
        </p:txBody>
      </p:sp>
      <p:sp>
        <p:nvSpPr>
          <p:cNvPr id="4" name="TextBox 3">
            <a:extLst>
              <a:ext uri="{FF2B5EF4-FFF2-40B4-BE49-F238E27FC236}">
                <a16:creationId xmlns:a16="http://schemas.microsoft.com/office/drawing/2014/main" id="{DE98037D-D7BD-4723-8BE2-C0FCE2F65AA8}"/>
              </a:ext>
            </a:extLst>
          </p:cNvPr>
          <p:cNvSpPr txBox="1"/>
          <p:nvPr/>
        </p:nvSpPr>
        <p:spPr>
          <a:xfrm>
            <a:off x="1012159" y="5530631"/>
            <a:ext cx="8355124" cy="646331"/>
          </a:xfrm>
          <a:prstGeom prst="rect">
            <a:avLst/>
          </a:prstGeom>
          <a:solidFill>
            <a:schemeClr val="accent6">
              <a:lumMod val="75000"/>
            </a:schemeClr>
          </a:solidFill>
        </p:spPr>
        <p:txBody>
          <a:bodyPr wrap="square" rtlCol="0">
            <a:spAutoFit/>
          </a:bodyPr>
          <a:lstStyle/>
          <a:p>
            <a:r>
              <a:rPr lang="en-US" sz="3600" dirty="0">
                <a:solidFill>
                  <a:schemeClr val="accent4">
                    <a:lumMod val="40000"/>
                    <a:lumOff val="60000"/>
                  </a:schemeClr>
                </a:solidFill>
              </a:rPr>
              <a:t>In open learning, do we need </a:t>
            </a:r>
            <a:r>
              <a:rPr lang="en-US" sz="3600" i="1" dirty="0">
                <a:solidFill>
                  <a:schemeClr val="accent4">
                    <a:lumMod val="40000"/>
                    <a:lumOff val="60000"/>
                  </a:schemeClr>
                </a:solidFill>
              </a:rPr>
              <a:t>any</a:t>
            </a:r>
            <a:r>
              <a:rPr lang="en-US" sz="3600" dirty="0">
                <a:solidFill>
                  <a:schemeClr val="accent4">
                    <a:lumMod val="40000"/>
                    <a:lumOff val="60000"/>
                  </a:schemeClr>
                </a:solidFill>
              </a:rPr>
              <a:t> of this?</a:t>
            </a:r>
          </a:p>
        </p:txBody>
      </p:sp>
      <p:pic>
        <p:nvPicPr>
          <p:cNvPr id="6" name="Picture 5" descr="A picture containing letter&#10;&#10;Description automatically generated">
            <a:extLst>
              <a:ext uri="{FF2B5EF4-FFF2-40B4-BE49-F238E27FC236}">
                <a16:creationId xmlns:a16="http://schemas.microsoft.com/office/drawing/2014/main" id="{78EA4399-F1E6-4B0E-B4B9-1EA568A8C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929" y="1341363"/>
            <a:ext cx="3825949" cy="3825949"/>
          </a:xfrm>
          <a:prstGeom prst="rect">
            <a:avLst/>
          </a:prstGeom>
        </p:spPr>
      </p:pic>
    </p:spTree>
    <p:extLst>
      <p:ext uri="{BB962C8B-B14F-4D97-AF65-F5344CB8AC3E}">
        <p14:creationId xmlns:p14="http://schemas.microsoft.com/office/powerpoint/2010/main" val="317598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8F36-F82E-4FE6-BC72-342C172D562B}"/>
              </a:ext>
            </a:extLst>
          </p:cNvPr>
          <p:cNvSpPr>
            <a:spLocks noGrp="1"/>
          </p:cNvSpPr>
          <p:nvPr>
            <p:ph type="title"/>
          </p:nvPr>
        </p:nvSpPr>
        <p:spPr/>
        <p:txBody>
          <a:bodyPr/>
          <a:lstStyle/>
          <a:p>
            <a:r>
              <a:rPr lang="en-US" dirty="0"/>
              <a:t>Yes, There Are Other Barriers</a:t>
            </a:r>
          </a:p>
        </p:txBody>
      </p:sp>
      <p:sp>
        <p:nvSpPr>
          <p:cNvPr id="3" name="Content Placeholder 2">
            <a:extLst>
              <a:ext uri="{FF2B5EF4-FFF2-40B4-BE49-F238E27FC236}">
                <a16:creationId xmlns:a16="http://schemas.microsoft.com/office/drawing/2014/main" id="{6EE832C7-7F40-4250-B276-A27F23E4770E}"/>
              </a:ext>
            </a:extLst>
          </p:cNvPr>
          <p:cNvSpPr>
            <a:spLocks noGrp="1"/>
          </p:cNvSpPr>
          <p:nvPr>
            <p:ph idx="1"/>
          </p:nvPr>
        </p:nvSpPr>
        <p:spPr/>
        <p:txBody>
          <a:bodyPr>
            <a:normAutofit lnSpcReduction="10000"/>
          </a:bodyPr>
          <a:lstStyle/>
          <a:p>
            <a:r>
              <a:rPr lang="en-US" dirty="0"/>
              <a:t>Lack of funding</a:t>
            </a:r>
          </a:p>
          <a:p>
            <a:r>
              <a:rPr lang="en-US" dirty="0"/>
              <a:t>Need for teacher</a:t>
            </a:r>
          </a:p>
          <a:p>
            <a:r>
              <a:rPr lang="en-US" dirty="0"/>
              <a:t>No classroom</a:t>
            </a:r>
          </a:p>
          <a:p>
            <a:r>
              <a:rPr lang="en-US" dirty="0"/>
              <a:t>Lack of materials</a:t>
            </a:r>
          </a:p>
          <a:p>
            <a:r>
              <a:rPr lang="en-US" dirty="0"/>
              <a:t>Exclusion of disabled</a:t>
            </a:r>
          </a:p>
          <a:p>
            <a:r>
              <a:rPr lang="en-US" dirty="0"/>
              <a:t>Exclusion base on gender</a:t>
            </a:r>
          </a:p>
          <a:p>
            <a:r>
              <a:rPr lang="en-US" dirty="0"/>
              <a:t>Conflict and war</a:t>
            </a:r>
          </a:p>
          <a:p>
            <a:r>
              <a:rPr lang="en-US" dirty="0"/>
              <a:t>Distance and Technology</a:t>
            </a:r>
          </a:p>
          <a:p>
            <a:r>
              <a:rPr lang="en-US" dirty="0"/>
              <a:t>Hunger and poor nutrition</a:t>
            </a:r>
          </a:p>
        </p:txBody>
      </p:sp>
      <p:sp>
        <p:nvSpPr>
          <p:cNvPr id="5" name="TextBox 4">
            <a:extLst>
              <a:ext uri="{FF2B5EF4-FFF2-40B4-BE49-F238E27FC236}">
                <a16:creationId xmlns:a16="http://schemas.microsoft.com/office/drawing/2014/main" id="{9D183321-13E3-4F50-90FF-4C3647F24FCA}"/>
              </a:ext>
            </a:extLst>
          </p:cNvPr>
          <p:cNvSpPr txBox="1"/>
          <p:nvPr/>
        </p:nvSpPr>
        <p:spPr>
          <a:xfrm>
            <a:off x="838200" y="6176963"/>
            <a:ext cx="8715054" cy="369332"/>
          </a:xfrm>
          <a:prstGeom prst="rect">
            <a:avLst/>
          </a:prstGeom>
          <a:noFill/>
        </p:spPr>
        <p:txBody>
          <a:bodyPr wrap="square">
            <a:spAutoFit/>
          </a:bodyPr>
          <a:lstStyle/>
          <a:p>
            <a:r>
              <a:rPr lang="en-US" dirty="0">
                <a:hlinkClick r:id="rId2"/>
              </a:rPr>
              <a:t>https://www.globalcitizen.org/en/content/10-barriers-to-education-around-the-world-2/</a:t>
            </a:r>
            <a:r>
              <a:rPr lang="en-US" dirty="0"/>
              <a:t> </a:t>
            </a:r>
          </a:p>
        </p:txBody>
      </p:sp>
      <p:pic>
        <p:nvPicPr>
          <p:cNvPr id="7" name="Picture 6">
            <a:extLst>
              <a:ext uri="{FF2B5EF4-FFF2-40B4-BE49-F238E27FC236}">
                <a16:creationId xmlns:a16="http://schemas.microsoft.com/office/drawing/2014/main" id="{07011CBC-1F2F-48EB-A41B-DA27A3E8C059}"/>
              </a:ext>
            </a:extLst>
          </p:cNvPr>
          <p:cNvPicPr>
            <a:picLocks noChangeAspect="1"/>
          </p:cNvPicPr>
          <p:nvPr/>
        </p:nvPicPr>
        <p:blipFill>
          <a:blip r:embed="rId3"/>
          <a:stretch>
            <a:fillRect/>
          </a:stretch>
        </p:blipFill>
        <p:spPr>
          <a:xfrm>
            <a:off x="5754063" y="1825625"/>
            <a:ext cx="5280382" cy="3824474"/>
          </a:xfrm>
          <a:prstGeom prst="rect">
            <a:avLst/>
          </a:prstGeom>
        </p:spPr>
      </p:pic>
    </p:spTree>
    <p:extLst>
      <p:ext uri="{BB962C8B-B14F-4D97-AF65-F5344CB8AC3E}">
        <p14:creationId xmlns:p14="http://schemas.microsoft.com/office/powerpoint/2010/main" val="159323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B645-277C-4D22-995B-BC90CFC5AFB0}"/>
              </a:ext>
            </a:extLst>
          </p:cNvPr>
          <p:cNvSpPr>
            <a:spLocks noGrp="1"/>
          </p:cNvSpPr>
          <p:nvPr>
            <p:ph type="title"/>
          </p:nvPr>
        </p:nvSpPr>
        <p:spPr/>
        <p:txBody>
          <a:bodyPr/>
          <a:lstStyle/>
          <a:p>
            <a:r>
              <a:rPr lang="en-US" dirty="0"/>
              <a:t>What Sort of Message Does It Send?</a:t>
            </a:r>
          </a:p>
        </p:txBody>
      </p:sp>
      <p:sp>
        <p:nvSpPr>
          <p:cNvPr id="3" name="Content Placeholder 2">
            <a:extLst>
              <a:ext uri="{FF2B5EF4-FFF2-40B4-BE49-F238E27FC236}">
                <a16:creationId xmlns:a16="http://schemas.microsoft.com/office/drawing/2014/main" id="{2D55332E-4C35-45DF-840D-9FFE609A50D2}"/>
              </a:ext>
            </a:extLst>
          </p:cNvPr>
          <p:cNvSpPr>
            <a:spLocks noGrp="1"/>
          </p:cNvSpPr>
          <p:nvPr>
            <p:ph idx="1"/>
          </p:nvPr>
        </p:nvSpPr>
        <p:spPr/>
        <p:txBody>
          <a:bodyPr/>
          <a:lstStyle/>
          <a:p>
            <a:r>
              <a:rPr lang="en-US" dirty="0"/>
              <a:t>We are in charge</a:t>
            </a:r>
          </a:p>
          <a:p>
            <a:r>
              <a:rPr lang="en-US" dirty="0"/>
              <a:t>Your access is conditional</a:t>
            </a:r>
          </a:p>
          <a:p>
            <a:r>
              <a:rPr lang="en-US" dirty="0"/>
              <a:t>We are watching</a:t>
            </a:r>
          </a:p>
          <a:p>
            <a:r>
              <a:rPr lang="en-US" dirty="0"/>
              <a:t>You will be monetized</a:t>
            </a:r>
          </a:p>
          <a:p>
            <a:endParaRPr lang="en-US" dirty="0"/>
          </a:p>
        </p:txBody>
      </p:sp>
      <p:pic>
        <p:nvPicPr>
          <p:cNvPr id="5" name="Picture 4" descr="Text&#10;&#10;Description automatically generated with medium confidence">
            <a:extLst>
              <a:ext uri="{FF2B5EF4-FFF2-40B4-BE49-F238E27FC236}">
                <a16:creationId xmlns:a16="http://schemas.microsoft.com/office/drawing/2014/main" id="{219BBB57-BC9A-4657-8E46-ACDCE0A66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591" y="1825625"/>
            <a:ext cx="6096000" cy="3905250"/>
          </a:xfrm>
          <a:prstGeom prst="rect">
            <a:avLst/>
          </a:prstGeom>
        </p:spPr>
      </p:pic>
      <p:sp>
        <p:nvSpPr>
          <p:cNvPr id="7" name="TextBox 6">
            <a:extLst>
              <a:ext uri="{FF2B5EF4-FFF2-40B4-BE49-F238E27FC236}">
                <a16:creationId xmlns:a16="http://schemas.microsoft.com/office/drawing/2014/main" id="{771768F7-7F2B-4072-9C39-ECC76CC97998}"/>
              </a:ext>
            </a:extLst>
          </p:cNvPr>
          <p:cNvSpPr txBox="1"/>
          <p:nvPr/>
        </p:nvSpPr>
        <p:spPr>
          <a:xfrm>
            <a:off x="5342050" y="6076842"/>
            <a:ext cx="6545150" cy="646331"/>
          </a:xfrm>
          <a:prstGeom prst="rect">
            <a:avLst/>
          </a:prstGeom>
          <a:noFill/>
        </p:spPr>
        <p:txBody>
          <a:bodyPr wrap="square">
            <a:spAutoFit/>
          </a:bodyPr>
          <a:lstStyle/>
          <a:p>
            <a:r>
              <a:rPr lang="en-US" dirty="0">
                <a:hlinkClick r:id="rId3"/>
              </a:rPr>
              <a:t>https://www.amazon.ca/Big-Bad-World-Molotovs-Corporate/dp/0954049934</a:t>
            </a:r>
            <a:r>
              <a:rPr lang="en-US" dirty="0"/>
              <a:t> </a:t>
            </a:r>
          </a:p>
        </p:txBody>
      </p:sp>
    </p:spTree>
    <p:extLst>
      <p:ext uri="{BB962C8B-B14F-4D97-AF65-F5344CB8AC3E}">
        <p14:creationId xmlns:p14="http://schemas.microsoft.com/office/powerpoint/2010/main" val="424154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7843-6787-4E2C-93A9-761AB99AD85F}"/>
              </a:ext>
            </a:extLst>
          </p:cNvPr>
          <p:cNvSpPr>
            <a:spLocks noGrp="1"/>
          </p:cNvSpPr>
          <p:nvPr>
            <p:ph type="title"/>
          </p:nvPr>
        </p:nvSpPr>
        <p:spPr/>
        <p:txBody>
          <a:bodyPr/>
          <a:lstStyle/>
          <a:p>
            <a:r>
              <a:rPr lang="en-US" dirty="0"/>
              <a:t>Some Argue It’s About Licensing</a:t>
            </a:r>
          </a:p>
        </p:txBody>
      </p:sp>
      <p:sp>
        <p:nvSpPr>
          <p:cNvPr id="3" name="Content Placeholder 2">
            <a:extLst>
              <a:ext uri="{FF2B5EF4-FFF2-40B4-BE49-F238E27FC236}">
                <a16:creationId xmlns:a16="http://schemas.microsoft.com/office/drawing/2014/main" id="{15653E58-4EC5-47B1-A2D8-2511FB49D0BD}"/>
              </a:ext>
            </a:extLst>
          </p:cNvPr>
          <p:cNvSpPr>
            <a:spLocks noGrp="1"/>
          </p:cNvSpPr>
          <p:nvPr>
            <p:ph idx="1"/>
          </p:nvPr>
        </p:nvSpPr>
        <p:spPr>
          <a:xfrm>
            <a:off x="838200" y="1469203"/>
            <a:ext cx="5257800" cy="4479533"/>
          </a:xfrm>
        </p:spPr>
        <p:txBody>
          <a:bodyPr>
            <a:normAutofit/>
          </a:bodyPr>
          <a:lstStyle/>
          <a:p>
            <a:pPr marL="0" indent="0">
              <a:buNone/>
            </a:pPr>
            <a:r>
              <a:rPr lang="en-US" dirty="0"/>
              <a:t>“As top institutions have a higher outreach, the sale of such goods also makes for higher potential revenues. Choosing a less open creative commons license bars potential competitors from the reuse of their content. Hence, by creating this barrier of entry, they can protect their monopoly power on these complementary market segments.”</a:t>
            </a:r>
          </a:p>
          <a:p>
            <a:pPr marL="0" indent="0">
              <a:buNone/>
            </a:pPr>
            <a:endParaRPr lang="en-US" dirty="0"/>
          </a:p>
        </p:txBody>
      </p:sp>
      <p:sp>
        <p:nvSpPr>
          <p:cNvPr id="5" name="TextBox 4">
            <a:extLst>
              <a:ext uri="{FF2B5EF4-FFF2-40B4-BE49-F238E27FC236}">
                <a16:creationId xmlns:a16="http://schemas.microsoft.com/office/drawing/2014/main" id="{426EEB24-C15C-4D36-AB22-58F5473CD4F6}"/>
              </a:ext>
            </a:extLst>
          </p:cNvPr>
          <p:cNvSpPr txBox="1"/>
          <p:nvPr/>
        </p:nvSpPr>
        <p:spPr>
          <a:xfrm>
            <a:off x="838200" y="5846544"/>
            <a:ext cx="6097712" cy="646331"/>
          </a:xfrm>
          <a:prstGeom prst="rect">
            <a:avLst/>
          </a:prstGeom>
          <a:noFill/>
        </p:spPr>
        <p:txBody>
          <a:bodyPr wrap="square">
            <a:spAutoFit/>
          </a:bodyPr>
          <a:lstStyle/>
          <a:p>
            <a:r>
              <a:rPr lang="en-US" dirty="0">
                <a:hlinkClick r:id="rId2"/>
              </a:rPr>
              <a:t>https://www.researchgate.net/publication/329151552_Why_are_some_online_courses_more_open_than_others</a:t>
            </a:r>
            <a:r>
              <a:rPr lang="en-US" dirty="0"/>
              <a:t> </a:t>
            </a:r>
          </a:p>
        </p:txBody>
      </p:sp>
      <p:pic>
        <p:nvPicPr>
          <p:cNvPr id="7" name="Picture 6" descr="Chart, pie chart depicting use of creative commons licenses, by license&#10;&#10;Description automatically generated">
            <a:extLst>
              <a:ext uri="{FF2B5EF4-FFF2-40B4-BE49-F238E27FC236}">
                <a16:creationId xmlns:a16="http://schemas.microsoft.com/office/drawing/2014/main" id="{6CC1FAF4-8FF4-4F7C-9B2D-F7255055C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469203"/>
            <a:ext cx="5549151" cy="4083616"/>
          </a:xfrm>
          <a:prstGeom prst="rect">
            <a:avLst/>
          </a:prstGeom>
        </p:spPr>
      </p:pic>
    </p:spTree>
    <p:extLst>
      <p:ext uri="{BB962C8B-B14F-4D97-AF65-F5344CB8AC3E}">
        <p14:creationId xmlns:p14="http://schemas.microsoft.com/office/powerpoint/2010/main" val="191367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6BA61FE-C849-44FD-8E26-C8B30816A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690688"/>
            <a:ext cx="10048921" cy="3338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38E3A3-9B8D-485D-BFC8-969683DB2C96}"/>
              </a:ext>
            </a:extLst>
          </p:cNvPr>
          <p:cNvSpPr>
            <a:spLocks noGrp="1"/>
          </p:cNvSpPr>
          <p:nvPr>
            <p:ph type="title"/>
          </p:nvPr>
        </p:nvSpPr>
        <p:spPr/>
        <p:txBody>
          <a:bodyPr/>
          <a:lstStyle/>
          <a:p>
            <a:r>
              <a:rPr lang="en-US" dirty="0"/>
              <a:t>But We Still need to </a:t>
            </a:r>
            <a:r>
              <a:rPr lang="en-US" i="1" dirty="0"/>
              <a:t>Design for Open</a:t>
            </a:r>
            <a:endParaRPr lang="en-US" dirty="0"/>
          </a:p>
        </p:txBody>
      </p:sp>
      <p:sp>
        <p:nvSpPr>
          <p:cNvPr id="3" name="Content Placeholder 2">
            <a:extLst>
              <a:ext uri="{FF2B5EF4-FFF2-40B4-BE49-F238E27FC236}">
                <a16:creationId xmlns:a16="http://schemas.microsoft.com/office/drawing/2014/main" id="{A00C6B4F-721C-4A07-A4A4-006E02EC3D02}"/>
              </a:ext>
            </a:extLst>
          </p:cNvPr>
          <p:cNvSpPr>
            <a:spLocks noGrp="1"/>
          </p:cNvSpPr>
          <p:nvPr>
            <p:ph idx="1"/>
          </p:nvPr>
        </p:nvSpPr>
        <p:spPr>
          <a:xfrm>
            <a:off x="982039" y="4786660"/>
            <a:ext cx="3641332" cy="485080"/>
          </a:xfrm>
        </p:spPr>
        <p:txBody>
          <a:bodyPr>
            <a:normAutofit fontScale="85000" lnSpcReduction="10000"/>
          </a:bodyPr>
          <a:lstStyle/>
          <a:p>
            <a:pPr marL="0" indent="0">
              <a:buNone/>
            </a:pPr>
            <a:r>
              <a:rPr lang="en-US" sz="1800" dirty="0">
                <a:solidFill>
                  <a:schemeClr val="accent2">
                    <a:lumMod val="75000"/>
                  </a:schemeClr>
                </a:solidFill>
              </a:rPr>
              <a:t>(Ironically, I was not able to copy this text from the PDF; I had to take a screen shot)</a:t>
            </a:r>
          </a:p>
        </p:txBody>
      </p:sp>
      <p:sp>
        <p:nvSpPr>
          <p:cNvPr id="6" name="TextBox 5">
            <a:extLst>
              <a:ext uri="{FF2B5EF4-FFF2-40B4-BE49-F238E27FC236}">
                <a16:creationId xmlns:a16="http://schemas.microsoft.com/office/drawing/2014/main" id="{FB846286-7EDE-4082-AB74-8988E07DA951}"/>
              </a:ext>
            </a:extLst>
          </p:cNvPr>
          <p:cNvSpPr txBox="1"/>
          <p:nvPr/>
        </p:nvSpPr>
        <p:spPr>
          <a:xfrm>
            <a:off x="982039" y="6170097"/>
            <a:ext cx="9905081" cy="369332"/>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3"/>
              </a:rPr>
              <a:t>https://www.eden-online.org/proc-2485/index.php/PROC/article/view/1884</a:t>
            </a:r>
            <a:endParaRPr lang="en-US" dirty="0"/>
          </a:p>
        </p:txBody>
      </p:sp>
      <p:pic>
        <p:nvPicPr>
          <p:cNvPr id="1028" name="Picture 4">
            <a:extLst>
              <a:ext uri="{FF2B5EF4-FFF2-40B4-BE49-F238E27FC236}">
                <a16:creationId xmlns:a16="http://schemas.microsoft.com/office/drawing/2014/main" id="{03FFAF3D-268F-406C-B795-C6DD0D2A9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2573" y="4786660"/>
            <a:ext cx="2860172"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37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TotalTime>
  <Words>1500</Words>
  <Application>Microsoft Office PowerPoint</Application>
  <PresentationFormat>Widescreen</PresentationFormat>
  <Paragraphs>142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 What Does It Mean To Enroll in a Course? </vt:lpstr>
      <vt:lpstr>PowerPoint Presentation</vt:lpstr>
      <vt:lpstr>How Open is Open Learning?</vt:lpstr>
      <vt:lpstr>What They Want</vt:lpstr>
      <vt:lpstr>Why They Want It</vt:lpstr>
      <vt:lpstr>Yes, There Are Other Barriers</vt:lpstr>
      <vt:lpstr>What Sort of Message Does It Send?</vt:lpstr>
      <vt:lpstr>Some Argue It’s About Licensing</vt:lpstr>
      <vt:lpstr>But We Still need to Design for Open</vt:lpstr>
      <vt:lpstr>Beyond the Provider-Consumer Model</vt:lpstr>
      <vt:lpstr>Working Toward Open Everyday Practice</vt:lpstr>
      <vt:lpstr>Some Trends…</vt:lpstr>
      <vt:lpstr>Learning Circles</vt:lpstr>
      <vt:lpstr>Rethinking Assessment and Statistics</vt:lpstr>
      <vt:lpstr>An Imperative</vt:lpstr>
      <vt:lpstr>An Ongoing Experiment in Open</vt:lpstr>
      <vt:lpstr>Sharing the Process</vt:lpstr>
      <vt:lpstr>Modules and Course Structure</vt:lpstr>
      <vt:lpstr>Modules and Course Structure</vt:lpstr>
      <vt:lpstr>Modules and Course Structure</vt:lpstr>
      <vt:lpstr>Syndication and Course Tag</vt:lpstr>
      <vt:lpstr>Course Newsletter and Feed</vt:lpstr>
      <vt:lpstr>Activities and Events</vt:lpstr>
      <vt:lpstr>Adding and Sharing Media</vt:lpstr>
      <vt:lpstr>Adding and Sharing Media</vt:lpstr>
      <vt:lpstr>Podcasts and Transcripts</vt:lpstr>
      <vt:lpstr>Flow </vt:lpstr>
      <vt:lpstr>Publishing</vt:lpstr>
      <vt:lpstr>Content Types</vt:lpstr>
      <vt:lpstr>Export</vt:lpstr>
      <vt:lpstr>Stephen Downes https://www.downes.ca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 Does It Mean To Enroll in a Course? </dc:title>
  <dc:creator>Stephen Downes</dc:creator>
  <cp:lastModifiedBy>Stephen Downes</cp:lastModifiedBy>
  <cp:revision>2</cp:revision>
  <dcterms:created xsi:type="dcterms:W3CDTF">2021-10-18T19:05:42Z</dcterms:created>
  <dcterms:modified xsi:type="dcterms:W3CDTF">2021-10-19T14:01:27Z</dcterms:modified>
</cp:coreProperties>
</file>