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97" r:id="rId2"/>
    <p:sldId id="320" r:id="rId3"/>
    <p:sldId id="332" r:id="rId4"/>
    <p:sldId id="284" r:id="rId5"/>
    <p:sldId id="304" r:id="rId6"/>
    <p:sldId id="306" r:id="rId7"/>
    <p:sldId id="321" r:id="rId8"/>
    <p:sldId id="305" r:id="rId9"/>
    <p:sldId id="310" r:id="rId10"/>
    <p:sldId id="261" r:id="rId11"/>
    <p:sldId id="290" r:id="rId12"/>
    <p:sldId id="291" r:id="rId13"/>
    <p:sldId id="277" r:id="rId14"/>
    <p:sldId id="292" r:id="rId15"/>
    <p:sldId id="311" r:id="rId16"/>
    <p:sldId id="313" r:id="rId17"/>
    <p:sldId id="314" r:id="rId18"/>
    <p:sldId id="334" r:id="rId19"/>
    <p:sldId id="336" r:id="rId20"/>
    <p:sldId id="335" r:id="rId21"/>
    <p:sldId id="322" r:id="rId22"/>
    <p:sldId id="299" r:id="rId23"/>
    <p:sldId id="325" r:id="rId24"/>
    <p:sldId id="312" r:id="rId25"/>
    <p:sldId id="323" r:id="rId26"/>
    <p:sldId id="324" r:id="rId27"/>
    <p:sldId id="326" r:id="rId28"/>
    <p:sldId id="308" r:id="rId29"/>
    <p:sldId id="294" r:id="rId30"/>
    <p:sldId id="300" r:id="rId31"/>
    <p:sldId id="302" r:id="rId32"/>
    <p:sldId id="303" r:id="rId33"/>
    <p:sldId id="307" r:id="rId34"/>
    <p:sldId id="315" r:id="rId35"/>
    <p:sldId id="316" r:id="rId36"/>
    <p:sldId id="317" r:id="rId37"/>
    <p:sldId id="318" r:id="rId38"/>
    <p:sldId id="319" r:id="rId39"/>
    <p:sldId id="327" r:id="rId40"/>
    <p:sldId id="328" r:id="rId41"/>
    <p:sldId id="329" r:id="rId42"/>
    <p:sldId id="330" r:id="rId43"/>
    <p:sldId id="331" r:id="rId44"/>
    <p:sldId id="29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86452" autoAdjust="0"/>
  </p:normalViewPr>
  <p:slideViewPr>
    <p:cSldViewPr snapToGrid="0">
      <p:cViewPr>
        <p:scale>
          <a:sx n="60" d="100"/>
          <a:sy n="60" d="100"/>
        </p:scale>
        <p:origin x="366" y="510"/>
      </p:cViewPr>
      <p:guideLst/>
    </p:cSldViewPr>
  </p:slideViewPr>
  <p:outlineViewPr>
    <p:cViewPr>
      <p:scale>
        <a:sx n="33" d="100"/>
        <a:sy n="33" d="100"/>
      </p:scale>
      <p:origin x="0" y="-35946"/>
    </p:cViewPr>
  </p:outlineViewPr>
  <p:notesTextViewPr>
    <p:cViewPr>
      <p:scale>
        <a:sx n="1" d="1"/>
        <a:sy n="1" d="1"/>
      </p:scale>
      <p:origin x="0" y="0"/>
    </p:cViewPr>
  </p:notesTextViewPr>
  <p:sorterViewPr>
    <p:cViewPr>
      <p:scale>
        <a:sx n="100" d="100"/>
        <a:sy n="100" d="100"/>
      </p:scale>
      <p:origin x="0" y="-32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13CDB-1809-4EAE-BA31-C817383FDFE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A449EACD-3F86-4EEC-93ED-DF78A559BB83}">
      <dgm:prSet phldrT="[Text]"/>
      <dgm:spPr>
        <a:solidFill>
          <a:schemeClr val="accent2">
            <a:lumMod val="40000"/>
            <a:lumOff val="60000"/>
          </a:schemeClr>
        </a:solidFill>
      </dgm:spPr>
      <dgm:t>
        <a:bodyPr/>
        <a:lstStyle/>
        <a:p>
          <a:r>
            <a:rPr lang="en-CA" dirty="0"/>
            <a:t>Agency</a:t>
          </a:r>
          <a:endParaRPr lang="en-US" dirty="0"/>
        </a:p>
      </dgm:t>
    </dgm:pt>
    <dgm:pt modelId="{F6640093-B417-4EC7-B33F-8DB9B5294682}" type="parTrans" cxnId="{6B9C20A4-5E6C-4214-800C-9AE3A109FC73}">
      <dgm:prSet/>
      <dgm:spPr/>
      <dgm:t>
        <a:bodyPr/>
        <a:lstStyle/>
        <a:p>
          <a:endParaRPr lang="en-US"/>
        </a:p>
      </dgm:t>
    </dgm:pt>
    <dgm:pt modelId="{229AC1D2-B4A9-433C-9054-54BB23CE626E}" type="sibTrans" cxnId="{6B9C20A4-5E6C-4214-800C-9AE3A109FC73}">
      <dgm:prSet/>
      <dgm:spPr/>
      <dgm:t>
        <a:bodyPr/>
        <a:lstStyle/>
        <a:p>
          <a:endParaRPr lang="en-US"/>
        </a:p>
      </dgm:t>
    </dgm:pt>
    <dgm:pt modelId="{3AB3ECDF-2FF9-4C34-8240-53AAE7037359}">
      <dgm:prSet phldrT="[Text]"/>
      <dgm:spPr>
        <a:solidFill>
          <a:schemeClr val="accent2">
            <a:lumMod val="75000"/>
          </a:schemeClr>
        </a:solidFill>
      </dgm:spPr>
      <dgm:t>
        <a:bodyPr/>
        <a:lstStyle/>
        <a:p>
          <a:r>
            <a:rPr lang="en-CA" dirty="0"/>
            <a:t>Security</a:t>
          </a:r>
          <a:endParaRPr lang="en-US" dirty="0"/>
        </a:p>
      </dgm:t>
    </dgm:pt>
    <dgm:pt modelId="{6691E602-FC73-465C-8EE6-8C1A84A4959C}" type="parTrans" cxnId="{D50632C3-3666-489C-B791-E97A6513ACA0}">
      <dgm:prSet/>
      <dgm:spPr/>
      <dgm:t>
        <a:bodyPr/>
        <a:lstStyle/>
        <a:p>
          <a:endParaRPr lang="en-US"/>
        </a:p>
      </dgm:t>
    </dgm:pt>
    <dgm:pt modelId="{39404FFF-F63A-4A60-85D9-F7CCBD91A81D}" type="sibTrans" cxnId="{D50632C3-3666-489C-B791-E97A6513ACA0}">
      <dgm:prSet/>
      <dgm:spPr/>
      <dgm:t>
        <a:bodyPr/>
        <a:lstStyle/>
        <a:p>
          <a:endParaRPr lang="en-US"/>
        </a:p>
      </dgm:t>
    </dgm:pt>
    <dgm:pt modelId="{AEE99D9A-5E4B-4A6F-92D6-4154E174B2E6}">
      <dgm:prSet phldrT="[Text]"/>
      <dgm:spPr>
        <a:solidFill>
          <a:schemeClr val="accent6">
            <a:lumMod val="75000"/>
          </a:schemeClr>
        </a:solidFill>
      </dgm:spPr>
      <dgm:t>
        <a:bodyPr/>
        <a:lstStyle/>
        <a:p>
          <a:r>
            <a:rPr lang="en-CA" dirty="0"/>
            <a:t>Identity</a:t>
          </a:r>
          <a:endParaRPr lang="en-US" dirty="0"/>
        </a:p>
      </dgm:t>
    </dgm:pt>
    <dgm:pt modelId="{E238DF7C-4218-4B71-A51B-B2006667841E}" type="parTrans" cxnId="{B40DB1F1-A053-4CB7-8B86-E06ED5713566}">
      <dgm:prSet/>
      <dgm:spPr/>
      <dgm:t>
        <a:bodyPr/>
        <a:lstStyle/>
        <a:p>
          <a:endParaRPr lang="en-US"/>
        </a:p>
      </dgm:t>
    </dgm:pt>
    <dgm:pt modelId="{AD4D3CE4-FB9F-4632-BB61-11404E2F1D63}" type="sibTrans" cxnId="{B40DB1F1-A053-4CB7-8B86-E06ED5713566}">
      <dgm:prSet/>
      <dgm:spPr/>
      <dgm:t>
        <a:bodyPr/>
        <a:lstStyle/>
        <a:p>
          <a:endParaRPr lang="en-US"/>
        </a:p>
      </dgm:t>
    </dgm:pt>
    <dgm:pt modelId="{A02349C6-F01E-4EBD-B6E3-118592FE9960}">
      <dgm:prSet phldrT="[Text]"/>
      <dgm:spPr>
        <a:solidFill>
          <a:schemeClr val="accent4">
            <a:lumMod val="75000"/>
          </a:schemeClr>
        </a:solidFill>
      </dgm:spPr>
      <dgm:t>
        <a:bodyPr/>
        <a:lstStyle/>
        <a:p>
          <a:r>
            <a:rPr lang="en-CA" dirty="0"/>
            <a:t>Voice</a:t>
          </a:r>
          <a:endParaRPr lang="en-US" dirty="0"/>
        </a:p>
      </dgm:t>
    </dgm:pt>
    <dgm:pt modelId="{C028C49B-C19B-46E3-9EA5-F3B77B4714A0}" type="parTrans" cxnId="{993E75DD-353B-4245-AFD0-6645C11D3E2E}">
      <dgm:prSet/>
      <dgm:spPr/>
      <dgm:t>
        <a:bodyPr/>
        <a:lstStyle/>
        <a:p>
          <a:endParaRPr lang="en-US"/>
        </a:p>
      </dgm:t>
    </dgm:pt>
    <dgm:pt modelId="{478A219F-66C9-4059-BE20-D5046B617F96}" type="sibTrans" cxnId="{993E75DD-353B-4245-AFD0-6645C11D3E2E}">
      <dgm:prSet/>
      <dgm:spPr/>
      <dgm:t>
        <a:bodyPr/>
        <a:lstStyle/>
        <a:p>
          <a:endParaRPr lang="en-US"/>
        </a:p>
      </dgm:t>
    </dgm:pt>
    <dgm:pt modelId="{8524FE42-3296-41A0-A0E6-D2A559039908}">
      <dgm:prSet phldrT="[Text]"/>
      <dgm:spPr>
        <a:solidFill>
          <a:schemeClr val="accent1">
            <a:lumMod val="75000"/>
          </a:schemeClr>
        </a:solidFill>
      </dgm:spPr>
      <dgm:t>
        <a:bodyPr/>
        <a:lstStyle/>
        <a:p>
          <a:r>
            <a:rPr lang="en-CA" dirty="0"/>
            <a:t>Opportunity</a:t>
          </a:r>
          <a:endParaRPr lang="en-US" dirty="0"/>
        </a:p>
      </dgm:t>
    </dgm:pt>
    <dgm:pt modelId="{C43E9F39-E358-49FA-A40C-D882B15430D5}" type="parTrans" cxnId="{9A716C3E-341C-4722-909E-F58BB9DCBF6D}">
      <dgm:prSet/>
      <dgm:spPr/>
      <dgm:t>
        <a:bodyPr/>
        <a:lstStyle/>
        <a:p>
          <a:endParaRPr lang="en-US"/>
        </a:p>
      </dgm:t>
    </dgm:pt>
    <dgm:pt modelId="{44040EFC-7DBA-4F0F-82DA-3707359EF9B2}" type="sibTrans" cxnId="{9A716C3E-341C-4722-909E-F58BB9DCBF6D}">
      <dgm:prSet/>
      <dgm:spPr/>
      <dgm:t>
        <a:bodyPr/>
        <a:lstStyle/>
        <a:p>
          <a:endParaRPr lang="en-US"/>
        </a:p>
      </dgm:t>
    </dgm:pt>
    <dgm:pt modelId="{9E858623-C390-4056-893C-CEA1E8486FDD}" type="pres">
      <dgm:prSet presAssocID="{6F413CDB-1809-4EAE-BA31-C817383FDFE9}" presName="diagram" presStyleCnt="0">
        <dgm:presLayoutVars>
          <dgm:chMax val="1"/>
          <dgm:dir/>
          <dgm:animLvl val="ctr"/>
          <dgm:resizeHandles val="exact"/>
        </dgm:presLayoutVars>
      </dgm:prSet>
      <dgm:spPr/>
    </dgm:pt>
    <dgm:pt modelId="{938438DD-51A5-4D3E-BD67-0DE82AC39E55}" type="pres">
      <dgm:prSet presAssocID="{6F413CDB-1809-4EAE-BA31-C817383FDFE9}" presName="matrix" presStyleCnt="0"/>
      <dgm:spPr/>
    </dgm:pt>
    <dgm:pt modelId="{A961440F-CBB9-4F03-9C6F-6A8F50756522}" type="pres">
      <dgm:prSet presAssocID="{6F413CDB-1809-4EAE-BA31-C817383FDFE9}" presName="tile1" presStyleLbl="node1" presStyleIdx="0" presStyleCnt="4"/>
      <dgm:spPr/>
    </dgm:pt>
    <dgm:pt modelId="{16635527-DF26-4FFE-B54F-F17C3E15CF49}" type="pres">
      <dgm:prSet presAssocID="{6F413CDB-1809-4EAE-BA31-C817383FDFE9}" presName="tile1text" presStyleLbl="node1" presStyleIdx="0" presStyleCnt="4">
        <dgm:presLayoutVars>
          <dgm:chMax val="0"/>
          <dgm:chPref val="0"/>
          <dgm:bulletEnabled val="1"/>
        </dgm:presLayoutVars>
      </dgm:prSet>
      <dgm:spPr/>
    </dgm:pt>
    <dgm:pt modelId="{6C3E6F93-8825-4E6E-A55B-B0489A082DFD}" type="pres">
      <dgm:prSet presAssocID="{6F413CDB-1809-4EAE-BA31-C817383FDFE9}" presName="tile2" presStyleLbl="node1" presStyleIdx="1" presStyleCnt="4" custLinFactNeighborX="3769" custLinFactNeighborY="-31406"/>
      <dgm:spPr/>
    </dgm:pt>
    <dgm:pt modelId="{ED32111C-A8D3-425B-A1B9-29516CA45D5F}" type="pres">
      <dgm:prSet presAssocID="{6F413CDB-1809-4EAE-BA31-C817383FDFE9}" presName="tile2text" presStyleLbl="node1" presStyleIdx="1" presStyleCnt="4">
        <dgm:presLayoutVars>
          <dgm:chMax val="0"/>
          <dgm:chPref val="0"/>
          <dgm:bulletEnabled val="1"/>
        </dgm:presLayoutVars>
      </dgm:prSet>
      <dgm:spPr/>
    </dgm:pt>
    <dgm:pt modelId="{91C6DF23-6EA9-4619-852E-21CD85A700C0}" type="pres">
      <dgm:prSet presAssocID="{6F413CDB-1809-4EAE-BA31-C817383FDFE9}" presName="tile3" presStyleLbl="node1" presStyleIdx="2" presStyleCnt="4"/>
      <dgm:spPr/>
    </dgm:pt>
    <dgm:pt modelId="{FBF658E8-79F5-47D3-B8DE-33FED677EF61}" type="pres">
      <dgm:prSet presAssocID="{6F413CDB-1809-4EAE-BA31-C817383FDFE9}" presName="tile3text" presStyleLbl="node1" presStyleIdx="2" presStyleCnt="4">
        <dgm:presLayoutVars>
          <dgm:chMax val="0"/>
          <dgm:chPref val="0"/>
          <dgm:bulletEnabled val="1"/>
        </dgm:presLayoutVars>
      </dgm:prSet>
      <dgm:spPr/>
    </dgm:pt>
    <dgm:pt modelId="{E9FB1D30-F51C-4A0B-977D-AF44D6B06FB7}" type="pres">
      <dgm:prSet presAssocID="{6F413CDB-1809-4EAE-BA31-C817383FDFE9}" presName="tile4" presStyleLbl="node1" presStyleIdx="3" presStyleCnt="4"/>
      <dgm:spPr/>
    </dgm:pt>
    <dgm:pt modelId="{CEAC344E-D723-47D1-9B6C-9F2699ACDEFC}" type="pres">
      <dgm:prSet presAssocID="{6F413CDB-1809-4EAE-BA31-C817383FDFE9}" presName="tile4text" presStyleLbl="node1" presStyleIdx="3" presStyleCnt="4">
        <dgm:presLayoutVars>
          <dgm:chMax val="0"/>
          <dgm:chPref val="0"/>
          <dgm:bulletEnabled val="1"/>
        </dgm:presLayoutVars>
      </dgm:prSet>
      <dgm:spPr/>
    </dgm:pt>
    <dgm:pt modelId="{1BF6D3B6-2081-49BA-B69D-17C95E91513F}" type="pres">
      <dgm:prSet presAssocID="{6F413CDB-1809-4EAE-BA31-C817383FDFE9}" presName="centerTile" presStyleLbl="fgShp" presStyleIdx="0" presStyleCnt="1">
        <dgm:presLayoutVars>
          <dgm:chMax val="0"/>
          <dgm:chPref val="0"/>
        </dgm:presLayoutVars>
      </dgm:prSet>
      <dgm:spPr/>
    </dgm:pt>
  </dgm:ptLst>
  <dgm:cxnLst>
    <dgm:cxn modelId="{B2DD0105-2D30-4F72-BA37-261C9DE72C6D}" type="presOf" srcId="{A449EACD-3F86-4EEC-93ED-DF78A559BB83}" destId="{1BF6D3B6-2081-49BA-B69D-17C95E91513F}" srcOrd="0" destOrd="0" presId="urn:microsoft.com/office/officeart/2005/8/layout/matrix1"/>
    <dgm:cxn modelId="{ABFDB60C-2350-4072-857B-D32936034F99}" type="presOf" srcId="{AEE99D9A-5E4B-4A6F-92D6-4154E174B2E6}" destId="{6C3E6F93-8825-4E6E-A55B-B0489A082DFD}" srcOrd="0" destOrd="0" presId="urn:microsoft.com/office/officeart/2005/8/layout/matrix1"/>
    <dgm:cxn modelId="{530C8C3C-DCED-4A94-9B6A-33D8B8E45534}" type="presOf" srcId="{AEE99D9A-5E4B-4A6F-92D6-4154E174B2E6}" destId="{ED32111C-A8D3-425B-A1B9-29516CA45D5F}" srcOrd="1" destOrd="0" presId="urn:microsoft.com/office/officeart/2005/8/layout/matrix1"/>
    <dgm:cxn modelId="{9A716C3E-341C-4722-909E-F58BB9DCBF6D}" srcId="{A449EACD-3F86-4EEC-93ED-DF78A559BB83}" destId="{8524FE42-3296-41A0-A0E6-D2A559039908}" srcOrd="3" destOrd="0" parTransId="{C43E9F39-E358-49FA-A40C-D882B15430D5}" sibTransId="{44040EFC-7DBA-4F0F-82DA-3707359EF9B2}"/>
    <dgm:cxn modelId="{8A676841-C502-4276-AEDC-52472D4EB421}" type="presOf" srcId="{A02349C6-F01E-4EBD-B6E3-118592FE9960}" destId="{91C6DF23-6EA9-4619-852E-21CD85A700C0}" srcOrd="0" destOrd="0" presId="urn:microsoft.com/office/officeart/2005/8/layout/matrix1"/>
    <dgm:cxn modelId="{CA7F747E-0EBF-4E26-9CE6-B06633C4FA65}" type="presOf" srcId="{8524FE42-3296-41A0-A0E6-D2A559039908}" destId="{E9FB1D30-F51C-4A0B-977D-AF44D6B06FB7}" srcOrd="0" destOrd="0" presId="urn:microsoft.com/office/officeart/2005/8/layout/matrix1"/>
    <dgm:cxn modelId="{43A6C885-CAFA-488C-AC4C-88451834E43A}" type="presOf" srcId="{6F413CDB-1809-4EAE-BA31-C817383FDFE9}" destId="{9E858623-C390-4056-893C-CEA1E8486FDD}" srcOrd="0" destOrd="0" presId="urn:microsoft.com/office/officeart/2005/8/layout/matrix1"/>
    <dgm:cxn modelId="{6833BFA1-9E90-443F-B951-EE0A1E3DA5D1}" type="presOf" srcId="{A02349C6-F01E-4EBD-B6E3-118592FE9960}" destId="{FBF658E8-79F5-47D3-B8DE-33FED677EF61}" srcOrd="1" destOrd="0" presId="urn:microsoft.com/office/officeart/2005/8/layout/matrix1"/>
    <dgm:cxn modelId="{6B9C20A4-5E6C-4214-800C-9AE3A109FC73}" srcId="{6F413CDB-1809-4EAE-BA31-C817383FDFE9}" destId="{A449EACD-3F86-4EEC-93ED-DF78A559BB83}" srcOrd="0" destOrd="0" parTransId="{F6640093-B417-4EC7-B33F-8DB9B5294682}" sibTransId="{229AC1D2-B4A9-433C-9054-54BB23CE626E}"/>
    <dgm:cxn modelId="{BE174DB8-212B-4AEA-884D-6872D077C9F5}" type="presOf" srcId="{3AB3ECDF-2FF9-4C34-8240-53AAE7037359}" destId="{16635527-DF26-4FFE-B54F-F17C3E15CF49}" srcOrd="1" destOrd="0" presId="urn:microsoft.com/office/officeart/2005/8/layout/matrix1"/>
    <dgm:cxn modelId="{BD7D2ABB-7F39-4B65-883E-09C116C77084}" type="presOf" srcId="{3AB3ECDF-2FF9-4C34-8240-53AAE7037359}" destId="{A961440F-CBB9-4F03-9C6F-6A8F50756522}" srcOrd="0" destOrd="0" presId="urn:microsoft.com/office/officeart/2005/8/layout/matrix1"/>
    <dgm:cxn modelId="{D50632C3-3666-489C-B791-E97A6513ACA0}" srcId="{A449EACD-3F86-4EEC-93ED-DF78A559BB83}" destId="{3AB3ECDF-2FF9-4C34-8240-53AAE7037359}" srcOrd="0" destOrd="0" parTransId="{6691E602-FC73-465C-8EE6-8C1A84A4959C}" sibTransId="{39404FFF-F63A-4A60-85D9-F7CCBD91A81D}"/>
    <dgm:cxn modelId="{993E75DD-353B-4245-AFD0-6645C11D3E2E}" srcId="{A449EACD-3F86-4EEC-93ED-DF78A559BB83}" destId="{A02349C6-F01E-4EBD-B6E3-118592FE9960}" srcOrd="2" destOrd="0" parTransId="{C028C49B-C19B-46E3-9EA5-F3B77B4714A0}" sibTransId="{478A219F-66C9-4059-BE20-D5046B617F96}"/>
    <dgm:cxn modelId="{B40DB1F1-A053-4CB7-8B86-E06ED5713566}" srcId="{A449EACD-3F86-4EEC-93ED-DF78A559BB83}" destId="{AEE99D9A-5E4B-4A6F-92D6-4154E174B2E6}" srcOrd="1" destOrd="0" parTransId="{E238DF7C-4218-4B71-A51B-B2006667841E}" sibTransId="{AD4D3CE4-FB9F-4632-BB61-11404E2F1D63}"/>
    <dgm:cxn modelId="{2FBEBAF8-2373-4222-B6AF-30F7B80DA459}" type="presOf" srcId="{8524FE42-3296-41A0-A0E6-D2A559039908}" destId="{CEAC344E-D723-47D1-9B6C-9F2699ACDEFC}" srcOrd="1" destOrd="0" presId="urn:microsoft.com/office/officeart/2005/8/layout/matrix1"/>
    <dgm:cxn modelId="{C5D98F4A-33DB-4863-820A-B675CC06EADA}" type="presParOf" srcId="{9E858623-C390-4056-893C-CEA1E8486FDD}" destId="{938438DD-51A5-4D3E-BD67-0DE82AC39E55}" srcOrd="0" destOrd="0" presId="urn:microsoft.com/office/officeart/2005/8/layout/matrix1"/>
    <dgm:cxn modelId="{7098BC7F-2170-43C7-922A-73553647D2D2}" type="presParOf" srcId="{938438DD-51A5-4D3E-BD67-0DE82AC39E55}" destId="{A961440F-CBB9-4F03-9C6F-6A8F50756522}" srcOrd="0" destOrd="0" presId="urn:microsoft.com/office/officeart/2005/8/layout/matrix1"/>
    <dgm:cxn modelId="{EE89D472-C30E-4ED0-B6FE-02697032BDFF}" type="presParOf" srcId="{938438DD-51A5-4D3E-BD67-0DE82AC39E55}" destId="{16635527-DF26-4FFE-B54F-F17C3E15CF49}" srcOrd="1" destOrd="0" presId="urn:microsoft.com/office/officeart/2005/8/layout/matrix1"/>
    <dgm:cxn modelId="{C5D9F391-BC99-4ACB-9915-D048071DA24D}" type="presParOf" srcId="{938438DD-51A5-4D3E-BD67-0DE82AC39E55}" destId="{6C3E6F93-8825-4E6E-A55B-B0489A082DFD}" srcOrd="2" destOrd="0" presId="urn:microsoft.com/office/officeart/2005/8/layout/matrix1"/>
    <dgm:cxn modelId="{6B200E56-238E-4AC9-A539-A5CF126FA2F5}" type="presParOf" srcId="{938438DD-51A5-4D3E-BD67-0DE82AC39E55}" destId="{ED32111C-A8D3-425B-A1B9-29516CA45D5F}" srcOrd="3" destOrd="0" presId="urn:microsoft.com/office/officeart/2005/8/layout/matrix1"/>
    <dgm:cxn modelId="{7661909A-1A9B-40F5-A9B0-BD7F4C93FA1A}" type="presParOf" srcId="{938438DD-51A5-4D3E-BD67-0DE82AC39E55}" destId="{91C6DF23-6EA9-4619-852E-21CD85A700C0}" srcOrd="4" destOrd="0" presId="urn:microsoft.com/office/officeart/2005/8/layout/matrix1"/>
    <dgm:cxn modelId="{716750D2-07D6-418C-B97C-2A4E64B7B9E9}" type="presParOf" srcId="{938438DD-51A5-4D3E-BD67-0DE82AC39E55}" destId="{FBF658E8-79F5-47D3-B8DE-33FED677EF61}" srcOrd="5" destOrd="0" presId="urn:microsoft.com/office/officeart/2005/8/layout/matrix1"/>
    <dgm:cxn modelId="{4888CD32-35D5-4D65-ABED-A80E3F31F767}" type="presParOf" srcId="{938438DD-51A5-4D3E-BD67-0DE82AC39E55}" destId="{E9FB1D30-F51C-4A0B-977D-AF44D6B06FB7}" srcOrd="6" destOrd="0" presId="urn:microsoft.com/office/officeart/2005/8/layout/matrix1"/>
    <dgm:cxn modelId="{97A2C108-F64C-4417-8A01-CEED16AF4C89}" type="presParOf" srcId="{938438DD-51A5-4D3E-BD67-0DE82AC39E55}" destId="{CEAC344E-D723-47D1-9B6C-9F2699ACDEFC}" srcOrd="7" destOrd="0" presId="urn:microsoft.com/office/officeart/2005/8/layout/matrix1"/>
    <dgm:cxn modelId="{1112F37E-3292-470B-90FC-BFB257728C2C}" type="presParOf" srcId="{9E858623-C390-4056-893C-CEA1E8486FDD}" destId="{1BF6D3B6-2081-49BA-B69D-17C95E91513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1440F-CBB9-4F03-9C6F-6A8F50756522}">
      <dsp:nvSpPr>
        <dsp:cNvPr id="0" name=""/>
        <dsp:cNvSpPr/>
      </dsp:nvSpPr>
      <dsp:spPr>
        <a:xfrm rot="16200000">
          <a:off x="549246" y="-549246"/>
          <a:ext cx="1852026" cy="2950518"/>
        </a:xfrm>
        <a:prstGeom prst="round1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Security</a:t>
          </a:r>
          <a:endParaRPr lang="en-US" sz="3700" kern="1200" dirty="0"/>
        </a:p>
      </dsp:txBody>
      <dsp:txXfrm rot="5400000">
        <a:off x="0" y="0"/>
        <a:ext cx="2950518" cy="1389019"/>
      </dsp:txXfrm>
    </dsp:sp>
    <dsp:sp modelId="{6C3E6F93-8825-4E6E-A55B-B0489A082DFD}">
      <dsp:nvSpPr>
        <dsp:cNvPr id="0" name=""/>
        <dsp:cNvSpPr/>
      </dsp:nvSpPr>
      <dsp:spPr>
        <a:xfrm>
          <a:off x="2950518" y="0"/>
          <a:ext cx="2950518" cy="1852026"/>
        </a:xfrm>
        <a:prstGeom prst="round1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Identity</a:t>
          </a:r>
          <a:endParaRPr lang="en-US" sz="3700" kern="1200" dirty="0"/>
        </a:p>
      </dsp:txBody>
      <dsp:txXfrm>
        <a:off x="2950518" y="0"/>
        <a:ext cx="2950518" cy="1389019"/>
      </dsp:txXfrm>
    </dsp:sp>
    <dsp:sp modelId="{91C6DF23-6EA9-4619-852E-21CD85A700C0}">
      <dsp:nvSpPr>
        <dsp:cNvPr id="0" name=""/>
        <dsp:cNvSpPr/>
      </dsp:nvSpPr>
      <dsp:spPr>
        <a:xfrm rot="10800000">
          <a:off x="0" y="1852026"/>
          <a:ext cx="2950518" cy="1852026"/>
        </a:xfrm>
        <a:prstGeom prst="round1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Voice</a:t>
          </a:r>
          <a:endParaRPr lang="en-US" sz="3700" kern="1200" dirty="0"/>
        </a:p>
      </dsp:txBody>
      <dsp:txXfrm rot="10800000">
        <a:off x="0" y="2315032"/>
        <a:ext cx="2950518" cy="1389019"/>
      </dsp:txXfrm>
    </dsp:sp>
    <dsp:sp modelId="{E9FB1D30-F51C-4A0B-977D-AF44D6B06FB7}">
      <dsp:nvSpPr>
        <dsp:cNvPr id="0" name=""/>
        <dsp:cNvSpPr/>
      </dsp:nvSpPr>
      <dsp:spPr>
        <a:xfrm rot="5400000">
          <a:off x="3499765" y="1302779"/>
          <a:ext cx="1852026" cy="2950518"/>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Opportunity</a:t>
          </a:r>
          <a:endParaRPr lang="en-US" sz="3700" kern="1200" dirty="0"/>
        </a:p>
      </dsp:txBody>
      <dsp:txXfrm rot="-5400000">
        <a:off x="2950519" y="2315031"/>
        <a:ext cx="2950518" cy="1389019"/>
      </dsp:txXfrm>
    </dsp:sp>
    <dsp:sp modelId="{1BF6D3B6-2081-49BA-B69D-17C95E91513F}">
      <dsp:nvSpPr>
        <dsp:cNvPr id="0" name=""/>
        <dsp:cNvSpPr/>
      </dsp:nvSpPr>
      <dsp:spPr>
        <a:xfrm>
          <a:off x="2065363" y="1389019"/>
          <a:ext cx="1770311" cy="926013"/>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CA" sz="3700" kern="1200" dirty="0"/>
            <a:t>Agency</a:t>
          </a:r>
          <a:endParaRPr lang="en-US" sz="3700" kern="1200" dirty="0"/>
        </a:p>
      </dsp:txBody>
      <dsp:txXfrm>
        <a:off x="2110567" y="1434223"/>
        <a:ext cx="1679903" cy="83560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A65B1-6BBB-4D41-81D9-794D9B420FFE}"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0220F-0100-49A4-B089-27FEC91CC1CF}" type="slidenum">
              <a:rPr lang="en-US" smtClean="0"/>
              <a:t>‹#›</a:t>
            </a:fld>
            <a:endParaRPr lang="en-US"/>
          </a:p>
        </p:txBody>
      </p:sp>
    </p:spTree>
    <p:extLst>
      <p:ext uri="{BB962C8B-B14F-4D97-AF65-F5344CB8AC3E}">
        <p14:creationId xmlns:p14="http://schemas.microsoft.com/office/powerpoint/2010/main" val="83267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10220F-0100-49A4-B089-27FEC91CC1CF}" type="slidenum">
              <a:rPr lang="en-US" smtClean="0"/>
              <a:t>1</a:t>
            </a:fld>
            <a:endParaRPr lang="en-US"/>
          </a:p>
        </p:txBody>
      </p:sp>
    </p:spTree>
    <p:extLst>
      <p:ext uri="{BB962C8B-B14F-4D97-AF65-F5344CB8AC3E}">
        <p14:creationId xmlns:p14="http://schemas.microsoft.com/office/powerpoint/2010/main" val="252285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24BF-131E-4D32-984D-83E7EA3F85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47354-DA35-4000-89E9-DD9B19180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8F2EC-2DE9-4E1C-8B37-595B6F9B7065}"/>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5" name="Footer Placeholder 4">
            <a:extLst>
              <a:ext uri="{FF2B5EF4-FFF2-40B4-BE49-F238E27FC236}">
                <a16:creationId xmlns:a16="http://schemas.microsoft.com/office/drawing/2014/main" id="{882D7F67-23FD-4A75-8236-359F53362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75009-D309-440C-B397-FADABD630D12}"/>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372953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DF6A-08EF-4073-A41F-0B726C9F4C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6868F-69AB-43BA-B927-1A8FB3E535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E9691-C83F-4E27-862D-CF9F3A75829C}"/>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5" name="Footer Placeholder 4">
            <a:extLst>
              <a:ext uri="{FF2B5EF4-FFF2-40B4-BE49-F238E27FC236}">
                <a16:creationId xmlns:a16="http://schemas.microsoft.com/office/drawing/2014/main" id="{4B9D5C36-258F-4E9B-B40D-FD3883584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D9DE3-9DB0-4A18-91AE-BA1498AD164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94007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1747B-3322-46EE-88F4-68E53F710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306A8-FAC2-4C00-B99C-1B73FE88F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D3841-9D6F-44F6-ABC7-892758F1D14B}"/>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5" name="Footer Placeholder 4">
            <a:extLst>
              <a:ext uri="{FF2B5EF4-FFF2-40B4-BE49-F238E27FC236}">
                <a16:creationId xmlns:a16="http://schemas.microsoft.com/office/drawing/2014/main" id="{1C961872-588F-4DCD-A302-0279EA46E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77EC8-1797-4A46-B6A8-20D34913A80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16080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AD01-89AB-456B-99F0-7EF51DF97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ED973-ACF3-4D16-AF1C-BD82270F6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14505-9865-4162-BD88-CE1F3F39DE47}"/>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5" name="Footer Placeholder 4">
            <a:extLst>
              <a:ext uri="{FF2B5EF4-FFF2-40B4-BE49-F238E27FC236}">
                <a16:creationId xmlns:a16="http://schemas.microsoft.com/office/drawing/2014/main" id="{611B9DF6-0BB7-4E48-868C-9E1421DDF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C4C85-EE19-4099-9155-F96C711DFC1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41101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391C-04A4-4733-843C-E6AE97B72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3BA2F-74CD-4B0A-8676-A1216F463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BFFDB-1626-4CF1-9007-F7BFB288DB4B}"/>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5" name="Footer Placeholder 4">
            <a:extLst>
              <a:ext uri="{FF2B5EF4-FFF2-40B4-BE49-F238E27FC236}">
                <a16:creationId xmlns:a16="http://schemas.microsoft.com/office/drawing/2014/main" id="{1DF8D823-F53E-4EFE-B59C-396CA7D5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6557C-64CE-4994-AF7F-0119F71681D8}"/>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0297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ADE8-8E12-4F2B-8248-E4875E5F7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36921-F5A1-4AF7-8984-3A6EF5F15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7047E-8F68-48AA-8EBD-4CC25ED91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C1DE7-2F81-4F99-8BB5-6932D36B5317}"/>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6" name="Footer Placeholder 5">
            <a:extLst>
              <a:ext uri="{FF2B5EF4-FFF2-40B4-BE49-F238E27FC236}">
                <a16:creationId xmlns:a16="http://schemas.microsoft.com/office/drawing/2014/main" id="{7AED91F9-4C6D-466D-B5B3-1D530BCB5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ADF78-A5E6-4759-85B3-8B34392F722E}"/>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94560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502-4E55-4807-9512-A30B862B81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8A00B-AED9-4776-954A-0F5207DC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E7492-AE75-4E26-A0F8-8B25D7B7D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EAE98-3FE4-4392-AD17-0F70BC8FB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A2C26-609F-4F6A-B1E6-5F18F72B6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D831D-237B-4505-A749-ABC92E23EFAE}"/>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8" name="Footer Placeholder 7">
            <a:extLst>
              <a:ext uri="{FF2B5EF4-FFF2-40B4-BE49-F238E27FC236}">
                <a16:creationId xmlns:a16="http://schemas.microsoft.com/office/drawing/2014/main" id="{167A6329-41D4-4C63-A806-35DF127D62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7A65BF-52F0-439A-81ED-6BBD96B4C123}"/>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65729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4357-769D-4A6A-A790-D2763BB7F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CA53F5-145B-4649-89F1-AE13F0569D1A}"/>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4" name="Footer Placeholder 3">
            <a:extLst>
              <a:ext uri="{FF2B5EF4-FFF2-40B4-BE49-F238E27FC236}">
                <a16:creationId xmlns:a16="http://schemas.microsoft.com/office/drawing/2014/main" id="{725ED831-3D1A-4D65-86A8-B05F18D95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44B83-7B8D-42A5-84C1-D54EFB649D7B}"/>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11080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BBF6E-FBD0-4817-913E-C617081D9A81}"/>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3" name="Footer Placeholder 2">
            <a:extLst>
              <a:ext uri="{FF2B5EF4-FFF2-40B4-BE49-F238E27FC236}">
                <a16:creationId xmlns:a16="http://schemas.microsoft.com/office/drawing/2014/main" id="{49501BFF-F1DD-45CA-BB2A-8478B5217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AEB18E-C238-4436-9B93-B6A9B00A592F}"/>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9781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DE88-B3D9-43B9-A382-BC0334BDF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E3841-3ED6-40EF-8DB6-529A22450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D125B-1DE1-47DA-9CCF-83A4DC968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5BA47-B38D-4FD0-900B-F7BD79787DF6}"/>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6" name="Footer Placeholder 5">
            <a:extLst>
              <a:ext uri="{FF2B5EF4-FFF2-40B4-BE49-F238E27FC236}">
                <a16:creationId xmlns:a16="http://schemas.microsoft.com/office/drawing/2014/main" id="{D3C34288-4E52-4006-8F14-1B436AA14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02D32-F6B3-43F0-832E-F86428E61A55}"/>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99937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CB17-3D0C-46F1-90AE-8FE56F2DB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9B872-5F4E-4C49-BCF3-151EC77B6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B013F-3544-444B-AB05-8F0B89522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E3725-96C5-4C82-BD97-3DBDA3EF204B}"/>
              </a:ext>
            </a:extLst>
          </p:cNvPr>
          <p:cNvSpPr>
            <a:spLocks noGrp="1"/>
          </p:cNvSpPr>
          <p:nvPr>
            <p:ph type="dt" sz="half" idx="10"/>
          </p:nvPr>
        </p:nvSpPr>
        <p:spPr/>
        <p:txBody>
          <a:bodyPr/>
          <a:lstStyle/>
          <a:p>
            <a:fld id="{5EA7A22E-48A5-4A72-BA50-5493BAFC21F6}" type="datetimeFigureOut">
              <a:rPr lang="en-US" smtClean="0"/>
              <a:t>1/4/2022</a:t>
            </a:fld>
            <a:endParaRPr lang="en-US"/>
          </a:p>
        </p:txBody>
      </p:sp>
      <p:sp>
        <p:nvSpPr>
          <p:cNvPr id="6" name="Footer Placeholder 5">
            <a:extLst>
              <a:ext uri="{FF2B5EF4-FFF2-40B4-BE49-F238E27FC236}">
                <a16:creationId xmlns:a16="http://schemas.microsoft.com/office/drawing/2014/main" id="{CB1E00DA-10C1-4F14-BE03-2A5AE089C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23818-A8BE-413F-ACDF-9EF13C99892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7290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68167-EA2F-46F4-AEAA-6B1C0EF1C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20FAA-06F5-4442-A654-6B7091A07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85542-84B7-4AB0-9864-50B9F3100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7A22E-48A5-4A72-BA50-5493BAFC21F6}" type="datetimeFigureOut">
              <a:rPr lang="en-US" smtClean="0"/>
              <a:t>1/4/2022</a:t>
            </a:fld>
            <a:endParaRPr lang="en-US"/>
          </a:p>
        </p:txBody>
      </p:sp>
      <p:sp>
        <p:nvSpPr>
          <p:cNvPr id="5" name="Footer Placeholder 4">
            <a:extLst>
              <a:ext uri="{FF2B5EF4-FFF2-40B4-BE49-F238E27FC236}">
                <a16:creationId xmlns:a16="http://schemas.microsoft.com/office/drawing/2014/main" id="{DB1C811E-6B5A-4C82-870B-120687F7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B28E55-239D-43A1-AD9A-39B8E002A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2FC90-9FBC-4384-8F16-C49D6B5CBD3F}" type="slidenum">
              <a:rPr lang="en-US" smtClean="0"/>
              <a:t>‹#›</a:t>
            </a:fld>
            <a:endParaRPr lang="en-US"/>
          </a:p>
        </p:txBody>
      </p:sp>
    </p:spTree>
    <p:extLst>
      <p:ext uri="{BB962C8B-B14F-4D97-AF65-F5344CB8AC3E}">
        <p14:creationId xmlns:p14="http://schemas.microsoft.com/office/powerpoint/2010/main" val="1694372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iobyrne.com/building-ethical-communiti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ataethics.eu/data-ethics-of-power-a-human-approach-to-big-data-and-ai/"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nature.com/articles/d41586-020-02003-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ace.org/review/social-media-time-for-a-break/" TargetMode="External"/><Relationship Id="rId2" Type="http://schemas.openxmlformats.org/officeDocument/2006/relationships/hyperlink" Target="https://www.honestlypod.com/podcast/episode/2a738715/was-the-internet-a-horrible-mistake"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eric.ed.gov/?id=ED386327" TargetMode="External"/><Relationship Id="rId2" Type="http://schemas.openxmlformats.org/officeDocument/2006/relationships/hyperlink" Target="https://www.unicef.org/eap/press-releases/build-resilience-children-help-them-stay-safe-social-media" TargetMode="Externa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www.tandfonline.com/doi/full/10.1080/20008198.2021.194264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topics/social-sciences/self-determination-theory" TargetMode="External"/><Relationship Id="rId2" Type="http://schemas.openxmlformats.org/officeDocument/2006/relationships/hyperlink" Target="https://doi.org/10.1007/978-1-4899-2271-7"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ovpconsulting.com/weekly/2018/11/16/086p3teoj8d0dbvuwbt51sh7qkc63c" TargetMode="External"/><Relationship Id="rId2" Type="http://schemas.openxmlformats.org/officeDocument/2006/relationships/hyperlink" Target="https://www.apa.org/pi/aids/resources/education/self-efficacy"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esheninger.blogspot.com/2020/09/high-agency-in-remote-and-hybrid.html"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downes.ca/presentation/380" TargetMode="External"/><Relationship Id="rId2" Type="http://schemas.openxmlformats.org/officeDocument/2006/relationships/hyperlink" Target="https://www.downes.ca/presentation/172"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researchgate.net/publication/333663018_Teacher_agency_the_effects_of_active_and_passive_responses_to_curriculum_chang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erd.io/2022/the-perfomative-demonstration-of-education"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bigthink.com/starts-with-a-bang/americas-big-mistake-science-literacy/"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daamerica.org/info/the-reading-brain-executive-function-hard-at-work/" TargetMode="External"/><Relationship Id="rId2" Type="http://schemas.openxmlformats.org/officeDocument/2006/relationships/hyperlink" Target="https://link.springer.com/article/10.1007/s12304-021-09405-3"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oughtco.com/maslows-hierarchy-of-needs-4582571"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www.scirp.org/journal/paperinformation.aspx?paperid=10922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fablearn.stanford.edu/fellows/blog/constructionism-learning-theory-and-model-maker-education"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s://www.agile42.com/en/agile-teams/archetype-assessment/"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hyperlink" Target="https://spectrum.ieee.org/apes-with-apps" TargetMode="External"/><Relationship Id="rId2" Type="http://schemas.openxmlformats.org/officeDocument/2006/relationships/hyperlink" Target="https://en.wikipedia.org/wiki/Evolution_of_morality"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evolution-outreach.biomedcentral.com/track/pdf/10.1007/s12052-009-0173-9.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odeactsineducation.wordpress.com/2021/09/08/new-biological-data-knowledge-educatio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en.wikipedia.org/wiki/Kantian_ethic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73/pnas.1620732114" TargetMode="External"/><Relationship Id="rId2" Type="http://schemas.openxmlformats.org/officeDocument/2006/relationships/hyperlink" Target="https://www.semanticscholar.org/paper/The-Evolution-and-Evolvability-of-Culture-Sterelny/4130942a5732b58a6872163fda7f42725ce96c5a"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s://www.researchgate.net/publication/319472389_Evolutionary_Musicology_Meets_Embodied_Cognition_Biocultural_Coevolution_and_the_Enactive_Origins_of_Human_Musicality"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evolution-outreach.biomedcentral.com/track/pdf/10.1007/s12052-009-0173-9.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downes.ca/post/68088"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Blood_Diamond" TargetMode="External"/><Relationship Id="rId2" Type="http://schemas.openxmlformats.org/officeDocument/2006/relationships/hyperlink" Target="https://en.wikipedia.org/wiki/A_Long_Way_Gone" TargetMode="External"/><Relationship Id="rId1" Type="http://schemas.openxmlformats.org/officeDocument/2006/relationships/slideLayout" Target="../slideLayouts/slideLayout2.xml"/><Relationship Id="rId5" Type="http://schemas.openxmlformats.org/officeDocument/2006/relationships/hyperlink" Target="https://sallyhaslanger.weebly.com/uploads/1/8/2/7/18272031/haslanger_autonomy_identity_and_social_justice_-_review_of_appiah.pdf" TargetMode="Externa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hyperlink" Target="https://www.winemag.com/2020/02/26/activism-wine/"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erd.io/2018/equality-of-opportunity-vs-equality-of-outcom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eb.archive.org/web/20171024143227/http:/www.bath.ac.uk/management/news_events/news/2017/23-10-jose-restrepo-explains-how-he-is-spreading-peace-in-colombia.html"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www.jstor.org/stable/20707165" TargetMode="External"/><Relationship Id="rId4" Type="http://schemas.openxmlformats.org/officeDocument/2006/relationships/hyperlink" Target="https://www.mcgill.ca/msr/volume3/article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Belief%E2%80%93desire%E2%80%93intention_software_model" TargetMode="External"/><Relationship Id="rId7" Type="http://schemas.openxmlformats.org/officeDocument/2006/relationships/image" Target="../media/image3.png"/><Relationship Id="rId2" Type="http://schemas.openxmlformats.org/officeDocument/2006/relationships/hyperlink" Target="https://plato.stanford.edu/entries/agency/"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228398068_An_introduction_to_Soar_as_an_agent_architecture" TargetMode="External"/><Relationship Id="rId5" Type="http://schemas.openxmlformats.org/officeDocument/2006/relationships/hyperlink" Target="https://www.researchgate.net/publication/2596320_The_Belief-Desire-Intention_Model_of_Agency" TargetMode="External"/><Relationship Id="rId4" Type="http://schemas.openxmlformats.org/officeDocument/2006/relationships/hyperlink" Target="https://link.springer.com/chapter/10.1007/3-540-49057-4_1"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aprende.colombiaaprende.edu.co/pilopaga"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www.uio.no/studier/emner/sv/sai/SOSANT2210/v15/pensumliste/taylor_the_politics_of_recognition.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uio.no/studier/emner/sv/sai/SOSANT2210/v15/pensumliste/taylor_the_politics_of_recognition.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thicsunwrapped.utexas.edu/video/representation"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annettemarkham.com/writing/denzingalleyproofs.pdf" TargetMode="External"/><Relationship Id="rId4" Type="http://schemas.openxmlformats.org/officeDocument/2006/relationships/hyperlink" Target="https://www.jstor.org/stable/3561597"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plato.stanford.edu/entries/reconciliation/"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iep.utm.edu/coll-int/" TargetMode="External"/><Relationship Id="rId2" Type="http://schemas.openxmlformats.org/officeDocument/2006/relationships/hyperlink" Target="https://plato.stanford.edu/entries/shared-agency/" TargetMode="External"/><Relationship Id="rId1" Type="http://schemas.openxmlformats.org/officeDocument/2006/relationships/slideLayout" Target="../slideLayouts/slideLayout2.xml"/><Relationship Id="rId5" Type="http://schemas.openxmlformats.org/officeDocument/2006/relationships/hyperlink" Target="https://www.thestar.com/news/canada/2013/01/28/idle_no_more_activists_resume_protests_against_conservatives.html" TargetMode="Externa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hyperlink" Target="https://plato.stanford.edu/entries/agency/"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philosophyofbrains.com/2017/01/27/the-enactive-approach.aspx"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Extended_mind_thesis" TargetMode="External"/><Relationship Id="rId2" Type="http://schemas.openxmlformats.org/officeDocument/2006/relationships/hyperlink" Target="https://people.ku.edu/~a382s825/Overextension%20PSD%20RDER%20AI.pdf"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ronbc.wordpress.com/2012/03/30/proposing-an-extremely-embedded-min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ooks.google.ca/books?id=AiwjpL-0hDgC&amp;pg=PA51&amp;redir_esc=y#v=onepage&amp;q&amp;f=false" TargetMode="External"/><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hyperlink" Target="https://www.frontiersin.org/articles/10.3389/fpsyg.2015.01978/full" TargetMode="External"/><Relationship Id="rId4" Type="http://schemas.openxmlformats.org/officeDocument/2006/relationships/hyperlink" Target="https://en.wikipedia.org/wiki/Extended_mind_thesi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journals.sagepub.com/doi/10.1177/0731121420921897" TargetMode="Externa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hyperlink" Target="http://www.oopsla.org/2005/ShowEvent.do?id=76" TargetMode="External"/><Relationship Id="rId4" Type="http://schemas.openxmlformats.org/officeDocument/2006/relationships/hyperlink" Target="https://anthrosource.onlinelibrary.wiley.com/doi/full/10.1111/aman.1362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ackground pattern&#10;&#10;Description automatically generated">
            <a:extLst>
              <a:ext uri="{FF2B5EF4-FFF2-40B4-BE49-F238E27FC236}">
                <a16:creationId xmlns:a16="http://schemas.microsoft.com/office/drawing/2014/main" id="{034817CA-311F-48A5-A057-89C9EF8E747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064269-37D1-46E7-8AB0-05B28D84887B}"/>
              </a:ext>
            </a:extLst>
          </p:cNvPr>
          <p:cNvSpPr>
            <a:spLocks noGrp="1"/>
          </p:cNvSpPr>
          <p:nvPr>
            <p:ph type="ctrTitle"/>
          </p:nvPr>
        </p:nvSpPr>
        <p:spPr>
          <a:xfrm>
            <a:off x="1524000" y="1122362"/>
            <a:ext cx="9144000" cy="2900518"/>
          </a:xfrm>
        </p:spPr>
        <p:txBody>
          <a:bodyPr>
            <a:normAutofit/>
          </a:bodyPr>
          <a:lstStyle/>
          <a:p>
            <a:r>
              <a:rPr lang="en-CA" dirty="0">
                <a:solidFill>
                  <a:srgbClr val="FFFFFF"/>
                </a:solidFill>
              </a:rPr>
              <a:t>Agency – Part One</a:t>
            </a:r>
            <a:endParaRPr lang="en-US" dirty="0">
              <a:solidFill>
                <a:srgbClr val="FFFFFF"/>
              </a:solidFill>
            </a:endParaRPr>
          </a:p>
        </p:txBody>
      </p:sp>
      <p:sp>
        <p:nvSpPr>
          <p:cNvPr id="3" name="Subtitle 2">
            <a:extLst>
              <a:ext uri="{FF2B5EF4-FFF2-40B4-BE49-F238E27FC236}">
                <a16:creationId xmlns:a16="http://schemas.microsoft.com/office/drawing/2014/main" id="{75CE1286-46E4-464F-92E2-882FA035F749}"/>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Stephen Downes</a:t>
            </a:r>
          </a:p>
          <a:p>
            <a:r>
              <a:rPr lang="en-CA">
                <a:solidFill>
                  <a:srgbClr val="FFFFFF"/>
                </a:solidFill>
              </a:rPr>
              <a:t>December 25, 2021</a:t>
            </a:r>
            <a:endParaRPr lang="en-US">
              <a:solidFill>
                <a:srgbClr val="FFFFFF"/>
              </a:solidFill>
            </a:endParaRPr>
          </a:p>
        </p:txBody>
      </p:sp>
    </p:spTree>
    <p:extLst>
      <p:ext uri="{BB962C8B-B14F-4D97-AF65-F5344CB8AC3E}">
        <p14:creationId xmlns:p14="http://schemas.microsoft.com/office/powerpoint/2010/main" val="8368371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E0B6-D434-4F6B-9D50-5EC350D2E80F}"/>
              </a:ext>
            </a:extLst>
          </p:cNvPr>
          <p:cNvSpPr>
            <a:spLocks noGrp="1"/>
          </p:cNvSpPr>
          <p:nvPr>
            <p:ph type="title"/>
          </p:nvPr>
        </p:nvSpPr>
        <p:spPr/>
        <p:txBody>
          <a:bodyPr/>
          <a:lstStyle/>
          <a:p>
            <a:r>
              <a:rPr lang="en-CA" dirty="0"/>
              <a:t>Agency and Power</a:t>
            </a:r>
            <a:endParaRPr lang="en-US" dirty="0"/>
          </a:p>
        </p:txBody>
      </p:sp>
      <p:sp>
        <p:nvSpPr>
          <p:cNvPr id="3" name="Content Placeholder 2">
            <a:extLst>
              <a:ext uri="{FF2B5EF4-FFF2-40B4-BE49-F238E27FC236}">
                <a16:creationId xmlns:a16="http://schemas.microsoft.com/office/drawing/2014/main" id="{F290630A-04EC-40FC-830E-1EDA8B29AA62}"/>
              </a:ext>
            </a:extLst>
          </p:cNvPr>
          <p:cNvSpPr>
            <a:spLocks noGrp="1"/>
          </p:cNvSpPr>
          <p:nvPr>
            <p:ph idx="1"/>
          </p:nvPr>
        </p:nvSpPr>
        <p:spPr>
          <a:xfrm>
            <a:off x="838200" y="1825625"/>
            <a:ext cx="5988485" cy="4351338"/>
          </a:xfrm>
        </p:spPr>
        <p:txBody>
          <a:bodyPr/>
          <a:lstStyle/>
          <a:p>
            <a:pPr marL="0" indent="0">
              <a:buNone/>
            </a:pPr>
            <a:r>
              <a:rPr lang="en-US" dirty="0"/>
              <a:t>“There is a need to revise and redefine existing power structures while advocating for ethics and empathy in digital and hybrid spaces. Members of the community need to problematize the complexities of these interactions, and prepare all children to participate in complex democratic discourses using diverse digital tools.</a:t>
            </a:r>
          </a:p>
          <a:p>
            <a:endParaRPr lang="en-US" dirty="0"/>
          </a:p>
        </p:txBody>
      </p:sp>
      <p:sp>
        <p:nvSpPr>
          <p:cNvPr id="5" name="TextBox 4">
            <a:extLst>
              <a:ext uri="{FF2B5EF4-FFF2-40B4-BE49-F238E27FC236}">
                <a16:creationId xmlns:a16="http://schemas.microsoft.com/office/drawing/2014/main" id="{88EB8597-DCDC-4AC3-9ECB-B08554BAEBBB}"/>
              </a:ext>
            </a:extLst>
          </p:cNvPr>
          <p:cNvSpPr txBox="1"/>
          <p:nvPr/>
        </p:nvSpPr>
        <p:spPr>
          <a:xfrm>
            <a:off x="838199" y="5807631"/>
            <a:ext cx="6890359" cy="646331"/>
          </a:xfrm>
          <a:prstGeom prst="rect">
            <a:avLst/>
          </a:prstGeom>
          <a:noFill/>
        </p:spPr>
        <p:txBody>
          <a:bodyPr wrap="square">
            <a:spAutoFit/>
          </a:bodyPr>
          <a:lstStyle/>
          <a:p>
            <a:r>
              <a:rPr lang="en-US" dirty="0"/>
              <a:t>Ian O’Byrne </a:t>
            </a:r>
            <a:r>
              <a:rPr lang="en-US" dirty="0">
                <a:hlinkClick r:id="rId2"/>
              </a:rPr>
              <a:t>https://wiobyrne.com/building-ethical-communities/</a:t>
            </a:r>
            <a:r>
              <a:rPr lang="en-US" dirty="0"/>
              <a:t>  </a:t>
            </a:r>
          </a:p>
          <a:p>
            <a:endParaRPr lang="en-US" dirty="0"/>
          </a:p>
        </p:txBody>
      </p:sp>
      <p:pic>
        <p:nvPicPr>
          <p:cNvPr id="6" name="Picture 5">
            <a:extLst>
              <a:ext uri="{FF2B5EF4-FFF2-40B4-BE49-F238E27FC236}">
                <a16:creationId xmlns:a16="http://schemas.microsoft.com/office/drawing/2014/main" id="{BF60B69C-396D-42CF-A091-A2165B683E1C}"/>
              </a:ext>
            </a:extLst>
          </p:cNvPr>
          <p:cNvPicPr>
            <a:picLocks noChangeAspect="1"/>
          </p:cNvPicPr>
          <p:nvPr/>
        </p:nvPicPr>
        <p:blipFill>
          <a:blip r:embed="rId3"/>
          <a:stretch>
            <a:fillRect/>
          </a:stretch>
        </p:blipFill>
        <p:spPr>
          <a:xfrm>
            <a:off x="7075374" y="1944620"/>
            <a:ext cx="4526490" cy="3742196"/>
          </a:xfrm>
          <a:prstGeom prst="rect">
            <a:avLst/>
          </a:prstGeom>
        </p:spPr>
      </p:pic>
    </p:spTree>
    <p:extLst>
      <p:ext uri="{BB962C8B-B14F-4D97-AF65-F5344CB8AC3E}">
        <p14:creationId xmlns:p14="http://schemas.microsoft.com/office/powerpoint/2010/main" val="253986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A4F8-55FE-4BA8-9961-E4D6546F64AB}"/>
              </a:ext>
            </a:extLst>
          </p:cNvPr>
          <p:cNvSpPr>
            <a:spLocks noGrp="1"/>
          </p:cNvSpPr>
          <p:nvPr>
            <p:ph type="title"/>
          </p:nvPr>
        </p:nvSpPr>
        <p:spPr/>
        <p:txBody>
          <a:bodyPr/>
          <a:lstStyle/>
          <a:p>
            <a:r>
              <a:rPr lang="en-CA" dirty="0"/>
              <a:t>Ethics of Power</a:t>
            </a:r>
            <a:endParaRPr lang="en-US" dirty="0"/>
          </a:p>
        </p:txBody>
      </p:sp>
      <p:sp>
        <p:nvSpPr>
          <p:cNvPr id="3" name="Content Placeholder 2">
            <a:extLst>
              <a:ext uri="{FF2B5EF4-FFF2-40B4-BE49-F238E27FC236}">
                <a16:creationId xmlns:a16="http://schemas.microsoft.com/office/drawing/2014/main" id="{7811BD64-5DD8-4A87-9DB1-C91B304C302E}"/>
              </a:ext>
            </a:extLst>
          </p:cNvPr>
          <p:cNvSpPr>
            <a:spLocks noGrp="1"/>
          </p:cNvSpPr>
          <p:nvPr>
            <p:ph idx="1"/>
          </p:nvPr>
        </p:nvSpPr>
        <p:spPr>
          <a:xfrm>
            <a:off x="5256144" y="1825625"/>
            <a:ext cx="6781368" cy="4351338"/>
          </a:xfrm>
        </p:spPr>
        <p:txBody>
          <a:bodyPr>
            <a:normAutofit fontScale="92500"/>
          </a:bodyPr>
          <a:lstStyle/>
          <a:p>
            <a:r>
              <a:rPr lang="en-US" dirty="0"/>
              <a:t>This is a theme that will sound familiar to educators. "Data ethics is not only about power—it also is power</a:t>
            </a:r>
          </a:p>
          <a:p>
            <a:pPr marL="457200" lvl="1" indent="0">
              <a:buNone/>
            </a:pPr>
            <a:r>
              <a:rPr lang="en-US" dirty="0"/>
              <a:t>“Power for governments, companies, self-proclaimed experts and advisors and even academic disciplines to point out the problems and their solutions, to set the priorities for what role data technologies should play in our human lives and in society.”</a:t>
            </a:r>
          </a:p>
          <a:p>
            <a:r>
              <a:rPr lang="en-US" dirty="0"/>
              <a:t>Don’t ask if artificial intelligence is good or fair, ask how it shifts power</a:t>
            </a:r>
          </a:p>
          <a:p>
            <a:pPr marL="457200" lvl="1" indent="0">
              <a:buNone/>
            </a:pPr>
            <a:r>
              <a:rPr lang="en-US" dirty="0"/>
              <a:t>“Those who could be exploited by AI should be shaping its projects.”</a:t>
            </a:r>
          </a:p>
          <a:p>
            <a:endParaRPr lang="en-US" dirty="0"/>
          </a:p>
        </p:txBody>
      </p:sp>
      <p:pic>
        <p:nvPicPr>
          <p:cNvPr id="6" name="Picture 5">
            <a:extLst>
              <a:ext uri="{FF2B5EF4-FFF2-40B4-BE49-F238E27FC236}">
                <a16:creationId xmlns:a16="http://schemas.microsoft.com/office/drawing/2014/main" id="{31CF0BC8-6806-497F-9594-357E82C3C8E2}"/>
              </a:ext>
            </a:extLst>
          </p:cNvPr>
          <p:cNvPicPr>
            <a:picLocks noChangeAspect="1"/>
          </p:cNvPicPr>
          <p:nvPr/>
        </p:nvPicPr>
        <p:blipFill>
          <a:blip r:embed="rId2"/>
          <a:stretch>
            <a:fillRect/>
          </a:stretch>
        </p:blipFill>
        <p:spPr>
          <a:xfrm>
            <a:off x="958240" y="1913307"/>
            <a:ext cx="4151391" cy="3642935"/>
          </a:xfrm>
          <a:prstGeom prst="rect">
            <a:avLst/>
          </a:prstGeom>
        </p:spPr>
      </p:pic>
      <p:sp>
        <p:nvSpPr>
          <p:cNvPr id="10" name="TextBox 9">
            <a:extLst>
              <a:ext uri="{FF2B5EF4-FFF2-40B4-BE49-F238E27FC236}">
                <a16:creationId xmlns:a16="http://schemas.microsoft.com/office/drawing/2014/main" id="{283F9F45-E676-46F2-80B2-E8180C1E60BD}"/>
              </a:ext>
            </a:extLst>
          </p:cNvPr>
          <p:cNvSpPr txBox="1"/>
          <p:nvPr/>
        </p:nvSpPr>
        <p:spPr>
          <a:xfrm>
            <a:off x="838200" y="6031210"/>
            <a:ext cx="9914351" cy="923330"/>
          </a:xfrm>
          <a:prstGeom prst="rect">
            <a:avLst/>
          </a:prstGeom>
          <a:noFill/>
        </p:spPr>
        <p:txBody>
          <a:bodyPr wrap="square">
            <a:spAutoFit/>
          </a:bodyPr>
          <a:lstStyle/>
          <a:p>
            <a:r>
              <a:rPr lang="en-US" dirty="0" err="1"/>
              <a:t>Gry</a:t>
            </a:r>
            <a:r>
              <a:rPr lang="en-US" dirty="0"/>
              <a:t> </a:t>
            </a:r>
            <a:r>
              <a:rPr lang="en-US" dirty="0" err="1"/>
              <a:t>Hasselbalch</a:t>
            </a:r>
            <a:r>
              <a:rPr lang="en-US" dirty="0"/>
              <a:t>, Data Ethics of Power </a:t>
            </a:r>
            <a:r>
              <a:rPr lang="en-US" dirty="0">
                <a:hlinkClick r:id="rId3"/>
              </a:rPr>
              <a:t>https://dataethics.eu/data-ethics-of-power-a-human-approach-to-big-data-and-ai/</a:t>
            </a:r>
            <a:r>
              <a:rPr lang="en-US" dirty="0"/>
              <a:t>  </a:t>
            </a:r>
            <a:r>
              <a:rPr lang="en-US" dirty="0" err="1"/>
              <a:t>Pratyusha</a:t>
            </a:r>
            <a:r>
              <a:rPr lang="en-US" dirty="0"/>
              <a:t> </a:t>
            </a:r>
            <a:r>
              <a:rPr lang="en-US" dirty="0" err="1"/>
              <a:t>Kalluri</a:t>
            </a:r>
            <a:r>
              <a:rPr lang="en-US" dirty="0"/>
              <a:t>, 2020 </a:t>
            </a:r>
            <a:r>
              <a:rPr lang="en-US" dirty="0">
                <a:hlinkClick r:id="rId4"/>
              </a:rPr>
              <a:t>https://www.nature.com/articles/d41586-020-02003-2</a:t>
            </a:r>
            <a:r>
              <a:rPr lang="en-US" dirty="0"/>
              <a:t>  </a:t>
            </a:r>
          </a:p>
          <a:p>
            <a:endParaRPr lang="en-US" dirty="0"/>
          </a:p>
        </p:txBody>
      </p:sp>
    </p:spTree>
    <p:extLst>
      <p:ext uri="{BB962C8B-B14F-4D97-AF65-F5344CB8AC3E}">
        <p14:creationId xmlns:p14="http://schemas.microsoft.com/office/powerpoint/2010/main" val="5669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C278-7A2D-41DE-9C98-F4DAFF8A2783}"/>
              </a:ext>
            </a:extLst>
          </p:cNvPr>
          <p:cNvSpPr>
            <a:spLocks noGrp="1"/>
          </p:cNvSpPr>
          <p:nvPr>
            <p:ph type="title"/>
          </p:nvPr>
        </p:nvSpPr>
        <p:spPr/>
        <p:txBody>
          <a:bodyPr/>
          <a:lstStyle/>
          <a:p>
            <a:r>
              <a:rPr lang="en-CA" dirty="0"/>
              <a:t>Power as Limitation</a:t>
            </a:r>
            <a:endParaRPr lang="en-US" dirty="0"/>
          </a:p>
        </p:txBody>
      </p:sp>
      <p:sp>
        <p:nvSpPr>
          <p:cNvPr id="3" name="Content Placeholder 2">
            <a:extLst>
              <a:ext uri="{FF2B5EF4-FFF2-40B4-BE49-F238E27FC236}">
                <a16:creationId xmlns:a16="http://schemas.microsoft.com/office/drawing/2014/main" id="{8F1B464C-E1A7-4D57-994B-0122CC72D4C0}"/>
              </a:ext>
            </a:extLst>
          </p:cNvPr>
          <p:cNvSpPr>
            <a:spLocks noGrp="1"/>
          </p:cNvSpPr>
          <p:nvPr>
            <p:ph idx="1"/>
          </p:nvPr>
        </p:nvSpPr>
        <p:spPr>
          <a:xfrm>
            <a:off x="4434214" y="1825625"/>
            <a:ext cx="6919586" cy="4351338"/>
          </a:xfrm>
        </p:spPr>
        <p:txBody>
          <a:bodyPr/>
          <a:lstStyle/>
          <a:p>
            <a:r>
              <a:rPr lang="en-US" dirty="0"/>
              <a:t>Jaron Lanier: "The problem is not the Internet or social media in a broad sense but rather specifically the use of the algorithms... people being directed rather than exploring and that makes the world small." </a:t>
            </a:r>
          </a:p>
          <a:p>
            <a:r>
              <a:rPr lang="en-US" dirty="0"/>
              <a:t>Small. That's a really good word for it. Like, when I'm looking for something to watch on YouTube, I feel the walls of the algorithm closing in on me.</a:t>
            </a:r>
          </a:p>
          <a:p>
            <a:endParaRPr lang="en-US" dirty="0"/>
          </a:p>
        </p:txBody>
      </p:sp>
      <p:sp>
        <p:nvSpPr>
          <p:cNvPr id="5" name="TextBox 4">
            <a:extLst>
              <a:ext uri="{FF2B5EF4-FFF2-40B4-BE49-F238E27FC236}">
                <a16:creationId xmlns:a16="http://schemas.microsoft.com/office/drawing/2014/main" id="{2D13C3EC-B5CE-4C37-8569-84A70C4C0941}"/>
              </a:ext>
            </a:extLst>
          </p:cNvPr>
          <p:cNvSpPr txBox="1"/>
          <p:nvPr/>
        </p:nvSpPr>
        <p:spPr>
          <a:xfrm>
            <a:off x="4577003" y="1825625"/>
            <a:ext cx="6097656" cy="646331"/>
          </a:xfrm>
          <a:prstGeom prst="rect">
            <a:avLst/>
          </a:prstGeom>
          <a:noFill/>
        </p:spPr>
        <p:txBody>
          <a:bodyPr wrap="square">
            <a:spAutoFit/>
          </a:bodyPr>
          <a:lstStyle/>
          <a:p>
            <a:br>
              <a:rPr lang="en-US" dirty="0"/>
            </a:br>
            <a:endParaRPr lang="en-US" dirty="0"/>
          </a:p>
        </p:txBody>
      </p:sp>
      <p:sp>
        <p:nvSpPr>
          <p:cNvPr id="6" name="TextBox 5">
            <a:extLst>
              <a:ext uri="{FF2B5EF4-FFF2-40B4-BE49-F238E27FC236}">
                <a16:creationId xmlns:a16="http://schemas.microsoft.com/office/drawing/2014/main" id="{8FE52D2C-679D-4B63-9B50-33047B8EB360}"/>
              </a:ext>
            </a:extLst>
          </p:cNvPr>
          <p:cNvSpPr txBox="1"/>
          <p:nvPr/>
        </p:nvSpPr>
        <p:spPr>
          <a:xfrm>
            <a:off x="471292" y="5850235"/>
            <a:ext cx="11249416" cy="923330"/>
          </a:xfrm>
          <a:prstGeom prst="rect">
            <a:avLst/>
          </a:prstGeom>
          <a:noFill/>
        </p:spPr>
        <p:txBody>
          <a:bodyPr wrap="square">
            <a:spAutoFit/>
          </a:bodyPr>
          <a:lstStyle/>
          <a:p>
            <a:r>
              <a:rPr lang="en-US" dirty="0"/>
              <a:t>Jaron Lanier (2021). Was the Internet a Horrible Mistake?  Honestly with Bari Weiss. Podcast. </a:t>
            </a:r>
            <a:r>
              <a:rPr lang="en-US" dirty="0">
                <a:hlinkClick r:id="rId2"/>
              </a:rPr>
              <a:t>https://www.honestlypod.com/podcast/episode/2a738715/was-the-internet-a-horrible-mistake</a:t>
            </a:r>
            <a:r>
              <a:rPr lang="en-US" dirty="0"/>
              <a:t> Stefanie </a:t>
            </a:r>
            <a:r>
              <a:rPr lang="en-US" dirty="0" err="1"/>
              <a:t>Panke</a:t>
            </a:r>
            <a:r>
              <a:rPr lang="en-US" dirty="0"/>
              <a:t>, 2021 Social Media: Time for a Break?, AACE Review, </a:t>
            </a:r>
            <a:r>
              <a:rPr lang="en-US" dirty="0">
                <a:hlinkClick r:id="rId3"/>
              </a:rPr>
              <a:t>https://www.aace.org/review/social-media-time-for-a-break/</a:t>
            </a:r>
            <a:r>
              <a:rPr lang="en-US" dirty="0"/>
              <a:t>    </a:t>
            </a:r>
          </a:p>
        </p:txBody>
      </p:sp>
      <p:pic>
        <p:nvPicPr>
          <p:cNvPr id="8" name="Picture 7">
            <a:extLst>
              <a:ext uri="{FF2B5EF4-FFF2-40B4-BE49-F238E27FC236}">
                <a16:creationId xmlns:a16="http://schemas.microsoft.com/office/drawing/2014/main" id="{56E243CC-8300-414F-A8E9-460EDE12229C}"/>
              </a:ext>
            </a:extLst>
          </p:cNvPr>
          <p:cNvPicPr>
            <a:picLocks noChangeAspect="1"/>
          </p:cNvPicPr>
          <p:nvPr/>
        </p:nvPicPr>
        <p:blipFill>
          <a:blip r:embed="rId4"/>
          <a:stretch>
            <a:fillRect/>
          </a:stretch>
        </p:blipFill>
        <p:spPr>
          <a:xfrm>
            <a:off x="571766" y="1948734"/>
            <a:ext cx="3658111" cy="3781953"/>
          </a:xfrm>
          <a:prstGeom prst="rect">
            <a:avLst/>
          </a:prstGeom>
        </p:spPr>
      </p:pic>
    </p:spTree>
    <p:extLst>
      <p:ext uri="{BB962C8B-B14F-4D97-AF65-F5344CB8AC3E}">
        <p14:creationId xmlns:p14="http://schemas.microsoft.com/office/powerpoint/2010/main" val="136989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5EF3-C4B0-47EC-ABDB-3CCBA4AE79D7}"/>
              </a:ext>
            </a:extLst>
          </p:cNvPr>
          <p:cNvSpPr>
            <a:spLocks noGrp="1"/>
          </p:cNvSpPr>
          <p:nvPr>
            <p:ph type="title"/>
          </p:nvPr>
        </p:nvSpPr>
        <p:spPr/>
        <p:txBody>
          <a:bodyPr/>
          <a:lstStyle/>
          <a:p>
            <a:r>
              <a:rPr lang="en-CA" dirty="0"/>
              <a:t>Resilience</a:t>
            </a:r>
            <a:endParaRPr lang="en-US" dirty="0"/>
          </a:p>
        </p:txBody>
      </p:sp>
      <p:sp>
        <p:nvSpPr>
          <p:cNvPr id="3" name="Content Placeholder 2">
            <a:extLst>
              <a:ext uri="{FF2B5EF4-FFF2-40B4-BE49-F238E27FC236}">
                <a16:creationId xmlns:a16="http://schemas.microsoft.com/office/drawing/2014/main" id="{18C990DD-2E88-4D48-88EA-E9CDEA841260}"/>
              </a:ext>
            </a:extLst>
          </p:cNvPr>
          <p:cNvSpPr>
            <a:spLocks noGrp="1"/>
          </p:cNvSpPr>
          <p:nvPr>
            <p:ph idx="1"/>
          </p:nvPr>
        </p:nvSpPr>
        <p:spPr>
          <a:xfrm>
            <a:off x="838200" y="1825625"/>
            <a:ext cx="7616868" cy="4351338"/>
          </a:xfrm>
        </p:spPr>
        <p:txBody>
          <a:bodyPr/>
          <a:lstStyle/>
          <a:p>
            <a:r>
              <a:rPr lang="en-US" dirty="0"/>
              <a:t>UNICEF: resilient children—those equipped with skills in areas such as communication, conflict resolution and self-efficacy—are more likely to make appropriate choices when using social media</a:t>
            </a:r>
          </a:p>
          <a:p>
            <a:r>
              <a:rPr lang="en-US" dirty="0"/>
              <a:t>Fostering resilience: "protective factors" in three major categories:</a:t>
            </a:r>
          </a:p>
          <a:p>
            <a:pPr lvl="1"/>
            <a:r>
              <a:rPr lang="en-US" dirty="0"/>
              <a:t>caring and supportive relationships</a:t>
            </a:r>
          </a:p>
          <a:p>
            <a:pPr lvl="1"/>
            <a:r>
              <a:rPr lang="en-US" dirty="0"/>
              <a:t>positive and high expectations</a:t>
            </a:r>
          </a:p>
          <a:p>
            <a:pPr lvl="1"/>
            <a:r>
              <a:rPr lang="en-US" dirty="0"/>
              <a:t>opportunities for meaningful participation</a:t>
            </a:r>
          </a:p>
          <a:p>
            <a:endParaRPr lang="en-US" dirty="0"/>
          </a:p>
        </p:txBody>
      </p:sp>
      <p:sp>
        <p:nvSpPr>
          <p:cNvPr id="8" name="TextBox 7">
            <a:extLst>
              <a:ext uri="{FF2B5EF4-FFF2-40B4-BE49-F238E27FC236}">
                <a16:creationId xmlns:a16="http://schemas.microsoft.com/office/drawing/2014/main" id="{762CDCB5-351E-453E-848A-8BF3EB0A3826}"/>
              </a:ext>
            </a:extLst>
          </p:cNvPr>
          <p:cNvSpPr txBox="1"/>
          <p:nvPr/>
        </p:nvSpPr>
        <p:spPr>
          <a:xfrm>
            <a:off x="838200" y="5934670"/>
            <a:ext cx="11149209" cy="1200329"/>
          </a:xfrm>
          <a:prstGeom prst="rect">
            <a:avLst/>
          </a:prstGeom>
          <a:noFill/>
        </p:spPr>
        <p:txBody>
          <a:bodyPr wrap="square">
            <a:spAutoFit/>
          </a:bodyPr>
          <a:lstStyle/>
          <a:p>
            <a:r>
              <a:rPr lang="en-US" dirty="0"/>
              <a:t>UNICEF: </a:t>
            </a:r>
            <a:r>
              <a:rPr lang="en-US" dirty="0">
                <a:hlinkClick r:id="rId2"/>
              </a:rPr>
              <a:t>https://www.unicef.org/eap/press-releases/build-resilience-children-help-them-stay-safe-social-media</a:t>
            </a:r>
            <a:r>
              <a:rPr lang="en-US" dirty="0"/>
              <a:t> </a:t>
            </a:r>
          </a:p>
          <a:p>
            <a:r>
              <a:rPr lang="en-US" dirty="0"/>
              <a:t>Bonnie </a:t>
            </a:r>
            <a:r>
              <a:rPr lang="en-US" dirty="0" err="1"/>
              <a:t>Benard</a:t>
            </a:r>
            <a:r>
              <a:rPr lang="en-US" dirty="0"/>
              <a:t>, 1995, Fostering Resilience in Children. ERIC Digest. </a:t>
            </a:r>
            <a:r>
              <a:rPr lang="en-US" dirty="0">
                <a:hlinkClick r:id="rId3"/>
              </a:rPr>
              <a:t>https://eric.ed.gov/?id=ED386327</a:t>
            </a:r>
            <a:r>
              <a:rPr lang="en-US" dirty="0"/>
              <a:t>  </a:t>
            </a:r>
          </a:p>
          <a:p>
            <a:r>
              <a:rPr lang="en-US" dirty="0"/>
              <a:t>George A. </a:t>
            </a:r>
            <a:r>
              <a:rPr lang="en-US" dirty="0" err="1"/>
              <a:t>Bonanno</a:t>
            </a:r>
            <a:r>
              <a:rPr lang="en-US" dirty="0"/>
              <a:t>, 2021: </a:t>
            </a:r>
            <a:r>
              <a:rPr lang="en-US" dirty="0">
                <a:hlinkClick r:id="rId4"/>
              </a:rPr>
              <a:t>https://www.tandfonline.com/doi/full/10.1080/20008198.2021.1942642</a:t>
            </a:r>
            <a:r>
              <a:rPr lang="en-US" dirty="0"/>
              <a:t> </a:t>
            </a:r>
          </a:p>
          <a:p>
            <a:endParaRPr lang="en-US" dirty="0"/>
          </a:p>
        </p:txBody>
      </p:sp>
      <p:sp>
        <p:nvSpPr>
          <p:cNvPr id="12" name="TextBox 11">
            <a:extLst>
              <a:ext uri="{FF2B5EF4-FFF2-40B4-BE49-F238E27FC236}">
                <a16:creationId xmlns:a16="http://schemas.microsoft.com/office/drawing/2014/main" id="{F33C863F-7644-41E9-BC1D-97728189D195}"/>
              </a:ext>
            </a:extLst>
          </p:cNvPr>
          <p:cNvSpPr txBox="1"/>
          <p:nvPr/>
        </p:nvSpPr>
        <p:spPr>
          <a:xfrm>
            <a:off x="8455068" y="4045407"/>
            <a:ext cx="3044868" cy="1754326"/>
          </a:xfrm>
          <a:prstGeom prst="rect">
            <a:avLst/>
          </a:prstGeom>
          <a:noFill/>
          <a:ln w="3175">
            <a:solidFill>
              <a:schemeClr val="tx1"/>
            </a:solidFill>
          </a:ln>
        </p:spPr>
        <p:txBody>
          <a:bodyPr wrap="square">
            <a:spAutoFit/>
          </a:bodyPr>
          <a:lstStyle/>
          <a:p>
            <a:r>
              <a:rPr lang="en-US" dirty="0"/>
              <a:t>BUT: “correlates of resilient outcomes are generally so modest that it is not possible accurately identify who will be resilient to potential trauma and who not”</a:t>
            </a:r>
          </a:p>
        </p:txBody>
      </p:sp>
      <p:pic>
        <p:nvPicPr>
          <p:cNvPr id="14" name="Picture 13" descr="A picture containing text, device, gauge&#10;&#10;Description automatically generated">
            <a:extLst>
              <a:ext uri="{FF2B5EF4-FFF2-40B4-BE49-F238E27FC236}">
                <a16:creationId xmlns:a16="http://schemas.microsoft.com/office/drawing/2014/main" id="{48F6266B-43C8-4FA3-8079-BD91A9527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068" y="1420217"/>
            <a:ext cx="3348037" cy="2440331"/>
          </a:xfrm>
          <a:prstGeom prst="rect">
            <a:avLst/>
          </a:prstGeom>
        </p:spPr>
      </p:pic>
    </p:spTree>
    <p:extLst>
      <p:ext uri="{BB962C8B-B14F-4D97-AF65-F5344CB8AC3E}">
        <p14:creationId xmlns:p14="http://schemas.microsoft.com/office/powerpoint/2010/main" val="469182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72B40-535E-4E02-BD16-D3E4C05770ED}"/>
              </a:ext>
            </a:extLst>
          </p:cNvPr>
          <p:cNvSpPr>
            <a:spLocks noGrp="1"/>
          </p:cNvSpPr>
          <p:nvPr>
            <p:ph type="title"/>
          </p:nvPr>
        </p:nvSpPr>
        <p:spPr/>
        <p:txBody>
          <a:bodyPr/>
          <a:lstStyle/>
          <a:p>
            <a:r>
              <a:rPr lang="en-CA" dirty="0"/>
              <a:t>Self-Determination</a:t>
            </a:r>
            <a:endParaRPr lang="en-US" dirty="0"/>
          </a:p>
        </p:txBody>
      </p:sp>
      <p:sp>
        <p:nvSpPr>
          <p:cNvPr id="3" name="Content Placeholder 2">
            <a:extLst>
              <a:ext uri="{FF2B5EF4-FFF2-40B4-BE49-F238E27FC236}">
                <a16:creationId xmlns:a16="http://schemas.microsoft.com/office/drawing/2014/main" id="{B3A57071-A6CE-476F-83F9-2B1EAA811F2C}"/>
              </a:ext>
            </a:extLst>
          </p:cNvPr>
          <p:cNvSpPr>
            <a:spLocks noGrp="1"/>
          </p:cNvSpPr>
          <p:nvPr>
            <p:ph idx="1"/>
          </p:nvPr>
        </p:nvSpPr>
        <p:spPr/>
        <p:txBody>
          <a:bodyPr/>
          <a:lstStyle/>
          <a:p>
            <a:r>
              <a:rPr lang="en-CA" dirty="0"/>
              <a:t>Self-Determination Theory (SDT) and </a:t>
            </a:r>
            <a:r>
              <a:rPr lang="en-US" dirty="0"/>
              <a:t>“basic psychological needs”</a:t>
            </a:r>
          </a:p>
          <a:p>
            <a:pPr lvl="1"/>
            <a:r>
              <a:rPr lang="en-US" dirty="0"/>
              <a:t>competence (feeling one is effective in meeting environmental demands)</a:t>
            </a:r>
          </a:p>
          <a:p>
            <a:pPr lvl="1"/>
            <a:r>
              <a:rPr lang="en-US" dirty="0"/>
              <a:t>autonomy (feeling authentic, acting with volition, having input)</a:t>
            </a:r>
          </a:p>
          <a:p>
            <a:pPr lvl="1"/>
            <a:r>
              <a:rPr lang="en-US" dirty="0"/>
              <a:t>relatedness (feeling connected with and cared for by significant others)</a:t>
            </a:r>
          </a:p>
          <a:p>
            <a:pPr marL="914400" lvl="2" indent="0">
              <a:buNone/>
            </a:pPr>
            <a:r>
              <a:rPr lang="en-US" dirty="0" err="1"/>
              <a:t>Duda</a:t>
            </a:r>
            <a:r>
              <a:rPr lang="en-US" dirty="0"/>
              <a:t> &amp; Appleton</a:t>
            </a:r>
          </a:p>
        </p:txBody>
      </p:sp>
      <p:sp>
        <p:nvSpPr>
          <p:cNvPr id="6" name="TextBox 5">
            <a:extLst>
              <a:ext uri="{FF2B5EF4-FFF2-40B4-BE49-F238E27FC236}">
                <a16:creationId xmlns:a16="http://schemas.microsoft.com/office/drawing/2014/main" id="{CC631CE6-7B76-46BF-AD97-68E43C087AC5}"/>
              </a:ext>
            </a:extLst>
          </p:cNvPr>
          <p:cNvSpPr txBox="1"/>
          <p:nvPr/>
        </p:nvSpPr>
        <p:spPr>
          <a:xfrm>
            <a:off x="838200" y="5296237"/>
            <a:ext cx="11017901" cy="1477328"/>
          </a:xfrm>
          <a:prstGeom prst="rect">
            <a:avLst/>
          </a:prstGeom>
          <a:noFill/>
        </p:spPr>
        <p:txBody>
          <a:bodyPr wrap="square">
            <a:spAutoFit/>
          </a:bodyPr>
          <a:lstStyle/>
          <a:p>
            <a:r>
              <a:rPr lang="en-US" dirty="0"/>
              <a:t>Deci, E. L., &amp; Ryan, R. M. (1985). Intrinsic Motivation and Self-Determination in Human Behavior. Berlin: Springer Science &amp; Business Media. </a:t>
            </a:r>
            <a:r>
              <a:rPr lang="en-US" dirty="0">
                <a:hlinkClick r:id="rId2"/>
              </a:rPr>
              <a:t>https://doi.org/10.1007/978-1-4899-2271-7</a:t>
            </a:r>
            <a:r>
              <a:rPr lang="en-US" dirty="0"/>
              <a:t>  esp. pp 154-160, image p. 139</a:t>
            </a:r>
            <a:br>
              <a:rPr lang="en-US" dirty="0"/>
            </a:br>
            <a:r>
              <a:rPr lang="en-US" dirty="0"/>
              <a:t>Joan L. </a:t>
            </a:r>
            <a:r>
              <a:rPr lang="en-US" dirty="0" err="1"/>
              <a:t>Duda</a:t>
            </a:r>
            <a:r>
              <a:rPr lang="en-US" dirty="0"/>
              <a:t>, Paul R. Appleton, in Sport and Exercise Psychology Research, 2016  </a:t>
            </a:r>
            <a:r>
              <a:rPr lang="en-US" dirty="0">
                <a:hlinkClick r:id="rId3"/>
              </a:rPr>
              <a:t>https://www.sciencedirect.com/topics/social-sciences/self-determination-theory</a:t>
            </a:r>
            <a:r>
              <a:rPr lang="en-US" dirty="0"/>
              <a:t> </a:t>
            </a:r>
          </a:p>
          <a:p>
            <a:endParaRPr lang="en-US" dirty="0"/>
          </a:p>
        </p:txBody>
      </p:sp>
      <p:pic>
        <p:nvPicPr>
          <p:cNvPr id="8" name="Picture 7">
            <a:extLst>
              <a:ext uri="{FF2B5EF4-FFF2-40B4-BE49-F238E27FC236}">
                <a16:creationId xmlns:a16="http://schemas.microsoft.com/office/drawing/2014/main" id="{F7960396-EC28-4AF4-AF32-7878CB35BC4D}"/>
              </a:ext>
            </a:extLst>
          </p:cNvPr>
          <p:cNvPicPr>
            <a:picLocks noChangeAspect="1"/>
          </p:cNvPicPr>
          <p:nvPr/>
        </p:nvPicPr>
        <p:blipFill>
          <a:blip r:embed="rId4"/>
          <a:stretch>
            <a:fillRect/>
          </a:stretch>
        </p:blipFill>
        <p:spPr>
          <a:xfrm rot="5400000">
            <a:off x="3854586" y="1461890"/>
            <a:ext cx="1476581" cy="6192114"/>
          </a:xfrm>
          <a:prstGeom prst="rect">
            <a:avLst/>
          </a:prstGeom>
        </p:spPr>
      </p:pic>
    </p:spTree>
    <p:extLst>
      <p:ext uri="{BB962C8B-B14F-4D97-AF65-F5344CB8AC3E}">
        <p14:creationId xmlns:p14="http://schemas.microsoft.com/office/powerpoint/2010/main" val="3066445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0C16-E900-49C7-A367-43DE47BFBD1F}"/>
              </a:ext>
            </a:extLst>
          </p:cNvPr>
          <p:cNvSpPr>
            <a:spLocks noGrp="1"/>
          </p:cNvSpPr>
          <p:nvPr>
            <p:ph type="title"/>
          </p:nvPr>
        </p:nvSpPr>
        <p:spPr/>
        <p:txBody>
          <a:bodyPr/>
          <a:lstStyle/>
          <a:p>
            <a:r>
              <a:rPr lang="en-CA" dirty="0"/>
              <a:t>Self-Efficacy</a:t>
            </a:r>
            <a:endParaRPr lang="en-US" dirty="0"/>
          </a:p>
        </p:txBody>
      </p:sp>
      <p:sp>
        <p:nvSpPr>
          <p:cNvPr id="3" name="Content Placeholder 2">
            <a:extLst>
              <a:ext uri="{FF2B5EF4-FFF2-40B4-BE49-F238E27FC236}">
                <a16:creationId xmlns:a16="http://schemas.microsoft.com/office/drawing/2014/main" id="{1922AF79-B6B8-4822-8F85-597B761D6D43}"/>
              </a:ext>
            </a:extLst>
          </p:cNvPr>
          <p:cNvSpPr>
            <a:spLocks noGrp="1"/>
          </p:cNvSpPr>
          <p:nvPr>
            <p:ph idx="1"/>
          </p:nvPr>
        </p:nvSpPr>
        <p:spPr>
          <a:xfrm>
            <a:off x="838200" y="1825625"/>
            <a:ext cx="4986403" cy="4351338"/>
          </a:xfrm>
        </p:spPr>
        <p:txBody>
          <a:bodyPr>
            <a:normAutofit/>
          </a:bodyPr>
          <a:lstStyle/>
          <a:p>
            <a:pPr marL="0" indent="0">
              <a:buNone/>
            </a:pPr>
            <a:r>
              <a:rPr lang="en-CA" dirty="0"/>
              <a:t>“</a:t>
            </a:r>
            <a:r>
              <a:rPr lang="en-US" dirty="0"/>
              <a:t>Self-efficacy refers to an individual's belief in his or her capacity to execute behaviors necessary to produce specific performance attainments (Bandura, 1977, 1986, 1997).”</a:t>
            </a:r>
          </a:p>
          <a:p>
            <a:pPr lvl="1"/>
            <a:r>
              <a:rPr lang="en-US" dirty="0"/>
              <a:t>Mastery experiences</a:t>
            </a:r>
          </a:p>
          <a:p>
            <a:pPr lvl="1"/>
            <a:r>
              <a:rPr lang="en-US" dirty="0"/>
              <a:t>Vicarious experiences</a:t>
            </a:r>
          </a:p>
          <a:p>
            <a:pPr lvl="1"/>
            <a:r>
              <a:rPr lang="en-US" dirty="0"/>
              <a:t>Verbal persuasion and feedback</a:t>
            </a:r>
          </a:p>
          <a:p>
            <a:pPr lvl="1"/>
            <a:r>
              <a:rPr lang="en-US" dirty="0"/>
              <a:t>Physical signals</a:t>
            </a:r>
          </a:p>
          <a:p>
            <a:pPr marL="0" indent="0">
              <a:buNone/>
            </a:pPr>
            <a:endParaRPr lang="en-US" dirty="0"/>
          </a:p>
        </p:txBody>
      </p:sp>
      <p:sp>
        <p:nvSpPr>
          <p:cNvPr id="5" name="TextBox 4">
            <a:extLst>
              <a:ext uri="{FF2B5EF4-FFF2-40B4-BE49-F238E27FC236}">
                <a16:creationId xmlns:a16="http://schemas.microsoft.com/office/drawing/2014/main" id="{6E55695C-3438-405A-8DB8-C39F3E165C60}"/>
              </a:ext>
            </a:extLst>
          </p:cNvPr>
          <p:cNvSpPr txBox="1"/>
          <p:nvPr/>
        </p:nvSpPr>
        <p:spPr>
          <a:xfrm>
            <a:off x="838200" y="5853797"/>
            <a:ext cx="10385121" cy="923330"/>
          </a:xfrm>
          <a:prstGeom prst="rect">
            <a:avLst/>
          </a:prstGeom>
          <a:noFill/>
        </p:spPr>
        <p:txBody>
          <a:bodyPr wrap="square">
            <a:spAutoFit/>
          </a:bodyPr>
          <a:lstStyle/>
          <a:p>
            <a:r>
              <a:rPr lang="en-US" dirty="0"/>
              <a:t>APA </a:t>
            </a:r>
            <a:r>
              <a:rPr lang="en-US" dirty="0">
                <a:hlinkClick r:id="rId2"/>
              </a:rPr>
              <a:t>https://www.apa.org/pi/aids/resources/education/self-efficacy</a:t>
            </a:r>
            <a:r>
              <a:rPr lang="en-US" dirty="0"/>
              <a:t> </a:t>
            </a:r>
          </a:p>
          <a:p>
            <a:r>
              <a:rPr lang="en-US" dirty="0"/>
              <a:t>Image: </a:t>
            </a:r>
            <a:r>
              <a:rPr lang="en-US" dirty="0">
                <a:hlinkClick r:id="rId3"/>
              </a:rPr>
              <a:t>https://www.ovpconsulting.com/weekly/2018/11/16/086p3teoj8d0dbvuwbt51sh7qkc63c</a:t>
            </a:r>
            <a:endParaRPr lang="en-US" dirty="0"/>
          </a:p>
          <a:p>
            <a:r>
              <a:rPr lang="en-US" dirty="0"/>
              <a:t>Laura Ritchie, 2016, Fostering Self-Efficacy in Higher Education Students,  pp. 25-30 </a:t>
            </a:r>
          </a:p>
        </p:txBody>
      </p:sp>
      <p:pic>
        <p:nvPicPr>
          <p:cNvPr id="7" name="Picture 6" descr="Shape&#10;&#10;Description automatically generated with medium confidence">
            <a:extLst>
              <a:ext uri="{FF2B5EF4-FFF2-40B4-BE49-F238E27FC236}">
                <a16:creationId xmlns:a16="http://schemas.microsoft.com/office/drawing/2014/main" id="{732892AF-CAB6-4389-9C30-A9CA17CB4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506" y="1825625"/>
            <a:ext cx="5738819" cy="3385202"/>
          </a:xfrm>
          <a:prstGeom prst="rect">
            <a:avLst/>
          </a:prstGeom>
        </p:spPr>
      </p:pic>
    </p:spTree>
    <p:extLst>
      <p:ext uri="{BB962C8B-B14F-4D97-AF65-F5344CB8AC3E}">
        <p14:creationId xmlns:p14="http://schemas.microsoft.com/office/powerpoint/2010/main" val="130814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0E41-7A01-4468-9BE5-7BFC9EDE6042}"/>
              </a:ext>
            </a:extLst>
          </p:cNvPr>
          <p:cNvSpPr>
            <a:spLocks noGrp="1"/>
          </p:cNvSpPr>
          <p:nvPr>
            <p:ph type="title"/>
          </p:nvPr>
        </p:nvSpPr>
        <p:spPr/>
        <p:txBody>
          <a:bodyPr/>
          <a:lstStyle/>
          <a:p>
            <a:r>
              <a:rPr lang="en-CA" dirty="0"/>
              <a:t>Dimensions of Learner Agency</a:t>
            </a:r>
            <a:endParaRPr lang="en-US" dirty="0"/>
          </a:p>
        </p:txBody>
      </p:sp>
      <p:sp>
        <p:nvSpPr>
          <p:cNvPr id="3" name="Content Placeholder 2">
            <a:extLst>
              <a:ext uri="{FF2B5EF4-FFF2-40B4-BE49-F238E27FC236}">
                <a16:creationId xmlns:a16="http://schemas.microsoft.com/office/drawing/2014/main" id="{84EF98C6-9C52-4D1E-A78F-AE540BCA0791}"/>
              </a:ext>
            </a:extLst>
          </p:cNvPr>
          <p:cNvSpPr>
            <a:spLocks noGrp="1"/>
          </p:cNvSpPr>
          <p:nvPr>
            <p:ph idx="1"/>
          </p:nvPr>
        </p:nvSpPr>
        <p:spPr>
          <a:xfrm>
            <a:off x="5962388" y="1825625"/>
            <a:ext cx="5391411" cy="4351338"/>
          </a:xfrm>
        </p:spPr>
        <p:txBody>
          <a:bodyPr/>
          <a:lstStyle/>
          <a:p>
            <a:pPr marL="0" indent="0">
              <a:buNone/>
            </a:pPr>
            <a:r>
              <a:rPr lang="en-US" dirty="0"/>
              <a:t>Eric </a:t>
            </a:r>
            <a:r>
              <a:rPr lang="en-US" dirty="0" err="1"/>
              <a:t>Sheninger's</a:t>
            </a:r>
            <a:r>
              <a:rPr lang="en-US" dirty="0"/>
              <a:t> approach: "There are many strategies that educators were implementing well before the pandemic that hold more value now. Regardless of the terminology used, these represent more personalized pathways that focus on student agency leading to empowerment and more ownership of the learning experience."</a:t>
            </a:r>
          </a:p>
        </p:txBody>
      </p:sp>
      <p:pic>
        <p:nvPicPr>
          <p:cNvPr id="4" name="Picture 3">
            <a:extLst>
              <a:ext uri="{FF2B5EF4-FFF2-40B4-BE49-F238E27FC236}">
                <a16:creationId xmlns:a16="http://schemas.microsoft.com/office/drawing/2014/main" id="{0ABD8C8E-1DA0-4170-A503-85BACF485DE4}"/>
              </a:ext>
            </a:extLst>
          </p:cNvPr>
          <p:cNvPicPr>
            <a:picLocks noChangeAspect="1"/>
          </p:cNvPicPr>
          <p:nvPr/>
        </p:nvPicPr>
        <p:blipFill>
          <a:blip r:embed="rId2"/>
          <a:stretch>
            <a:fillRect/>
          </a:stretch>
        </p:blipFill>
        <p:spPr>
          <a:xfrm>
            <a:off x="838199" y="1690687"/>
            <a:ext cx="4898721" cy="4898721"/>
          </a:xfrm>
          <a:prstGeom prst="rect">
            <a:avLst/>
          </a:prstGeom>
        </p:spPr>
      </p:pic>
      <p:sp>
        <p:nvSpPr>
          <p:cNvPr id="6" name="TextBox 5">
            <a:extLst>
              <a:ext uri="{FF2B5EF4-FFF2-40B4-BE49-F238E27FC236}">
                <a16:creationId xmlns:a16="http://schemas.microsoft.com/office/drawing/2014/main" id="{24CD261B-D721-4A63-B4B8-B873D1602149}"/>
              </a:ext>
            </a:extLst>
          </p:cNvPr>
          <p:cNvSpPr txBox="1"/>
          <p:nvPr/>
        </p:nvSpPr>
        <p:spPr>
          <a:xfrm>
            <a:off x="5962388" y="6169709"/>
            <a:ext cx="5570950" cy="646331"/>
          </a:xfrm>
          <a:prstGeom prst="rect">
            <a:avLst/>
          </a:prstGeom>
          <a:noFill/>
        </p:spPr>
        <p:txBody>
          <a:bodyPr wrap="square">
            <a:spAutoFit/>
          </a:bodyPr>
          <a:lstStyle/>
          <a:p>
            <a:r>
              <a:rPr lang="en-US" dirty="0">
                <a:hlinkClick r:id="rId3"/>
              </a:rPr>
              <a:t>http://esheninger.blogspot.com/2020/09/high-agency-in-remote-and-hybrid.html</a:t>
            </a:r>
            <a:r>
              <a:rPr lang="en-US" dirty="0"/>
              <a:t> </a:t>
            </a:r>
          </a:p>
        </p:txBody>
      </p:sp>
    </p:spTree>
    <p:extLst>
      <p:ext uri="{BB962C8B-B14F-4D97-AF65-F5344CB8AC3E}">
        <p14:creationId xmlns:p14="http://schemas.microsoft.com/office/powerpoint/2010/main" val="4122482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7CBB-70AE-4B36-B6E3-3B750088BDEA}"/>
              </a:ext>
            </a:extLst>
          </p:cNvPr>
          <p:cNvSpPr>
            <a:spLocks noGrp="1"/>
          </p:cNvSpPr>
          <p:nvPr>
            <p:ph type="title"/>
          </p:nvPr>
        </p:nvSpPr>
        <p:spPr/>
        <p:txBody>
          <a:bodyPr/>
          <a:lstStyle/>
          <a:p>
            <a:r>
              <a:rPr lang="en-CA" dirty="0"/>
              <a:t>Free Learning and Control Learning</a:t>
            </a:r>
            <a:endParaRPr lang="en-US" dirty="0"/>
          </a:p>
        </p:txBody>
      </p:sp>
      <p:sp>
        <p:nvSpPr>
          <p:cNvPr id="5" name="TextBox 4">
            <a:extLst>
              <a:ext uri="{FF2B5EF4-FFF2-40B4-BE49-F238E27FC236}">
                <a16:creationId xmlns:a16="http://schemas.microsoft.com/office/drawing/2014/main" id="{9BC279C4-8D58-4B81-B508-F075C8F061D5}"/>
              </a:ext>
            </a:extLst>
          </p:cNvPr>
          <p:cNvSpPr txBox="1"/>
          <p:nvPr/>
        </p:nvSpPr>
        <p:spPr>
          <a:xfrm>
            <a:off x="1047541" y="5853797"/>
            <a:ext cx="6094324" cy="646331"/>
          </a:xfrm>
          <a:prstGeom prst="rect">
            <a:avLst/>
          </a:prstGeom>
          <a:noFill/>
        </p:spPr>
        <p:txBody>
          <a:bodyPr wrap="square">
            <a:spAutoFit/>
          </a:bodyPr>
          <a:lstStyle/>
          <a:p>
            <a:r>
              <a:rPr lang="en-US" dirty="0">
                <a:hlinkClick r:id="rId2"/>
              </a:rPr>
              <a:t>https://www.downes.ca/presentation/172</a:t>
            </a:r>
            <a:endParaRPr lang="en-US" dirty="0"/>
          </a:p>
          <a:p>
            <a:r>
              <a:rPr lang="en-US" dirty="0">
                <a:hlinkClick r:id="rId3"/>
              </a:rPr>
              <a:t>https://www.downes.ca/presentation/380</a:t>
            </a:r>
            <a:r>
              <a:rPr lang="en-US" dirty="0"/>
              <a:t>  </a:t>
            </a:r>
          </a:p>
        </p:txBody>
      </p:sp>
      <p:pic>
        <p:nvPicPr>
          <p:cNvPr id="11" name="Content Placeholder 10">
            <a:extLst>
              <a:ext uri="{FF2B5EF4-FFF2-40B4-BE49-F238E27FC236}">
                <a16:creationId xmlns:a16="http://schemas.microsoft.com/office/drawing/2014/main" id="{BE62A929-0F93-4DDE-ACD7-BDC4978476CD}"/>
              </a:ext>
            </a:extLst>
          </p:cNvPr>
          <p:cNvPicPr>
            <a:picLocks noGrp="1" noChangeAspect="1"/>
          </p:cNvPicPr>
          <p:nvPr>
            <p:ph idx="1"/>
          </p:nvPr>
        </p:nvPicPr>
        <p:blipFill>
          <a:blip r:embed="rId4"/>
          <a:stretch>
            <a:fillRect/>
          </a:stretch>
        </p:blipFill>
        <p:spPr>
          <a:xfrm>
            <a:off x="838201" y="1453062"/>
            <a:ext cx="3832952" cy="3980943"/>
          </a:xfrm>
          <a:ln w="3175">
            <a:solidFill>
              <a:schemeClr val="tx1"/>
            </a:solidFill>
          </a:ln>
        </p:spPr>
      </p:pic>
      <p:pic>
        <p:nvPicPr>
          <p:cNvPr id="13" name="Picture 12">
            <a:extLst>
              <a:ext uri="{FF2B5EF4-FFF2-40B4-BE49-F238E27FC236}">
                <a16:creationId xmlns:a16="http://schemas.microsoft.com/office/drawing/2014/main" id="{4430687E-E506-42A9-B83F-F13B04DEDB5C}"/>
              </a:ext>
            </a:extLst>
          </p:cNvPr>
          <p:cNvPicPr>
            <a:picLocks noChangeAspect="1"/>
          </p:cNvPicPr>
          <p:nvPr/>
        </p:nvPicPr>
        <p:blipFill>
          <a:blip r:embed="rId5"/>
          <a:stretch>
            <a:fillRect/>
          </a:stretch>
        </p:blipFill>
        <p:spPr>
          <a:xfrm>
            <a:off x="5212806" y="1453062"/>
            <a:ext cx="4133468" cy="3980942"/>
          </a:xfrm>
          <a:prstGeom prst="rect">
            <a:avLst/>
          </a:prstGeom>
          <a:ln w="3175">
            <a:solidFill>
              <a:schemeClr val="tx1"/>
            </a:solidFill>
          </a:ln>
        </p:spPr>
      </p:pic>
    </p:spTree>
    <p:extLst>
      <p:ext uri="{BB962C8B-B14F-4D97-AF65-F5344CB8AC3E}">
        <p14:creationId xmlns:p14="http://schemas.microsoft.com/office/powerpoint/2010/main" val="1797157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nowy field with trees&#10;&#10;Description automatically generated with low confidence">
            <a:extLst>
              <a:ext uri="{FF2B5EF4-FFF2-40B4-BE49-F238E27FC236}">
                <a16:creationId xmlns:a16="http://schemas.microsoft.com/office/drawing/2014/main" id="{E4E84FF6-70A8-4CF2-889E-D4A105EC3CD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27D0D55E-D6E2-480D-8ECD-5395CC51E667}"/>
              </a:ext>
            </a:extLst>
          </p:cNvPr>
          <p:cNvSpPr>
            <a:spLocks noGrp="1"/>
          </p:cNvSpPr>
          <p:nvPr>
            <p:ph type="ctrTitle"/>
          </p:nvPr>
        </p:nvSpPr>
        <p:spPr>
          <a:xfrm>
            <a:off x="1524000" y="1122362"/>
            <a:ext cx="9144000" cy="2900518"/>
          </a:xfrm>
        </p:spPr>
        <p:txBody>
          <a:bodyPr>
            <a:normAutofit/>
          </a:bodyPr>
          <a:lstStyle/>
          <a:p>
            <a:r>
              <a:rPr lang="en-CA">
                <a:solidFill>
                  <a:srgbClr val="FFFFFF"/>
                </a:solidFill>
              </a:rPr>
              <a:t>Agency – Part Two</a:t>
            </a:r>
            <a:endParaRPr lang="en-US">
              <a:solidFill>
                <a:srgbClr val="FFFFFF"/>
              </a:solidFill>
            </a:endParaRPr>
          </a:p>
        </p:txBody>
      </p:sp>
      <p:sp>
        <p:nvSpPr>
          <p:cNvPr id="3" name="Subtitle 2">
            <a:extLst>
              <a:ext uri="{FF2B5EF4-FFF2-40B4-BE49-F238E27FC236}">
                <a16:creationId xmlns:a16="http://schemas.microsoft.com/office/drawing/2014/main" id="{BC63E4AA-0456-4C86-89D8-6D7D70DFD529}"/>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Stephen Downes</a:t>
            </a:r>
          </a:p>
          <a:p>
            <a:r>
              <a:rPr lang="en-CA">
                <a:solidFill>
                  <a:srgbClr val="FFFFFF"/>
                </a:solidFill>
              </a:rPr>
              <a:t>January 5, 2022</a:t>
            </a:r>
            <a:endParaRPr lang="en-US">
              <a:solidFill>
                <a:srgbClr val="FFFFFF"/>
              </a:solidFill>
            </a:endParaRPr>
          </a:p>
        </p:txBody>
      </p:sp>
    </p:spTree>
    <p:extLst>
      <p:ext uri="{BB962C8B-B14F-4D97-AF65-F5344CB8AC3E}">
        <p14:creationId xmlns:p14="http://schemas.microsoft.com/office/powerpoint/2010/main" val="33818784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37B9C5F-2B62-4AB1-ABD9-C8118615D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484" y="1492650"/>
            <a:ext cx="6277978" cy="5000225"/>
          </a:xfrm>
          <a:prstGeom prst="rect">
            <a:avLst/>
          </a:prstGeom>
        </p:spPr>
      </p:pic>
      <p:sp>
        <p:nvSpPr>
          <p:cNvPr id="2" name="Title 1">
            <a:extLst>
              <a:ext uri="{FF2B5EF4-FFF2-40B4-BE49-F238E27FC236}">
                <a16:creationId xmlns:a16="http://schemas.microsoft.com/office/drawing/2014/main" id="{8AD6E20A-88E6-4EBF-90DC-D0EAD58B9A70}"/>
              </a:ext>
            </a:extLst>
          </p:cNvPr>
          <p:cNvSpPr>
            <a:spLocks noGrp="1"/>
          </p:cNvSpPr>
          <p:nvPr>
            <p:ph type="title"/>
          </p:nvPr>
        </p:nvSpPr>
        <p:spPr/>
        <p:txBody>
          <a:bodyPr/>
          <a:lstStyle/>
          <a:p>
            <a:r>
              <a:rPr lang="en-CA" dirty="0"/>
              <a:t>Conceptions of Agency</a:t>
            </a:r>
            <a:endParaRPr lang="en-US" dirty="0"/>
          </a:p>
        </p:txBody>
      </p:sp>
      <p:sp>
        <p:nvSpPr>
          <p:cNvPr id="3" name="Content Placeholder 2">
            <a:extLst>
              <a:ext uri="{FF2B5EF4-FFF2-40B4-BE49-F238E27FC236}">
                <a16:creationId xmlns:a16="http://schemas.microsoft.com/office/drawing/2014/main" id="{7B77CD1B-E611-44E0-898F-E7F6FE4D4B1B}"/>
              </a:ext>
            </a:extLst>
          </p:cNvPr>
          <p:cNvSpPr>
            <a:spLocks noGrp="1"/>
          </p:cNvSpPr>
          <p:nvPr>
            <p:ph idx="1"/>
          </p:nvPr>
        </p:nvSpPr>
        <p:spPr/>
        <p:txBody>
          <a:bodyPr/>
          <a:lstStyle/>
          <a:p>
            <a:r>
              <a:rPr lang="en-CA" dirty="0"/>
              <a:t>Power / Outcomes</a:t>
            </a:r>
          </a:p>
          <a:p>
            <a:r>
              <a:rPr lang="en-CA" dirty="0"/>
              <a:t>Competences</a:t>
            </a:r>
          </a:p>
          <a:p>
            <a:r>
              <a:rPr lang="en-CA" dirty="0"/>
              <a:t>Feeling</a:t>
            </a:r>
          </a:p>
          <a:p>
            <a:r>
              <a:rPr lang="en-CA" dirty="0"/>
              <a:t>Ownership</a:t>
            </a:r>
          </a:p>
          <a:p>
            <a:endParaRPr lang="en-US" dirty="0"/>
          </a:p>
        </p:txBody>
      </p:sp>
      <p:sp>
        <p:nvSpPr>
          <p:cNvPr id="7" name="TextBox 6">
            <a:extLst>
              <a:ext uri="{FF2B5EF4-FFF2-40B4-BE49-F238E27FC236}">
                <a16:creationId xmlns:a16="http://schemas.microsoft.com/office/drawing/2014/main" id="{0FFBBFA0-00AF-4ACA-B8AE-5290441BB36A}"/>
              </a:ext>
            </a:extLst>
          </p:cNvPr>
          <p:cNvSpPr txBox="1"/>
          <p:nvPr/>
        </p:nvSpPr>
        <p:spPr>
          <a:xfrm>
            <a:off x="8748462" y="2799556"/>
            <a:ext cx="2807368" cy="3693319"/>
          </a:xfrm>
          <a:prstGeom prst="rect">
            <a:avLst/>
          </a:prstGeom>
          <a:noFill/>
        </p:spPr>
        <p:txBody>
          <a:bodyPr wrap="square">
            <a:spAutoFit/>
          </a:bodyPr>
          <a:lstStyle/>
          <a:p>
            <a:r>
              <a:rPr lang="en-US" dirty="0"/>
              <a:t>Image: Gayle Jenkins, 2019, Teacher agency: the effects of active and passive responses to curriculum change. Australian Educational Researcher 47(1):1-15 </a:t>
            </a:r>
            <a:r>
              <a:rPr lang="en-US" dirty="0">
                <a:hlinkClick r:id="rId3"/>
              </a:rPr>
              <a:t>https://www.researchgate.net/publication/333663018_Teacher_agency_the_effects_of_active_and_passive_responses_to_curriculum_change</a:t>
            </a:r>
            <a:r>
              <a:rPr lang="en-US" dirty="0"/>
              <a:t> </a:t>
            </a:r>
          </a:p>
        </p:txBody>
      </p:sp>
    </p:spTree>
    <p:extLst>
      <p:ext uri="{BB962C8B-B14F-4D97-AF65-F5344CB8AC3E}">
        <p14:creationId xmlns:p14="http://schemas.microsoft.com/office/powerpoint/2010/main" val="814458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5B8C-1587-4964-81E7-04C705DACAF5}"/>
              </a:ext>
            </a:extLst>
          </p:cNvPr>
          <p:cNvSpPr>
            <a:spLocks noGrp="1"/>
          </p:cNvSpPr>
          <p:nvPr>
            <p:ph type="title"/>
          </p:nvPr>
        </p:nvSpPr>
        <p:spPr/>
        <p:txBody>
          <a:bodyPr/>
          <a:lstStyle/>
          <a:p>
            <a:r>
              <a:rPr lang="en-CA" dirty="0"/>
              <a:t>Where We Are</a:t>
            </a:r>
            <a:endParaRPr lang="en-US" dirty="0"/>
          </a:p>
        </p:txBody>
      </p:sp>
      <p:sp>
        <p:nvSpPr>
          <p:cNvPr id="3" name="Content Placeholder 2">
            <a:extLst>
              <a:ext uri="{FF2B5EF4-FFF2-40B4-BE49-F238E27FC236}">
                <a16:creationId xmlns:a16="http://schemas.microsoft.com/office/drawing/2014/main" id="{05EC452D-74A2-49E7-B501-17C2AB280EB9}"/>
              </a:ext>
            </a:extLst>
          </p:cNvPr>
          <p:cNvSpPr>
            <a:spLocks noGrp="1"/>
          </p:cNvSpPr>
          <p:nvPr>
            <p:ph idx="1"/>
          </p:nvPr>
        </p:nvSpPr>
        <p:spPr>
          <a:xfrm>
            <a:off x="4178300" y="2616199"/>
            <a:ext cx="6985000" cy="2354263"/>
          </a:xfrm>
        </p:spPr>
        <p:txBody>
          <a:bodyPr/>
          <a:lstStyle/>
          <a:p>
            <a:r>
              <a:rPr lang="en-CA" dirty="0"/>
              <a:t>Ethical practice as culture</a:t>
            </a:r>
          </a:p>
          <a:p>
            <a:r>
              <a:rPr lang="en-CA" dirty="0"/>
              <a:t>Ethical practice as citizenship</a:t>
            </a:r>
          </a:p>
          <a:p>
            <a:r>
              <a:rPr lang="en-CA" dirty="0"/>
              <a:t>Ethical practice as democracy</a:t>
            </a:r>
          </a:p>
          <a:p>
            <a:r>
              <a:rPr lang="en-CA" dirty="0"/>
              <a:t>Ethical practice as agency</a:t>
            </a:r>
            <a:endParaRPr lang="en-US" dirty="0"/>
          </a:p>
        </p:txBody>
      </p:sp>
      <p:sp>
        <p:nvSpPr>
          <p:cNvPr id="4" name="TextBox 3">
            <a:extLst>
              <a:ext uri="{FF2B5EF4-FFF2-40B4-BE49-F238E27FC236}">
                <a16:creationId xmlns:a16="http://schemas.microsoft.com/office/drawing/2014/main" id="{50297728-8A97-4FE5-93E7-FCFB6BE16C7B}"/>
              </a:ext>
            </a:extLst>
          </p:cNvPr>
          <p:cNvSpPr txBox="1"/>
          <p:nvPr/>
        </p:nvSpPr>
        <p:spPr>
          <a:xfrm>
            <a:off x="838200" y="1975686"/>
            <a:ext cx="3441700" cy="2246769"/>
          </a:xfrm>
          <a:prstGeom prst="rect">
            <a:avLst/>
          </a:prstGeom>
          <a:noFill/>
        </p:spPr>
        <p:txBody>
          <a:bodyPr wrap="square" rtlCol="0">
            <a:spAutoFit/>
          </a:bodyPr>
          <a:lstStyle/>
          <a:p>
            <a:r>
              <a:rPr lang="en-CA" sz="2800" dirty="0"/>
              <a:t>Ethical Practice</a:t>
            </a:r>
          </a:p>
          <a:p>
            <a:pPr marL="457200" indent="-457200">
              <a:buFont typeface="Arial" panose="020B0604020202020204" pitchFamily="34" charset="0"/>
              <a:buChar char="•"/>
            </a:pPr>
            <a:r>
              <a:rPr lang="en-CA" sz="2800" dirty="0"/>
              <a:t>Regulation</a:t>
            </a:r>
          </a:p>
          <a:p>
            <a:pPr marL="457200" indent="-457200">
              <a:buFont typeface="Arial" panose="020B0604020202020204" pitchFamily="34" charset="0"/>
              <a:buChar char="•"/>
            </a:pPr>
            <a:r>
              <a:rPr lang="en-CA" sz="2800" dirty="0"/>
              <a:t>Frameworks</a:t>
            </a:r>
          </a:p>
          <a:p>
            <a:pPr marL="457200" indent="-457200">
              <a:buFont typeface="Arial" panose="020B0604020202020204" pitchFamily="34" charset="0"/>
              <a:buChar char="•"/>
            </a:pPr>
            <a:r>
              <a:rPr lang="en-CA" sz="2800" dirty="0"/>
              <a:t>Culture</a:t>
            </a:r>
          </a:p>
          <a:p>
            <a:pPr marL="457200" indent="-457200">
              <a:buFont typeface="Arial" panose="020B0604020202020204" pitchFamily="34" charset="0"/>
              <a:buChar char="•"/>
            </a:pPr>
            <a:r>
              <a:rPr lang="en-CA" sz="2800" dirty="0"/>
              <a:t>Ourselves</a:t>
            </a:r>
            <a:endParaRPr lang="en-US" sz="2800" dirty="0"/>
          </a:p>
        </p:txBody>
      </p:sp>
      <p:sp>
        <p:nvSpPr>
          <p:cNvPr id="5" name="Right Brace 4">
            <a:extLst>
              <a:ext uri="{FF2B5EF4-FFF2-40B4-BE49-F238E27FC236}">
                <a16:creationId xmlns:a16="http://schemas.microsoft.com/office/drawing/2014/main" id="{2B7DE35F-4BBB-445E-903B-1EB67CF66161}"/>
              </a:ext>
            </a:extLst>
          </p:cNvPr>
          <p:cNvSpPr/>
          <p:nvPr/>
        </p:nvSpPr>
        <p:spPr>
          <a:xfrm flipH="1">
            <a:off x="3512344" y="2389187"/>
            <a:ext cx="665956" cy="2362200"/>
          </a:xfrm>
          <a:prstGeom prst="rightBrace">
            <a:avLst>
              <a:gd name="adj1" fmla="val 38945"/>
              <a:gd name="adj2" fmla="val 483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8B0A9FD-5E9F-4FAB-A1F1-F07B788113CF}"/>
              </a:ext>
            </a:extLst>
          </p:cNvPr>
          <p:cNvCxnSpPr>
            <a:stCxn id="5" idx="1"/>
          </p:cNvCxnSpPr>
          <p:nvPr/>
        </p:nvCxnSpPr>
        <p:spPr>
          <a:xfrm flipH="1">
            <a:off x="2520178" y="3532185"/>
            <a:ext cx="99216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90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7CBB-70AE-4B36-B6E3-3B750088BDEA}"/>
              </a:ext>
            </a:extLst>
          </p:cNvPr>
          <p:cNvSpPr>
            <a:spLocks noGrp="1"/>
          </p:cNvSpPr>
          <p:nvPr>
            <p:ph type="title"/>
          </p:nvPr>
        </p:nvSpPr>
        <p:spPr/>
        <p:txBody>
          <a:bodyPr/>
          <a:lstStyle/>
          <a:p>
            <a:r>
              <a:rPr lang="en-CA" dirty="0"/>
              <a:t>Free Learning and Control Learning</a:t>
            </a:r>
            <a:endParaRPr lang="en-US" dirty="0"/>
          </a:p>
        </p:txBody>
      </p:sp>
      <p:sp>
        <p:nvSpPr>
          <p:cNvPr id="5" name="TextBox 4">
            <a:extLst>
              <a:ext uri="{FF2B5EF4-FFF2-40B4-BE49-F238E27FC236}">
                <a16:creationId xmlns:a16="http://schemas.microsoft.com/office/drawing/2014/main" id="{9BC279C4-8D58-4B81-B508-F075C8F061D5}"/>
              </a:ext>
            </a:extLst>
          </p:cNvPr>
          <p:cNvSpPr txBox="1"/>
          <p:nvPr/>
        </p:nvSpPr>
        <p:spPr>
          <a:xfrm>
            <a:off x="838200" y="5998176"/>
            <a:ext cx="8648595" cy="646331"/>
          </a:xfrm>
          <a:prstGeom prst="rect">
            <a:avLst/>
          </a:prstGeom>
          <a:noFill/>
        </p:spPr>
        <p:txBody>
          <a:bodyPr wrap="square">
            <a:spAutoFit/>
          </a:bodyPr>
          <a:lstStyle/>
          <a:p>
            <a:r>
              <a:rPr lang="en-US" dirty="0"/>
              <a:t>Ben </a:t>
            </a:r>
            <a:r>
              <a:rPr lang="en-US" dirty="0" err="1"/>
              <a:t>Werdmüller</a:t>
            </a:r>
            <a:r>
              <a:rPr lang="en-US" dirty="0"/>
              <a:t>, 2022, The </a:t>
            </a:r>
            <a:r>
              <a:rPr lang="en-US" dirty="0" err="1"/>
              <a:t>perfomative</a:t>
            </a:r>
            <a:r>
              <a:rPr lang="en-US" dirty="0"/>
              <a:t> demonstration of education </a:t>
            </a:r>
            <a:r>
              <a:rPr lang="en-US" dirty="0">
                <a:hlinkClick r:id="rId2"/>
              </a:rPr>
              <a:t>https://werd.io/2022/the-perfomative-demonstration-of-education</a:t>
            </a:r>
            <a:r>
              <a:rPr lang="en-US" dirty="0"/>
              <a:t> </a:t>
            </a:r>
          </a:p>
        </p:txBody>
      </p:sp>
      <p:pic>
        <p:nvPicPr>
          <p:cNvPr id="11" name="Content Placeholder 10">
            <a:extLst>
              <a:ext uri="{FF2B5EF4-FFF2-40B4-BE49-F238E27FC236}">
                <a16:creationId xmlns:a16="http://schemas.microsoft.com/office/drawing/2014/main" id="{BE62A929-0F93-4DDE-ACD7-BDC4978476CD}"/>
              </a:ext>
            </a:extLst>
          </p:cNvPr>
          <p:cNvPicPr>
            <a:picLocks noGrp="1" noChangeAspect="1"/>
          </p:cNvPicPr>
          <p:nvPr>
            <p:ph idx="1"/>
          </p:nvPr>
        </p:nvPicPr>
        <p:blipFill>
          <a:blip r:embed="rId3"/>
          <a:stretch>
            <a:fillRect/>
          </a:stretch>
        </p:blipFill>
        <p:spPr>
          <a:xfrm>
            <a:off x="838201" y="1453062"/>
            <a:ext cx="3832952" cy="3980943"/>
          </a:xfrm>
          <a:ln w="3175">
            <a:solidFill>
              <a:schemeClr val="tx1"/>
            </a:solidFill>
          </a:ln>
        </p:spPr>
      </p:pic>
      <p:pic>
        <p:nvPicPr>
          <p:cNvPr id="13" name="Picture 12">
            <a:extLst>
              <a:ext uri="{FF2B5EF4-FFF2-40B4-BE49-F238E27FC236}">
                <a16:creationId xmlns:a16="http://schemas.microsoft.com/office/drawing/2014/main" id="{4430687E-E506-42A9-B83F-F13B04DEDB5C}"/>
              </a:ext>
            </a:extLst>
          </p:cNvPr>
          <p:cNvPicPr>
            <a:picLocks noChangeAspect="1"/>
          </p:cNvPicPr>
          <p:nvPr/>
        </p:nvPicPr>
        <p:blipFill>
          <a:blip r:embed="rId4"/>
          <a:stretch>
            <a:fillRect/>
          </a:stretch>
        </p:blipFill>
        <p:spPr>
          <a:xfrm>
            <a:off x="5212806" y="1453062"/>
            <a:ext cx="4133468" cy="3980942"/>
          </a:xfrm>
          <a:prstGeom prst="rect">
            <a:avLst/>
          </a:prstGeom>
          <a:ln w="3175">
            <a:solidFill>
              <a:schemeClr val="tx1"/>
            </a:solidFill>
          </a:ln>
        </p:spPr>
      </p:pic>
      <p:sp>
        <p:nvSpPr>
          <p:cNvPr id="9" name="TextBox 8">
            <a:extLst>
              <a:ext uri="{FF2B5EF4-FFF2-40B4-BE49-F238E27FC236}">
                <a16:creationId xmlns:a16="http://schemas.microsoft.com/office/drawing/2014/main" id="{A341F07C-242B-420D-9297-D4E0362FD7A8}"/>
              </a:ext>
            </a:extLst>
          </p:cNvPr>
          <p:cNvSpPr txBox="1"/>
          <p:nvPr/>
        </p:nvSpPr>
        <p:spPr>
          <a:xfrm>
            <a:off x="3048000" y="2694346"/>
            <a:ext cx="6096000"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107003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3DA3-07DF-4B23-9D77-C587C2084041}"/>
              </a:ext>
            </a:extLst>
          </p:cNvPr>
          <p:cNvSpPr>
            <a:spLocks noGrp="1"/>
          </p:cNvSpPr>
          <p:nvPr>
            <p:ph type="title"/>
          </p:nvPr>
        </p:nvSpPr>
        <p:spPr/>
        <p:txBody>
          <a:bodyPr/>
          <a:lstStyle/>
          <a:p>
            <a:r>
              <a:rPr lang="en-CA" dirty="0"/>
              <a:t>About Science Literacy</a:t>
            </a:r>
            <a:endParaRPr lang="en-US" dirty="0"/>
          </a:p>
        </p:txBody>
      </p:sp>
      <p:sp>
        <p:nvSpPr>
          <p:cNvPr id="3" name="Content Placeholder 2">
            <a:extLst>
              <a:ext uri="{FF2B5EF4-FFF2-40B4-BE49-F238E27FC236}">
                <a16:creationId xmlns:a16="http://schemas.microsoft.com/office/drawing/2014/main" id="{8D09C9AD-672E-4AFC-B8AD-AFD70929B2F4}"/>
              </a:ext>
            </a:extLst>
          </p:cNvPr>
          <p:cNvSpPr>
            <a:spLocks noGrp="1"/>
          </p:cNvSpPr>
          <p:nvPr>
            <p:ph idx="1"/>
          </p:nvPr>
        </p:nvSpPr>
        <p:spPr/>
        <p:txBody>
          <a:bodyPr/>
          <a:lstStyle/>
          <a:p>
            <a:r>
              <a:rPr lang="en-US" dirty="0"/>
              <a:t>“For decades, we've been mistakenly measuring science literacy by measuring which specific facts people have memorized.</a:t>
            </a:r>
          </a:p>
          <a:p>
            <a:r>
              <a:rPr lang="en-US" dirty="0"/>
              <a:t>“Instead, developing an awareness of and an appreciation for science and what it does for society is a far more impactful approach.</a:t>
            </a:r>
          </a:p>
          <a:p>
            <a:r>
              <a:rPr lang="en-US" dirty="0"/>
              <a:t>“Science is our best tool for separating what is true from what is not, and we abandon it at our own peril as a society.”</a:t>
            </a:r>
          </a:p>
        </p:txBody>
      </p:sp>
      <p:pic>
        <p:nvPicPr>
          <p:cNvPr id="5" name="Picture 4" descr="A person speaking into a microphone&#10;&#10;Description automatically generated with medium confidence">
            <a:extLst>
              <a:ext uri="{FF2B5EF4-FFF2-40B4-BE49-F238E27FC236}">
                <a16:creationId xmlns:a16="http://schemas.microsoft.com/office/drawing/2014/main" id="{6E6C44A2-8542-480A-B8A9-6FE6E52E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488" y="4572627"/>
            <a:ext cx="3674670" cy="2067002"/>
          </a:xfrm>
          <a:prstGeom prst="rect">
            <a:avLst/>
          </a:prstGeom>
        </p:spPr>
      </p:pic>
      <p:sp>
        <p:nvSpPr>
          <p:cNvPr id="9" name="TextBox 8">
            <a:extLst>
              <a:ext uri="{FF2B5EF4-FFF2-40B4-BE49-F238E27FC236}">
                <a16:creationId xmlns:a16="http://schemas.microsoft.com/office/drawing/2014/main" id="{68DE524A-6151-4A02-B148-A70563ECC697}"/>
              </a:ext>
            </a:extLst>
          </p:cNvPr>
          <p:cNvSpPr txBox="1"/>
          <p:nvPr/>
        </p:nvSpPr>
        <p:spPr>
          <a:xfrm>
            <a:off x="838200" y="4784244"/>
            <a:ext cx="6094324" cy="1200329"/>
          </a:xfrm>
          <a:prstGeom prst="rect">
            <a:avLst/>
          </a:prstGeom>
          <a:noFill/>
        </p:spPr>
        <p:txBody>
          <a:bodyPr wrap="square">
            <a:spAutoFit/>
          </a:bodyPr>
          <a:lstStyle/>
          <a:p>
            <a:r>
              <a:rPr lang="en-US" dirty="0"/>
              <a:t>Ethan Siegel, 2021, America’s big mistake about science literacy came back to haunt us in 2021, Big Think </a:t>
            </a:r>
            <a:r>
              <a:rPr lang="en-US" dirty="0">
                <a:hlinkClick r:id="rId3"/>
              </a:rPr>
              <a:t>https://bigthink.com/starts-with-a-bang/americas-big-mistake-science-literacy/</a:t>
            </a:r>
            <a:r>
              <a:rPr lang="en-US" dirty="0"/>
              <a:t> </a:t>
            </a:r>
          </a:p>
        </p:txBody>
      </p:sp>
    </p:spTree>
    <p:extLst>
      <p:ext uri="{BB962C8B-B14F-4D97-AF65-F5344CB8AC3E}">
        <p14:creationId xmlns:p14="http://schemas.microsoft.com/office/powerpoint/2010/main" val="114891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B3E0-2DCD-4BA7-9E79-8C0610EC22E8}"/>
              </a:ext>
            </a:extLst>
          </p:cNvPr>
          <p:cNvSpPr>
            <a:spLocks noGrp="1"/>
          </p:cNvSpPr>
          <p:nvPr>
            <p:ph type="title"/>
          </p:nvPr>
        </p:nvSpPr>
        <p:spPr/>
        <p:txBody>
          <a:bodyPr/>
          <a:lstStyle/>
          <a:p>
            <a:r>
              <a:rPr lang="en-CA" dirty="0"/>
              <a:t>Agency and Biology</a:t>
            </a:r>
            <a:endParaRPr lang="en-US" dirty="0"/>
          </a:p>
        </p:txBody>
      </p:sp>
      <p:sp>
        <p:nvSpPr>
          <p:cNvPr id="3" name="Content Placeholder 2">
            <a:extLst>
              <a:ext uri="{FF2B5EF4-FFF2-40B4-BE49-F238E27FC236}">
                <a16:creationId xmlns:a16="http://schemas.microsoft.com/office/drawing/2014/main" id="{9ED7CB22-9F17-43F0-9B2A-58F84EB47534}"/>
              </a:ext>
            </a:extLst>
          </p:cNvPr>
          <p:cNvSpPr>
            <a:spLocks noGrp="1"/>
          </p:cNvSpPr>
          <p:nvPr>
            <p:ph idx="1"/>
          </p:nvPr>
        </p:nvSpPr>
        <p:spPr>
          <a:xfrm>
            <a:off x="838200" y="1825625"/>
            <a:ext cx="5945659" cy="4351338"/>
          </a:xfrm>
        </p:spPr>
        <p:txBody>
          <a:bodyPr/>
          <a:lstStyle/>
          <a:p>
            <a:r>
              <a:rPr lang="en-US" dirty="0"/>
              <a:t>Allen Newell – the notion of a ‘control system’ (these days thought of as ‘executive function’)</a:t>
            </a:r>
          </a:p>
          <a:p>
            <a:r>
              <a:rPr lang="en-US" dirty="0"/>
              <a:t>“There is no actual selection carried out by natural ‘selection’. Nature – in this case the different rates of survival – is simply a passive filter.</a:t>
            </a:r>
          </a:p>
          <a:p>
            <a:r>
              <a:rPr lang="en-US" dirty="0"/>
              <a:t>Possible role of agency in evolution – Denis Noble</a:t>
            </a:r>
          </a:p>
        </p:txBody>
      </p:sp>
      <p:sp>
        <p:nvSpPr>
          <p:cNvPr id="5" name="TextBox 4">
            <a:extLst>
              <a:ext uri="{FF2B5EF4-FFF2-40B4-BE49-F238E27FC236}">
                <a16:creationId xmlns:a16="http://schemas.microsoft.com/office/drawing/2014/main" id="{2228E5BC-D7C8-413D-83C3-3FAFC1AF595D}"/>
              </a:ext>
            </a:extLst>
          </p:cNvPr>
          <p:cNvSpPr txBox="1"/>
          <p:nvPr/>
        </p:nvSpPr>
        <p:spPr>
          <a:xfrm>
            <a:off x="838199" y="5988734"/>
            <a:ext cx="8849497" cy="646331"/>
          </a:xfrm>
          <a:prstGeom prst="rect">
            <a:avLst/>
          </a:prstGeom>
          <a:noFill/>
        </p:spPr>
        <p:txBody>
          <a:bodyPr wrap="square">
            <a:spAutoFit/>
          </a:bodyPr>
          <a:lstStyle/>
          <a:p>
            <a:r>
              <a:rPr lang="en-US" dirty="0"/>
              <a:t>Noble, 2021  </a:t>
            </a:r>
            <a:r>
              <a:rPr lang="en-US" dirty="0">
                <a:hlinkClick r:id="rId2"/>
              </a:rPr>
              <a:t>https://link.springer.com/article/10.1007/s12304-021-09405-3</a:t>
            </a:r>
            <a:endParaRPr lang="en-US" dirty="0"/>
          </a:p>
          <a:p>
            <a:r>
              <a:rPr lang="en-US" dirty="0"/>
              <a:t>Image: </a:t>
            </a:r>
            <a:r>
              <a:rPr lang="en-US" dirty="0">
                <a:hlinkClick r:id="rId3"/>
              </a:rPr>
              <a:t>https://ldaamerica.org/info/the-reading-brain-executive-function-hard-at-work/</a:t>
            </a:r>
            <a:r>
              <a:rPr lang="en-US" dirty="0"/>
              <a:t>   </a:t>
            </a:r>
          </a:p>
        </p:txBody>
      </p:sp>
      <p:pic>
        <p:nvPicPr>
          <p:cNvPr id="6" name="Picture 5">
            <a:extLst>
              <a:ext uri="{FF2B5EF4-FFF2-40B4-BE49-F238E27FC236}">
                <a16:creationId xmlns:a16="http://schemas.microsoft.com/office/drawing/2014/main" id="{01833544-5CC8-4188-A06F-3B95F60A936F}"/>
              </a:ext>
            </a:extLst>
          </p:cNvPr>
          <p:cNvPicPr>
            <a:picLocks noChangeAspect="1"/>
          </p:cNvPicPr>
          <p:nvPr/>
        </p:nvPicPr>
        <p:blipFill>
          <a:blip r:embed="rId4"/>
          <a:stretch>
            <a:fillRect/>
          </a:stretch>
        </p:blipFill>
        <p:spPr>
          <a:xfrm>
            <a:off x="6783859" y="1825625"/>
            <a:ext cx="5226393" cy="2787410"/>
          </a:xfrm>
          <a:prstGeom prst="rect">
            <a:avLst/>
          </a:prstGeom>
        </p:spPr>
      </p:pic>
    </p:spTree>
    <p:extLst>
      <p:ext uri="{BB962C8B-B14F-4D97-AF65-F5344CB8AC3E}">
        <p14:creationId xmlns:p14="http://schemas.microsoft.com/office/powerpoint/2010/main" val="96716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69E740-40FB-4BAA-BB93-721CC963AB19}"/>
              </a:ext>
            </a:extLst>
          </p:cNvPr>
          <p:cNvPicPr>
            <a:picLocks noChangeAspect="1"/>
          </p:cNvPicPr>
          <p:nvPr/>
        </p:nvPicPr>
        <p:blipFill>
          <a:blip r:embed="rId2"/>
          <a:stretch>
            <a:fillRect/>
          </a:stretch>
        </p:blipFill>
        <p:spPr>
          <a:xfrm>
            <a:off x="6919783" y="1825625"/>
            <a:ext cx="4954281" cy="4080905"/>
          </a:xfrm>
          <a:prstGeom prst="rect">
            <a:avLst/>
          </a:prstGeom>
        </p:spPr>
      </p:pic>
      <p:sp>
        <p:nvSpPr>
          <p:cNvPr id="2" name="Title 1">
            <a:extLst>
              <a:ext uri="{FF2B5EF4-FFF2-40B4-BE49-F238E27FC236}">
                <a16:creationId xmlns:a16="http://schemas.microsoft.com/office/drawing/2014/main" id="{B766BA7E-81B7-4D5E-AB11-3B297712CE62}"/>
              </a:ext>
            </a:extLst>
          </p:cNvPr>
          <p:cNvSpPr>
            <a:spLocks noGrp="1"/>
          </p:cNvSpPr>
          <p:nvPr>
            <p:ph type="title"/>
          </p:nvPr>
        </p:nvSpPr>
        <p:spPr/>
        <p:txBody>
          <a:bodyPr/>
          <a:lstStyle/>
          <a:p>
            <a:r>
              <a:rPr lang="en-CA" dirty="0"/>
              <a:t>The Newell Test</a:t>
            </a:r>
            <a:endParaRPr lang="en-US" dirty="0"/>
          </a:p>
        </p:txBody>
      </p:sp>
      <p:sp>
        <p:nvSpPr>
          <p:cNvPr id="3" name="Content Placeholder 2">
            <a:extLst>
              <a:ext uri="{FF2B5EF4-FFF2-40B4-BE49-F238E27FC236}">
                <a16:creationId xmlns:a16="http://schemas.microsoft.com/office/drawing/2014/main" id="{DF5FABEE-178C-4833-B416-4F0A56294347}"/>
              </a:ext>
            </a:extLst>
          </p:cNvPr>
          <p:cNvSpPr>
            <a:spLocks noGrp="1"/>
          </p:cNvSpPr>
          <p:nvPr>
            <p:ph idx="1"/>
          </p:nvPr>
        </p:nvSpPr>
        <p:spPr/>
        <p:txBody>
          <a:bodyPr>
            <a:normAutofit fontScale="77500" lnSpcReduction="20000"/>
          </a:bodyPr>
          <a:lstStyle/>
          <a:p>
            <a:pPr marL="0" indent="0">
              <a:buNone/>
            </a:pPr>
            <a:r>
              <a:rPr lang="en-US" sz="3600" dirty="0">
                <a:effectLst/>
              </a:rPr>
              <a:t>Any Universal Theory of Control (UTC) must:</a:t>
            </a:r>
          </a:p>
          <a:p>
            <a:pPr>
              <a:spcBef>
                <a:spcPts val="600"/>
              </a:spcBef>
            </a:pPr>
            <a:r>
              <a:rPr lang="en-US" sz="2600" dirty="0">
                <a:effectLst/>
              </a:rPr>
              <a:t>Behave flexibly as a function of the environment</a:t>
            </a:r>
          </a:p>
          <a:p>
            <a:pPr>
              <a:spcBef>
                <a:spcPts val="600"/>
              </a:spcBef>
            </a:pPr>
            <a:r>
              <a:rPr lang="en-US" sz="2600" dirty="0">
                <a:effectLst/>
              </a:rPr>
              <a:t>Exhibit adaptive (rational, goal-oriented) behavior</a:t>
            </a:r>
          </a:p>
          <a:p>
            <a:pPr>
              <a:spcBef>
                <a:spcPts val="600"/>
              </a:spcBef>
            </a:pPr>
            <a:r>
              <a:rPr lang="en-US" sz="2600" dirty="0">
                <a:effectLst/>
              </a:rPr>
              <a:t>Operate in real-time; </a:t>
            </a:r>
          </a:p>
          <a:p>
            <a:pPr>
              <a:spcBef>
                <a:spcPts val="600"/>
              </a:spcBef>
            </a:pPr>
            <a:r>
              <a:rPr lang="en-US" sz="2600" dirty="0">
                <a:effectLst/>
              </a:rPr>
              <a:t>Operate in rich, complex, detailed environments</a:t>
            </a:r>
          </a:p>
          <a:p>
            <a:pPr>
              <a:spcBef>
                <a:spcPts val="600"/>
              </a:spcBef>
            </a:pPr>
            <a:r>
              <a:rPr lang="en-US" sz="2600" dirty="0">
                <a:effectLst/>
              </a:rPr>
              <a:t>Use symbols and abstractions</a:t>
            </a:r>
          </a:p>
          <a:p>
            <a:pPr>
              <a:spcBef>
                <a:spcPts val="600"/>
              </a:spcBef>
            </a:pPr>
            <a:r>
              <a:rPr lang="en-US" sz="2600" dirty="0">
                <a:effectLst/>
              </a:rPr>
              <a:t>Use language</a:t>
            </a:r>
          </a:p>
          <a:p>
            <a:pPr>
              <a:spcBef>
                <a:spcPts val="600"/>
              </a:spcBef>
            </a:pPr>
            <a:r>
              <a:rPr lang="en-US" sz="2600" dirty="0">
                <a:effectLst/>
              </a:rPr>
              <a:t>Learn from the environment and from experience</a:t>
            </a:r>
          </a:p>
          <a:p>
            <a:pPr>
              <a:spcBef>
                <a:spcPts val="600"/>
              </a:spcBef>
            </a:pPr>
            <a:r>
              <a:rPr lang="en-US" sz="2600" dirty="0">
                <a:effectLst/>
              </a:rPr>
              <a:t>Acquire capabilities through development</a:t>
            </a:r>
          </a:p>
          <a:p>
            <a:pPr>
              <a:spcBef>
                <a:spcPts val="600"/>
              </a:spcBef>
            </a:pPr>
            <a:r>
              <a:rPr lang="en-US" sz="2600" dirty="0">
                <a:effectLst/>
              </a:rPr>
              <a:t>Operate autonomously, but within a social community</a:t>
            </a:r>
          </a:p>
          <a:p>
            <a:pPr>
              <a:spcBef>
                <a:spcPts val="600"/>
              </a:spcBef>
            </a:pPr>
            <a:r>
              <a:rPr lang="en-US" sz="2600" dirty="0">
                <a:effectLst/>
              </a:rPr>
              <a:t>Be self-aware and have a sense of self</a:t>
            </a:r>
          </a:p>
          <a:p>
            <a:pPr>
              <a:spcBef>
                <a:spcPts val="600"/>
              </a:spcBef>
            </a:pPr>
            <a:r>
              <a:rPr lang="en-US" sz="2600" dirty="0">
                <a:effectLst/>
              </a:rPr>
              <a:t>Be realizable as a neural system</a:t>
            </a:r>
          </a:p>
          <a:p>
            <a:pPr>
              <a:spcBef>
                <a:spcPts val="600"/>
              </a:spcBef>
            </a:pPr>
            <a:r>
              <a:rPr lang="en-US" sz="2600" dirty="0">
                <a:effectLst/>
              </a:rPr>
              <a:t>Be constructible by an embryological growth process</a:t>
            </a:r>
          </a:p>
          <a:p>
            <a:pPr>
              <a:spcBef>
                <a:spcPts val="600"/>
              </a:spcBef>
            </a:pPr>
            <a:r>
              <a:rPr lang="en-US" sz="2600" dirty="0">
                <a:effectLst/>
              </a:rPr>
              <a:t>Arise through evolution  </a:t>
            </a:r>
          </a:p>
          <a:p>
            <a:endParaRPr lang="en-US" dirty="0"/>
          </a:p>
        </p:txBody>
      </p:sp>
      <p:sp>
        <p:nvSpPr>
          <p:cNvPr id="11" name="TextBox 10">
            <a:extLst>
              <a:ext uri="{FF2B5EF4-FFF2-40B4-BE49-F238E27FC236}">
                <a16:creationId xmlns:a16="http://schemas.microsoft.com/office/drawing/2014/main" id="{829F6BEF-03EC-4FD2-BA51-C71EC1460544}"/>
              </a:ext>
            </a:extLst>
          </p:cNvPr>
          <p:cNvSpPr txBox="1"/>
          <p:nvPr/>
        </p:nvSpPr>
        <p:spPr>
          <a:xfrm>
            <a:off x="984033" y="6026708"/>
            <a:ext cx="10629899" cy="738664"/>
          </a:xfrm>
          <a:prstGeom prst="rect">
            <a:avLst/>
          </a:prstGeom>
          <a:noFill/>
        </p:spPr>
        <p:txBody>
          <a:bodyPr wrap="square">
            <a:spAutoFit/>
          </a:bodyPr>
          <a:lstStyle/>
          <a:p>
            <a:r>
              <a:rPr lang="en-US" sz="1400" dirty="0"/>
              <a:t>Allan Newell, 1994, Unified theories of cognition, Harvard University Press, p. 19</a:t>
            </a:r>
          </a:p>
          <a:p>
            <a:r>
              <a:rPr lang="en-US" sz="1400" dirty="0"/>
              <a:t>Image: John R. Anderson &amp; Christian </a:t>
            </a:r>
            <a:r>
              <a:rPr lang="en-US" sz="1400" dirty="0" err="1"/>
              <a:t>Lebiere</a:t>
            </a:r>
            <a:r>
              <a:rPr lang="en-US" sz="1400" dirty="0"/>
              <a:t>, 2003. The Newell Test for a theory of cognition. Behavioral and Brain Sciences, 26(05).p. 594 doi:10.1017/s0140525x0300013x </a:t>
            </a:r>
          </a:p>
        </p:txBody>
      </p:sp>
    </p:spTree>
    <p:extLst>
      <p:ext uri="{BB962C8B-B14F-4D97-AF65-F5344CB8AC3E}">
        <p14:creationId xmlns:p14="http://schemas.microsoft.com/office/powerpoint/2010/main" val="3381376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9870B-AB11-469D-AED9-4632474208FA}"/>
              </a:ext>
            </a:extLst>
          </p:cNvPr>
          <p:cNvPicPr>
            <a:picLocks noChangeAspect="1"/>
          </p:cNvPicPr>
          <p:nvPr/>
        </p:nvPicPr>
        <p:blipFill>
          <a:blip r:embed="rId2"/>
          <a:stretch>
            <a:fillRect/>
          </a:stretch>
        </p:blipFill>
        <p:spPr>
          <a:xfrm>
            <a:off x="4006363" y="1766888"/>
            <a:ext cx="6973273" cy="3810532"/>
          </a:xfrm>
          <a:prstGeom prst="rect">
            <a:avLst/>
          </a:prstGeom>
        </p:spPr>
      </p:pic>
      <p:sp>
        <p:nvSpPr>
          <p:cNvPr id="2" name="Title 1">
            <a:extLst>
              <a:ext uri="{FF2B5EF4-FFF2-40B4-BE49-F238E27FC236}">
                <a16:creationId xmlns:a16="http://schemas.microsoft.com/office/drawing/2014/main" id="{6933644D-9B5E-42C5-B1C3-27222683135D}"/>
              </a:ext>
            </a:extLst>
          </p:cNvPr>
          <p:cNvSpPr>
            <a:spLocks noGrp="1"/>
          </p:cNvSpPr>
          <p:nvPr>
            <p:ph type="title"/>
          </p:nvPr>
        </p:nvSpPr>
        <p:spPr/>
        <p:txBody>
          <a:bodyPr/>
          <a:lstStyle/>
          <a:p>
            <a:r>
              <a:rPr lang="en-CA" dirty="0"/>
              <a:t>Maslow’s Hierarchy</a:t>
            </a:r>
            <a:endParaRPr lang="en-US" dirty="0"/>
          </a:p>
        </p:txBody>
      </p:sp>
      <p:sp>
        <p:nvSpPr>
          <p:cNvPr id="3" name="Content Placeholder 2">
            <a:extLst>
              <a:ext uri="{FF2B5EF4-FFF2-40B4-BE49-F238E27FC236}">
                <a16:creationId xmlns:a16="http://schemas.microsoft.com/office/drawing/2014/main" id="{FE43C183-A634-45BE-9851-9A9E443878E3}"/>
              </a:ext>
            </a:extLst>
          </p:cNvPr>
          <p:cNvSpPr>
            <a:spLocks noGrp="1"/>
          </p:cNvSpPr>
          <p:nvPr>
            <p:ph idx="1"/>
          </p:nvPr>
        </p:nvSpPr>
        <p:spPr>
          <a:xfrm>
            <a:off x="838200" y="1825625"/>
            <a:ext cx="4686300" cy="4351338"/>
          </a:xfrm>
        </p:spPr>
        <p:txBody>
          <a:bodyPr/>
          <a:lstStyle/>
          <a:p>
            <a:pPr marL="0" indent="0">
              <a:buNone/>
            </a:pPr>
            <a:r>
              <a:rPr lang="en-CA" dirty="0"/>
              <a:t>“</a:t>
            </a:r>
            <a:r>
              <a:rPr lang="en-US" dirty="0"/>
              <a:t>The role and importance of safety—physical, emotional, and psychological—cannot be overstated in understanding how human needs are, and sometimes are not, met.”</a:t>
            </a:r>
          </a:p>
        </p:txBody>
      </p:sp>
      <p:sp>
        <p:nvSpPr>
          <p:cNvPr id="11" name="TextBox 10">
            <a:extLst>
              <a:ext uri="{FF2B5EF4-FFF2-40B4-BE49-F238E27FC236}">
                <a16:creationId xmlns:a16="http://schemas.microsoft.com/office/drawing/2014/main" id="{284ADB0C-C5B8-4B25-AA2A-A1BA53ACAF75}"/>
              </a:ext>
            </a:extLst>
          </p:cNvPr>
          <p:cNvSpPr txBox="1"/>
          <p:nvPr/>
        </p:nvSpPr>
        <p:spPr>
          <a:xfrm>
            <a:off x="838200" y="6169709"/>
            <a:ext cx="9728200" cy="369332"/>
          </a:xfrm>
          <a:prstGeom prst="rect">
            <a:avLst/>
          </a:prstGeom>
          <a:noFill/>
        </p:spPr>
        <p:txBody>
          <a:bodyPr wrap="square">
            <a:spAutoFit/>
          </a:bodyPr>
          <a:lstStyle/>
          <a:p>
            <a:r>
              <a:rPr lang="en-US" dirty="0"/>
              <a:t>Image: </a:t>
            </a:r>
            <a:r>
              <a:rPr lang="en-US" dirty="0">
                <a:hlinkClick r:id="rId3"/>
              </a:rPr>
              <a:t>https://www.thoughtco.com/maslows-hierarchy-of-needs-4582571</a:t>
            </a:r>
            <a:r>
              <a:rPr lang="en-US" dirty="0"/>
              <a:t> </a:t>
            </a:r>
          </a:p>
        </p:txBody>
      </p:sp>
      <p:sp>
        <p:nvSpPr>
          <p:cNvPr id="13" name="TextBox 12">
            <a:extLst>
              <a:ext uri="{FF2B5EF4-FFF2-40B4-BE49-F238E27FC236}">
                <a16:creationId xmlns:a16="http://schemas.microsoft.com/office/drawing/2014/main" id="{B7E9EE87-B670-4B72-B959-889ACA60E0E7}"/>
              </a:ext>
            </a:extLst>
          </p:cNvPr>
          <p:cNvSpPr txBox="1"/>
          <p:nvPr/>
        </p:nvSpPr>
        <p:spPr>
          <a:xfrm>
            <a:off x="838200" y="4248835"/>
            <a:ext cx="2489200" cy="1384995"/>
          </a:xfrm>
          <a:prstGeom prst="rect">
            <a:avLst/>
          </a:prstGeom>
          <a:noFill/>
        </p:spPr>
        <p:txBody>
          <a:bodyPr wrap="square">
            <a:spAutoFit/>
          </a:bodyPr>
          <a:lstStyle/>
          <a:p>
            <a:r>
              <a:rPr lang="en-US" sz="1400" dirty="0"/>
              <a:t>Bob Bowen (2021) The Matrix of Needs: Reframing Maslow’s Hierarchy. Health, 13, 538-563. </a:t>
            </a:r>
            <a:r>
              <a:rPr lang="en-US" sz="1400" dirty="0">
                <a:hlinkClick r:id="rId4"/>
              </a:rPr>
              <a:t>https://www.scirp.org/journal/paperinformation.aspx?paperid=109226</a:t>
            </a:r>
            <a:r>
              <a:rPr lang="en-US" sz="1400" dirty="0"/>
              <a:t> </a:t>
            </a:r>
          </a:p>
        </p:txBody>
      </p:sp>
    </p:spTree>
    <p:extLst>
      <p:ext uri="{BB962C8B-B14F-4D97-AF65-F5344CB8AC3E}">
        <p14:creationId xmlns:p14="http://schemas.microsoft.com/office/powerpoint/2010/main" val="2882297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BF45-5E41-43E7-9CDB-1C42A684238C}"/>
              </a:ext>
            </a:extLst>
          </p:cNvPr>
          <p:cNvSpPr>
            <a:spLocks noGrp="1"/>
          </p:cNvSpPr>
          <p:nvPr>
            <p:ph type="title"/>
          </p:nvPr>
        </p:nvSpPr>
        <p:spPr/>
        <p:txBody>
          <a:bodyPr/>
          <a:lstStyle/>
          <a:p>
            <a:r>
              <a:rPr lang="en-CA" dirty="0"/>
              <a:t>A Constructivist Model of Agency</a:t>
            </a:r>
            <a:endParaRPr lang="en-US" dirty="0"/>
          </a:p>
        </p:txBody>
      </p:sp>
      <p:sp>
        <p:nvSpPr>
          <p:cNvPr id="3" name="Content Placeholder 2">
            <a:extLst>
              <a:ext uri="{FF2B5EF4-FFF2-40B4-BE49-F238E27FC236}">
                <a16:creationId xmlns:a16="http://schemas.microsoft.com/office/drawing/2014/main" id="{64272317-0EDF-441C-B759-22839376DE10}"/>
              </a:ext>
            </a:extLst>
          </p:cNvPr>
          <p:cNvSpPr>
            <a:spLocks noGrp="1"/>
          </p:cNvSpPr>
          <p:nvPr>
            <p:ph idx="1"/>
          </p:nvPr>
        </p:nvSpPr>
        <p:spPr>
          <a:xfrm>
            <a:off x="838200" y="1825625"/>
            <a:ext cx="4808838" cy="4351338"/>
          </a:xfrm>
        </p:spPr>
        <p:txBody>
          <a:bodyPr/>
          <a:lstStyle/>
          <a:p>
            <a:pPr marL="0" indent="0">
              <a:buNone/>
            </a:pPr>
            <a:r>
              <a:rPr lang="en-US" dirty="0"/>
              <a:t>Coherence</a:t>
            </a:r>
          </a:p>
          <a:p>
            <a:pPr marL="457200" lvl="1" indent="0">
              <a:buNone/>
            </a:pPr>
            <a:r>
              <a:rPr lang="en-US" dirty="0"/>
              <a:t>“living organisms have a substantially harmonious anatomic and functional structure” </a:t>
            </a:r>
          </a:p>
        </p:txBody>
      </p:sp>
      <p:sp>
        <p:nvSpPr>
          <p:cNvPr id="5" name="TextBox 4">
            <a:extLst>
              <a:ext uri="{FF2B5EF4-FFF2-40B4-BE49-F238E27FC236}">
                <a16:creationId xmlns:a16="http://schemas.microsoft.com/office/drawing/2014/main" id="{C548AC8F-F098-42A7-AB35-A8E171262DE6}"/>
              </a:ext>
            </a:extLst>
          </p:cNvPr>
          <p:cNvSpPr txBox="1"/>
          <p:nvPr/>
        </p:nvSpPr>
        <p:spPr>
          <a:xfrm>
            <a:off x="5461685" y="1825625"/>
            <a:ext cx="3747185" cy="220624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Autonomy</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“living organisms create and maintain an internal environment which follows dynamics of its own”</a:t>
            </a:r>
          </a:p>
        </p:txBody>
      </p:sp>
      <p:sp>
        <p:nvSpPr>
          <p:cNvPr id="7" name="TextBox 6">
            <a:extLst>
              <a:ext uri="{FF2B5EF4-FFF2-40B4-BE49-F238E27FC236}">
                <a16:creationId xmlns:a16="http://schemas.microsoft.com/office/drawing/2014/main" id="{5D1AF473-E4D6-4015-97DB-C6327DA66A3C}"/>
              </a:ext>
            </a:extLst>
          </p:cNvPr>
          <p:cNvSpPr txBox="1"/>
          <p:nvPr/>
        </p:nvSpPr>
        <p:spPr>
          <a:xfrm>
            <a:off x="6783859" y="4031870"/>
            <a:ext cx="4239397" cy="2031325"/>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r>
              <a:rPr lang="en-US" dirty="0"/>
              <a:t> </a:t>
            </a:r>
          </a:p>
          <a:p>
            <a:r>
              <a:rPr lang="en-US" dirty="0"/>
              <a:t>Image: </a:t>
            </a:r>
            <a:r>
              <a:rPr lang="en-US" dirty="0">
                <a:hlinkClick r:id="rId3"/>
              </a:rPr>
              <a:t>https://fablearn.stanford.edu/fellows/blog/constructionism-learning-theory-and-model-maker-education</a:t>
            </a:r>
            <a:r>
              <a:rPr lang="en-US" dirty="0"/>
              <a:t> </a:t>
            </a:r>
          </a:p>
        </p:txBody>
      </p:sp>
      <p:pic>
        <p:nvPicPr>
          <p:cNvPr id="9" name="Picture 8" descr="Diagram&#10;&#10;Description automatically generated">
            <a:extLst>
              <a:ext uri="{FF2B5EF4-FFF2-40B4-BE49-F238E27FC236}">
                <a16:creationId xmlns:a16="http://schemas.microsoft.com/office/drawing/2014/main" id="{2CC7D44D-BF95-463A-ADAC-240B8A981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744" y="3638294"/>
            <a:ext cx="4292941" cy="3219706"/>
          </a:xfrm>
          <a:prstGeom prst="rect">
            <a:avLst/>
          </a:prstGeom>
        </p:spPr>
      </p:pic>
    </p:spTree>
    <p:extLst>
      <p:ext uri="{BB962C8B-B14F-4D97-AF65-F5344CB8AC3E}">
        <p14:creationId xmlns:p14="http://schemas.microsoft.com/office/powerpoint/2010/main" val="995837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1E6C-1C54-41F1-BBFA-AD933DDBDE5B}"/>
              </a:ext>
            </a:extLst>
          </p:cNvPr>
          <p:cNvSpPr>
            <a:spLocks noGrp="1"/>
          </p:cNvSpPr>
          <p:nvPr>
            <p:ph type="title"/>
          </p:nvPr>
        </p:nvSpPr>
        <p:spPr/>
        <p:txBody>
          <a:bodyPr/>
          <a:lstStyle/>
          <a:p>
            <a:r>
              <a:rPr lang="en-CA" dirty="0"/>
              <a:t>Maintaining Coherence and Autonomy</a:t>
            </a:r>
            <a:endParaRPr lang="en-US" dirty="0"/>
          </a:p>
        </p:txBody>
      </p:sp>
      <p:sp>
        <p:nvSpPr>
          <p:cNvPr id="3" name="Content Placeholder 2">
            <a:extLst>
              <a:ext uri="{FF2B5EF4-FFF2-40B4-BE49-F238E27FC236}">
                <a16:creationId xmlns:a16="http://schemas.microsoft.com/office/drawing/2014/main" id="{AD2CBB09-481D-4E96-B692-3C679E8B6CDC}"/>
              </a:ext>
            </a:extLst>
          </p:cNvPr>
          <p:cNvSpPr>
            <a:spLocks noGrp="1"/>
          </p:cNvSpPr>
          <p:nvPr>
            <p:ph idx="1"/>
          </p:nvPr>
        </p:nvSpPr>
        <p:spPr>
          <a:xfrm>
            <a:off x="838200" y="1825625"/>
            <a:ext cx="5686168" cy="4351338"/>
          </a:xfrm>
        </p:spPr>
        <p:txBody>
          <a:bodyPr/>
          <a:lstStyle/>
          <a:p>
            <a:r>
              <a:rPr lang="en-US" dirty="0"/>
              <a:t>by creating and maintaining a permeable separation between their internal environment and the external milieu. </a:t>
            </a:r>
          </a:p>
          <a:p>
            <a:r>
              <a:rPr lang="en-US" dirty="0"/>
              <a:t>by exploiting the features of the environment that are relevant to the organism. </a:t>
            </a:r>
          </a:p>
          <a:p>
            <a:r>
              <a:rPr lang="en-US" dirty="0"/>
              <a:t>by exploiting the biological, behavioral, etc. features of other individuals</a:t>
            </a:r>
          </a:p>
        </p:txBody>
      </p:sp>
      <p:sp>
        <p:nvSpPr>
          <p:cNvPr id="4" name="TextBox 3">
            <a:extLst>
              <a:ext uri="{FF2B5EF4-FFF2-40B4-BE49-F238E27FC236}">
                <a16:creationId xmlns:a16="http://schemas.microsoft.com/office/drawing/2014/main" id="{64F55A01-0FB9-44EF-8442-8A7AFC5ACBD0}"/>
              </a:ext>
            </a:extLst>
          </p:cNvPr>
          <p:cNvSpPr txBox="1"/>
          <p:nvPr/>
        </p:nvSpPr>
        <p:spPr>
          <a:xfrm>
            <a:off x="838200" y="6176963"/>
            <a:ext cx="9048235" cy="646331"/>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endParaRPr lang="en-US" dirty="0"/>
          </a:p>
          <a:p>
            <a:r>
              <a:rPr lang="en-US" dirty="0"/>
              <a:t>Image: </a:t>
            </a:r>
            <a:r>
              <a:rPr lang="en-US" dirty="0">
                <a:hlinkClick r:id="rId3"/>
              </a:rPr>
              <a:t>https://www.agile42.com/en/agile-teams/archetype-assessment/</a:t>
            </a:r>
            <a:r>
              <a:rPr lang="en-US" dirty="0"/>
              <a:t>  </a:t>
            </a:r>
          </a:p>
        </p:txBody>
      </p:sp>
      <p:pic>
        <p:nvPicPr>
          <p:cNvPr id="6" name="Picture 5" descr="A picture containing shape&#10;&#10;Description automatically generated">
            <a:extLst>
              <a:ext uri="{FF2B5EF4-FFF2-40B4-BE49-F238E27FC236}">
                <a16:creationId xmlns:a16="http://schemas.microsoft.com/office/drawing/2014/main" id="{5D2F9A5F-3381-44E8-86A0-642A508F7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323" y="1825624"/>
            <a:ext cx="2899871" cy="3943825"/>
          </a:xfrm>
          <a:prstGeom prst="rect">
            <a:avLst/>
          </a:prstGeom>
        </p:spPr>
      </p:pic>
    </p:spTree>
    <p:extLst>
      <p:ext uri="{BB962C8B-B14F-4D97-AF65-F5344CB8AC3E}">
        <p14:creationId xmlns:p14="http://schemas.microsoft.com/office/powerpoint/2010/main" val="1155444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83AA-D9D5-4278-BF4F-7441B9491707}"/>
              </a:ext>
            </a:extLst>
          </p:cNvPr>
          <p:cNvSpPr>
            <a:spLocks noGrp="1"/>
          </p:cNvSpPr>
          <p:nvPr>
            <p:ph type="title"/>
          </p:nvPr>
        </p:nvSpPr>
        <p:spPr/>
        <p:txBody>
          <a:bodyPr/>
          <a:lstStyle/>
          <a:p>
            <a:r>
              <a:rPr lang="en-CA" dirty="0"/>
              <a:t>Morality as Social Evolution</a:t>
            </a:r>
            <a:endParaRPr lang="en-US" dirty="0"/>
          </a:p>
        </p:txBody>
      </p:sp>
      <p:sp>
        <p:nvSpPr>
          <p:cNvPr id="3" name="Content Placeholder 2">
            <a:extLst>
              <a:ext uri="{FF2B5EF4-FFF2-40B4-BE49-F238E27FC236}">
                <a16:creationId xmlns:a16="http://schemas.microsoft.com/office/drawing/2014/main" id="{AFCB7C15-93BD-4A4B-BA0E-934642F0E2F6}"/>
              </a:ext>
            </a:extLst>
          </p:cNvPr>
          <p:cNvSpPr>
            <a:spLocks noGrp="1"/>
          </p:cNvSpPr>
          <p:nvPr>
            <p:ph idx="1"/>
          </p:nvPr>
        </p:nvSpPr>
        <p:spPr>
          <a:xfrm>
            <a:off x="838200" y="1825625"/>
            <a:ext cx="6649995" cy="4351338"/>
          </a:xfrm>
        </p:spPr>
        <p:txBody>
          <a:bodyPr/>
          <a:lstStyle/>
          <a:p>
            <a:r>
              <a:rPr lang="en-US" dirty="0"/>
              <a:t>Robin Dunbar</a:t>
            </a:r>
          </a:p>
          <a:p>
            <a:pPr lvl="1"/>
            <a:r>
              <a:rPr lang="en-US" dirty="0"/>
              <a:t>The Social Brain Hypothesis and Its Implications for Social Evolution</a:t>
            </a:r>
          </a:p>
          <a:p>
            <a:pPr lvl="1"/>
            <a:r>
              <a:rPr lang="en-US" dirty="0"/>
              <a:t>“Social living puts strong evolutionary selection pressures on acquiring social intelligence”</a:t>
            </a:r>
          </a:p>
          <a:p>
            <a:r>
              <a:rPr lang="en-US" dirty="0"/>
              <a:t>Ernst Fehr</a:t>
            </a:r>
          </a:p>
          <a:p>
            <a:pPr lvl="1"/>
            <a:r>
              <a:rPr lang="en-US" dirty="0"/>
              <a:t>“Altruism can be accounted for when kin selection and inclusive fitness are taken into account”</a:t>
            </a:r>
          </a:p>
        </p:txBody>
      </p:sp>
      <p:sp>
        <p:nvSpPr>
          <p:cNvPr id="5" name="TextBox 4">
            <a:extLst>
              <a:ext uri="{FF2B5EF4-FFF2-40B4-BE49-F238E27FC236}">
                <a16:creationId xmlns:a16="http://schemas.microsoft.com/office/drawing/2014/main" id="{09135315-D604-4648-8814-96B5D2FD1DC6}"/>
              </a:ext>
            </a:extLst>
          </p:cNvPr>
          <p:cNvSpPr txBox="1"/>
          <p:nvPr/>
        </p:nvSpPr>
        <p:spPr>
          <a:xfrm>
            <a:off x="838200" y="5579761"/>
            <a:ext cx="6098058" cy="646331"/>
          </a:xfrm>
          <a:prstGeom prst="rect">
            <a:avLst/>
          </a:prstGeom>
          <a:noFill/>
        </p:spPr>
        <p:txBody>
          <a:bodyPr wrap="square">
            <a:spAutoFit/>
          </a:bodyPr>
          <a:lstStyle/>
          <a:p>
            <a:r>
              <a:rPr lang="en-US" dirty="0">
                <a:hlinkClick r:id="rId2"/>
              </a:rPr>
              <a:t>https://en.wikipedia.org/wiki/Evolution_of_morality</a:t>
            </a:r>
            <a:r>
              <a:rPr lang="en-US" dirty="0"/>
              <a:t> </a:t>
            </a:r>
          </a:p>
          <a:p>
            <a:r>
              <a:rPr lang="en-US" dirty="0"/>
              <a:t>Image: </a:t>
            </a:r>
            <a:r>
              <a:rPr lang="en-US" dirty="0">
                <a:hlinkClick r:id="rId3"/>
              </a:rPr>
              <a:t>https://spectrum.ieee.org/apes-with-apps</a:t>
            </a:r>
            <a:r>
              <a:rPr lang="en-US" dirty="0"/>
              <a:t> </a:t>
            </a:r>
          </a:p>
        </p:txBody>
      </p:sp>
      <p:pic>
        <p:nvPicPr>
          <p:cNvPr id="6" name="Picture 5">
            <a:extLst>
              <a:ext uri="{FF2B5EF4-FFF2-40B4-BE49-F238E27FC236}">
                <a16:creationId xmlns:a16="http://schemas.microsoft.com/office/drawing/2014/main" id="{C30CE993-7BA7-4F0B-80FB-D165074B0949}"/>
              </a:ext>
            </a:extLst>
          </p:cNvPr>
          <p:cNvPicPr>
            <a:picLocks noChangeAspect="1"/>
          </p:cNvPicPr>
          <p:nvPr/>
        </p:nvPicPr>
        <p:blipFill>
          <a:blip r:embed="rId4"/>
          <a:stretch>
            <a:fillRect/>
          </a:stretch>
        </p:blipFill>
        <p:spPr>
          <a:xfrm>
            <a:off x="7364626" y="1529372"/>
            <a:ext cx="2975919" cy="3799256"/>
          </a:xfrm>
          <a:prstGeom prst="rect">
            <a:avLst/>
          </a:prstGeom>
        </p:spPr>
      </p:pic>
      <p:pic>
        <p:nvPicPr>
          <p:cNvPr id="7" name="Picture 6">
            <a:extLst>
              <a:ext uri="{FF2B5EF4-FFF2-40B4-BE49-F238E27FC236}">
                <a16:creationId xmlns:a16="http://schemas.microsoft.com/office/drawing/2014/main" id="{7BE723B3-8E0B-4A90-8621-FFAE6DCE38DB}"/>
              </a:ext>
            </a:extLst>
          </p:cNvPr>
          <p:cNvPicPr>
            <a:picLocks noChangeAspect="1"/>
          </p:cNvPicPr>
          <p:nvPr/>
        </p:nvPicPr>
        <p:blipFill>
          <a:blip r:embed="rId5"/>
          <a:stretch>
            <a:fillRect/>
          </a:stretch>
        </p:blipFill>
        <p:spPr>
          <a:xfrm>
            <a:off x="7308642" y="5252774"/>
            <a:ext cx="3943900" cy="1571844"/>
          </a:xfrm>
          <a:prstGeom prst="rect">
            <a:avLst/>
          </a:prstGeom>
        </p:spPr>
      </p:pic>
    </p:spTree>
    <p:extLst>
      <p:ext uri="{BB962C8B-B14F-4D97-AF65-F5344CB8AC3E}">
        <p14:creationId xmlns:p14="http://schemas.microsoft.com/office/powerpoint/2010/main" val="1327958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256886-E7D9-4AC4-9617-25D5895C6CD3}"/>
              </a:ext>
            </a:extLst>
          </p:cNvPr>
          <p:cNvPicPr>
            <a:picLocks noGrp="1" noChangeAspect="1"/>
          </p:cNvPicPr>
          <p:nvPr>
            <p:ph idx="1"/>
          </p:nvPr>
        </p:nvPicPr>
        <p:blipFill>
          <a:blip r:embed="rId2"/>
          <a:stretch>
            <a:fillRect/>
          </a:stretch>
        </p:blipFill>
        <p:spPr>
          <a:xfrm>
            <a:off x="1045436" y="157462"/>
            <a:ext cx="9131761" cy="6119770"/>
          </a:xfrm>
        </p:spPr>
      </p:pic>
      <p:sp>
        <p:nvSpPr>
          <p:cNvPr id="7" name="TextBox 6">
            <a:extLst>
              <a:ext uri="{FF2B5EF4-FFF2-40B4-BE49-F238E27FC236}">
                <a16:creationId xmlns:a16="http://schemas.microsoft.com/office/drawing/2014/main" id="{03609638-F13C-4D39-B93C-47F793C85C46}"/>
              </a:ext>
            </a:extLst>
          </p:cNvPr>
          <p:cNvSpPr txBox="1"/>
          <p:nvPr/>
        </p:nvSpPr>
        <p:spPr>
          <a:xfrm>
            <a:off x="1045436" y="6331206"/>
            <a:ext cx="9273153" cy="369332"/>
          </a:xfrm>
          <a:prstGeom prst="rect">
            <a:avLst/>
          </a:prstGeom>
          <a:noFill/>
        </p:spPr>
        <p:txBody>
          <a:bodyPr wrap="square">
            <a:spAutoFit/>
          </a:bodyPr>
          <a:lstStyle/>
          <a:p>
            <a:r>
              <a:rPr lang="en-US" dirty="0">
                <a:hlinkClick r:id="rId3"/>
              </a:rPr>
              <a:t>https://evolution-outreach.biomedcentral.com/track/pdf/10.1007/s12052-009-0173-9.pdf</a:t>
            </a:r>
            <a:r>
              <a:rPr lang="en-US" dirty="0"/>
              <a:t> p. 631</a:t>
            </a:r>
          </a:p>
        </p:txBody>
      </p:sp>
    </p:spTree>
    <p:extLst>
      <p:ext uri="{BB962C8B-B14F-4D97-AF65-F5344CB8AC3E}">
        <p14:creationId xmlns:p14="http://schemas.microsoft.com/office/powerpoint/2010/main" val="327219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AAB8-DEFA-4A3C-9E0C-FEA35247892A}"/>
              </a:ext>
            </a:extLst>
          </p:cNvPr>
          <p:cNvSpPr>
            <a:spLocks noGrp="1"/>
          </p:cNvSpPr>
          <p:nvPr>
            <p:ph type="title"/>
          </p:nvPr>
        </p:nvSpPr>
        <p:spPr/>
        <p:txBody>
          <a:bodyPr/>
          <a:lstStyle/>
          <a:p>
            <a:r>
              <a:rPr lang="en-CA" dirty="0"/>
              <a:t>Biologized Knowledge</a:t>
            </a:r>
            <a:endParaRPr lang="en-US" dirty="0"/>
          </a:p>
        </p:txBody>
      </p:sp>
      <p:sp>
        <p:nvSpPr>
          <p:cNvPr id="3" name="Content Placeholder 2">
            <a:extLst>
              <a:ext uri="{FF2B5EF4-FFF2-40B4-BE49-F238E27FC236}">
                <a16:creationId xmlns:a16="http://schemas.microsoft.com/office/drawing/2014/main" id="{AAFAFF1B-B93A-49DA-BA01-57398972083D}"/>
              </a:ext>
            </a:extLst>
          </p:cNvPr>
          <p:cNvSpPr>
            <a:spLocks noGrp="1"/>
          </p:cNvSpPr>
          <p:nvPr>
            <p:ph idx="1"/>
          </p:nvPr>
        </p:nvSpPr>
        <p:spPr>
          <a:xfrm>
            <a:off x="4051300" y="1825625"/>
            <a:ext cx="7302500" cy="4351338"/>
          </a:xfrm>
        </p:spPr>
        <p:txBody>
          <a:bodyPr>
            <a:normAutofit/>
          </a:bodyPr>
          <a:lstStyle/>
          <a:p>
            <a:pPr marL="0" indent="0" rtl="0">
              <a:spcBef>
                <a:spcPts val="0"/>
              </a:spcBef>
              <a:spcAft>
                <a:spcPts val="1000"/>
              </a:spcAft>
              <a:buNone/>
            </a:pPr>
            <a:r>
              <a:rPr lang="en-US" sz="2800" b="0" i="0" u="none" strike="noStrike" dirty="0">
                <a:solidFill>
                  <a:srgbClr val="000000"/>
                </a:solidFill>
                <a:effectLst/>
                <a:latin typeface="Arial" panose="020B0604020202020204" pitchFamily="34" charset="0"/>
              </a:rPr>
              <a:t>Ben Williamson: two new research projects</a:t>
            </a:r>
          </a:p>
          <a:p>
            <a:pPr lvl="1">
              <a:spcBef>
                <a:spcPts val="0"/>
              </a:spcBef>
              <a:spcAft>
                <a:spcPts val="1000"/>
              </a:spcAft>
            </a:pPr>
            <a:r>
              <a:rPr lang="en-US" b="0" i="0" u="none" strike="noStrike" dirty="0">
                <a:solidFill>
                  <a:srgbClr val="000000"/>
                </a:solidFill>
                <a:effectLst/>
                <a:latin typeface="Arial" panose="020B0604020202020204" pitchFamily="34" charset="0"/>
              </a:rPr>
              <a:t>"a data-intensive, bioinformatics-driven approach to education remains in development" - basically, using a person's genome to identify their learning needs and potential. </a:t>
            </a:r>
          </a:p>
          <a:p>
            <a:pPr lvl="1">
              <a:spcBef>
                <a:spcPts val="0"/>
              </a:spcBef>
              <a:spcAft>
                <a:spcPts val="1000"/>
              </a:spcAft>
            </a:pPr>
            <a:r>
              <a:rPr lang="en-US" b="0" i="0" u="none" strike="noStrike" dirty="0">
                <a:solidFill>
                  <a:srgbClr val="000000"/>
                </a:solidFill>
                <a:effectLst/>
                <a:latin typeface="Arial" panose="020B0604020202020204" pitchFamily="34" charset="0"/>
              </a:rPr>
              <a:t>“a set of 'affect-aware</a:t>
            </a:r>
            <a:r>
              <a:rPr lang="en-US" dirty="0">
                <a:solidFill>
                  <a:srgbClr val="000000"/>
                </a:solidFill>
                <a:latin typeface="Arial" panose="020B0604020202020204" pitchFamily="34" charset="0"/>
              </a:rPr>
              <a:t>’</a:t>
            </a:r>
            <a:r>
              <a:rPr lang="en-US" b="0" i="0" u="none" strike="noStrike" dirty="0">
                <a:solidFill>
                  <a:srgbClr val="000000"/>
                </a:solidFill>
                <a:effectLst/>
                <a:latin typeface="Arial" panose="020B0604020202020204" pitchFamily="34" charset="0"/>
              </a:rPr>
              <a:t> technologies to gauge and respond to student emotional states that aims to make ‘emotional life machine-readable, and to control, engineer, reshape and modulate human behaviour”</a:t>
            </a:r>
            <a:endParaRPr lang="en-US" dirty="0">
              <a:effectLst/>
            </a:endParaRPr>
          </a:p>
        </p:txBody>
      </p:sp>
      <p:sp>
        <p:nvSpPr>
          <p:cNvPr id="8" name="TextBox 7">
            <a:extLst>
              <a:ext uri="{FF2B5EF4-FFF2-40B4-BE49-F238E27FC236}">
                <a16:creationId xmlns:a16="http://schemas.microsoft.com/office/drawing/2014/main" id="{06091A88-36DC-472A-BFC9-EAD7234352F2}"/>
              </a:ext>
            </a:extLst>
          </p:cNvPr>
          <p:cNvSpPr txBox="1"/>
          <p:nvPr/>
        </p:nvSpPr>
        <p:spPr>
          <a:xfrm>
            <a:off x="838200" y="5988734"/>
            <a:ext cx="10007600" cy="646331"/>
          </a:xfrm>
          <a:prstGeom prst="rect">
            <a:avLst/>
          </a:prstGeom>
          <a:noFill/>
        </p:spPr>
        <p:txBody>
          <a:bodyPr wrap="square">
            <a:spAutoFit/>
          </a:bodyPr>
          <a:lstStyle/>
          <a:p>
            <a:r>
              <a:rPr lang="en-US" dirty="0"/>
              <a:t>Ben Williamson . 2021. New biological data and knowledge in education. </a:t>
            </a:r>
            <a:r>
              <a:rPr lang="en-US" dirty="0">
                <a:hlinkClick r:id="rId2"/>
              </a:rPr>
              <a:t>https://codeactsineducation.wordpress.com/2021/09/08/new-biological-data-knowledge-education/</a:t>
            </a:r>
            <a:r>
              <a:rPr lang="en-US" dirty="0"/>
              <a:t> </a:t>
            </a:r>
          </a:p>
        </p:txBody>
      </p:sp>
      <p:pic>
        <p:nvPicPr>
          <p:cNvPr id="10" name="Picture 9">
            <a:extLst>
              <a:ext uri="{FF2B5EF4-FFF2-40B4-BE49-F238E27FC236}">
                <a16:creationId xmlns:a16="http://schemas.microsoft.com/office/drawing/2014/main" id="{8E50BD97-F3D9-4299-96F0-DAA4AEB6C4AD}"/>
              </a:ext>
            </a:extLst>
          </p:cNvPr>
          <p:cNvPicPr>
            <a:picLocks noChangeAspect="1"/>
          </p:cNvPicPr>
          <p:nvPr/>
        </p:nvPicPr>
        <p:blipFill>
          <a:blip r:embed="rId3"/>
          <a:stretch>
            <a:fillRect/>
          </a:stretch>
        </p:blipFill>
        <p:spPr>
          <a:xfrm>
            <a:off x="953882" y="1912986"/>
            <a:ext cx="2943636" cy="3810532"/>
          </a:xfrm>
          <a:prstGeom prst="rect">
            <a:avLst/>
          </a:prstGeom>
        </p:spPr>
      </p:pic>
    </p:spTree>
    <p:extLst>
      <p:ext uri="{BB962C8B-B14F-4D97-AF65-F5344CB8AC3E}">
        <p14:creationId xmlns:p14="http://schemas.microsoft.com/office/powerpoint/2010/main" val="2710417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4554-71EB-43FA-8A0D-FFB0DE8450C9}"/>
              </a:ext>
            </a:extLst>
          </p:cNvPr>
          <p:cNvSpPr>
            <a:spLocks noGrp="1"/>
          </p:cNvSpPr>
          <p:nvPr>
            <p:ph type="title"/>
          </p:nvPr>
        </p:nvSpPr>
        <p:spPr/>
        <p:txBody>
          <a:bodyPr/>
          <a:lstStyle/>
          <a:p>
            <a:r>
              <a:rPr lang="en-CA" dirty="0"/>
              <a:t>Two Roles of Agency</a:t>
            </a:r>
            <a:endParaRPr lang="en-US" dirty="0"/>
          </a:p>
        </p:txBody>
      </p:sp>
      <p:sp>
        <p:nvSpPr>
          <p:cNvPr id="3" name="Content Placeholder 2">
            <a:extLst>
              <a:ext uri="{FF2B5EF4-FFF2-40B4-BE49-F238E27FC236}">
                <a16:creationId xmlns:a16="http://schemas.microsoft.com/office/drawing/2014/main" id="{5D6EB5C8-08E8-4A7C-BA39-BE7E475D219D}"/>
              </a:ext>
            </a:extLst>
          </p:cNvPr>
          <p:cNvSpPr>
            <a:spLocks noGrp="1"/>
          </p:cNvSpPr>
          <p:nvPr>
            <p:ph idx="1"/>
          </p:nvPr>
        </p:nvSpPr>
        <p:spPr>
          <a:xfrm>
            <a:off x="3323968" y="1825625"/>
            <a:ext cx="8029832" cy="4351338"/>
          </a:xfrm>
        </p:spPr>
        <p:txBody>
          <a:bodyPr/>
          <a:lstStyle/>
          <a:p>
            <a:pPr marL="514350" indent="-514350">
              <a:buFont typeface="+mj-lt"/>
              <a:buAutoNum type="arabicPeriod"/>
            </a:pPr>
            <a:r>
              <a:rPr lang="en-CA" dirty="0"/>
              <a:t>Ethics requires agency</a:t>
            </a:r>
          </a:p>
          <a:p>
            <a:pPr lvl="1"/>
            <a:r>
              <a:rPr lang="en-CA" dirty="0"/>
              <a:t>This is the idea that ‘ought’ entails ‘can’ – that if there is an ethical obligation, then it must be possible for a person to be able to meet that obligation</a:t>
            </a:r>
          </a:p>
          <a:p>
            <a:pPr marL="514350" indent="-514350">
              <a:buFont typeface="+mj-lt"/>
              <a:buAutoNum type="arabicPeriod"/>
            </a:pPr>
            <a:r>
              <a:rPr lang="en-CA" dirty="0"/>
              <a:t>Agency requires ethics</a:t>
            </a:r>
          </a:p>
          <a:p>
            <a:pPr lvl="1"/>
            <a:r>
              <a:rPr lang="en-CA" dirty="0"/>
              <a:t>This is the idea that ‘can’ entails ‘ought’ – that is, our capacities to think, to reason, to act generate in us obligations to think, reason and act correctly</a:t>
            </a:r>
          </a:p>
          <a:p>
            <a:pPr lvl="2"/>
            <a:r>
              <a:rPr lang="en-CA" dirty="0"/>
              <a:t>For example: “</a:t>
            </a:r>
            <a:r>
              <a:rPr lang="en-US" dirty="0"/>
              <a:t>Kant believed that the shared ability of humans to reason should be the basis of morality, and that it is the ability to reason that makes humans morally significant.” </a:t>
            </a:r>
            <a:r>
              <a:rPr lang="en-US" dirty="0">
                <a:hlinkClick r:id="rId2"/>
              </a:rPr>
              <a:t>https://en.wikipedia.org/wiki/Kantian_ethics</a:t>
            </a:r>
            <a:r>
              <a:rPr lang="en-US" dirty="0"/>
              <a:t> </a:t>
            </a:r>
          </a:p>
        </p:txBody>
      </p:sp>
      <p:pic>
        <p:nvPicPr>
          <p:cNvPr id="5" name="Picture 4" descr="A person in a uniform&#10;&#10;Description automatically generated with low confidence">
            <a:extLst>
              <a:ext uri="{FF2B5EF4-FFF2-40B4-BE49-F238E27FC236}">
                <a16:creationId xmlns:a16="http://schemas.microsoft.com/office/drawing/2014/main" id="{CCDD99D7-96E8-4A6C-A26A-8D92EA693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27" y="1927760"/>
            <a:ext cx="2781299" cy="3708399"/>
          </a:xfrm>
          <a:prstGeom prst="rect">
            <a:avLst/>
          </a:prstGeom>
        </p:spPr>
      </p:pic>
    </p:spTree>
    <p:extLst>
      <p:ext uri="{BB962C8B-B14F-4D97-AF65-F5344CB8AC3E}">
        <p14:creationId xmlns:p14="http://schemas.microsoft.com/office/powerpoint/2010/main" val="47185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7561-355B-4301-85AE-A3C55D110372}"/>
              </a:ext>
            </a:extLst>
          </p:cNvPr>
          <p:cNvSpPr>
            <a:spLocks noGrp="1"/>
          </p:cNvSpPr>
          <p:nvPr>
            <p:ph type="title"/>
          </p:nvPr>
        </p:nvSpPr>
        <p:spPr/>
        <p:txBody>
          <a:bodyPr/>
          <a:lstStyle/>
          <a:p>
            <a:r>
              <a:rPr lang="en-CA" dirty="0"/>
              <a:t>Agency as Evolution of Culture</a:t>
            </a:r>
            <a:endParaRPr lang="en-US" dirty="0"/>
          </a:p>
        </p:txBody>
      </p:sp>
      <p:sp>
        <p:nvSpPr>
          <p:cNvPr id="3" name="Content Placeholder 2">
            <a:extLst>
              <a:ext uri="{FF2B5EF4-FFF2-40B4-BE49-F238E27FC236}">
                <a16:creationId xmlns:a16="http://schemas.microsoft.com/office/drawing/2014/main" id="{78502454-7DAC-44B6-8373-A164DEAB9883}"/>
              </a:ext>
            </a:extLst>
          </p:cNvPr>
          <p:cNvSpPr>
            <a:spLocks noGrp="1"/>
          </p:cNvSpPr>
          <p:nvPr>
            <p:ph idx="1"/>
          </p:nvPr>
        </p:nvSpPr>
        <p:spPr>
          <a:xfrm>
            <a:off x="838200" y="1825625"/>
            <a:ext cx="5969000" cy="4351338"/>
          </a:xfrm>
        </p:spPr>
        <p:txBody>
          <a:bodyPr/>
          <a:lstStyle/>
          <a:p>
            <a:pPr marL="0" indent="0">
              <a:buNone/>
            </a:pPr>
            <a:r>
              <a:rPr lang="en-CA" dirty="0"/>
              <a:t>Kim </a:t>
            </a:r>
            <a:r>
              <a:rPr lang="en-CA" dirty="0" err="1"/>
              <a:t>Sterenly</a:t>
            </a:r>
            <a:r>
              <a:rPr lang="en-CA" dirty="0"/>
              <a:t>: “</a:t>
            </a:r>
            <a:r>
              <a:rPr lang="en-US" dirty="0"/>
              <a:t>human lifeways depend on cognitive capital that has typically been built over many generations. This process of gradual accumulation produces an adaptive fit between human agents and their environments; an adaptive fit that is the result of hidden-hand, evolutionary mechanisms.” </a:t>
            </a:r>
            <a:r>
              <a:rPr lang="en-US" sz="2000" dirty="0"/>
              <a:t>p. 137</a:t>
            </a:r>
            <a:endParaRPr lang="en-US" dirty="0"/>
          </a:p>
        </p:txBody>
      </p:sp>
      <p:sp>
        <p:nvSpPr>
          <p:cNvPr id="7" name="TextBox 6">
            <a:extLst>
              <a:ext uri="{FF2B5EF4-FFF2-40B4-BE49-F238E27FC236}">
                <a16:creationId xmlns:a16="http://schemas.microsoft.com/office/drawing/2014/main" id="{DB585B24-0240-400A-A37D-880CDA2D383E}"/>
              </a:ext>
            </a:extLst>
          </p:cNvPr>
          <p:cNvSpPr txBox="1"/>
          <p:nvPr/>
        </p:nvSpPr>
        <p:spPr>
          <a:xfrm>
            <a:off x="838200" y="5253633"/>
            <a:ext cx="10972800" cy="1477328"/>
          </a:xfrm>
          <a:prstGeom prst="rect">
            <a:avLst/>
          </a:prstGeom>
          <a:noFill/>
        </p:spPr>
        <p:txBody>
          <a:bodyPr wrap="square">
            <a:spAutoFit/>
          </a:bodyPr>
          <a:lstStyle/>
          <a:p>
            <a:r>
              <a:rPr lang="en-US" dirty="0"/>
              <a:t>Kim </a:t>
            </a:r>
            <a:r>
              <a:rPr lang="en-US" dirty="0" err="1"/>
              <a:t>Sterelny</a:t>
            </a:r>
            <a:r>
              <a:rPr lang="en-US" dirty="0"/>
              <a:t>, 2006. The Evolution and Evolvability of Culture. Mind  Language, 21(2), 137–165. doi:10.1111/j.0268-1064.2006.00309.x </a:t>
            </a:r>
            <a:r>
              <a:rPr lang="en-US" dirty="0">
                <a:hlinkClick r:id="rId2"/>
              </a:rPr>
              <a:t>https://www.semanticscholar.org/paper/The-Evolution-and-Evolvability-of-Culture-Sterelny/4130942a5732b58a6872163fda7f42725ce96c5a</a:t>
            </a:r>
            <a:r>
              <a:rPr lang="en-US" dirty="0"/>
              <a:t> </a:t>
            </a:r>
          </a:p>
          <a:p>
            <a:r>
              <a:rPr lang="en-US" dirty="0"/>
              <a:t>Nicole </a:t>
            </a:r>
            <a:r>
              <a:rPr lang="en-US" dirty="0" err="1"/>
              <a:t>Creanza</a:t>
            </a:r>
            <a:r>
              <a:rPr lang="en-US" dirty="0"/>
              <a:t>, Oren </a:t>
            </a:r>
            <a:r>
              <a:rPr lang="en-US" dirty="0" err="1"/>
              <a:t>Kolodny</a:t>
            </a:r>
            <a:r>
              <a:rPr lang="en-US" dirty="0"/>
              <a:t>, and Marcus W. Feldman, 2017. Cultural evolutionary theory: How culture evolves and why it matters . PNAS July 25, 2017. 114 (30) 7782-7789  </a:t>
            </a:r>
            <a:r>
              <a:rPr lang="en-US" dirty="0">
                <a:hlinkClick r:id="rId3"/>
              </a:rPr>
              <a:t>https://doi.org/10.1073/pnas.1620732114</a:t>
            </a:r>
            <a:r>
              <a:rPr lang="en-US" dirty="0"/>
              <a:t>  </a:t>
            </a:r>
          </a:p>
        </p:txBody>
      </p:sp>
      <p:pic>
        <p:nvPicPr>
          <p:cNvPr id="6" name="Picture 5">
            <a:extLst>
              <a:ext uri="{FF2B5EF4-FFF2-40B4-BE49-F238E27FC236}">
                <a16:creationId xmlns:a16="http://schemas.microsoft.com/office/drawing/2014/main" id="{F2D2C021-01A3-40D7-92BD-DF7B02E9AA22}"/>
              </a:ext>
            </a:extLst>
          </p:cNvPr>
          <p:cNvPicPr>
            <a:picLocks noChangeAspect="1"/>
          </p:cNvPicPr>
          <p:nvPr/>
        </p:nvPicPr>
        <p:blipFill>
          <a:blip r:embed="rId4"/>
          <a:stretch>
            <a:fillRect/>
          </a:stretch>
        </p:blipFill>
        <p:spPr>
          <a:xfrm>
            <a:off x="6718737" y="1825625"/>
            <a:ext cx="5180727" cy="3170580"/>
          </a:xfrm>
          <a:prstGeom prst="rect">
            <a:avLst/>
          </a:prstGeom>
        </p:spPr>
      </p:pic>
    </p:spTree>
    <p:extLst>
      <p:ext uri="{BB962C8B-B14F-4D97-AF65-F5344CB8AC3E}">
        <p14:creationId xmlns:p14="http://schemas.microsoft.com/office/powerpoint/2010/main" val="2312509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112C-8912-4856-98E0-06A55D71DE7D}"/>
              </a:ext>
            </a:extLst>
          </p:cNvPr>
          <p:cNvSpPr>
            <a:spLocks noGrp="1"/>
          </p:cNvSpPr>
          <p:nvPr>
            <p:ph type="title"/>
          </p:nvPr>
        </p:nvSpPr>
        <p:spPr/>
        <p:txBody>
          <a:bodyPr/>
          <a:lstStyle/>
          <a:p>
            <a:r>
              <a:rPr lang="en-CA" dirty="0"/>
              <a:t>Dual Inheritance Theory</a:t>
            </a:r>
            <a:endParaRPr lang="en-US" dirty="0"/>
          </a:p>
        </p:txBody>
      </p:sp>
      <p:sp>
        <p:nvSpPr>
          <p:cNvPr id="3" name="Content Placeholder 2">
            <a:extLst>
              <a:ext uri="{FF2B5EF4-FFF2-40B4-BE49-F238E27FC236}">
                <a16:creationId xmlns:a16="http://schemas.microsoft.com/office/drawing/2014/main" id="{2781DF2E-E83B-45C7-879D-44319E76A88D}"/>
              </a:ext>
            </a:extLst>
          </p:cNvPr>
          <p:cNvSpPr>
            <a:spLocks noGrp="1"/>
          </p:cNvSpPr>
          <p:nvPr>
            <p:ph idx="1"/>
          </p:nvPr>
        </p:nvSpPr>
        <p:spPr>
          <a:xfrm>
            <a:off x="7576456" y="1825625"/>
            <a:ext cx="3777343" cy="4351338"/>
          </a:xfrm>
        </p:spPr>
        <p:txBody>
          <a:bodyPr>
            <a:normAutofit fontScale="77500" lnSpcReduction="20000"/>
          </a:bodyPr>
          <a:lstStyle/>
          <a:p>
            <a:pPr marL="0" indent="0">
              <a:buNone/>
            </a:pPr>
            <a:r>
              <a:rPr lang="en-CA" dirty="0"/>
              <a:t>“</a:t>
            </a:r>
            <a:r>
              <a:rPr lang="en-US" dirty="0"/>
              <a:t>Dual inheritance theory models cultural evolution closely on genetic evolution, and cultural inheritance closely on biological inheritance. The central idea is that there are features of human psychology—most obviously imitation learning and language—and features of human social environments—most obviously long periods of juvenile dependence—that result in a high fidelity flow of ideas from parents to their offspring.” - </a:t>
            </a:r>
            <a:r>
              <a:rPr lang="en-US" dirty="0" err="1"/>
              <a:t>Sterelny</a:t>
            </a:r>
            <a:endParaRPr lang="en-US" dirty="0"/>
          </a:p>
        </p:txBody>
      </p:sp>
      <p:pic>
        <p:nvPicPr>
          <p:cNvPr id="7" name="Picture 6" descr="Diagram&#10;&#10;Description automatically generated">
            <a:extLst>
              <a:ext uri="{FF2B5EF4-FFF2-40B4-BE49-F238E27FC236}">
                <a16:creationId xmlns:a16="http://schemas.microsoft.com/office/drawing/2014/main" id="{BA3ACF61-2EF5-4BF7-978A-2AF2747FA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361" y="1825625"/>
            <a:ext cx="6047826" cy="4532312"/>
          </a:xfrm>
          <a:prstGeom prst="rect">
            <a:avLst/>
          </a:prstGeom>
        </p:spPr>
      </p:pic>
      <p:sp>
        <p:nvSpPr>
          <p:cNvPr id="9" name="TextBox 8">
            <a:extLst>
              <a:ext uri="{FF2B5EF4-FFF2-40B4-BE49-F238E27FC236}">
                <a16:creationId xmlns:a16="http://schemas.microsoft.com/office/drawing/2014/main" id="{47DA4263-BC56-419D-8A33-979BEC755E90}"/>
              </a:ext>
            </a:extLst>
          </p:cNvPr>
          <p:cNvSpPr txBox="1"/>
          <p:nvPr/>
        </p:nvSpPr>
        <p:spPr>
          <a:xfrm>
            <a:off x="838200" y="6292819"/>
            <a:ext cx="10363214" cy="400110"/>
          </a:xfrm>
          <a:prstGeom prst="rect">
            <a:avLst/>
          </a:prstGeom>
          <a:noFill/>
        </p:spPr>
        <p:txBody>
          <a:bodyPr wrap="square">
            <a:spAutoFit/>
          </a:bodyPr>
          <a:lstStyle/>
          <a:p>
            <a:r>
              <a:rPr lang="en-US" sz="1000" dirty="0"/>
              <a:t>Dylan van der </a:t>
            </a:r>
            <a:r>
              <a:rPr lang="en-US" sz="1000" dirty="0" err="1"/>
              <a:t>Schyff</a:t>
            </a:r>
            <a:r>
              <a:rPr lang="en-US" sz="1000" dirty="0"/>
              <a:t> &amp; Andrea </a:t>
            </a:r>
            <a:r>
              <a:rPr lang="en-US" sz="1000" dirty="0" err="1"/>
              <a:t>Schiavio</a:t>
            </a:r>
            <a:r>
              <a:rPr lang="en-US" sz="1000" dirty="0"/>
              <a:t>, 2017, Evolutionary Musicology Meets Embodied Cognition: Biocultural Coevolution and the Enactive Origins of Human Musicality. Frontiers in Neuroscience 11  </a:t>
            </a:r>
            <a:r>
              <a:rPr lang="en-US" sz="1000" dirty="0">
                <a:hlinkClick r:id="rId3"/>
              </a:rPr>
              <a:t>https://www.researchgate.net/publication/319472389_Evolutionary_Musicology_Meets_Embodied_Cognition_Biocultural_Coevolution_and_the_Enactive_Origins_of_Human_Musicality</a:t>
            </a:r>
            <a:r>
              <a:rPr lang="en-US" sz="1000" dirty="0"/>
              <a:t> </a:t>
            </a:r>
          </a:p>
        </p:txBody>
      </p:sp>
    </p:spTree>
    <p:extLst>
      <p:ext uri="{BB962C8B-B14F-4D97-AF65-F5344CB8AC3E}">
        <p14:creationId xmlns:p14="http://schemas.microsoft.com/office/powerpoint/2010/main" val="3751839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35DC-815D-4B3A-8FCF-00B382D7185F}"/>
              </a:ext>
            </a:extLst>
          </p:cNvPr>
          <p:cNvSpPr>
            <a:spLocks noGrp="1"/>
          </p:cNvSpPr>
          <p:nvPr>
            <p:ph type="title"/>
          </p:nvPr>
        </p:nvSpPr>
        <p:spPr/>
        <p:txBody>
          <a:bodyPr/>
          <a:lstStyle/>
          <a:p>
            <a:r>
              <a:rPr lang="en-CA" dirty="0"/>
              <a:t>Meme-based Theory</a:t>
            </a:r>
            <a:endParaRPr lang="en-US" dirty="0"/>
          </a:p>
        </p:txBody>
      </p:sp>
      <p:sp>
        <p:nvSpPr>
          <p:cNvPr id="3" name="Content Placeholder 2">
            <a:extLst>
              <a:ext uri="{FF2B5EF4-FFF2-40B4-BE49-F238E27FC236}">
                <a16:creationId xmlns:a16="http://schemas.microsoft.com/office/drawing/2014/main" id="{572408BA-6E47-4B3D-B3F9-DDA8F81C4A87}"/>
              </a:ext>
            </a:extLst>
          </p:cNvPr>
          <p:cNvSpPr>
            <a:spLocks noGrp="1"/>
          </p:cNvSpPr>
          <p:nvPr>
            <p:ph idx="1"/>
          </p:nvPr>
        </p:nvSpPr>
        <p:spPr>
          <a:xfrm>
            <a:off x="838200" y="1825625"/>
            <a:ext cx="8219303" cy="4351338"/>
          </a:xfrm>
        </p:spPr>
        <p:txBody>
          <a:bodyPr>
            <a:normAutofit/>
          </a:bodyPr>
          <a:lstStyle/>
          <a:p>
            <a:r>
              <a:rPr lang="en-US" sz="2400" dirty="0"/>
              <a:t>Both dual inheritance and meme-based theories share the idea that cultural transmission is both important and accurate. </a:t>
            </a:r>
          </a:p>
          <a:p>
            <a:r>
              <a:rPr lang="en-US" sz="2400" dirty="0"/>
              <a:t>Dawkins calls the information that is copied the ‘replicator’ and contrasts this with ‘vehicles’ that carry the replicators</a:t>
            </a:r>
          </a:p>
          <a:p>
            <a:r>
              <a:rPr lang="en-US" sz="2400" dirty="0"/>
              <a:t>But on the dual inheritance picture it is the biological fitness of the vehicles (human agents) that explains the spread of cultural variants</a:t>
            </a:r>
          </a:p>
          <a:p>
            <a:r>
              <a:rPr lang="en-US" sz="2400" dirty="0"/>
              <a:t>“What is fitness for a short melody? It is the ability to survive and reproduce?”</a:t>
            </a:r>
          </a:p>
        </p:txBody>
      </p:sp>
      <p:sp>
        <p:nvSpPr>
          <p:cNvPr id="5" name="TextBox 4">
            <a:extLst>
              <a:ext uri="{FF2B5EF4-FFF2-40B4-BE49-F238E27FC236}">
                <a16:creationId xmlns:a16="http://schemas.microsoft.com/office/drawing/2014/main" id="{41E96656-FAE3-4894-9DC1-69C24ABDF05E}"/>
              </a:ext>
            </a:extLst>
          </p:cNvPr>
          <p:cNvSpPr txBox="1"/>
          <p:nvPr/>
        </p:nvSpPr>
        <p:spPr>
          <a:xfrm>
            <a:off x="838200" y="5571305"/>
            <a:ext cx="11333207" cy="1200329"/>
          </a:xfrm>
          <a:prstGeom prst="rect">
            <a:avLst/>
          </a:prstGeom>
          <a:noFill/>
        </p:spPr>
        <p:txBody>
          <a:bodyPr wrap="square">
            <a:spAutoFit/>
          </a:bodyPr>
          <a:lstStyle/>
          <a:p>
            <a:r>
              <a:rPr lang="en-US" dirty="0" err="1"/>
              <a:t>Dawkins,R</a:t>
            </a:r>
            <a:r>
              <a:rPr lang="en-US" dirty="0"/>
              <a:t>. (1976) The Selfish Gene Oxford, Oxford University Press (new edition with additional material, 1989)</a:t>
            </a:r>
          </a:p>
          <a:p>
            <a:r>
              <a:rPr lang="en-US" dirty="0"/>
              <a:t>Susan Blackmore, 2010, Memetics Does Provide a Useful Way of Understanding Cultural Evolution https://www.researchgate.net/publication/274706611_Memetics_Does_Provide_a_Useful_Way_of_Understanding_Cultural_Evolution </a:t>
            </a:r>
          </a:p>
        </p:txBody>
      </p:sp>
      <p:pic>
        <p:nvPicPr>
          <p:cNvPr id="7" name="Picture 6" descr="Diagram&#10;&#10;Description automatically generated">
            <a:extLst>
              <a:ext uri="{FF2B5EF4-FFF2-40B4-BE49-F238E27FC236}">
                <a16:creationId xmlns:a16="http://schemas.microsoft.com/office/drawing/2014/main" id="{AA24E2E6-4EA2-4720-9A69-C067C09B5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346" y="1825625"/>
            <a:ext cx="2494286" cy="3391832"/>
          </a:xfrm>
          <a:prstGeom prst="rect">
            <a:avLst/>
          </a:prstGeom>
          <a:ln w="3175">
            <a:solidFill>
              <a:schemeClr val="tx1"/>
            </a:solidFill>
          </a:ln>
        </p:spPr>
      </p:pic>
    </p:spTree>
    <p:extLst>
      <p:ext uri="{BB962C8B-B14F-4D97-AF65-F5344CB8AC3E}">
        <p14:creationId xmlns:p14="http://schemas.microsoft.com/office/powerpoint/2010/main" val="3006939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B809-D1A2-4D91-A469-CBA77634A87C}"/>
              </a:ext>
            </a:extLst>
          </p:cNvPr>
          <p:cNvSpPr>
            <a:spLocks noGrp="1"/>
          </p:cNvSpPr>
          <p:nvPr>
            <p:ph type="title"/>
          </p:nvPr>
        </p:nvSpPr>
        <p:spPr/>
        <p:txBody>
          <a:bodyPr/>
          <a:lstStyle/>
          <a:p>
            <a:r>
              <a:rPr lang="en-CA" dirty="0"/>
              <a:t>The Evolution of Morality</a:t>
            </a:r>
            <a:endParaRPr lang="en-US" dirty="0"/>
          </a:p>
        </p:txBody>
      </p:sp>
      <p:sp>
        <p:nvSpPr>
          <p:cNvPr id="3" name="Content Placeholder 2">
            <a:extLst>
              <a:ext uri="{FF2B5EF4-FFF2-40B4-BE49-F238E27FC236}">
                <a16:creationId xmlns:a16="http://schemas.microsoft.com/office/drawing/2014/main" id="{6428513E-3E3D-41B4-93F6-EA365B6CAE9B}"/>
              </a:ext>
            </a:extLst>
          </p:cNvPr>
          <p:cNvSpPr>
            <a:spLocks noGrp="1"/>
          </p:cNvSpPr>
          <p:nvPr>
            <p:ph idx="1"/>
          </p:nvPr>
        </p:nvSpPr>
        <p:spPr>
          <a:xfrm>
            <a:off x="4136571" y="1825625"/>
            <a:ext cx="7217228" cy="4351338"/>
          </a:xfrm>
        </p:spPr>
        <p:txBody>
          <a:bodyPr>
            <a:normAutofit/>
          </a:bodyPr>
          <a:lstStyle/>
          <a:p>
            <a:r>
              <a:rPr lang="en-CA" sz="2400" dirty="0"/>
              <a:t>“The ultra-reductionism and </a:t>
            </a:r>
            <a:r>
              <a:rPr lang="en-US" sz="2400" dirty="0"/>
              <a:t>implicit promotion of competition… once dominated the field… yielded to more balanced perspectives and more nuanced interpretations.”</a:t>
            </a:r>
          </a:p>
          <a:p>
            <a:r>
              <a:rPr lang="en-US" sz="2400" dirty="0"/>
              <a:t>“Reductionistic bias varies, but the texts basically omit the concept of emergent properties or new levels of organization at the psychological and social levels</a:t>
            </a:r>
          </a:p>
          <a:p>
            <a:r>
              <a:rPr lang="en-US" sz="2400" dirty="0"/>
              <a:t>“They do not describe how social rewards or sanctions can regulate “selfish” behavior or individual “cheating”—for example, as observed in food sharing among vampire bats”</a:t>
            </a:r>
          </a:p>
        </p:txBody>
      </p:sp>
      <p:sp>
        <p:nvSpPr>
          <p:cNvPr id="5" name="TextBox 4">
            <a:extLst>
              <a:ext uri="{FF2B5EF4-FFF2-40B4-BE49-F238E27FC236}">
                <a16:creationId xmlns:a16="http://schemas.microsoft.com/office/drawing/2014/main" id="{FFFA399E-25CE-4484-A908-014EC82BFB45}"/>
              </a:ext>
            </a:extLst>
          </p:cNvPr>
          <p:cNvSpPr txBox="1"/>
          <p:nvPr/>
        </p:nvSpPr>
        <p:spPr>
          <a:xfrm>
            <a:off x="838200" y="5988734"/>
            <a:ext cx="10515600" cy="646331"/>
          </a:xfrm>
          <a:prstGeom prst="rect">
            <a:avLst/>
          </a:prstGeom>
          <a:noFill/>
        </p:spPr>
        <p:txBody>
          <a:bodyPr wrap="square">
            <a:spAutoFit/>
          </a:bodyPr>
          <a:lstStyle/>
          <a:p>
            <a:r>
              <a:rPr lang="en-US" dirty="0"/>
              <a:t>Douglas Allchin, 2009 Teaching the Evolution of Morality: Status and Resources. BioMed Central </a:t>
            </a:r>
          </a:p>
          <a:p>
            <a:r>
              <a:rPr lang="en-US" dirty="0">
                <a:hlinkClick r:id="rId2"/>
              </a:rPr>
              <a:t>https://evolution-outreach.biomedcentral.com/track/pdf/10.1007/s12052-009-0173-9.pdf</a:t>
            </a:r>
            <a:r>
              <a:rPr lang="en-US" dirty="0"/>
              <a:t> </a:t>
            </a:r>
          </a:p>
        </p:txBody>
      </p:sp>
      <p:pic>
        <p:nvPicPr>
          <p:cNvPr id="8" name="Picture 7" descr="Diagram&#10;&#10;Description automatically generated">
            <a:extLst>
              <a:ext uri="{FF2B5EF4-FFF2-40B4-BE49-F238E27FC236}">
                <a16:creationId xmlns:a16="http://schemas.microsoft.com/office/drawing/2014/main" id="{236868E4-8C44-4872-A6C5-C88142A0D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2" y="1916338"/>
            <a:ext cx="3435804" cy="3829379"/>
          </a:xfrm>
          <a:prstGeom prst="rect">
            <a:avLst/>
          </a:prstGeom>
        </p:spPr>
      </p:pic>
    </p:spTree>
    <p:extLst>
      <p:ext uri="{BB962C8B-B14F-4D97-AF65-F5344CB8AC3E}">
        <p14:creationId xmlns:p14="http://schemas.microsoft.com/office/powerpoint/2010/main" val="1706035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7747-F6F9-4176-B5A3-93108E3100EA}"/>
              </a:ext>
            </a:extLst>
          </p:cNvPr>
          <p:cNvSpPr>
            <a:spLocks noGrp="1"/>
          </p:cNvSpPr>
          <p:nvPr>
            <p:ph type="title"/>
          </p:nvPr>
        </p:nvSpPr>
        <p:spPr/>
        <p:txBody>
          <a:bodyPr/>
          <a:lstStyle/>
          <a:p>
            <a:r>
              <a:rPr lang="en-CA" dirty="0"/>
              <a:t>Supporting Agency</a:t>
            </a:r>
            <a:endParaRPr lang="en-US" dirty="0"/>
          </a:p>
        </p:txBody>
      </p:sp>
      <p:sp>
        <p:nvSpPr>
          <p:cNvPr id="3" name="Content Placeholder 2">
            <a:extLst>
              <a:ext uri="{FF2B5EF4-FFF2-40B4-BE49-F238E27FC236}">
                <a16:creationId xmlns:a16="http://schemas.microsoft.com/office/drawing/2014/main" id="{CA079632-F43A-46C0-A370-609DD3DDD8F9}"/>
              </a:ext>
            </a:extLst>
          </p:cNvPr>
          <p:cNvSpPr>
            <a:spLocks noGrp="1"/>
          </p:cNvSpPr>
          <p:nvPr>
            <p:ph idx="1"/>
          </p:nvPr>
        </p:nvSpPr>
        <p:spPr>
          <a:xfrm>
            <a:off x="838200" y="5718629"/>
            <a:ext cx="10515600" cy="458334"/>
          </a:xfrm>
        </p:spPr>
        <p:txBody>
          <a:bodyPr>
            <a:normAutofit lnSpcReduction="10000"/>
          </a:bodyPr>
          <a:lstStyle/>
          <a:p>
            <a:pPr marL="0" indent="0">
              <a:buNone/>
            </a:pPr>
            <a:r>
              <a:rPr lang="en-US" sz="2400" dirty="0"/>
              <a:t>Based on ‘What Peace Means to Me’ </a:t>
            </a:r>
            <a:r>
              <a:rPr lang="en-US" sz="2400" dirty="0">
                <a:hlinkClick r:id="rId2"/>
              </a:rPr>
              <a:t>https://www.downes.ca/post/68088</a:t>
            </a:r>
            <a:r>
              <a:rPr lang="en-US" sz="2400" dirty="0"/>
              <a:t> </a:t>
            </a:r>
            <a:r>
              <a:rPr lang="en-US" dirty="0"/>
              <a:t>  </a:t>
            </a:r>
          </a:p>
          <a:p>
            <a:endParaRPr lang="en-US" dirty="0"/>
          </a:p>
          <a:p>
            <a:endParaRPr lang="en-US" dirty="0"/>
          </a:p>
        </p:txBody>
      </p:sp>
      <p:graphicFrame>
        <p:nvGraphicFramePr>
          <p:cNvPr id="4" name="Diagram 3">
            <a:extLst>
              <a:ext uri="{FF2B5EF4-FFF2-40B4-BE49-F238E27FC236}">
                <a16:creationId xmlns:a16="http://schemas.microsoft.com/office/drawing/2014/main" id="{816AC390-86B6-4027-847B-8F6DBAC3BD36}"/>
              </a:ext>
            </a:extLst>
          </p:cNvPr>
          <p:cNvGraphicFramePr/>
          <p:nvPr>
            <p:extLst>
              <p:ext uri="{D42A27DB-BD31-4B8C-83A1-F6EECF244321}">
                <p14:modId xmlns:p14="http://schemas.microsoft.com/office/powerpoint/2010/main" val="4078589988"/>
              </p:ext>
            </p:extLst>
          </p:nvPr>
        </p:nvGraphicFramePr>
        <p:xfrm>
          <a:off x="2588054" y="1690688"/>
          <a:ext cx="5901038" cy="3704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1316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716C-40FC-488D-9BDC-5E425EF90657}"/>
              </a:ext>
            </a:extLst>
          </p:cNvPr>
          <p:cNvSpPr>
            <a:spLocks noGrp="1"/>
          </p:cNvSpPr>
          <p:nvPr>
            <p:ph type="title"/>
          </p:nvPr>
        </p:nvSpPr>
        <p:spPr/>
        <p:txBody>
          <a:bodyPr/>
          <a:lstStyle/>
          <a:p>
            <a:r>
              <a:rPr lang="en-CA" dirty="0"/>
              <a:t>Security</a:t>
            </a:r>
            <a:endParaRPr lang="en-US" dirty="0"/>
          </a:p>
        </p:txBody>
      </p:sp>
      <p:sp>
        <p:nvSpPr>
          <p:cNvPr id="3" name="Content Placeholder 2">
            <a:extLst>
              <a:ext uri="{FF2B5EF4-FFF2-40B4-BE49-F238E27FC236}">
                <a16:creationId xmlns:a16="http://schemas.microsoft.com/office/drawing/2014/main" id="{7D1BB006-C577-4438-A374-AED89D19B187}"/>
              </a:ext>
            </a:extLst>
          </p:cNvPr>
          <p:cNvSpPr>
            <a:spLocks noGrp="1"/>
          </p:cNvSpPr>
          <p:nvPr>
            <p:ph idx="1"/>
          </p:nvPr>
        </p:nvSpPr>
        <p:spPr>
          <a:xfrm>
            <a:off x="2001794" y="1825625"/>
            <a:ext cx="9352005" cy="4351338"/>
          </a:xfrm>
        </p:spPr>
        <p:txBody>
          <a:bodyPr>
            <a:normAutofit lnSpcReduction="10000"/>
          </a:bodyPr>
          <a:lstStyle/>
          <a:p>
            <a:r>
              <a:rPr lang="en-US" dirty="0"/>
              <a:t>The first thing they take away from you is your sense of security. </a:t>
            </a:r>
          </a:p>
          <a:p>
            <a:pPr lvl="1"/>
            <a:r>
              <a:rPr lang="en-US" dirty="0"/>
              <a:t>The direct threat of violence is the most brutal and the least effective. </a:t>
            </a:r>
          </a:p>
          <a:p>
            <a:pPr lvl="1"/>
            <a:r>
              <a:rPr lang="en-US" dirty="0"/>
              <a:t>A threat against your property, your business, or your love, is more common. </a:t>
            </a:r>
          </a:p>
          <a:p>
            <a:pPr lvl="1"/>
            <a:r>
              <a:rPr lang="en-US" dirty="0"/>
              <a:t>The threat that some </a:t>
            </a:r>
            <a:r>
              <a:rPr lang="en-US" i="1" dirty="0"/>
              <a:t>other</a:t>
            </a:r>
            <a:r>
              <a:rPr lang="en-US" dirty="0"/>
              <a:t> will inflict this violence is the most subtle.</a:t>
            </a:r>
          </a:p>
          <a:p>
            <a:r>
              <a:rPr lang="en-US" dirty="0"/>
              <a:t>You do not feel secure, and hence feel compelled to comply.</a:t>
            </a:r>
          </a:p>
          <a:p>
            <a:r>
              <a:rPr lang="en-US" dirty="0"/>
              <a:t>The only response, I think, is to remove the effectiveness of violence. The solidarity of, and trust in, a community is the only effective response.</a:t>
            </a:r>
          </a:p>
        </p:txBody>
      </p:sp>
      <p:pic>
        <p:nvPicPr>
          <p:cNvPr id="5" name="Picture 4" descr="A picture containing pressure suit, military uniform, automaton&#10;&#10;Description automatically generated">
            <a:extLst>
              <a:ext uri="{FF2B5EF4-FFF2-40B4-BE49-F238E27FC236}">
                <a16:creationId xmlns:a16="http://schemas.microsoft.com/office/drawing/2014/main" id="{D0672550-CFE7-4CD2-ABFA-7DCE25E2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36" y="2519363"/>
            <a:ext cx="1557528" cy="3657600"/>
          </a:xfrm>
          <a:prstGeom prst="rect">
            <a:avLst/>
          </a:prstGeom>
        </p:spPr>
      </p:pic>
    </p:spTree>
    <p:extLst>
      <p:ext uri="{BB962C8B-B14F-4D97-AF65-F5344CB8AC3E}">
        <p14:creationId xmlns:p14="http://schemas.microsoft.com/office/powerpoint/2010/main" val="3120214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47D2-0D4D-4369-9BEA-895C15F7F7DA}"/>
              </a:ext>
            </a:extLst>
          </p:cNvPr>
          <p:cNvSpPr>
            <a:spLocks noGrp="1"/>
          </p:cNvSpPr>
          <p:nvPr>
            <p:ph type="title"/>
          </p:nvPr>
        </p:nvSpPr>
        <p:spPr/>
        <p:txBody>
          <a:bodyPr/>
          <a:lstStyle/>
          <a:p>
            <a:r>
              <a:rPr lang="en-CA" dirty="0"/>
              <a:t>Identity</a:t>
            </a:r>
            <a:endParaRPr lang="en-US" dirty="0"/>
          </a:p>
        </p:txBody>
      </p:sp>
      <p:sp>
        <p:nvSpPr>
          <p:cNvPr id="3" name="Content Placeholder 2">
            <a:extLst>
              <a:ext uri="{FF2B5EF4-FFF2-40B4-BE49-F238E27FC236}">
                <a16:creationId xmlns:a16="http://schemas.microsoft.com/office/drawing/2014/main" id="{3BD7BB86-3B01-4FE4-B2D3-F2570B464901}"/>
              </a:ext>
            </a:extLst>
          </p:cNvPr>
          <p:cNvSpPr>
            <a:spLocks noGrp="1"/>
          </p:cNvSpPr>
          <p:nvPr>
            <p:ph idx="1"/>
          </p:nvPr>
        </p:nvSpPr>
        <p:spPr>
          <a:xfrm>
            <a:off x="838200" y="1825624"/>
            <a:ext cx="8059057" cy="4879975"/>
          </a:xfrm>
        </p:spPr>
        <p:txBody>
          <a:bodyPr>
            <a:normAutofit/>
          </a:bodyPr>
          <a:lstStyle/>
          <a:p>
            <a:r>
              <a:rPr lang="en-US" dirty="0"/>
              <a:t>Identity is the right to define, and to be, who you are. War reduces each and every one of us to one thing: a tool of one side or another fighting the war. </a:t>
            </a:r>
          </a:p>
          <a:p>
            <a:pPr lvl="1"/>
            <a:r>
              <a:rPr lang="en-US" dirty="0"/>
              <a:t>E.g.  Read </a:t>
            </a:r>
            <a:r>
              <a:rPr lang="en-US" u="sng" dirty="0">
                <a:hlinkClick r:id="rId2"/>
              </a:rPr>
              <a:t>A Long Way Gone</a:t>
            </a:r>
            <a:r>
              <a:rPr lang="en-US" dirty="0"/>
              <a:t>, or watch </a:t>
            </a:r>
            <a:r>
              <a:rPr lang="en-US" u="sng" dirty="0">
                <a:hlinkClick r:id="rId3"/>
              </a:rPr>
              <a:t>Blood Diamond</a:t>
            </a:r>
            <a:r>
              <a:rPr lang="en-US" dirty="0"/>
              <a:t>,</a:t>
            </a:r>
          </a:p>
          <a:p>
            <a:r>
              <a:rPr lang="en-US" dirty="0"/>
              <a:t>Conformity becomes mandatory</a:t>
            </a:r>
          </a:p>
          <a:p>
            <a:pPr lvl="1"/>
            <a:r>
              <a:rPr lang="en-US" dirty="0"/>
              <a:t>People are expected to dress in certain ways, to speak in certain ways, or in certain languages, to believe the same things, support the same religions.</a:t>
            </a:r>
          </a:p>
          <a:p>
            <a:pPr lvl="1"/>
            <a:r>
              <a:rPr lang="en-US" dirty="0"/>
              <a:t>Obedience is demanded, and expected.</a:t>
            </a:r>
          </a:p>
          <a:p>
            <a:r>
              <a:rPr lang="en-US" dirty="0"/>
              <a:t>People who seek to deny us our individual identities are people who are endangering the peace</a:t>
            </a:r>
          </a:p>
        </p:txBody>
      </p:sp>
      <p:pic>
        <p:nvPicPr>
          <p:cNvPr id="5" name="Picture 4">
            <a:extLst>
              <a:ext uri="{FF2B5EF4-FFF2-40B4-BE49-F238E27FC236}">
                <a16:creationId xmlns:a16="http://schemas.microsoft.com/office/drawing/2014/main" id="{DAE227FD-CBF3-4371-B0C2-ED8703EEC809}"/>
              </a:ext>
            </a:extLst>
          </p:cNvPr>
          <p:cNvPicPr>
            <a:picLocks noChangeAspect="1"/>
          </p:cNvPicPr>
          <p:nvPr/>
        </p:nvPicPr>
        <p:blipFill>
          <a:blip r:embed="rId4"/>
          <a:stretch>
            <a:fillRect/>
          </a:stretch>
        </p:blipFill>
        <p:spPr>
          <a:xfrm>
            <a:off x="9013370" y="1825625"/>
            <a:ext cx="2761343" cy="4388801"/>
          </a:xfrm>
          <a:prstGeom prst="rect">
            <a:avLst/>
          </a:prstGeom>
        </p:spPr>
      </p:pic>
      <p:sp>
        <p:nvSpPr>
          <p:cNvPr id="7" name="TextBox 6">
            <a:extLst>
              <a:ext uri="{FF2B5EF4-FFF2-40B4-BE49-F238E27FC236}">
                <a16:creationId xmlns:a16="http://schemas.microsoft.com/office/drawing/2014/main" id="{75BC238B-2C90-441C-82EE-7ACD359689E7}"/>
              </a:ext>
            </a:extLst>
          </p:cNvPr>
          <p:cNvSpPr txBox="1"/>
          <p:nvPr/>
        </p:nvSpPr>
        <p:spPr>
          <a:xfrm>
            <a:off x="838200" y="6317315"/>
            <a:ext cx="10221881" cy="523220"/>
          </a:xfrm>
          <a:prstGeom prst="rect">
            <a:avLst/>
          </a:prstGeom>
          <a:noFill/>
        </p:spPr>
        <p:txBody>
          <a:bodyPr wrap="square">
            <a:spAutoFit/>
          </a:bodyPr>
          <a:lstStyle/>
          <a:p>
            <a:r>
              <a:rPr lang="en-US" sz="1400" dirty="0"/>
              <a:t>Sally </a:t>
            </a:r>
            <a:r>
              <a:rPr lang="en-US" sz="1400" dirty="0" err="1"/>
              <a:t>Haslanger</a:t>
            </a:r>
            <a:r>
              <a:rPr lang="en-US" sz="1400" dirty="0"/>
              <a:t>: Autonomy, Identity, and Social Justice (pdf, 3718 words) </a:t>
            </a:r>
            <a:r>
              <a:rPr lang="en-US" sz="1400" dirty="0">
                <a:hlinkClick r:id="rId5"/>
              </a:rPr>
              <a:t>https://sallyhaslanger.weebly.com/uploads/1/8/2/7/18272031/haslanger_autonomy_identity_and_social_justice_-_review_of_appiah.pdf</a:t>
            </a:r>
            <a:r>
              <a:rPr lang="en-US" sz="1400" dirty="0"/>
              <a:t>  </a:t>
            </a:r>
          </a:p>
        </p:txBody>
      </p:sp>
    </p:spTree>
    <p:extLst>
      <p:ext uri="{BB962C8B-B14F-4D97-AF65-F5344CB8AC3E}">
        <p14:creationId xmlns:p14="http://schemas.microsoft.com/office/powerpoint/2010/main" val="3836321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8765-871E-4BA4-8E4E-12656522867D}"/>
              </a:ext>
            </a:extLst>
          </p:cNvPr>
          <p:cNvSpPr>
            <a:spLocks noGrp="1"/>
          </p:cNvSpPr>
          <p:nvPr>
            <p:ph type="title"/>
          </p:nvPr>
        </p:nvSpPr>
        <p:spPr/>
        <p:txBody>
          <a:bodyPr/>
          <a:lstStyle/>
          <a:p>
            <a:r>
              <a:rPr lang="en-CA" dirty="0"/>
              <a:t>Voice</a:t>
            </a:r>
            <a:endParaRPr lang="en-US" dirty="0"/>
          </a:p>
        </p:txBody>
      </p:sp>
      <p:sp>
        <p:nvSpPr>
          <p:cNvPr id="3" name="Content Placeholder 2">
            <a:extLst>
              <a:ext uri="{FF2B5EF4-FFF2-40B4-BE49-F238E27FC236}">
                <a16:creationId xmlns:a16="http://schemas.microsoft.com/office/drawing/2014/main" id="{F1191F0A-0F3F-4B04-9AD1-1EE8E255E15C}"/>
              </a:ext>
            </a:extLst>
          </p:cNvPr>
          <p:cNvSpPr>
            <a:spLocks noGrp="1"/>
          </p:cNvSpPr>
          <p:nvPr>
            <p:ph idx="1"/>
          </p:nvPr>
        </p:nvSpPr>
        <p:spPr>
          <a:xfrm>
            <a:off x="2977978" y="1825625"/>
            <a:ext cx="8375822" cy="4351338"/>
          </a:xfrm>
        </p:spPr>
        <p:txBody>
          <a:bodyPr>
            <a:normAutofit lnSpcReduction="10000"/>
          </a:bodyPr>
          <a:lstStyle/>
          <a:p>
            <a:r>
              <a:rPr lang="en-US" dirty="0"/>
              <a:t>Voice is in part the expression of identity but voice is also the way we create community, develop ideas, and create future visions and possibilities. </a:t>
            </a:r>
          </a:p>
          <a:p>
            <a:r>
              <a:rPr lang="en-US" dirty="0"/>
              <a:t>Voice is the right to a </a:t>
            </a:r>
            <a:r>
              <a:rPr lang="en-US" i="1" dirty="0"/>
              <a:t>say</a:t>
            </a:r>
            <a:r>
              <a:rPr lang="en-US" dirty="0"/>
              <a:t>, the expectation that this expression will have an impact that can be - and is - measured and weighed.</a:t>
            </a:r>
          </a:p>
          <a:p>
            <a:r>
              <a:rPr lang="en-US" dirty="0"/>
              <a:t>To have voice, people must learn to self-organize, to make decisions and resolve disputes in an open and peaceful manner, to create forums and newspapers and assemblies, to have community groups and societies and special interest groups. </a:t>
            </a:r>
          </a:p>
        </p:txBody>
      </p:sp>
      <p:pic>
        <p:nvPicPr>
          <p:cNvPr id="5" name="Picture 4">
            <a:extLst>
              <a:ext uri="{FF2B5EF4-FFF2-40B4-BE49-F238E27FC236}">
                <a16:creationId xmlns:a16="http://schemas.microsoft.com/office/drawing/2014/main" id="{B7D8B155-CF3C-4AE8-BDEB-6E7260D60793}"/>
              </a:ext>
            </a:extLst>
          </p:cNvPr>
          <p:cNvPicPr>
            <a:picLocks noChangeAspect="1"/>
          </p:cNvPicPr>
          <p:nvPr/>
        </p:nvPicPr>
        <p:blipFill>
          <a:blip r:embed="rId2"/>
          <a:stretch>
            <a:fillRect/>
          </a:stretch>
        </p:blipFill>
        <p:spPr>
          <a:xfrm>
            <a:off x="226193" y="1825625"/>
            <a:ext cx="2444436" cy="3429000"/>
          </a:xfrm>
          <a:prstGeom prst="rect">
            <a:avLst/>
          </a:prstGeom>
        </p:spPr>
      </p:pic>
      <p:sp>
        <p:nvSpPr>
          <p:cNvPr id="7" name="TextBox 6">
            <a:extLst>
              <a:ext uri="{FF2B5EF4-FFF2-40B4-BE49-F238E27FC236}">
                <a16:creationId xmlns:a16="http://schemas.microsoft.com/office/drawing/2014/main" id="{0A1ED670-9799-44ED-AB84-2A37E8A5E746}"/>
              </a:ext>
            </a:extLst>
          </p:cNvPr>
          <p:cNvSpPr txBox="1"/>
          <p:nvPr/>
        </p:nvSpPr>
        <p:spPr>
          <a:xfrm>
            <a:off x="3220995" y="6308209"/>
            <a:ext cx="6096000" cy="369332"/>
          </a:xfrm>
          <a:prstGeom prst="rect">
            <a:avLst/>
          </a:prstGeom>
          <a:noFill/>
        </p:spPr>
        <p:txBody>
          <a:bodyPr wrap="square">
            <a:spAutoFit/>
          </a:bodyPr>
          <a:lstStyle/>
          <a:p>
            <a:r>
              <a:rPr lang="en-US" dirty="0"/>
              <a:t>Image: </a:t>
            </a:r>
            <a:r>
              <a:rPr lang="en-US" dirty="0">
                <a:hlinkClick r:id="rId3"/>
              </a:rPr>
              <a:t>https://www.winemag.com/2020/02/26/activism-wine/</a:t>
            </a:r>
            <a:r>
              <a:rPr lang="en-US" dirty="0"/>
              <a:t> </a:t>
            </a:r>
          </a:p>
        </p:txBody>
      </p:sp>
    </p:spTree>
    <p:extLst>
      <p:ext uri="{BB962C8B-B14F-4D97-AF65-F5344CB8AC3E}">
        <p14:creationId xmlns:p14="http://schemas.microsoft.com/office/powerpoint/2010/main" val="1465105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CA" dirty="0"/>
              <a:t>Opportunity</a:t>
            </a:r>
            <a:endParaRPr lang="en-US" dirty="0"/>
          </a:p>
        </p:txBody>
      </p:sp>
      <p:sp>
        <p:nvSpPr>
          <p:cNvPr id="3" name="Content Placeholder 2">
            <a:extLst>
              <a:ext uri="{FF2B5EF4-FFF2-40B4-BE49-F238E27FC236}">
                <a16:creationId xmlns:a16="http://schemas.microsoft.com/office/drawing/2014/main" id="{172EAAD6-3E28-428C-8770-478E58AEBA00}"/>
              </a:ext>
            </a:extLst>
          </p:cNvPr>
          <p:cNvSpPr>
            <a:spLocks noGrp="1"/>
          </p:cNvSpPr>
          <p:nvPr>
            <p:ph idx="1"/>
          </p:nvPr>
        </p:nvSpPr>
        <p:spPr>
          <a:xfrm>
            <a:off x="838200" y="1825624"/>
            <a:ext cx="7539682" cy="5032375"/>
          </a:xfrm>
        </p:spPr>
        <p:txBody>
          <a:bodyPr>
            <a:normAutofit/>
          </a:bodyPr>
          <a:lstStyle/>
          <a:p>
            <a:r>
              <a:rPr lang="en-US" dirty="0"/>
              <a:t>By opportunity what we mean is that there is a path - or the potential of a path - to get from where you are to what you aspire to achieve.</a:t>
            </a:r>
          </a:p>
          <a:p>
            <a:r>
              <a:rPr lang="en-US" dirty="0"/>
              <a:t>Those who do not have opportunity are not at peace; those who deny opportunity are waging war against them.</a:t>
            </a:r>
          </a:p>
          <a:p>
            <a:r>
              <a:rPr lang="en-US" dirty="0"/>
              <a:t>Opportunity - especially for those in marginalized or vulnerable groups - requires support.</a:t>
            </a:r>
          </a:p>
          <a:p>
            <a:r>
              <a:rPr lang="en-US" dirty="0"/>
              <a:t>But it also requires a commercial infrastructure that is robust and trustworthy.</a:t>
            </a:r>
          </a:p>
        </p:txBody>
      </p:sp>
      <p:sp>
        <p:nvSpPr>
          <p:cNvPr id="5" name="TextBox 4">
            <a:extLst>
              <a:ext uri="{FF2B5EF4-FFF2-40B4-BE49-F238E27FC236}">
                <a16:creationId xmlns:a16="http://schemas.microsoft.com/office/drawing/2014/main" id="{59A6D865-6DDB-42FF-950E-0B8BF72C073E}"/>
              </a:ext>
            </a:extLst>
          </p:cNvPr>
          <p:cNvSpPr txBox="1"/>
          <p:nvPr/>
        </p:nvSpPr>
        <p:spPr>
          <a:xfrm>
            <a:off x="1045176" y="6488667"/>
            <a:ext cx="8880388" cy="369332"/>
          </a:xfrm>
          <a:prstGeom prst="rect">
            <a:avLst/>
          </a:prstGeom>
          <a:noFill/>
        </p:spPr>
        <p:txBody>
          <a:bodyPr wrap="square">
            <a:spAutoFit/>
          </a:bodyPr>
          <a:lstStyle/>
          <a:p>
            <a:r>
              <a:rPr lang="en-US" dirty="0"/>
              <a:t>Image: </a:t>
            </a:r>
            <a:r>
              <a:rPr lang="en-US" dirty="0">
                <a:hlinkClick r:id="rId2"/>
              </a:rPr>
              <a:t>https://werd.io/2018/equality-of-opportunity-vs-equality-of-outcome</a:t>
            </a:r>
            <a:r>
              <a:rPr lang="en-US" dirty="0"/>
              <a:t> </a:t>
            </a:r>
          </a:p>
        </p:txBody>
      </p:sp>
      <p:pic>
        <p:nvPicPr>
          <p:cNvPr id="7" name="Picture 6" descr="A picture containing text, building, window&#10;&#10;Description automatically generated">
            <a:extLst>
              <a:ext uri="{FF2B5EF4-FFF2-40B4-BE49-F238E27FC236}">
                <a16:creationId xmlns:a16="http://schemas.microsoft.com/office/drawing/2014/main" id="{C5034172-45DE-4E2E-A31F-75CEEAA15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379" y="1945780"/>
            <a:ext cx="2859926" cy="4287795"/>
          </a:xfrm>
          <a:prstGeom prst="rect">
            <a:avLst/>
          </a:prstGeom>
        </p:spPr>
      </p:pic>
    </p:spTree>
    <p:extLst>
      <p:ext uri="{BB962C8B-B14F-4D97-AF65-F5344CB8AC3E}">
        <p14:creationId xmlns:p14="http://schemas.microsoft.com/office/powerpoint/2010/main" val="670280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Four Steps to Peace - José Restrepo</a:t>
            </a:r>
          </a:p>
        </p:txBody>
      </p:sp>
      <p:pic>
        <p:nvPicPr>
          <p:cNvPr id="6" name="Picture 5">
            <a:extLst>
              <a:ext uri="{FF2B5EF4-FFF2-40B4-BE49-F238E27FC236}">
                <a16:creationId xmlns:a16="http://schemas.microsoft.com/office/drawing/2014/main" id="{392C3BDE-5509-430A-BEFD-334E36854ECF}"/>
              </a:ext>
            </a:extLst>
          </p:cNvPr>
          <p:cNvPicPr>
            <a:picLocks noChangeAspect="1"/>
          </p:cNvPicPr>
          <p:nvPr/>
        </p:nvPicPr>
        <p:blipFill>
          <a:blip r:embed="rId2"/>
          <a:stretch>
            <a:fillRect/>
          </a:stretch>
        </p:blipFill>
        <p:spPr>
          <a:xfrm>
            <a:off x="891361" y="1430079"/>
            <a:ext cx="7135175" cy="4446081"/>
          </a:xfrm>
          <a:prstGeom prst="rect">
            <a:avLst/>
          </a:prstGeom>
        </p:spPr>
      </p:pic>
      <p:sp>
        <p:nvSpPr>
          <p:cNvPr id="8" name="Rectangle 7">
            <a:extLst>
              <a:ext uri="{FF2B5EF4-FFF2-40B4-BE49-F238E27FC236}">
                <a16:creationId xmlns:a16="http://schemas.microsoft.com/office/drawing/2014/main" id="{18264EDC-5825-4A83-86FA-1E4B364E9AC8}"/>
              </a:ext>
            </a:extLst>
          </p:cNvPr>
          <p:cNvSpPr/>
          <p:nvPr/>
        </p:nvSpPr>
        <p:spPr>
          <a:xfrm>
            <a:off x="885371" y="6048311"/>
            <a:ext cx="10421861" cy="646331"/>
          </a:xfrm>
          <a:prstGeom prst="rect">
            <a:avLst/>
          </a:prstGeom>
        </p:spPr>
        <p:txBody>
          <a:bodyPr wrap="square">
            <a:spAutoFit/>
          </a:bodyPr>
          <a:lstStyle/>
          <a:p>
            <a:r>
              <a:rPr lang="en-US" dirty="0">
                <a:hlinkClick r:id="rId3"/>
              </a:rPr>
              <a:t>https://web.archive.org/web/20171024143227/http://www.bath.ac.uk/management/news_events/news/2017/23-10-jose-restrepo-explains-how-he-is-spreading-peace-in-colombia.html</a:t>
            </a:r>
            <a:r>
              <a:rPr lang="en-US" dirty="0"/>
              <a:t> </a:t>
            </a:r>
          </a:p>
        </p:txBody>
      </p:sp>
      <p:sp>
        <p:nvSpPr>
          <p:cNvPr id="9" name="TextBox 8">
            <a:extLst>
              <a:ext uri="{FF2B5EF4-FFF2-40B4-BE49-F238E27FC236}">
                <a16:creationId xmlns:a16="http://schemas.microsoft.com/office/drawing/2014/main" id="{F512D409-6097-432C-BF7E-620630C6833F}"/>
              </a:ext>
            </a:extLst>
          </p:cNvPr>
          <p:cNvSpPr txBox="1"/>
          <p:nvPr/>
        </p:nvSpPr>
        <p:spPr>
          <a:xfrm>
            <a:off x="8079697" y="4121834"/>
            <a:ext cx="2843000" cy="1754326"/>
          </a:xfrm>
          <a:prstGeom prst="rect">
            <a:avLst/>
          </a:prstGeom>
          <a:noFill/>
        </p:spPr>
        <p:txBody>
          <a:bodyPr wrap="square">
            <a:spAutoFit/>
          </a:bodyPr>
          <a:lstStyle/>
          <a:p>
            <a:r>
              <a:rPr lang="en-US" dirty="0"/>
              <a:t>See also: </a:t>
            </a:r>
            <a:r>
              <a:rPr lang="en-US" dirty="0">
                <a:hlinkClick r:id="rId4"/>
              </a:rPr>
              <a:t>https://www.mcgill.ca/msr/volume3/article5</a:t>
            </a:r>
            <a:r>
              <a:rPr lang="en-US" dirty="0"/>
              <a:t> </a:t>
            </a:r>
          </a:p>
          <a:p>
            <a:endParaRPr lang="en-US" dirty="0"/>
          </a:p>
          <a:p>
            <a:r>
              <a:rPr lang="en-US" dirty="0">
                <a:hlinkClick r:id="rId5"/>
              </a:rPr>
              <a:t>https://www.jstor.org/stable/20707165</a:t>
            </a:r>
            <a:r>
              <a:rPr lang="en-US" dirty="0"/>
              <a:t> </a:t>
            </a:r>
          </a:p>
        </p:txBody>
      </p:sp>
    </p:spTree>
    <p:extLst>
      <p:ext uri="{BB962C8B-B14F-4D97-AF65-F5344CB8AC3E}">
        <p14:creationId xmlns:p14="http://schemas.microsoft.com/office/powerpoint/2010/main" val="1149930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75D2-DBC6-473B-871A-76A3CECE7545}"/>
              </a:ext>
            </a:extLst>
          </p:cNvPr>
          <p:cNvSpPr>
            <a:spLocks noGrp="1"/>
          </p:cNvSpPr>
          <p:nvPr>
            <p:ph type="title"/>
          </p:nvPr>
        </p:nvSpPr>
        <p:spPr/>
        <p:txBody>
          <a:bodyPr/>
          <a:lstStyle/>
          <a:p>
            <a:r>
              <a:rPr lang="en-CA" dirty="0"/>
              <a:t>The Idea of Agency</a:t>
            </a:r>
            <a:endParaRPr lang="en-US" dirty="0"/>
          </a:p>
        </p:txBody>
      </p:sp>
      <p:sp>
        <p:nvSpPr>
          <p:cNvPr id="3" name="Content Placeholder 2">
            <a:extLst>
              <a:ext uri="{FF2B5EF4-FFF2-40B4-BE49-F238E27FC236}">
                <a16:creationId xmlns:a16="http://schemas.microsoft.com/office/drawing/2014/main" id="{5A548769-E8CC-4749-906C-13B27D7BBAE5}"/>
              </a:ext>
            </a:extLst>
          </p:cNvPr>
          <p:cNvSpPr>
            <a:spLocks noGrp="1"/>
          </p:cNvSpPr>
          <p:nvPr>
            <p:ph idx="1"/>
          </p:nvPr>
        </p:nvSpPr>
        <p:spPr>
          <a:xfrm>
            <a:off x="838200" y="1825625"/>
            <a:ext cx="5359400" cy="4351338"/>
          </a:xfrm>
        </p:spPr>
        <p:txBody>
          <a:bodyPr>
            <a:normAutofit/>
          </a:bodyPr>
          <a:lstStyle/>
          <a:p>
            <a:r>
              <a:rPr lang="en-US" dirty="0"/>
              <a:t>widespread commitment to a desire-belief-intention version of agency, with a close connection between action and reasons</a:t>
            </a:r>
          </a:p>
          <a:p>
            <a:r>
              <a:rPr lang="en-US" dirty="0"/>
              <a:t>This view carries over into software design, e.g. the belief–desire–intention software model (BDI) </a:t>
            </a:r>
          </a:p>
        </p:txBody>
      </p:sp>
      <p:sp>
        <p:nvSpPr>
          <p:cNvPr id="5" name="TextBox 4">
            <a:extLst>
              <a:ext uri="{FF2B5EF4-FFF2-40B4-BE49-F238E27FC236}">
                <a16:creationId xmlns:a16="http://schemas.microsoft.com/office/drawing/2014/main" id="{121B7A65-5074-4B4A-8333-4FFC3A994030}"/>
              </a:ext>
            </a:extLst>
          </p:cNvPr>
          <p:cNvSpPr txBox="1"/>
          <p:nvPr/>
        </p:nvSpPr>
        <p:spPr>
          <a:xfrm>
            <a:off x="838200" y="5292546"/>
            <a:ext cx="11963400" cy="1477328"/>
          </a:xfrm>
          <a:prstGeom prst="rect">
            <a:avLst/>
          </a:prstGeom>
          <a:noFill/>
        </p:spPr>
        <p:txBody>
          <a:bodyPr wrap="square">
            <a:spAutoFit/>
          </a:bodyPr>
          <a:lstStyle/>
          <a:p>
            <a:r>
              <a:rPr lang="en-US" dirty="0">
                <a:hlinkClick r:id="rId2"/>
              </a:rPr>
              <a:t>https://plato.stanford.edu/entries/agency/</a:t>
            </a:r>
            <a:endParaRPr lang="en-US" dirty="0"/>
          </a:p>
          <a:p>
            <a:r>
              <a:rPr lang="en-US" dirty="0">
                <a:hlinkClick r:id="rId3"/>
              </a:rPr>
              <a:t>https://en.wikipedia.org/wiki/Belief%E2%80%93desire%E2%80%93intention_software_model</a:t>
            </a:r>
            <a:r>
              <a:rPr lang="en-US" dirty="0"/>
              <a:t> </a:t>
            </a:r>
          </a:p>
          <a:p>
            <a:r>
              <a:rPr lang="en-US" dirty="0"/>
              <a:t>See also </a:t>
            </a:r>
            <a:r>
              <a:rPr lang="en-US" dirty="0">
                <a:hlinkClick r:id="rId4"/>
              </a:rPr>
              <a:t>https://link.springer.com/chapter/10.1007/3-540-49057-4_1</a:t>
            </a:r>
            <a:r>
              <a:rPr lang="en-US" dirty="0"/>
              <a:t> </a:t>
            </a:r>
          </a:p>
          <a:p>
            <a:r>
              <a:rPr lang="en-US" dirty="0"/>
              <a:t>And (1970) </a:t>
            </a:r>
            <a:r>
              <a:rPr lang="en-US" dirty="0">
                <a:hlinkClick r:id="rId5"/>
              </a:rPr>
              <a:t>https://www.researchgate.net/publication/2596320_The_Belief-Desire-Intention_Model_of_Agency</a:t>
            </a:r>
            <a:endParaRPr lang="en-US" dirty="0"/>
          </a:p>
          <a:p>
            <a:r>
              <a:rPr lang="en-US" dirty="0"/>
              <a:t>Image: SOAR </a:t>
            </a:r>
            <a:r>
              <a:rPr lang="en-US" dirty="0">
                <a:hlinkClick r:id="rId6"/>
              </a:rPr>
              <a:t>https://www.researchgate.net/publication/228398068_An_introduction_to_Soar_as_an_agent_architecture</a:t>
            </a:r>
            <a:r>
              <a:rPr lang="en-US" dirty="0"/>
              <a:t> </a:t>
            </a:r>
          </a:p>
        </p:txBody>
      </p:sp>
      <p:pic>
        <p:nvPicPr>
          <p:cNvPr id="7" name="Picture 6" descr="Diagram&#10;&#10;Description automatically generated">
            <a:extLst>
              <a:ext uri="{FF2B5EF4-FFF2-40B4-BE49-F238E27FC236}">
                <a16:creationId xmlns:a16="http://schemas.microsoft.com/office/drawing/2014/main" id="{F3D8C0B4-AF0A-42CF-9132-FFFC12B2C5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2397" y="941208"/>
            <a:ext cx="3809102" cy="4351338"/>
          </a:xfrm>
          <a:prstGeom prst="rect">
            <a:avLst/>
          </a:prstGeom>
        </p:spPr>
      </p:pic>
    </p:spTree>
    <p:extLst>
      <p:ext uri="{BB962C8B-B14F-4D97-AF65-F5344CB8AC3E}">
        <p14:creationId xmlns:p14="http://schemas.microsoft.com/office/powerpoint/2010/main" val="1365036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Redistribution</a:t>
            </a:r>
          </a:p>
        </p:txBody>
      </p:sp>
      <p:pic>
        <p:nvPicPr>
          <p:cNvPr id="5" name="Picture 4">
            <a:extLst>
              <a:ext uri="{FF2B5EF4-FFF2-40B4-BE49-F238E27FC236}">
                <a16:creationId xmlns:a16="http://schemas.microsoft.com/office/drawing/2014/main" id="{09382479-BFEF-40D0-8DF4-FE0127D82DFD}"/>
              </a:ext>
            </a:extLst>
          </p:cNvPr>
          <p:cNvPicPr>
            <a:picLocks noChangeAspect="1"/>
          </p:cNvPicPr>
          <p:nvPr/>
        </p:nvPicPr>
        <p:blipFill>
          <a:blip r:embed="rId2"/>
          <a:stretch>
            <a:fillRect/>
          </a:stretch>
        </p:blipFill>
        <p:spPr>
          <a:xfrm>
            <a:off x="961358" y="1508052"/>
            <a:ext cx="6996394" cy="3136711"/>
          </a:xfrm>
          <a:prstGeom prst="rect">
            <a:avLst/>
          </a:prstGeom>
        </p:spPr>
      </p:pic>
      <p:sp>
        <p:nvSpPr>
          <p:cNvPr id="9" name="TextBox 8">
            <a:extLst>
              <a:ext uri="{FF2B5EF4-FFF2-40B4-BE49-F238E27FC236}">
                <a16:creationId xmlns:a16="http://schemas.microsoft.com/office/drawing/2014/main" id="{D715F30B-E6FC-48EC-8433-03DE7A88C3CB}"/>
              </a:ext>
            </a:extLst>
          </p:cNvPr>
          <p:cNvSpPr txBox="1"/>
          <p:nvPr/>
        </p:nvSpPr>
        <p:spPr>
          <a:xfrm>
            <a:off x="8180172" y="1525564"/>
            <a:ext cx="3572777" cy="3539430"/>
          </a:xfrm>
          <a:prstGeom prst="rect">
            <a:avLst/>
          </a:prstGeom>
          <a:noFill/>
        </p:spPr>
        <p:txBody>
          <a:bodyPr wrap="square">
            <a:spAutoFit/>
          </a:bodyPr>
          <a:lstStyle/>
          <a:p>
            <a:r>
              <a:rPr lang="en-US" sz="2800" dirty="0"/>
              <a:t>Scholarships for students from low income families and areas of conflict. Increase capacities in communications, information technologies, learning</a:t>
            </a:r>
          </a:p>
        </p:txBody>
      </p:sp>
      <p:sp>
        <p:nvSpPr>
          <p:cNvPr id="10" name="Rectangle 9">
            <a:extLst>
              <a:ext uri="{FF2B5EF4-FFF2-40B4-BE49-F238E27FC236}">
                <a16:creationId xmlns:a16="http://schemas.microsoft.com/office/drawing/2014/main" id="{3F387EC0-5ED6-4BE1-9E6B-C800F6B2F3D1}"/>
              </a:ext>
            </a:extLst>
          </p:cNvPr>
          <p:cNvSpPr/>
          <p:nvPr/>
        </p:nvSpPr>
        <p:spPr>
          <a:xfrm>
            <a:off x="6818265" y="5064994"/>
            <a:ext cx="4934684" cy="369332"/>
          </a:xfrm>
          <a:prstGeom prst="rect">
            <a:avLst/>
          </a:prstGeom>
        </p:spPr>
        <p:txBody>
          <a:bodyPr wrap="none">
            <a:spAutoFit/>
          </a:bodyPr>
          <a:lstStyle/>
          <a:p>
            <a:r>
              <a:rPr lang="en-US" dirty="0">
                <a:hlinkClick r:id="rId3"/>
              </a:rPr>
              <a:t>http://aprende.colombiaaprende.edu.co/pilopaga</a:t>
            </a:r>
            <a:r>
              <a:rPr lang="en-US" dirty="0"/>
              <a:t> </a:t>
            </a:r>
          </a:p>
        </p:txBody>
      </p:sp>
      <p:sp>
        <p:nvSpPr>
          <p:cNvPr id="7" name="TextBox 6">
            <a:extLst>
              <a:ext uri="{FF2B5EF4-FFF2-40B4-BE49-F238E27FC236}">
                <a16:creationId xmlns:a16="http://schemas.microsoft.com/office/drawing/2014/main" id="{262F1032-BD95-4094-AE35-5E9F40246CA0}"/>
              </a:ext>
            </a:extLst>
          </p:cNvPr>
          <p:cNvSpPr txBox="1"/>
          <p:nvPr/>
        </p:nvSpPr>
        <p:spPr>
          <a:xfrm>
            <a:off x="824609" y="5485225"/>
            <a:ext cx="11346592" cy="923330"/>
          </a:xfrm>
          <a:prstGeom prst="rect">
            <a:avLst/>
          </a:prstGeom>
          <a:noFill/>
        </p:spPr>
        <p:txBody>
          <a:bodyPr wrap="square">
            <a:spAutoFit/>
          </a:bodyPr>
          <a:lstStyle/>
          <a:p>
            <a:r>
              <a:rPr lang="en-US" dirty="0"/>
              <a:t>SEP: Ethics of Redistribution: “couching discussions of distributive justice in terms implied by redistribution smuggles in associations of forceful takings and rights infringements” </a:t>
            </a:r>
            <a:r>
              <a:rPr lang="en-US" dirty="0">
                <a:hlinkClick r:id="rId4"/>
              </a:rPr>
              <a:t>https://www.uio.no/studier/emner/sv/sai/SOSANT2210/v15/pensumliste/taylor_the_politics_of_recognition.pdf</a:t>
            </a:r>
            <a:r>
              <a:rPr lang="en-US" dirty="0"/>
              <a:t> </a:t>
            </a:r>
          </a:p>
        </p:txBody>
      </p:sp>
    </p:spTree>
    <p:extLst>
      <p:ext uri="{BB962C8B-B14F-4D97-AF65-F5344CB8AC3E}">
        <p14:creationId xmlns:p14="http://schemas.microsoft.com/office/powerpoint/2010/main" val="1658702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Recognition</a:t>
            </a:r>
          </a:p>
        </p:txBody>
      </p:sp>
      <p:pic>
        <p:nvPicPr>
          <p:cNvPr id="3" name="Picture 2">
            <a:extLst>
              <a:ext uri="{FF2B5EF4-FFF2-40B4-BE49-F238E27FC236}">
                <a16:creationId xmlns:a16="http://schemas.microsoft.com/office/drawing/2014/main" id="{1A1E8378-CA5E-4F0B-A82C-FA92C39B66CC}"/>
              </a:ext>
            </a:extLst>
          </p:cNvPr>
          <p:cNvPicPr>
            <a:picLocks noChangeAspect="1"/>
          </p:cNvPicPr>
          <p:nvPr/>
        </p:nvPicPr>
        <p:blipFill>
          <a:blip r:embed="rId2"/>
          <a:stretch>
            <a:fillRect/>
          </a:stretch>
        </p:blipFill>
        <p:spPr>
          <a:xfrm>
            <a:off x="975866" y="1690688"/>
            <a:ext cx="5937772" cy="3993517"/>
          </a:xfrm>
          <a:prstGeom prst="rect">
            <a:avLst/>
          </a:prstGeom>
        </p:spPr>
      </p:pic>
      <p:sp>
        <p:nvSpPr>
          <p:cNvPr id="5" name="TextBox 4">
            <a:extLst>
              <a:ext uri="{FF2B5EF4-FFF2-40B4-BE49-F238E27FC236}">
                <a16:creationId xmlns:a16="http://schemas.microsoft.com/office/drawing/2014/main" id="{165F0AAD-893D-4CF9-8952-49E6456A70C0}"/>
              </a:ext>
            </a:extLst>
          </p:cNvPr>
          <p:cNvSpPr txBox="1"/>
          <p:nvPr/>
        </p:nvSpPr>
        <p:spPr>
          <a:xfrm>
            <a:off x="7105667" y="1521595"/>
            <a:ext cx="4056104" cy="3108543"/>
          </a:xfrm>
          <a:prstGeom prst="rect">
            <a:avLst/>
          </a:prstGeom>
          <a:noFill/>
        </p:spPr>
        <p:txBody>
          <a:bodyPr wrap="square">
            <a:spAutoFit/>
          </a:bodyPr>
          <a:lstStyle/>
          <a:p>
            <a:r>
              <a:rPr lang="en-US" sz="2800" dirty="0"/>
              <a:t>Gender equality and diversity while also promoting remembrance, truth and reconciliation. A focus on training of indigenous communities and ex-combatants.</a:t>
            </a:r>
          </a:p>
        </p:txBody>
      </p:sp>
      <p:sp>
        <p:nvSpPr>
          <p:cNvPr id="7" name="TextBox 6">
            <a:extLst>
              <a:ext uri="{FF2B5EF4-FFF2-40B4-BE49-F238E27FC236}">
                <a16:creationId xmlns:a16="http://schemas.microsoft.com/office/drawing/2014/main" id="{BBD74630-143E-4485-9FD8-5960829B7D5A}"/>
              </a:ext>
            </a:extLst>
          </p:cNvPr>
          <p:cNvSpPr txBox="1"/>
          <p:nvPr/>
        </p:nvSpPr>
        <p:spPr>
          <a:xfrm>
            <a:off x="7253416" y="4917989"/>
            <a:ext cx="4312508" cy="1754326"/>
          </a:xfrm>
          <a:prstGeom prst="rect">
            <a:avLst/>
          </a:prstGeom>
          <a:noFill/>
        </p:spPr>
        <p:txBody>
          <a:bodyPr wrap="square" rtlCol="0">
            <a:spAutoFit/>
          </a:bodyPr>
          <a:lstStyle/>
          <a:p>
            <a:r>
              <a:rPr lang="en-CA" dirty="0"/>
              <a:t>Charles Taylor: recognition of dignity and of difference. ‘The Politics of Recognition’ </a:t>
            </a:r>
            <a:r>
              <a:rPr lang="en-CA" dirty="0">
                <a:hlinkClick r:id="rId3"/>
              </a:rPr>
              <a:t>https://www.uio.no/studier/emner/sv/sai/SOSANT2210/v15/pensumliste/taylor_the_politics_of_recognition.pdf</a:t>
            </a:r>
            <a:r>
              <a:rPr lang="en-CA" dirty="0"/>
              <a:t> </a:t>
            </a:r>
          </a:p>
          <a:p>
            <a:endParaRPr lang="en-US" dirty="0"/>
          </a:p>
        </p:txBody>
      </p:sp>
    </p:spTree>
    <p:extLst>
      <p:ext uri="{BB962C8B-B14F-4D97-AF65-F5344CB8AC3E}">
        <p14:creationId xmlns:p14="http://schemas.microsoft.com/office/powerpoint/2010/main" val="2576631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Representation</a:t>
            </a:r>
          </a:p>
        </p:txBody>
      </p:sp>
      <p:pic>
        <p:nvPicPr>
          <p:cNvPr id="3" name="Picture 2">
            <a:extLst>
              <a:ext uri="{FF2B5EF4-FFF2-40B4-BE49-F238E27FC236}">
                <a16:creationId xmlns:a16="http://schemas.microsoft.com/office/drawing/2014/main" id="{B321E813-B6A7-4733-B823-2C34BB67DD20}"/>
              </a:ext>
            </a:extLst>
          </p:cNvPr>
          <p:cNvPicPr>
            <a:picLocks noChangeAspect="1"/>
          </p:cNvPicPr>
          <p:nvPr/>
        </p:nvPicPr>
        <p:blipFill>
          <a:blip r:embed="rId2"/>
          <a:stretch>
            <a:fillRect/>
          </a:stretch>
        </p:blipFill>
        <p:spPr>
          <a:xfrm>
            <a:off x="5869459" y="1841042"/>
            <a:ext cx="5187779" cy="3318197"/>
          </a:xfrm>
          <a:prstGeom prst="rect">
            <a:avLst/>
          </a:prstGeom>
        </p:spPr>
      </p:pic>
      <p:sp>
        <p:nvSpPr>
          <p:cNvPr id="5" name="TextBox 4">
            <a:extLst>
              <a:ext uri="{FF2B5EF4-FFF2-40B4-BE49-F238E27FC236}">
                <a16:creationId xmlns:a16="http://schemas.microsoft.com/office/drawing/2014/main" id="{B42AF7E3-FD28-4BDF-BB72-30F244471F79}"/>
              </a:ext>
            </a:extLst>
          </p:cNvPr>
          <p:cNvSpPr txBox="1"/>
          <p:nvPr/>
        </p:nvSpPr>
        <p:spPr>
          <a:xfrm>
            <a:off x="838200" y="1690688"/>
            <a:ext cx="3994321" cy="3539430"/>
          </a:xfrm>
          <a:prstGeom prst="rect">
            <a:avLst/>
          </a:prstGeom>
          <a:noFill/>
        </p:spPr>
        <p:txBody>
          <a:bodyPr wrap="square">
            <a:spAutoFit/>
          </a:bodyPr>
          <a:lstStyle/>
          <a:p>
            <a:r>
              <a:rPr lang="en-US" sz="2800" dirty="0"/>
              <a:t>Working together to promote interdisciplinary research to develop capacity to rebuild society, sharing curricula on human rights and writing textbooks to teach new generations.</a:t>
            </a:r>
          </a:p>
        </p:txBody>
      </p:sp>
      <p:sp>
        <p:nvSpPr>
          <p:cNvPr id="6" name="TextBox 5">
            <a:extLst>
              <a:ext uri="{FF2B5EF4-FFF2-40B4-BE49-F238E27FC236}">
                <a16:creationId xmlns:a16="http://schemas.microsoft.com/office/drawing/2014/main" id="{82CE1D77-7100-470F-9C03-7FEB71BD2A46}"/>
              </a:ext>
            </a:extLst>
          </p:cNvPr>
          <p:cNvSpPr txBox="1"/>
          <p:nvPr/>
        </p:nvSpPr>
        <p:spPr>
          <a:xfrm>
            <a:off x="838200" y="5579761"/>
            <a:ext cx="10515600" cy="923330"/>
          </a:xfrm>
          <a:prstGeom prst="rect">
            <a:avLst/>
          </a:prstGeom>
          <a:noFill/>
        </p:spPr>
        <p:txBody>
          <a:bodyPr wrap="square">
            <a:spAutoFit/>
          </a:bodyPr>
          <a:lstStyle/>
          <a:p>
            <a:r>
              <a:rPr lang="en-US" dirty="0"/>
              <a:t>“Who speaks for us?” Issues include media representation, stereotypes, democratic representation, etc. </a:t>
            </a:r>
            <a:r>
              <a:rPr lang="en-US" dirty="0">
                <a:hlinkClick r:id="rId3"/>
              </a:rPr>
              <a:t>https://ethicsunwrapped.utexas.edu/video/representation</a:t>
            </a:r>
            <a:r>
              <a:rPr lang="en-US" dirty="0"/>
              <a:t> </a:t>
            </a:r>
          </a:p>
          <a:p>
            <a:r>
              <a:rPr lang="en-US" dirty="0">
                <a:hlinkClick r:id="rId4"/>
              </a:rPr>
              <a:t>https://www.jstor.org/stable/3561597</a:t>
            </a:r>
            <a:r>
              <a:rPr lang="en-US" dirty="0"/>
              <a:t>        </a:t>
            </a:r>
            <a:r>
              <a:rPr lang="en-US" dirty="0">
                <a:hlinkClick r:id="rId5"/>
              </a:rPr>
              <a:t>http://annettemarkham.com/writing/denzingalleyproofs.pdf</a:t>
            </a:r>
            <a:r>
              <a:rPr lang="en-US" dirty="0"/>
              <a:t> </a:t>
            </a:r>
          </a:p>
        </p:txBody>
      </p:sp>
    </p:spTree>
    <p:extLst>
      <p:ext uri="{BB962C8B-B14F-4D97-AF65-F5344CB8AC3E}">
        <p14:creationId xmlns:p14="http://schemas.microsoft.com/office/powerpoint/2010/main" val="2337819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Reconciliation</a:t>
            </a:r>
          </a:p>
        </p:txBody>
      </p:sp>
      <p:pic>
        <p:nvPicPr>
          <p:cNvPr id="3" name="Picture 2">
            <a:extLst>
              <a:ext uri="{FF2B5EF4-FFF2-40B4-BE49-F238E27FC236}">
                <a16:creationId xmlns:a16="http://schemas.microsoft.com/office/drawing/2014/main" id="{F435F185-FEC6-44D9-87D7-4BB598C08467}"/>
              </a:ext>
            </a:extLst>
          </p:cNvPr>
          <p:cNvPicPr>
            <a:picLocks noChangeAspect="1"/>
          </p:cNvPicPr>
          <p:nvPr/>
        </p:nvPicPr>
        <p:blipFill>
          <a:blip r:embed="rId2"/>
          <a:stretch>
            <a:fillRect/>
          </a:stretch>
        </p:blipFill>
        <p:spPr>
          <a:xfrm>
            <a:off x="1006324" y="1363276"/>
            <a:ext cx="5350611" cy="3110753"/>
          </a:xfrm>
          <a:prstGeom prst="rect">
            <a:avLst/>
          </a:prstGeom>
        </p:spPr>
      </p:pic>
      <p:sp>
        <p:nvSpPr>
          <p:cNvPr id="5" name="TextBox 4">
            <a:extLst>
              <a:ext uri="{FF2B5EF4-FFF2-40B4-BE49-F238E27FC236}">
                <a16:creationId xmlns:a16="http://schemas.microsoft.com/office/drawing/2014/main" id="{11D8A0AD-2679-4FFC-865B-4119AE875BA0}"/>
              </a:ext>
            </a:extLst>
          </p:cNvPr>
          <p:cNvSpPr txBox="1"/>
          <p:nvPr/>
        </p:nvSpPr>
        <p:spPr>
          <a:xfrm>
            <a:off x="874295" y="4779682"/>
            <a:ext cx="6098058" cy="1384995"/>
          </a:xfrm>
          <a:prstGeom prst="rect">
            <a:avLst/>
          </a:prstGeom>
          <a:noFill/>
        </p:spPr>
        <p:txBody>
          <a:bodyPr wrap="square">
            <a:spAutoFit/>
          </a:bodyPr>
          <a:lstStyle/>
          <a:p>
            <a:r>
              <a:rPr lang="en-US" sz="2800" dirty="0"/>
              <a:t>Promoting peaceful conflict resolution and offering alternative paths to success, self-expression, and community support</a:t>
            </a:r>
          </a:p>
        </p:txBody>
      </p:sp>
      <p:sp>
        <p:nvSpPr>
          <p:cNvPr id="6" name="TextBox 5">
            <a:extLst>
              <a:ext uri="{FF2B5EF4-FFF2-40B4-BE49-F238E27FC236}">
                <a16:creationId xmlns:a16="http://schemas.microsoft.com/office/drawing/2014/main" id="{45034697-ABDA-4523-BEBF-D6659BE150E1}"/>
              </a:ext>
            </a:extLst>
          </p:cNvPr>
          <p:cNvSpPr txBox="1"/>
          <p:nvPr/>
        </p:nvSpPr>
        <p:spPr>
          <a:xfrm>
            <a:off x="7451124" y="1305341"/>
            <a:ext cx="3484604" cy="4708981"/>
          </a:xfrm>
          <a:prstGeom prst="rect">
            <a:avLst/>
          </a:prstGeom>
          <a:noFill/>
          <a:ln w="3175">
            <a:solidFill>
              <a:schemeClr val="tx1"/>
            </a:solidFill>
          </a:ln>
        </p:spPr>
        <p:txBody>
          <a:bodyPr wrap="square">
            <a:spAutoFit/>
          </a:bodyPr>
          <a:lstStyle/>
          <a:p>
            <a:r>
              <a:rPr lang="en-US" sz="2400" dirty="0"/>
              <a:t>Processes of reconciliation:</a:t>
            </a:r>
          </a:p>
          <a:p>
            <a:endParaRPr lang="en-US" dirty="0"/>
          </a:p>
          <a:p>
            <a:pPr marL="285750" indent="-285750">
              <a:buFont typeface="Arial" panose="020B0604020202020204" pitchFamily="34" charset="0"/>
              <a:buChar char="•"/>
            </a:pPr>
            <a:r>
              <a:rPr lang="en-US" dirty="0"/>
              <a:t>Apologies</a:t>
            </a:r>
          </a:p>
          <a:p>
            <a:pPr marL="285750" indent="-285750">
              <a:buFont typeface="Arial" panose="020B0604020202020204" pitchFamily="34" charset="0"/>
              <a:buChar char="•"/>
            </a:pPr>
            <a:r>
              <a:rPr lang="en-US" dirty="0"/>
              <a:t>Memorials</a:t>
            </a:r>
          </a:p>
          <a:p>
            <a:pPr marL="285750" indent="-285750">
              <a:buFont typeface="Arial" panose="020B0604020202020204" pitchFamily="34" charset="0"/>
              <a:buChar char="•"/>
            </a:pPr>
            <a:r>
              <a:rPr lang="en-US" dirty="0"/>
              <a:t>Truth Telling</a:t>
            </a:r>
          </a:p>
          <a:p>
            <a:pPr marL="285750" indent="-285750">
              <a:buFont typeface="Arial" panose="020B0604020202020204" pitchFamily="34" charset="0"/>
              <a:buChar char="•"/>
            </a:pPr>
            <a:r>
              <a:rPr lang="en-US" dirty="0"/>
              <a:t>Amnesties</a:t>
            </a:r>
          </a:p>
          <a:p>
            <a:pPr marL="285750" indent="-285750">
              <a:buFont typeface="Arial" panose="020B0604020202020204" pitchFamily="34" charset="0"/>
              <a:buChar char="•"/>
            </a:pPr>
            <a:r>
              <a:rPr lang="en-US" dirty="0"/>
              <a:t>Trials and Punishment</a:t>
            </a:r>
          </a:p>
          <a:p>
            <a:pPr marL="285750" indent="-285750">
              <a:buFont typeface="Arial" panose="020B0604020202020204" pitchFamily="34" charset="0"/>
              <a:buChar char="•"/>
            </a:pPr>
            <a:r>
              <a:rPr lang="en-US" dirty="0"/>
              <a:t>Lustration</a:t>
            </a:r>
          </a:p>
          <a:p>
            <a:pPr marL="285750" indent="-285750">
              <a:buFont typeface="Arial" panose="020B0604020202020204" pitchFamily="34" charset="0"/>
              <a:buChar char="•"/>
            </a:pPr>
            <a:r>
              <a:rPr lang="en-US" dirty="0"/>
              <a:t>Reparations</a:t>
            </a:r>
          </a:p>
          <a:p>
            <a:pPr marL="285750" indent="-285750">
              <a:buFont typeface="Arial" panose="020B0604020202020204" pitchFamily="34" charset="0"/>
              <a:buChar char="•"/>
            </a:pPr>
            <a:r>
              <a:rPr lang="en-US" dirty="0"/>
              <a:t>Forgiveness</a:t>
            </a:r>
          </a:p>
          <a:p>
            <a:pPr marL="285750" indent="-285750">
              <a:buFont typeface="Arial" panose="020B0604020202020204" pitchFamily="34" charset="0"/>
              <a:buChar char="•"/>
            </a:pPr>
            <a:r>
              <a:rPr lang="en-US" dirty="0"/>
              <a:t>Participation in Deliberative Processes</a:t>
            </a:r>
          </a:p>
          <a:p>
            <a:endParaRPr lang="en-US" dirty="0"/>
          </a:p>
          <a:p>
            <a:r>
              <a:rPr lang="en-US" dirty="0">
                <a:hlinkClick r:id="rId3"/>
              </a:rPr>
              <a:t>https://plato.stanford.edu/entries/reconciliation/</a:t>
            </a:r>
            <a:r>
              <a:rPr lang="en-US" dirty="0"/>
              <a:t> </a:t>
            </a:r>
          </a:p>
        </p:txBody>
      </p:sp>
    </p:spTree>
    <p:extLst>
      <p:ext uri="{BB962C8B-B14F-4D97-AF65-F5344CB8AC3E}">
        <p14:creationId xmlns:p14="http://schemas.microsoft.com/office/powerpoint/2010/main" val="1068274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809C-C7BE-43B0-921B-222B48DB366B}"/>
              </a:ext>
            </a:extLst>
          </p:cNvPr>
          <p:cNvSpPr>
            <a:spLocks noGrp="1"/>
          </p:cNvSpPr>
          <p:nvPr>
            <p:ph type="title"/>
          </p:nvPr>
        </p:nvSpPr>
        <p:spPr/>
        <p:txBody>
          <a:bodyPr/>
          <a:lstStyle/>
          <a:p>
            <a:r>
              <a:rPr lang="en-CA" dirty="0"/>
              <a:t>Shared Agency</a:t>
            </a:r>
            <a:endParaRPr lang="en-US" dirty="0"/>
          </a:p>
        </p:txBody>
      </p:sp>
      <p:sp>
        <p:nvSpPr>
          <p:cNvPr id="3" name="Content Placeholder 2">
            <a:extLst>
              <a:ext uri="{FF2B5EF4-FFF2-40B4-BE49-F238E27FC236}">
                <a16:creationId xmlns:a16="http://schemas.microsoft.com/office/drawing/2014/main" id="{94908C4B-E686-48C5-A9F4-D6BB4B16330B}"/>
              </a:ext>
            </a:extLst>
          </p:cNvPr>
          <p:cNvSpPr>
            <a:spLocks noGrp="1"/>
          </p:cNvSpPr>
          <p:nvPr>
            <p:ph idx="1"/>
          </p:nvPr>
        </p:nvSpPr>
        <p:spPr>
          <a:xfrm>
            <a:off x="838200" y="1825625"/>
            <a:ext cx="5834449" cy="4351338"/>
          </a:xfrm>
        </p:spPr>
        <p:txBody>
          <a:bodyPr>
            <a:normAutofit/>
          </a:bodyPr>
          <a:lstStyle/>
          <a:p>
            <a:pPr marL="0" indent="0">
              <a:buNone/>
            </a:pPr>
            <a:r>
              <a:rPr lang="en-US" dirty="0">
                <a:effectLst/>
              </a:rPr>
              <a:t>"Shared activity is distinguished from a mere aggregation of individual acts by a structure of appropriately related participatory intentions across different individuals. It is a structure that has a distinctive normative significance for those individuals, with an impact most immediately on each individual’s intention-based practical reasoning." </a:t>
            </a:r>
          </a:p>
          <a:p>
            <a:pPr marL="0" indent="0">
              <a:buNone/>
            </a:pPr>
            <a:endParaRPr lang="en-US" dirty="0"/>
          </a:p>
        </p:txBody>
      </p:sp>
      <p:sp>
        <p:nvSpPr>
          <p:cNvPr id="7" name="TextBox 6">
            <a:extLst>
              <a:ext uri="{FF2B5EF4-FFF2-40B4-BE49-F238E27FC236}">
                <a16:creationId xmlns:a16="http://schemas.microsoft.com/office/drawing/2014/main" id="{D9410DA5-CE4C-4FEB-9C76-02C376B1A64A}"/>
              </a:ext>
            </a:extLst>
          </p:cNvPr>
          <p:cNvSpPr txBox="1"/>
          <p:nvPr/>
        </p:nvSpPr>
        <p:spPr>
          <a:xfrm>
            <a:off x="838200" y="5715298"/>
            <a:ext cx="9319054" cy="923330"/>
          </a:xfrm>
          <a:prstGeom prst="rect">
            <a:avLst/>
          </a:prstGeom>
          <a:noFill/>
        </p:spPr>
        <p:txBody>
          <a:bodyPr wrap="square">
            <a:spAutoFit/>
          </a:bodyPr>
          <a:lstStyle/>
          <a:p>
            <a:r>
              <a:rPr lang="en-US" dirty="0"/>
              <a:t>Abraham </a:t>
            </a:r>
            <a:r>
              <a:rPr lang="en-US" dirty="0" err="1"/>
              <a:t>Sesshu</a:t>
            </a:r>
            <a:r>
              <a:rPr lang="en-US" dirty="0"/>
              <a:t> Roth, Stanford Encyclopedia of Philosophy, May 03, 2017 </a:t>
            </a:r>
            <a:r>
              <a:rPr lang="en-US" dirty="0">
                <a:hlinkClick r:id="rId2"/>
              </a:rPr>
              <a:t>https://plato.stanford.edu/entries/shared-agency/</a:t>
            </a:r>
            <a:r>
              <a:rPr lang="en-US" dirty="0"/>
              <a:t> </a:t>
            </a:r>
          </a:p>
          <a:p>
            <a:r>
              <a:rPr lang="en-US" dirty="0"/>
              <a:t>See also: collective intentionality. </a:t>
            </a:r>
            <a:r>
              <a:rPr lang="en-US" dirty="0">
                <a:hlinkClick r:id="rId3"/>
              </a:rPr>
              <a:t>https://iep.utm.edu/coll-int/</a:t>
            </a:r>
            <a:r>
              <a:rPr lang="en-US" dirty="0"/>
              <a:t>  </a:t>
            </a:r>
          </a:p>
        </p:txBody>
      </p:sp>
      <p:pic>
        <p:nvPicPr>
          <p:cNvPr id="9" name="Picture 8" descr="A crowd of people holding signs&#10;&#10;Description automatically generated with medium confidence">
            <a:extLst>
              <a:ext uri="{FF2B5EF4-FFF2-40B4-BE49-F238E27FC236}">
                <a16:creationId xmlns:a16="http://schemas.microsoft.com/office/drawing/2014/main" id="{8E5EA125-1813-48D3-ABD6-84D6DE11B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837" y="1825625"/>
            <a:ext cx="4323963" cy="2767336"/>
          </a:xfrm>
          <a:prstGeom prst="rect">
            <a:avLst/>
          </a:prstGeom>
        </p:spPr>
      </p:pic>
      <p:sp>
        <p:nvSpPr>
          <p:cNvPr id="11" name="TextBox 10">
            <a:extLst>
              <a:ext uri="{FF2B5EF4-FFF2-40B4-BE49-F238E27FC236}">
                <a16:creationId xmlns:a16="http://schemas.microsoft.com/office/drawing/2014/main" id="{BB62A005-CD7D-47C3-826B-92CEC2BB40C1}"/>
              </a:ext>
            </a:extLst>
          </p:cNvPr>
          <p:cNvSpPr txBox="1"/>
          <p:nvPr/>
        </p:nvSpPr>
        <p:spPr>
          <a:xfrm>
            <a:off x="7029836" y="4592961"/>
            <a:ext cx="4323963" cy="954107"/>
          </a:xfrm>
          <a:prstGeom prst="rect">
            <a:avLst/>
          </a:prstGeom>
          <a:noFill/>
        </p:spPr>
        <p:txBody>
          <a:bodyPr wrap="square">
            <a:spAutoFit/>
          </a:bodyPr>
          <a:lstStyle/>
          <a:p>
            <a:r>
              <a:rPr lang="en-US" sz="1400" dirty="0"/>
              <a:t>Image: </a:t>
            </a:r>
            <a:r>
              <a:rPr lang="en-US" sz="1400" dirty="0">
                <a:hlinkClick r:id="rId5"/>
              </a:rPr>
              <a:t>https://www.thestar.com/news/canada/2013/01/28/idle_no_more_activists_resume_protests_against_conservatives.html</a:t>
            </a:r>
            <a:r>
              <a:rPr lang="en-US" sz="1400" dirty="0"/>
              <a:t> </a:t>
            </a:r>
          </a:p>
        </p:txBody>
      </p:sp>
    </p:spTree>
    <p:extLst>
      <p:ext uri="{BB962C8B-B14F-4D97-AF65-F5344CB8AC3E}">
        <p14:creationId xmlns:p14="http://schemas.microsoft.com/office/powerpoint/2010/main" val="311950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8982D-0EB8-4182-823C-756C06558F5B}"/>
              </a:ext>
            </a:extLst>
          </p:cNvPr>
          <p:cNvPicPr>
            <a:picLocks noChangeAspect="1"/>
          </p:cNvPicPr>
          <p:nvPr/>
        </p:nvPicPr>
        <p:blipFill>
          <a:blip r:embed="rId2"/>
          <a:stretch>
            <a:fillRect/>
          </a:stretch>
        </p:blipFill>
        <p:spPr>
          <a:xfrm>
            <a:off x="6832600" y="1927373"/>
            <a:ext cx="4732337" cy="2790997"/>
          </a:xfrm>
          <a:prstGeom prst="rect">
            <a:avLst/>
          </a:prstGeom>
        </p:spPr>
      </p:pic>
      <p:sp>
        <p:nvSpPr>
          <p:cNvPr id="2" name="Title 1">
            <a:extLst>
              <a:ext uri="{FF2B5EF4-FFF2-40B4-BE49-F238E27FC236}">
                <a16:creationId xmlns:a16="http://schemas.microsoft.com/office/drawing/2014/main" id="{57B00F7F-D8F7-4963-B267-2A1546DC5252}"/>
              </a:ext>
            </a:extLst>
          </p:cNvPr>
          <p:cNvSpPr>
            <a:spLocks noGrp="1"/>
          </p:cNvSpPr>
          <p:nvPr>
            <p:ph type="title"/>
          </p:nvPr>
        </p:nvSpPr>
        <p:spPr/>
        <p:txBody>
          <a:bodyPr/>
          <a:lstStyle/>
          <a:p>
            <a:r>
              <a:rPr lang="en-CA" dirty="0"/>
              <a:t>Agency Without Mental Representations</a:t>
            </a:r>
            <a:endParaRPr lang="en-US" dirty="0"/>
          </a:p>
        </p:txBody>
      </p:sp>
      <p:sp>
        <p:nvSpPr>
          <p:cNvPr id="3" name="Content Placeholder 2">
            <a:extLst>
              <a:ext uri="{FF2B5EF4-FFF2-40B4-BE49-F238E27FC236}">
                <a16:creationId xmlns:a16="http://schemas.microsoft.com/office/drawing/2014/main" id="{0046F0C4-2F42-4396-A183-F4A3ED0D1238}"/>
              </a:ext>
            </a:extLst>
          </p:cNvPr>
          <p:cNvSpPr>
            <a:spLocks noGrp="1"/>
          </p:cNvSpPr>
          <p:nvPr>
            <p:ph idx="1"/>
          </p:nvPr>
        </p:nvSpPr>
        <p:spPr>
          <a:xfrm>
            <a:off x="838200" y="1825625"/>
            <a:ext cx="6223000" cy="4351338"/>
          </a:xfrm>
        </p:spPr>
        <p:txBody>
          <a:bodyPr/>
          <a:lstStyle/>
          <a:p>
            <a:r>
              <a:rPr lang="en-US" dirty="0"/>
              <a:t>BDI theories usually explain agency in terms of representations</a:t>
            </a:r>
          </a:p>
          <a:p>
            <a:pPr lvl="1"/>
            <a:r>
              <a:rPr lang="en-US" dirty="0"/>
              <a:t>that is, “in terms of intentional mental states and events that have representational contents (typically, propositional contents)”.</a:t>
            </a:r>
          </a:p>
          <a:p>
            <a:r>
              <a:rPr lang="en-US" dirty="0"/>
              <a:t>But there are beings capable of genuine agency without representational states (e.g. an embodied enactive approach to mind)</a:t>
            </a:r>
          </a:p>
        </p:txBody>
      </p:sp>
      <p:sp>
        <p:nvSpPr>
          <p:cNvPr id="5" name="TextBox 4">
            <a:extLst>
              <a:ext uri="{FF2B5EF4-FFF2-40B4-BE49-F238E27FC236}">
                <a16:creationId xmlns:a16="http://schemas.microsoft.com/office/drawing/2014/main" id="{07AE1E41-DA65-4D7A-833A-0209A0262033}"/>
              </a:ext>
            </a:extLst>
          </p:cNvPr>
          <p:cNvSpPr txBox="1"/>
          <p:nvPr/>
        </p:nvSpPr>
        <p:spPr>
          <a:xfrm>
            <a:off x="1087896" y="6094045"/>
            <a:ext cx="7471904" cy="646331"/>
          </a:xfrm>
          <a:prstGeom prst="rect">
            <a:avLst/>
          </a:prstGeom>
          <a:noFill/>
        </p:spPr>
        <p:txBody>
          <a:bodyPr wrap="square">
            <a:spAutoFit/>
          </a:bodyPr>
          <a:lstStyle/>
          <a:p>
            <a:r>
              <a:rPr lang="en-US" dirty="0">
                <a:hlinkClick r:id="rId3"/>
              </a:rPr>
              <a:t>https://plato.stanford.edu/entries/agency/</a:t>
            </a:r>
            <a:r>
              <a:rPr lang="en-US" dirty="0"/>
              <a:t> </a:t>
            </a:r>
          </a:p>
          <a:p>
            <a:r>
              <a:rPr lang="en-US" dirty="0">
                <a:hlinkClick r:id="rId4"/>
              </a:rPr>
              <a:t>https://philosophyofbrains.com/2017/01/27/the-enactive-approach.aspx</a:t>
            </a:r>
            <a:r>
              <a:rPr lang="en-US" dirty="0"/>
              <a:t> </a:t>
            </a:r>
          </a:p>
        </p:txBody>
      </p:sp>
      <p:sp>
        <p:nvSpPr>
          <p:cNvPr id="8" name="TextBox 7">
            <a:extLst>
              <a:ext uri="{FF2B5EF4-FFF2-40B4-BE49-F238E27FC236}">
                <a16:creationId xmlns:a16="http://schemas.microsoft.com/office/drawing/2014/main" id="{B1BEF796-4259-422D-9F28-4ECA657873FF}"/>
              </a:ext>
            </a:extLst>
          </p:cNvPr>
          <p:cNvSpPr txBox="1"/>
          <p:nvPr/>
        </p:nvSpPr>
        <p:spPr>
          <a:xfrm>
            <a:off x="7264400" y="4718370"/>
            <a:ext cx="4089400" cy="1477328"/>
          </a:xfrm>
          <a:prstGeom prst="rect">
            <a:avLst/>
          </a:prstGeom>
          <a:noFill/>
        </p:spPr>
        <p:txBody>
          <a:bodyPr wrap="square">
            <a:spAutoFit/>
          </a:bodyPr>
          <a:lstStyle/>
          <a:p>
            <a:r>
              <a:rPr lang="en-US" dirty="0"/>
              <a:t>Varela, in his 1979 book, </a:t>
            </a:r>
            <a:r>
              <a:rPr lang="en-US" i="1" dirty="0"/>
              <a:t>Principles of Biological Autonomy</a:t>
            </a:r>
            <a:r>
              <a:rPr lang="en-US" dirty="0"/>
              <a:t>, presented autonomy as a generalization of the concept of autopoiesis (cellular self-production). </a:t>
            </a:r>
          </a:p>
        </p:txBody>
      </p:sp>
    </p:spTree>
    <p:extLst>
      <p:ext uri="{BB962C8B-B14F-4D97-AF65-F5344CB8AC3E}">
        <p14:creationId xmlns:p14="http://schemas.microsoft.com/office/powerpoint/2010/main" val="147608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A261-C4A6-43E4-950B-2DD4DCB452C6}"/>
              </a:ext>
            </a:extLst>
          </p:cNvPr>
          <p:cNvSpPr>
            <a:spLocks noGrp="1"/>
          </p:cNvSpPr>
          <p:nvPr>
            <p:ph type="title"/>
          </p:nvPr>
        </p:nvSpPr>
        <p:spPr/>
        <p:txBody>
          <a:bodyPr/>
          <a:lstStyle/>
          <a:p>
            <a:r>
              <a:rPr lang="en-CA" dirty="0"/>
              <a:t>Extended Mind Thesis</a:t>
            </a:r>
            <a:endParaRPr lang="en-US" dirty="0"/>
          </a:p>
        </p:txBody>
      </p:sp>
      <p:sp>
        <p:nvSpPr>
          <p:cNvPr id="3" name="Content Placeholder 2">
            <a:extLst>
              <a:ext uri="{FF2B5EF4-FFF2-40B4-BE49-F238E27FC236}">
                <a16:creationId xmlns:a16="http://schemas.microsoft.com/office/drawing/2014/main" id="{8C428CF5-F74D-41C8-96D7-5740F43CBC0E}"/>
              </a:ext>
            </a:extLst>
          </p:cNvPr>
          <p:cNvSpPr>
            <a:spLocks noGrp="1"/>
          </p:cNvSpPr>
          <p:nvPr>
            <p:ph idx="1"/>
          </p:nvPr>
        </p:nvSpPr>
        <p:spPr/>
        <p:txBody>
          <a:bodyPr>
            <a:normAutofit/>
          </a:bodyPr>
          <a:lstStyle/>
          <a:p>
            <a:pPr marL="0" indent="0">
              <a:buNone/>
            </a:pPr>
            <a:r>
              <a:rPr lang="en-US" dirty="0"/>
              <a:t>The claim that minds or cognitive systems can extend into the environment. Two ways of expressing this:</a:t>
            </a:r>
          </a:p>
          <a:p>
            <a:pPr lvl="1"/>
            <a:r>
              <a:rPr lang="en-US" dirty="0"/>
              <a:t>EMT1: Mental states extend beyond an organism’s physical boundary</a:t>
            </a:r>
          </a:p>
          <a:p>
            <a:pPr lvl="1"/>
            <a:r>
              <a:rPr lang="en-US" dirty="0"/>
              <a:t>EMT2: The right unit of analysis in cognitive science is the entire cognitive system, or at least large parts thereof</a:t>
            </a:r>
          </a:p>
        </p:txBody>
      </p:sp>
      <p:sp>
        <p:nvSpPr>
          <p:cNvPr id="5" name="TextBox 4">
            <a:extLst>
              <a:ext uri="{FF2B5EF4-FFF2-40B4-BE49-F238E27FC236}">
                <a16:creationId xmlns:a16="http://schemas.microsoft.com/office/drawing/2014/main" id="{D5CED1F1-AB08-4030-B8E6-28E5C5CA5295}"/>
              </a:ext>
            </a:extLst>
          </p:cNvPr>
          <p:cNvSpPr txBox="1"/>
          <p:nvPr/>
        </p:nvSpPr>
        <p:spPr>
          <a:xfrm>
            <a:off x="7164887" y="3887398"/>
            <a:ext cx="3878145" cy="2462213"/>
          </a:xfrm>
          <a:prstGeom prst="rect">
            <a:avLst/>
          </a:prstGeom>
          <a:noFill/>
        </p:spPr>
        <p:txBody>
          <a:bodyPr wrap="square">
            <a:spAutoFit/>
          </a:bodyPr>
          <a:lstStyle/>
          <a:p>
            <a:r>
              <a:rPr lang="en-US" sz="1400" dirty="0"/>
              <a:t>Overextension: The Extended Mind and Arguments from Evolutionary Biology</a:t>
            </a:r>
          </a:p>
          <a:p>
            <a:r>
              <a:rPr lang="en-US" sz="1400" dirty="0"/>
              <a:t>Armin Schulz </a:t>
            </a:r>
            <a:r>
              <a:rPr lang="en-US" sz="1400" dirty="0">
                <a:hlinkClick r:id="rId2"/>
              </a:rPr>
              <a:t>https://people.ku.edu/~a382s825/Overextension%20PSD%20RDER%20AI.pdf</a:t>
            </a:r>
            <a:endParaRPr lang="en-US" sz="1400" dirty="0"/>
          </a:p>
          <a:p>
            <a:r>
              <a:rPr lang="en-US" sz="1400" dirty="0"/>
              <a:t>Also: </a:t>
            </a:r>
            <a:r>
              <a:rPr lang="en-US" sz="1400" dirty="0">
                <a:hlinkClick r:id="rId3"/>
              </a:rPr>
              <a:t>https://en.wikipedia.org/wiki/Extended_mind_thesis</a:t>
            </a:r>
            <a:r>
              <a:rPr lang="en-US" sz="1400" dirty="0"/>
              <a:t>    </a:t>
            </a:r>
          </a:p>
          <a:p>
            <a:r>
              <a:rPr lang="en-US" sz="1400" dirty="0"/>
              <a:t>Image: </a:t>
            </a:r>
            <a:r>
              <a:rPr lang="en-US" sz="1400" dirty="0">
                <a:hlinkClick r:id="rId4"/>
              </a:rPr>
              <a:t>https://ronbc.wordpress.com/2012/03/30/proposing-an-extremely-embedded-mind/</a:t>
            </a:r>
            <a:r>
              <a:rPr lang="en-US" sz="1400" dirty="0"/>
              <a:t> </a:t>
            </a:r>
          </a:p>
        </p:txBody>
      </p:sp>
      <p:pic>
        <p:nvPicPr>
          <p:cNvPr id="7" name="Picture 6">
            <a:extLst>
              <a:ext uri="{FF2B5EF4-FFF2-40B4-BE49-F238E27FC236}">
                <a16:creationId xmlns:a16="http://schemas.microsoft.com/office/drawing/2014/main" id="{6CAAC0B1-824A-43A2-9932-9693FD65BF91}"/>
              </a:ext>
            </a:extLst>
          </p:cNvPr>
          <p:cNvPicPr>
            <a:picLocks noChangeAspect="1"/>
          </p:cNvPicPr>
          <p:nvPr/>
        </p:nvPicPr>
        <p:blipFill>
          <a:blip r:embed="rId5"/>
          <a:stretch>
            <a:fillRect/>
          </a:stretch>
        </p:blipFill>
        <p:spPr>
          <a:xfrm>
            <a:off x="308467" y="4030664"/>
            <a:ext cx="6548436" cy="2462212"/>
          </a:xfrm>
          <a:prstGeom prst="rect">
            <a:avLst/>
          </a:prstGeom>
        </p:spPr>
      </p:pic>
    </p:spTree>
    <p:extLst>
      <p:ext uri="{BB962C8B-B14F-4D97-AF65-F5344CB8AC3E}">
        <p14:creationId xmlns:p14="http://schemas.microsoft.com/office/powerpoint/2010/main" val="1912901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7C0E7E2-4DDA-4DA5-A7F9-4335929DA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92" y="1885586"/>
            <a:ext cx="3791194" cy="3409347"/>
          </a:xfrm>
          <a:prstGeom prst="rect">
            <a:avLst/>
          </a:prstGeom>
        </p:spPr>
      </p:pic>
      <p:sp>
        <p:nvSpPr>
          <p:cNvPr id="2" name="Title 1">
            <a:extLst>
              <a:ext uri="{FF2B5EF4-FFF2-40B4-BE49-F238E27FC236}">
                <a16:creationId xmlns:a16="http://schemas.microsoft.com/office/drawing/2014/main" id="{8F6C545A-452A-471C-8C38-D7E36B75EE59}"/>
              </a:ext>
            </a:extLst>
          </p:cNvPr>
          <p:cNvSpPr>
            <a:spLocks noGrp="1"/>
          </p:cNvSpPr>
          <p:nvPr>
            <p:ph type="title"/>
          </p:nvPr>
        </p:nvSpPr>
        <p:spPr/>
        <p:txBody>
          <a:bodyPr/>
          <a:lstStyle/>
          <a:p>
            <a:r>
              <a:rPr lang="en-CA" dirty="0"/>
              <a:t>Embodied and Enacted Cognition</a:t>
            </a:r>
            <a:endParaRPr lang="en-US" dirty="0"/>
          </a:p>
        </p:txBody>
      </p:sp>
      <p:sp>
        <p:nvSpPr>
          <p:cNvPr id="3" name="Content Placeholder 2">
            <a:extLst>
              <a:ext uri="{FF2B5EF4-FFF2-40B4-BE49-F238E27FC236}">
                <a16:creationId xmlns:a16="http://schemas.microsoft.com/office/drawing/2014/main" id="{6D1D480D-E35F-45F0-A69D-0F36E01D4C7C}"/>
              </a:ext>
            </a:extLst>
          </p:cNvPr>
          <p:cNvSpPr>
            <a:spLocks noGrp="1"/>
          </p:cNvSpPr>
          <p:nvPr>
            <p:ph idx="1"/>
          </p:nvPr>
        </p:nvSpPr>
        <p:spPr>
          <a:xfrm>
            <a:off x="4121063" y="1825625"/>
            <a:ext cx="7232736" cy="4351338"/>
          </a:xfrm>
        </p:spPr>
        <p:txBody>
          <a:bodyPr/>
          <a:lstStyle/>
          <a:p>
            <a:pPr marL="0" indent="0">
              <a:buNone/>
            </a:pPr>
            <a:r>
              <a:rPr lang="en-US" dirty="0"/>
              <a:t>As described by Mark Rowlands, mental processes are:</a:t>
            </a:r>
          </a:p>
          <a:p>
            <a:pPr lvl="1"/>
            <a:r>
              <a:rPr lang="en-US" dirty="0"/>
              <a:t>Embodied involving more than the brain, including a more general involvement of bodily structures and processes.</a:t>
            </a:r>
          </a:p>
          <a:p>
            <a:pPr lvl="1"/>
            <a:r>
              <a:rPr lang="en-US" dirty="0"/>
              <a:t>Embedded functioning only in a related external environment.</a:t>
            </a:r>
          </a:p>
          <a:p>
            <a:pPr lvl="1"/>
            <a:r>
              <a:rPr lang="en-US" dirty="0"/>
              <a:t>Enacted involving not only neural processes, but also things an organism does.</a:t>
            </a:r>
          </a:p>
          <a:p>
            <a:pPr lvl="1"/>
            <a:r>
              <a:rPr lang="en-US" dirty="0"/>
              <a:t>Extended into the organism's environment.</a:t>
            </a:r>
          </a:p>
        </p:txBody>
      </p:sp>
      <p:sp>
        <p:nvSpPr>
          <p:cNvPr id="5" name="TextBox 4">
            <a:extLst>
              <a:ext uri="{FF2B5EF4-FFF2-40B4-BE49-F238E27FC236}">
                <a16:creationId xmlns:a16="http://schemas.microsoft.com/office/drawing/2014/main" id="{97702322-F143-4C04-81EF-0BABA69FBDE8}"/>
              </a:ext>
            </a:extLst>
          </p:cNvPr>
          <p:cNvSpPr txBox="1"/>
          <p:nvPr/>
        </p:nvSpPr>
        <p:spPr>
          <a:xfrm>
            <a:off x="838200" y="5636759"/>
            <a:ext cx="11107455" cy="1200329"/>
          </a:xfrm>
          <a:prstGeom prst="rect">
            <a:avLst/>
          </a:prstGeom>
          <a:noFill/>
        </p:spPr>
        <p:txBody>
          <a:bodyPr wrap="square">
            <a:spAutoFit/>
          </a:bodyPr>
          <a:lstStyle/>
          <a:p>
            <a:r>
              <a:rPr lang="en-US" dirty="0"/>
              <a:t>Mark J. Rowlands, 2010 The New Science of the Mind: From Extended Mind to Embodied Phenomenology </a:t>
            </a:r>
            <a:r>
              <a:rPr lang="en-US" dirty="0">
                <a:hlinkClick r:id="rId3"/>
              </a:rPr>
              <a:t>https://books.google.ca/books?id=AiwjpL-0hDgC&amp;pg=PA51&amp;redir_esc=y#v=onepage&amp;q&amp;f=false</a:t>
            </a:r>
            <a:r>
              <a:rPr lang="en-US" dirty="0"/>
              <a:t>  </a:t>
            </a:r>
          </a:p>
          <a:p>
            <a:r>
              <a:rPr lang="en-US" dirty="0"/>
              <a:t>Above quoted from </a:t>
            </a:r>
            <a:r>
              <a:rPr lang="en-US" dirty="0">
                <a:hlinkClick r:id="rId4"/>
              </a:rPr>
              <a:t>https://en.wikipedia.org/wiki/Extended_mind_thesis</a:t>
            </a:r>
            <a:r>
              <a:rPr lang="en-US" dirty="0"/>
              <a:t> </a:t>
            </a:r>
          </a:p>
          <a:p>
            <a:r>
              <a:rPr lang="en-US" dirty="0"/>
              <a:t>Image: </a:t>
            </a:r>
            <a:r>
              <a:rPr lang="en-US" dirty="0">
                <a:hlinkClick r:id="rId5"/>
              </a:rPr>
              <a:t>https://www.frontiersin.org/articles/10.3389/fpsyg.2015.01978/full</a:t>
            </a:r>
            <a:r>
              <a:rPr lang="en-US" dirty="0"/>
              <a:t> </a:t>
            </a:r>
          </a:p>
        </p:txBody>
      </p:sp>
    </p:spTree>
    <p:extLst>
      <p:ext uri="{BB962C8B-B14F-4D97-AF65-F5344CB8AC3E}">
        <p14:creationId xmlns:p14="http://schemas.microsoft.com/office/powerpoint/2010/main" val="420539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E99B86F5-031A-4009-9088-6C76CB461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303" y="1690687"/>
            <a:ext cx="5222329" cy="4071285"/>
          </a:xfrm>
          <a:prstGeom prst="rect">
            <a:avLst/>
          </a:prstGeom>
        </p:spPr>
      </p:pic>
      <p:sp>
        <p:nvSpPr>
          <p:cNvPr id="2" name="Title 1">
            <a:extLst>
              <a:ext uri="{FF2B5EF4-FFF2-40B4-BE49-F238E27FC236}">
                <a16:creationId xmlns:a16="http://schemas.microsoft.com/office/drawing/2014/main" id="{9ADBE5D2-30F3-456E-94D8-3A0584F9DCB5}"/>
              </a:ext>
            </a:extLst>
          </p:cNvPr>
          <p:cNvSpPr>
            <a:spLocks noGrp="1"/>
          </p:cNvSpPr>
          <p:nvPr>
            <p:ph type="title"/>
          </p:nvPr>
        </p:nvSpPr>
        <p:spPr/>
        <p:txBody>
          <a:bodyPr/>
          <a:lstStyle/>
          <a:p>
            <a:r>
              <a:rPr lang="en-CA" dirty="0"/>
              <a:t>Agency in Non-Human Entities</a:t>
            </a:r>
            <a:endParaRPr lang="en-US" dirty="0"/>
          </a:p>
        </p:txBody>
      </p:sp>
      <p:sp>
        <p:nvSpPr>
          <p:cNvPr id="3" name="Content Placeholder 2">
            <a:extLst>
              <a:ext uri="{FF2B5EF4-FFF2-40B4-BE49-F238E27FC236}">
                <a16:creationId xmlns:a16="http://schemas.microsoft.com/office/drawing/2014/main" id="{0B1E7AFF-4596-4B70-AEF8-702CAE16B28F}"/>
              </a:ext>
            </a:extLst>
          </p:cNvPr>
          <p:cNvSpPr>
            <a:spLocks noGrp="1"/>
          </p:cNvSpPr>
          <p:nvPr>
            <p:ph idx="1"/>
          </p:nvPr>
        </p:nvSpPr>
        <p:spPr>
          <a:xfrm>
            <a:off x="838201" y="1825625"/>
            <a:ext cx="6376792" cy="4351338"/>
          </a:xfrm>
        </p:spPr>
        <p:txBody>
          <a:bodyPr/>
          <a:lstStyle/>
          <a:p>
            <a:r>
              <a:rPr lang="en-CA" dirty="0"/>
              <a:t>‘the Stock market wants / reacts / </a:t>
            </a:r>
            <a:r>
              <a:rPr lang="en-CA" dirty="0" err="1"/>
              <a:t>etc</a:t>
            </a:r>
            <a:r>
              <a:rPr lang="en-CA" dirty="0"/>
              <a:t>’</a:t>
            </a:r>
          </a:p>
          <a:p>
            <a:r>
              <a:rPr lang="en-US" dirty="0"/>
              <a:t>Eduardo Kohn in </a:t>
            </a:r>
            <a:r>
              <a:rPr lang="en-US" i="1" dirty="0"/>
              <a:t>How forests think</a:t>
            </a:r>
          </a:p>
          <a:p>
            <a:r>
              <a:rPr lang="en-US" dirty="0"/>
              <a:t> Anna Tsing: global trade in matsutake mushrooms displays “patterns of unintentional coordination” between multiple actors</a:t>
            </a:r>
          </a:p>
          <a:p>
            <a:r>
              <a:rPr lang="en-US" dirty="0"/>
              <a:t>Hamilton and Mitchell: sheep, humans, and dogs  embedded in a complex web of relations, markets, and terrains</a:t>
            </a:r>
            <a:endParaRPr lang="en-CA" dirty="0"/>
          </a:p>
          <a:p>
            <a:endParaRPr lang="en-US" dirty="0"/>
          </a:p>
        </p:txBody>
      </p:sp>
      <p:sp>
        <p:nvSpPr>
          <p:cNvPr id="5" name="TextBox 4">
            <a:extLst>
              <a:ext uri="{FF2B5EF4-FFF2-40B4-BE49-F238E27FC236}">
                <a16:creationId xmlns:a16="http://schemas.microsoft.com/office/drawing/2014/main" id="{8715E333-1317-452A-B8C0-BD7CC95EC26C}"/>
              </a:ext>
            </a:extLst>
          </p:cNvPr>
          <p:cNvSpPr txBox="1"/>
          <p:nvPr/>
        </p:nvSpPr>
        <p:spPr>
          <a:xfrm>
            <a:off x="838200" y="5853797"/>
            <a:ext cx="8969679" cy="923330"/>
          </a:xfrm>
          <a:prstGeom prst="rect">
            <a:avLst/>
          </a:prstGeom>
          <a:noFill/>
        </p:spPr>
        <p:txBody>
          <a:bodyPr wrap="square">
            <a:spAutoFit/>
          </a:bodyPr>
          <a:lstStyle/>
          <a:p>
            <a:r>
              <a:rPr lang="en-US" dirty="0"/>
              <a:t>Examples from: </a:t>
            </a:r>
            <a:r>
              <a:rPr lang="en-US" dirty="0">
                <a:hlinkClick r:id="rId3"/>
              </a:rPr>
              <a:t>https://journals.sagepub.com/doi/10.1177/0731121420921897</a:t>
            </a:r>
            <a:endParaRPr lang="en-US" dirty="0"/>
          </a:p>
          <a:p>
            <a:r>
              <a:rPr lang="en-US" dirty="0"/>
              <a:t>See </a:t>
            </a:r>
            <a:r>
              <a:rPr lang="en-US" dirty="0">
                <a:hlinkClick r:id="rId4"/>
              </a:rPr>
              <a:t>https://anthrosource.onlinelibrary.wiley.com/doi/full/10.1111/aman.13628</a:t>
            </a:r>
            <a:r>
              <a:rPr lang="en-US" dirty="0"/>
              <a:t> for a criticism</a:t>
            </a:r>
          </a:p>
          <a:p>
            <a:r>
              <a:rPr lang="en-US" dirty="0"/>
              <a:t>Image: </a:t>
            </a:r>
            <a:r>
              <a:rPr lang="en-US" dirty="0">
                <a:hlinkClick r:id="rId5"/>
              </a:rPr>
              <a:t>http://www.oopsla.org/2005/ShowEvent.do?id=76</a:t>
            </a:r>
            <a:r>
              <a:rPr lang="en-US" dirty="0"/>
              <a:t>  </a:t>
            </a:r>
          </a:p>
        </p:txBody>
      </p:sp>
    </p:spTree>
    <p:extLst>
      <p:ext uri="{BB962C8B-B14F-4D97-AF65-F5344CB8AC3E}">
        <p14:creationId xmlns:p14="http://schemas.microsoft.com/office/powerpoint/2010/main" val="201567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D694-6862-44A3-8D55-6FF4A877034E}"/>
              </a:ext>
            </a:extLst>
          </p:cNvPr>
          <p:cNvSpPr>
            <a:spLocks noGrp="1"/>
          </p:cNvSpPr>
          <p:nvPr>
            <p:ph type="title"/>
          </p:nvPr>
        </p:nvSpPr>
        <p:spPr/>
        <p:txBody>
          <a:bodyPr/>
          <a:lstStyle/>
          <a:p>
            <a:r>
              <a:rPr lang="en-CA" dirty="0"/>
              <a:t>Some Conceptions of Agency</a:t>
            </a:r>
            <a:endParaRPr lang="en-US" dirty="0"/>
          </a:p>
        </p:txBody>
      </p:sp>
      <p:sp>
        <p:nvSpPr>
          <p:cNvPr id="3" name="Content Placeholder 2">
            <a:extLst>
              <a:ext uri="{FF2B5EF4-FFF2-40B4-BE49-F238E27FC236}">
                <a16:creationId xmlns:a16="http://schemas.microsoft.com/office/drawing/2014/main" id="{3C5D9848-6C79-4E2B-8049-A259D36716C5}"/>
              </a:ext>
            </a:extLst>
          </p:cNvPr>
          <p:cNvSpPr>
            <a:spLocks noGrp="1"/>
          </p:cNvSpPr>
          <p:nvPr>
            <p:ph idx="1"/>
          </p:nvPr>
        </p:nvSpPr>
        <p:spPr>
          <a:xfrm>
            <a:off x="838200" y="1825625"/>
            <a:ext cx="3959268" cy="4351338"/>
          </a:xfrm>
        </p:spPr>
        <p:txBody>
          <a:bodyPr/>
          <a:lstStyle/>
          <a:p>
            <a:pPr marL="0" indent="0">
              <a:buNone/>
            </a:pPr>
            <a:r>
              <a:rPr lang="en-CA" dirty="0"/>
              <a:t>Not an exhaustive survey, but an exploration of some examples of discussions around  more traditional conceptions of agency</a:t>
            </a:r>
            <a:endParaRPr lang="en-US" dirty="0"/>
          </a:p>
        </p:txBody>
      </p:sp>
      <p:pic>
        <p:nvPicPr>
          <p:cNvPr id="7" name="Picture 6">
            <a:extLst>
              <a:ext uri="{FF2B5EF4-FFF2-40B4-BE49-F238E27FC236}">
                <a16:creationId xmlns:a16="http://schemas.microsoft.com/office/drawing/2014/main" id="{5BD80DC9-96B3-4352-983C-6A89BCF3C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569" y="2005919"/>
            <a:ext cx="6306231" cy="4196510"/>
          </a:xfrm>
          <a:prstGeom prst="rect">
            <a:avLst/>
          </a:prstGeom>
        </p:spPr>
      </p:pic>
    </p:spTree>
    <p:extLst>
      <p:ext uri="{BB962C8B-B14F-4D97-AF65-F5344CB8AC3E}">
        <p14:creationId xmlns:p14="http://schemas.microsoft.com/office/powerpoint/2010/main" val="4076338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5167</TotalTime>
  <Words>4030</Words>
  <Application>Microsoft Office PowerPoint</Application>
  <PresentationFormat>Widescreen</PresentationFormat>
  <Paragraphs>268</Paragraphs>
  <Slides>44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Agency – Part One</vt:lpstr>
      <vt:lpstr>Where We Are</vt:lpstr>
      <vt:lpstr>Two Roles of Agency</vt:lpstr>
      <vt:lpstr>The Idea of Agency</vt:lpstr>
      <vt:lpstr>Agency Without Mental Representations</vt:lpstr>
      <vt:lpstr>Extended Mind Thesis</vt:lpstr>
      <vt:lpstr>Embodied and Enacted Cognition</vt:lpstr>
      <vt:lpstr>Agency in Non-Human Entities</vt:lpstr>
      <vt:lpstr>Some Conceptions of Agency</vt:lpstr>
      <vt:lpstr>Agency and Power</vt:lpstr>
      <vt:lpstr>Ethics of Power</vt:lpstr>
      <vt:lpstr>Power as Limitation</vt:lpstr>
      <vt:lpstr>Resilience</vt:lpstr>
      <vt:lpstr>Self-Determination</vt:lpstr>
      <vt:lpstr>Self-Efficacy</vt:lpstr>
      <vt:lpstr>Dimensions of Learner Agency</vt:lpstr>
      <vt:lpstr>Free Learning and Control Learning</vt:lpstr>
      <vt:lpstr>Agency – Part Two</vt:lpstr>
      <vt:lpstr>Conceptions of Agency</vt:lpstr>
      <vt:lpstr>Free Learning and Control Learning</vt:lpstr>
      <vt:lpstr>About Science Literacy</vt:lpstr>
      <vt:lpstr>Agency and Biology</vt:lpstr>
      <vt:lpstr>The Newell Test</vt:lpstr>
      <vt:lpstr>Maslow’s Hierarchy</vt:lpstr>
      <vt:lpstr>A Constructivist Model of Agency</vt:lpstr>
      <vt:lpstr>Maintaining Coherence and Autonomy</vt:lpstr>
      <vt:lpstr>Morality as Social Evolution</vt:lpstr>
      <vt:lpstr>PowerPoint Presentation</vt:lpstr>
      <vt:lpstr>Biologized Knowledge</vt:lpstr>
      <vt:lpstr>Agency as Evolution of Culture</vt:lpstr>
      <vt:lpstr>Dual Inheritance Theory</vt:lpstr>
      <vt:lpstr>Meme-based Theory</vt:lpstr>
      <vt:lpstr>The Evolution of Morality</vt:lpstr>
      <vt:lpstr>Supporting Agency</vt:lpstr>
      <vt:lpstr>Security</vt:lpstr>
      <vt:lpstr>Identity</vt:lpstr>
      <vt:lpstr>Voice</vt:lpstr>
      <vt:lpstr>Opportunity</vt:lpstr>
      <vt:lpstr>Four Steps to Peace - José Restrepo</vt:lpstr>
      <vt:lpstr>Redistribution</vt:lpstr>
      <vt:lpstr>Recognition</vt:lpstr>
      <vt:lpstr>Representation</vt:lpstr>
      <vt:lpstr>Reconciliation</vt:lpstr>
      <vt:lpstr>Shared Agency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Practices and Culture</dc:title>
  <dc:creator>Stephen Downes</dc:creator>
  <cp:lastModifiedBy>Stephen Downes</cp:lastModifiedBy>
  <cp:revision>15</cp:revision>
  <dcterms:created xsi:type="dcterms:W3CDTF">2021-12-23T15:04:54Z</dcterms:created>
  <dcterms:modified xsi:type="dcterms:W3CDTF">2022-01-05T19:14:48Z</dcterms:modified>
</cp:coreProperties>
</file>