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6" r:id="rId3"/>
    <p:sldId id="316" r:id="rId4"/>
    <p:sldId id="307" r:id="rId5"/>
    <p:sldId id="309" r:id="rId6"/>
    <p:sldId id="310" r:id="rId7"/>
    <p:sldId id="311" r:id="rId8"/>
    <p:sldId id="312" r:id="rId9"/>
    <p:sldId id="302" r:id="rId10"/>
    <p:sldId id="303" r:id="rId11"/>
    <p:sldId id="304" r:id="rId12"/>
    <p:sldId id="296" r:id="rId13"/>
    <p:sldId id="297" r:id="rId14"/>
    <p:sldId id="298" r:id="rId15"/>
    <p:sldId id="299" r:id="rId16"/>
    <p:sldId id="300" r:id="rId17"/>
    <p:sldId id="301" r:id="rId18"/>
    <p:sldId id="317" r:id="rId19"/>
    <p:sldId id="305" r:id="rId20"/>
    <p:sldId id="31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p:scale>
          <a:sx n="77" d="100"/>
          <a:sy n="77" d="100"/>
        </p:scale>
        <p:origin x="882"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34A7-6528-4DD9-A264-500CC0EE21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62AF28-FC3D-4151-A0C7-0F98D63B64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39A32F-41B8-4741-A340-817784B23A88}"/>
              </a:ext>
            </a:extLst>
          </p:cNvPr>
          <p:cNvSpPr>
            <a:spLocks noGrp="1"/>
          </p:cNvSpPr>
          <p:nvPr>
            <p:ph type="dt" sz="half" idx="10"/>
          </p:nvPr>
        </p:nvSpPr>
        <p:spPr/>
        <p:txBody>
          <a:bodyPr/>
          <a:lstStyle/>
          <a:p>
            <a:fld id="{5B3FD7C3-3D63-4F8E-BDE5-F40D9585D907}" type="datetimeFigureOut">
              <a:rPr lang="en-US" smtClean="0"/>
              <a:t>1/4/2022</a:t>
            </a:fld>
            <a:endParaRPr lang="en-US"/>
          </a:p>
        </p:txBody>
      </p:sp>
      <p:sp>
        <p:nvSpPr>
          <p:cNvPr id="5" name="Footer Placeholder 4">
            <a:extLst>
              <a:ext uri="{FF2B5EF4-FFF2-40B4-BE49-F238E27FC236}">
                <a16:creationId xmlns:a16="http://schemas.microsoft.com/office/drawing/2014/main" id="{92390011-DC32-4E51-BA79-A2462803E4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869AC-E12D-405A-8834-8492601759F9}"/>
              </a:ext>
            </a:extLst>
          </p:cNvPr>
          <p:cNvSpPr>
            <a:spLocks noGrp="1"/>
          </p:cNvSpPr>
          <p:nvPr>
            <p:ph type="sldNum" sz="quarter" idx="12"/>
          </p:nvPr>
        </p:nvSpPr>
        <p:spPr/>
        <p:txBody>
          <a:bodyPr/>
          <a:lstStyle/>
          <a:p>
            <a:fld id="{69F94075-4306-418A-AB26-0922614EFA88}" type="slidenum">
              <a:rPr lang="en-US" smtClean="0"/>
              <a:t>‹#›</a:t>
            </a:fld>
            <a:endParaRPr lang="en-US"/>
          </a:p>
        </p:txBody>
      </p:sp>
    </p:spTree>
    <p:extLst>
      <p:ext uri="{BB962C8B-B14F-4D97-AF65-F5344CB8AC3E}">
        <p14:creationId xmlns:p14="http://schemas.microsoft.com/office/powerpoint/2010/main" val="725833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28C69-6994-4469-81A2-31A7ED44D2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AE3C15-C606-45AB-9BA0-BF212B1603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8641F3-64DC-480E-86B2-BBD5B2F63907}"/>
              </a:ext>
            </a:extLst>
          </p:cNvPr>
          <p:cNvSpPr>
            <a:spLocks noGrp="1"/>
          </p:cNvSpPr>
          <p:nvPr>
            <p:ph type="dt" sz="half" idx="10"/>
          </p:nvPr>
        </p:nvSpPr>
        <p:spPr/>
        <p:txBody>
          <a:bodyPr/>
          <a:lstStyle/>
          <a:p>
            <a:fld id="{5B3FD7C3-3D63-4F8E-BDE5-F40D9585D907}" type="datetimeFigureOut">
              <a:rPr lang="en-US" smtClean="0"/>
              <a:t>1/4/2022</a:t>
            </a:fld>
            <a:endParaRPr lang="en-US"/>
          </a:p>
        </p:txBody>
      </p:sp>
      <p:sp>
        <p:nvSpPr>
          <p:cNvPr id="5" name="Footer Placeholder 4">
            <a:extLst>
              <a:ext uri="{FF2B5EF4-FFF2-40B4-BE49-F238E27FC236}">
                <a16:creationId xmlns:a16="http://schemas.microsoft.com/office/drawing/2014/main" id="{97F14C99-B1D9-4A86-8AFE-A9A03BBF8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6256A-0C72-4652-B293-AA02DD8583AB}"/>
              </a:ext>
            </a:extLst>
          </p:cNvPr>
          <p:cNvSpPr>
            <a:spLocks noGrp="1"/>
          </p:cNvSpPr>
          <p:nvPr>
            <p:ph type="sldNum" sz="quarter" idx="12"/>
          </p:nvPr>
        </p:nvSpPr>
        <p:spPr/>
        <p:txBody>
          <a:bodyPr/>
          <a:lstStyle/>
          <a:p>
            <a:fld id="{69F94075-4306-418A-AB26-0922614EFA88}" type="slidenum">
              <a:rPr lang="en-US" smtClean="0"/>
              <a:t>‹#›</a:t>
            </a:fld>
            <a:endParaRPr lang="en-US"/>
          </a:p>
        </p:txBody>
      </p:sp>
    </p:spTree>
    <p:extLst>
      <p:ext uri="{BB962C8B-B14F-4D97-AF65-F5344CB8AC3E}">
        <p14:creationId xmlns:p14="http://schemas.microsoft.com/office/powerpoint/2010/main" val="785236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46F4E5-FC6D-46CF-9B7C-3E8B071F80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2F177F-80BE-455D-9A28-248E9A7C7B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703198-9CA4-4248-8469-49982D542720}"/>
              </a:ext>
            </a:extLst>
          </p:cNvPr>
          <p:cNvSpPr>
            <a:spLocks noGrp="1"/>
          </p:cNvSpPr>
          <p:nvPr>
            <p:ph type="dt" sz="half" idx="10"/>
          </p:nvPr>
        </p:nvSpPr>
        <p:spPr/>
        <p:txBody>
          <a:bodyPr/>
          <a:lstStyle/>
          <a:p>
            <a:fld id="{5B3FD7C3-3D63-4F8E-BDE5-F40D9585D907}" type="datetimeFigureOut">
              <a:rPr lang="en-US" smtClean="0"/>
              <a:t>1/4/2022</a:t>
            </a:fld>
            <a:endParaRPr lang="en-US"/>
          </a:p>
        </p:txBody>
      </p:sp>
      <p:sp>
        <p:nvSpPr>
          <p:cNvPr id="5" name="Footer Placeholder 4">
            <a:extLst>
              <a:ext uri="{FF2B5EF4-FFF2-40B4-BE49-F238E27FC236}">
                <a16:creationId xmlns:a16="http://schemas.microsoft.com/office/drawing/2014/main" id="{04A09707-219B-481A-8E61-40C3BC222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5B5859-2C7B-48B2-99AC-F80263FFEA8C}"/>
              </a:ext>
            </a:extLst>
          </p:cNvPr>
          <p:cNvSpPr>
            <a:spLocks noGrp="1"/>
          </p:cNvSpPr>
          <p:nvPr>
            <p:ph type="sldNum" sz="quarter" idx="12"/>
          </p:nvPr>
        </p:nvSpPr>
        <p:spPr/>
        <p:txBody>
          <a:bodyPr/>
          <a:lstStyle/>
          <a:p>
            <a:fld id="{69F94075-4306-418A-AB26-0922614EFA88}" type="slidenum">
              <a:rPr lang="en-US" smtClean="0"/>
              <a:t>‹#›</a:t>
            </a:fld>
            <a:endParaRPr lang="en-US"/>
          </a:p>
        </p:txBody>
      </p:sp>
    </p:spTree>
    <p:extLst>
      <p:ext uri="{BB962C8B-B14F-4D97-AF65-F5344CB8AC3E}">
        <p14:creationId xmlns:p14="http://schemas.microsoft.com/office/powerpoint/2010/main" val="653401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1435-1B95-4AAE-8332-A92A2844A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783BE-05A9-4428-B18C-571280CC9F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F7124-68A7-4BB2-B26A-45721281A8A8}"/>
              </a:ext>
            </a:extLst>
          </p:cNvPr>
          <p:cNvSpPr>
            <a:spLocks noGrp="1"/>
          </p:cNvSpPr>
          <p:nvPr>
            <p:ph type="dt" sz="half" idx="10"/>
          </p:nvPr>
        </p:nvSpPr>
        <p:spPr/>
        <p:txBody>
          <a:bodyPr/>
          <a:lstStyle/>
          <a:p>
            <a:fld id="{5B3FD7C3-3D63-4F8E-BDE5-F40D9585D907}" type="datetimeFigureOut">
              <a:rPr lang="en-US" smtClean="0"/>
              <a:t>1/4/2022</a:t>
            </a:fld>
            <a:endParaRPr lang="en-US"/>
          </a:p>
        </p:txBody>
      </p:sp>
      <p:sp>
        <p:nvSpPr>
          <p:cNvPr id="5" name="Footer Placeholder 4">
            <a:extLst>
              <a:ext uri="{FF2B5EF4-FFF2-40B4-BE49-F238E27FC236}">
                <a16:creationId xmlns:a16="http://schemas.microsoft.com/office/drawing/2014/main" id="{F52B2A28-0616-40ED-A2BD-4B5A0F562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99C68D-0003-4A70-BE5E-0455DF9C44DD}"/>
              </a:ext>
            </a:extLst>
          </p:cNvPr>
          <p:cNvSpPr>
            <a:spLocks noGrp="1"/>
          </p:cNvSpPr>
          <p:nvPr>
            <p:ph type="sldNum" sz="quarter" idx="12"/>
          </p:nvPr>
        </p:nvSpPr>
        <p:spPr/>
        <p:txBody>
          <a:bodyPr/>
          <a:lstStyle/>
          <a:p>
            <a:fld id="{69F94075-4306-418A-AB26-0922614EFA88}" type="slidenum">
              <a:rPr lang="en-US" smtClean="0"/>
              <a:t>‹#›</a:t>
            </a:fld>
            <a:endParaRPr lang="en-US"/>
          </a:p>
        </p:txBody>
      </p:sp>
    </p:spTree>
    <p:extLst>
      <p:ext uri="{BB962C8B-B14F-4D97-AF65-F5344CB8AC3E}">
        <p14:creationId xmlns:p14="http://schemas.microsoft.com/office/powerpoint/2010/main" val="2122706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9565E-5B32-4264-B682-14EC535A14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7BF900-354C-43C4-B807-1F7C246507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F7A15E-0D12-4806-9C32-245E9BE314F5}"/>
              </a:ext>
            </a:extLst>
          </p:cNvPr>
          <p:cNvSpPr>
            <a:spLocks noGrp="1"/>
          </p:cNvSpPr>
          <p:nvPr>
            <p:ph type="dt" sz="half" idx="10"/>
          </p:nvPr>
        </p:nvSpPr>
        <p:spPr/>
        <p:txBody>
          <a:bodyPr/>
          <a:lstStyle/>
          <a:p>
            <a:fld id="{5B3FD7C3-3D63-4F8E-BDE5-F40D9585D907}" type="datetimeFigureOut">
              <a:rPr lang="en-US" smtClean="0"/>
              <a:t>1/4/2022</a:t>
            </a:fld>
            <a:endParaRPr lang="en-US"/>
          </a:p>
        </p:txBody>
      </p:sp>
      <p:sp>
        <p:nvSpPr>
          <p:cNvPr id="5" name="Footer Placeholder 4">
            <a:extLst>
              <a:ext uri="{FF2B5EF4-FFF2-40B4-BE49-F238E27FC236}">
                <a16:creationId xmlns:a16="http://schemas.microsoft.com/office/drawing/2014/main" id="{81180CF3-49A5-4019-AED1-BDB81A560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B0270-D69F-44DF-AE0C-8AE1DB31A43F}"/>
              </a:ext>
            </a:extLst>
          </p:cNvPr>
          <p:cNvSpPr>
            <a:spLocks noGrp="1"/>
          </p:cNvSpPr>
          <p:nvPr>
            <p:ph type="sldNum" sz="quarter" idx="12"/>
          </p:nvPr>
        </p:nvSpPr>
        <p:spPr/>
        <p:txBody>
          <a:bodyPr/>
          <a:lstStyle/>
          <a:p>
            <a:fld id="{69F94075-4306-418A-AB26-0922614EFA88}" type="slidenum">
              <a:rPr lang="en-US" smtClean="0"/>
              <a:t>‹#›</a:t>
            </a:fld>
            <a:endParaRPr lang="en-US"/>
          </a:p>
        </p:txBody>
      </p:sp>
    </p:spTree>
    <p:extLst>
      <p:ext uri="{BB962C8B-B14F-4D97-AF65-F5344CB8AC3E}">
        <p14:creationId xmlns:p14="http://schemas.microsoft.com/office/powerpoint/2010/main" val="1647551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A0613-1B32-46D1-9A42-1DD07B2EF5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5FAFEB-3E0C-4025-88C9-0F95B3E2B2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BF9EC3-CF9E-4EF7-AB22-465FDBC31E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D4AC54-A0B0-451F-9FB2-97D6A138076B}"/>
              </a:ext>
            </a:extLst>
          </p:cNvPr>
          <p:cNvSpPr>
            <a:spLocks noGrp="1"/>
          </p:cNvSpPr>
          <p:nvPr>
            <p:ph type="dt" sz="half" idx="10"/>
          </p:nvPr>
        </p:nvSpPr>
        <p:spPr/>
        <p:txBody>
          <a:bodyPr/>
          <a:lstStyle/>
          <a:p>
            <a:fld id="{5B3FD7C3-3D63-4F8E-BDE5-F40D9585D907}" type="datetimeFigureOut">
              <a:rPr lang="en-US" smtClean="0"/>
              <a:t>1/4/2022</a:t>
            </a:fld>
            <a:endParaRPr lang="en-US"/>
          </a:p>
        </p:txBody>
      </p:sp>
      <p:sp>
        <p:nvSpPr>
          <p:cNvPr id="6" name="Footer Placeholder 5">
            <a:extLst>
              <a:ext uri="{FF2B5EF4-FFF2-40B4-BE49-F238E27FC236}">
                <a16:creationId xmlns:a16="http://schemas.microsoft.com/office/drawing/2014/main" id="{C52BFAC8-DDA5-444E-A5A0-CDB50A74D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31C040-44D4-4857-97D9-7CB07732F807}"/>
              </a:ext>
            </a:extLst>
          </p:cNvPr>
          <p:cNvSpPr>
            <a:spLocks noGrp="1"/>
          </p:cNvSpPr>
          <p:nvPr>
            <p:ph type="sldNum" sz="quarter" idx="12"/>
          </p:nvPr>
        </p:nvSpPr>
        <p:spPr/>
        <p:txBody>
          <a:bodyPr/>
          <a:lstStyle/>
          <a:p>
            <a:fld id="{69F94075-4306-418A-AB26-0922614EFA88}" type="slidenum">
              <a:rPr lang="en-US" smtClean="0"/>
              <a:t>‹#›</a:t>
            </a:fld>
            <a:endParaRPr lang="en-US"/>
          </a:p>
        </p:txBody>
      </p:sp>
    </p:spTree>
    <p:extLst>
      <p:ext uri="{BB962C8B-B14F-4D97-AF65-F5344CB8AC3E}">
        <p14:creationId xmlns:p14="http://schemas.microsoft.com/office/powerpoint/2010/main" val="1168922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79AD3-2561-431D-BC94-043140F950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BFEC55-584E-4879-B761-D9F0941358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67F7FC-1CA9-4471-9149-596A0957E7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A3B279-2068-445C-ADCA-96BC180F81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7C8ACE-628A-4CDB-921E-DA8408A726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48EE15-848D-4C90-9D1D-DB81FECCF258}"/>
              </a:ext>
            </a:extLst>
          </p:cNvPr>
          <p:cNvSpPr>
            <a:spLocks noGrp="1"/>
          </p:cNvSpPr>
          <p:nvPr>
            <p:ph type="dt" sz="half" idx="10"/>
          </p:nvPr>
        </p:nvSpPr>
        <p:spPr/>
        <p:txBody>
          <a:bodyPr/>
          <a:lstStyle/>
          <a:p>
            <a:fld id="{5B3FD7C3-3D63-4F8E-BDE5-F40D9585D907}" type="datetimeFigureOut">
              <a:rPr lang="en-US" smtClean="0"/>
              <a:t>1/4/2022</a:t>
            </a:fld>
            <a:endParaRPr lang="en-US"/>
          </a:p>
        </p:txBody>
      </p:sp>
      <p:sp>
        <p:nvSpPr>
          <p:cNvPr id="8" name="Footer Placeholder 7">
            <a:extLst>
              <a:ext uri="{FF2B5EF4-FFF2-40B4-BE49-F238E27FC236}">
                <a16:creationId xmlns:a16="http://schemas.microsoft.com/office/drawing/2014/main" id="{42ABA45D-07E0-4296-B359-5E0A83891F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E801A3-54C4-4074-BDBC-138C64FAFDD1}"/>
              </a:ext>
            </a:extLst>
          </p:cNvPr>
          <p:cNvSpPr>
            <a:spLocks noGrp="1"/>
          </p:cNvSpPr>
          <p:nvPr>
            <p:ph type="sldNum" sz="quarter" idx="12"/>
          </p:nvPr>
        </p:nvSpPr>
        <p:spPr/>
        <p:txBody>
          <a:bodyPr/>
          <a:lstStyle/>
          <a:p>
            <a:fld id="{69F94075-4306-418A-AB26-0922614EFA88}" type="slidenum">
              <a:rPr lang="en-US" smtClean="0"/>
              <a:t>‹#›</a:t>
            </a:fld>
            <a:endParaRPr lang="en-US"/>
          </a:p>
        </p:txBody>
      </p:sp>
    </p:spTree>
    <p:extLst>
      <p:ext uri="{BB962C8B-B14F-4D97-AF65-F5344CB8AC3E}">
        <p14:creationId xmlns:p14="http://schemas.microsoft.com/office/powerpoint/2010/main" val="771657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EE3EA-D8C2-438C-AE90-A158DCA0AC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F0DDA7-D1C5-4A0E-A947-FD7CBECD6029}"/>
              </a:ext>
            </a:extLst>
          </p:cNvPr>
          <p:cNvSpPr>
            <a:spLocks noGrp="1"/>
          </p:cNvSpPr>
          <p:nvPr>
            <p:ph type="dt" sz="half" idx="10"/>
          </p:nvPr>
        </p:nvSpPr>
        <p:spPr/>
        <p:txBody>
          <a:bodyPr/>
          <a:lstStyle/>
          <a:p>
            <a:fld id="{5B3FD7C3-3D63-4F8E-BDE5-F40D9585D907}" type="datetimeFigureOut">
              <a:rPr lang="en-US" smtClean="0"/>
              <a:t>1/4/2022</a:t>
            </a:fld>
            <a:endParaRPr lang="en-US"/>
          </a:p>
        </p:txBody>
      </p:sp>
      <p:sp>
        <p:nvSpPr>
          <p:cNvPr id="4" name="Footer Placeholder 3">
            <a:extLst>
              <a:ext uri="{FF2B5EF4-FFF2-40B4-BE49-F238E27FC236}">
                <a16:creationId xmlns:a16="http://schemas.microsoft.com/office/drawing/2014/main" id="{50EBE5AB-6DCC-4EAE-94CC-924E9A8287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71EDE8-3968-4FDC-88DE-346A85ACD77D}"/>
              </a:ext>
            </a:extLst>
          </p:cNvPr>
          <p:cNvSpPr>
            <a:spLocks noGrp="1"/>
          </p:cNvSpPr>
          <p:nvPr>
            <p:ph type="sldNum" sz="quarter" idx="12"/>
          </p:nvPr>
        </p:nvSpPr>
        <p:spPr/>
        <p:txBody>
          <a:bodyPr/>
          <a:lstStyle/>
          <a:p>
            <a:fld id="{69F94075-4306-418A-AB26-0922614EFA88}" type="slidenum">
              <a:rPr lang="en-US" smtClean="0"/>
              <a:t>‹#›</a:t>
            </a:fld>
            <a:endParaRPr lang="en-US"/>
          </a:p>
        </p:txBody>
      </p:sp>
    </p:spTree>
    <p:extLst>
      <p:ext uri="{BB962C8B-B14F-4D97-AF65-F5344CB8AC3E}">
        <p14:creationId xmlns:p14="http://schemas.microsoft.com/office/powerpoint/2010/main" val="1466269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29135F-01B2-4C44-AC08-0E005AFB02B5}"/>
              </a:ext>
            </a:extLst>
          </p:cNvPr>
          <p:cNvSpPr>
            <a:spLocks noGrp="1"/>
          </p:cNvSpPr>
          <p:nvPr>
            <p:ph type="dt" sz="half" idx="10"/>
          </p:nvPr>
        </p:nvSpPr>
        <p:spPr/>
        <p:txBody>
          <a:bodyPr/>
          <a:lstStyle/>
          <a:p>
            <a:fld id="{5B3FD7C3-3D63-4F8E-BDE5-F40D9585D907}" type="datetimeFigureOut">
              <a:rPr lang="en-US" smtClean="0"/>
              <a:t>1/4/2022</a:t>
            </a:fld>
            <a:endParaRPr lang="en-US"/>
          </a:p>
        </p:txBody>
      </p:sp>
      <p:sp>
        <p:nvSpPr>
          <p:cNvPr id="3" name="Footer Placeholder 2">
            <a:extLst>
              <a:ext uri="{FF2B5EF4-FFF2-40B4-BE49-F238E27FC236}">
                <a16:creationId xmlns:a16="http://schemas.microsoft.com/office/drawing/2014/main" id="{EA1A2808-19B8-4AD2-A43E-10473387BC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414693-3CF1-4CEA-86DE-DD60B52F141C}"/>
              </a:ext>
            </a:extLst>
          </p:cNvPr>
          <p:cNvSpPr>
            <a:spLocks noGrp="1"/>
          </p:cNvSpPr>
          <p:nvPr>
            <p:ph type="sldNum" sz="quarter" idx="12"/>
          </p:nvPr>
        </p:nvSpPr>
        <p:spPr/>
        <p:txBody>
          <a:bodyPr/>
          <a:lstStyle/>
          <a:p>
            <a:fld id="{69F94075-4306-418A-AB26-0922614EFA88}" type="slidenum">
              <a:rPr lang="en-US" smtClean="0"/>
              <a:t>‹#›</a:t>
            </a:fld>
            <a:endParaRPr lang="en-US"/>
          </a:p>
        </p:txBody>
      </p:sp>
    </p:spTree>
    <p:extLst>
      <p:ext uri="{BB962C8B-B14F-4D97-AF65-F5344CB8AC3E}">
        <p14:creationId xmlns:p14="http://schemas.microsoft.com/office/powerpoint/2010/main" val="4242254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B394-DDFA-42B4-9B44-6C592010F8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B99AF9-1DF9-4885-BC6E-FF5A35BC8A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9D4895-45BF-4E0C-87DF-DACCF029F5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38F24D-51A6-428A-A75A-65D97EADA26A}"/>
              </a:ext>
            </a:extLst>
          </p:cNvPr>
          <p:cNvSpPr>
            <a:spLocks noGrp="1"/>
          </p:cNvSpPr>
          <p:nvPr>
            <p:ph type="dt" sz="half" idx="10"/>
          </p:nvPr>
        </p:nvSpPr>
        <p:spPr/>
        <p:txBody>
          <a:bodyPr/>
          <a:lstStyle/>
          <a:p>
            <a:fld id="{5B3FD7C3-3D63-4F8E-BDE5-F40D9585D907}" type="datetimeFigureOut">
              <a:rPr lang="en-US" smtClean="0"/>
              <a:t>1/4/2022</a:t>
            </a:fld>
            <a:endParaRPr lang="en-US"/>
          </a:p>
        </p:txBody>
      </p:sp>
      <p:sp>
        <p:nvSpPr>
          <p:cNvPr id="6" name="Footer Placeholder 5">
            <a:extLst>
              <a:ext uri="{FF2B5EF4-FFF2-40B4-BE49-F238E27FC236}">
                <a16:creationId xmlns:a16="http://schemas.microsoft.com/office/drawing/2014/main" id="{D9313842-0FBC-48A2-BC17-46699308A8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BD4BC9-1489-4344-BB21-4A0FA7FC0E81}"/>
              </a:ext>
            </a:extLst>
          </p:cNvPr>
          <p:cNvSpPr>
            <a:spLocks noGrp="1"/>
          </p:cNvSpPr>
          <p:nvPr>
            <p:ph type="sldNum" sz="quarter" idx="12"/>
          </p:nvPr>
        </p:nvSpPr>
        <p:spPr/>
        <p:txBody>
          <a:bodyPr/>
          <a:lstStyle/>
          <a:p>
            <a:fld id="{69F94075-4306-418A-AB26-0922614EFA88}" type="slidenum">
              <a:rPr lang="en-US" smtClean="0"/>
              <a:t>‹#›</a:t>
            </a:fld>
            <a:endParaRPr lang="en-US"/>
          </a:p>
        </p:txBody>
      </p:sp>
    </p:spTree>
    <p:extLst>
      <p:ext uri="{BB962C8B-B14F-4D97-AF65-F5344CB8AC3E}">
        <p14:creationId xmlns:p14="http://schemas.microsoft.com/office/powerpoint/2010/main" val="1892981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A3A2-054A-46E8-83B5-BB3AA9CB5B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23E21-9895-4296-93E2-BE652C34D6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D935B6-D570-4D39-87AB-A99E3B89C4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38AFBF-8BEF-46A9-8ABD-C7B27821D399}"/>
              </a:ext>
            </a:extLst>
          </p:cNvPr>
          <p:cNvSpPr>
            <a:spLocks noGrp="1"/>
          </p:cNvSpPr>
          <p:nvPr>
            <p:ph type="dt" sz="half" idx="10"/>
          </p:nvPr>
        </p:nvSpPr>
        <p:spPr/>
        <p:txBody>
          <a:bodyPr/>
          <a:lstStyle/>
          <a:p>
            <a:fld id="{5B3FD7C3-3D63-4F8E-BDE5-F40D9585D907}" type="datetimeFigureOut">
              <a:rPr lang="en-US" smtClean="0"/>
              <a:t>1/4/2022</a:t>
            </a:fld>
            <a:endParaRPr lang="en-US"/>
          </a:p>
        </p:txBody>
      </p:sp>
      <p:sp>
        <p:nvSpPr>
          <p:cNvPr id="6" name="Footer Placeholder 5">
            <a:extLst>
              <a:ext uri="{FF2B5EF4-FFF2-40B4-BE49-F238E27FC236}">
                <a16:creationId xmlns:a16="http://schemas.microsoft.com/office/drawing/2014/main" id="{EC92EF14-F010-4139-AB8C-9D873A6E34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1CC50-71DA-48F5-B074-D876C92717FE}"/>
              </a:ext>
            </a:extLst>
          </p:cNvPr>
          <p:cNvSpPr>
            <a:spLocks noGrp="1"/>
          </p:cNvSpPr>
          <p:nvPr>
            <p:ph type="sldNum" sz="quarter" idx="12"/>
          </p:nvPr>
        </p:nvSpPr>
        <p:spPr/>
        <p:txBody>
          <a:bodyPr/>
          <a:lstStyle/>
          <a:p>
            <a:fld id="{69F94075-4306-418A-AB26-0922614EFA88}" type="slidenum">
              <a:rPr lang="en-US" smtClean="0"/>
              <a:t>‹#›</a:t>
            </a:fld>
            <a:endParaRPr lang="en-US"/>
          </a:p>
        </p:txBody>
      </p:sp>
    </p:spTree>
    <p:extLst>
      <p:ext uri="{BB962C8B-B14F-4D97-AF65-F5344CB8AC3E}">
        <p14:creationId xmlns:p14="http://schemas.microsoft.com/office/powerpoint/2010/main" val="2560465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59DADB-F220-4A83-A4AA-0A3FEAE68E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7EE81-2503-4039-86A8-89A0C67D60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10FBE5-08DC-4C51-B819-E8C5B7F9B5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FD7C3-3D63-4F8E-BDE5-F40D9585D907}" type="datetimeFigureOut">
              <a:rPr lang="en-US" smtClean="0"/>
              <a:t>1/4/2022</a:t>
            </a:fld>
            <a:endParaRPr lang="en-US"/>
          </a:p>
        </p:txBody>
      </p:sp>
      <p:sp>
        <p:nvSpPr>
          <p:cNvPr id="5" name="Footer Placeholder 4">
            <a:extLst>
              <a:ext uri="{FF2B5EF4-FFF2-40B4-BE49-F238E27FC236}">
                <a16:creationId xmlns:a16="http://schemas.microsoft.com/office/drawing/2014/main" id="{3AC03BCD-0834-44AD-BBA9-9F3B72795F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2FFA14-20EA-4819-A470-130CA3CC06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F94075-4306-418A-AB26-0922614EFA88}" type="slidenum">
              <a:rPr lang="en-US" smtClean="0"/>
              <a:t>‹#›</a:t>
            </a:fld>
            <a:endParaRPr lang="en-US"/>
          </a:p>
        </p:txBody>
      </p:sp>
    </p:spTree>
    <p:extLst>
      <p:ext uri="{BB962C8B-B14F-4D97-AF65-F5344CB8AC3E}">
        <p14:creationId xmlns:p14="http://schemas.microsoft.com/office/powerpoint/2010/main" val="1281862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ore.ac.uk/download/pdf/80560097.pdf" TargetMode="External"/><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hyperlink" Target="https://circularsoftware.com/MasterPlan/Client3333/Job4060/" TargetMode="External"/><Relationship Id="rId4" Type="http://schemas.openxmlformats.org/officeDocument/2006/relationships/hyperlink" Target="https://epistemh.pbworks.com/f/4.+Macintyre.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static1.squarespace.com/static/555e3952e4b025563eb1c538/t/5c6f2098e5e5f073ef84a85d/1550786719468/Youths%E2%80%99+Perspectives+on+Their+Relational+Identity+Development+through+Residential+Treatment.pdf"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thenation.com/article/archive/james-baldwin-guide-dark-times/" TargetMode="External"/><Relationship Id="rId2" Type="http://schemas.openxmlformats.org/officeDocument/2006/relationships/hyperlink" Target="https://richgibson.com/talktoteachers.htm"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hyperlink" Target="https://www.npr.org/2021/12/15/1064509418/bell-hooks-feminist-author-critic-activist-died" TargetMode="External"/><Relationship Id="rId2" Type="http://schemas.openxmlformats.org/officeDocument/2006/relationships/hyperlink" Target="https://hybridpedagogy.org/disruptive-pedagogy-and-the-practice-of-freedom/" TargetMode="Externa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hyperlink" Target="https://medium.com/human-restoration-project/hrps-books-of-the-month-august-teaching-to-transgress-by-bell-hooks-f2b548ad4b97" TargetMode="External"/><Relationship Id="rId2" Type="http://schemas.openxmlformats.org/officeDocument/2006/relationships/hyperlink" Target="https://hybridpedagogy.org/disruptive-pedagogy-and-the-practice-of-freedom/" TargetMode="Externa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hyperlink" Target="https://quilt.femedtech.net/quilt/"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ageofrevolutions.com/2017/07/17/paulo-freire-pedagogy-of-the-oppressed-and-a-revolutionary-praxis-for-education-part-i/"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researchgate.net/publication/342026531_Shades_of_Skin_Shades_of_Power_Social_Constructionism_as_the_Grand_Theory_for_the_StructureAgency_and_RealityIdentity_Conundrums" TargetMode="External"/><Relationship Id="rId2" Type="http://schemas.openxmlformats.org/officeDocument/2006/relationships/hyperlink" Target="https://www.uio.no/studier/emner/matnat/mn/MNSES9100/h17/literature/introduction/hacking-ian---the-social-construction-of-what-%EF%80%A5-%281999%29.pdf"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s://www.vox.com/vox-conversations-podcast/2022/1/12/22868445/vox-conversations-david-chalmers-the-matrix-reality"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static1.squarespace.com/static/54889e73e4b0a2c1f9891289/t/564b61a4e4b04eca59c4d232/1447780772744/Ludwig.Wittgenstein.-.Philosophical.Investigations.pdf" TargetMode="External"/><Relationship Id="rId2" Type="http://schemas.openxmlformats.org/officeDocument/2006/relationships/hyperlink" Target="https://www.researchgate.net/publication/320290102_Towards_a_Pedagogical_Hermeneutics_A_Response_to_the_Manifesto_for_a_Post-Critical_Pedagogy" TargetMode="Externa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learnethics.wordpress.com/2016/04/02/220/"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wearethemighty.com/mighty-culture/ai-guidelines-wont-solve-ethics/"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kenan.ethics.duke.edu/doing-no-harm/"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dougbelshaw.com/blog/2011/08/22/anarchy-in-the-uk-the-reasons-behind-the-breakdown-of-social-order/"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journalofethics.ama-assn.org/taxonomy/confidentialityduty-protect-confidential-information"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deviantart.com/intelligentcreations/art/We-are-all-Connected-to-the-Source-856593835"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downes.ca/cgi-bin/page.cgi?post=38502"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plato.stanford.edu/entries/personhood-india/" TargetMode="External"/><Relationship Id="rId2" Type="http://schemas.openxmlformats.org/officeDocument/2006/relationships/hyperlink" Target="https://gita-society.com/wp-content/uploads/PDF/108upanishads.pdf" TargetMode="External"/><Relationship Id="rId1" Type="http://schemas.openxmlformats.org/officeDocument/2006/relationships/slideLayout" Target="../slideLayouts/slideLayout2.xml"/><Relationship Id="rId6" Type="http://schemas.openxmlformats.org/officeDocument/2006/relationships/hyperlink" Target="https://en.wikipedia.org/wiki/Brihadaranyaka_Upanishad" TargetMode="External"/><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57F2E-8CB1-45B8-BA68-C07785F149A7}"/>
              </a:ext>
            </a:extLst>
          </p:cNvPr>
          <p:cNvSpPr>
            <a:spLocks noGrp="1"/>
          </p:cNvSpPr>
          <p:nvPr>
            <p:ph type="ctrTitle"/>
          </p:nvPr>
        </p:nvSpPr>
        <p:spPr/>
        <p:txBody>
          <a:bodyPr/>
          <a:lstStyle/>
          <a:p>
            <a:r>
              <a:rPr lang="en-CA" dirty="0"/>
              <a:t>A Critical Stance</a:t>
            </a:r>
            <a:endParaRPr lang="en-US" dirty="0"/>
          </a:p>
        </p:txBody>
      </p:sp>
      <p:sp>
        <p:nvSpPr>
          <p:cNvPr id="3" name="Subtitle 2">
            <a:extLst>
              <a:ext uri="{FF2B5EF4-FFF2-40B4-BE49-F238E27FC236}">
                <a16:creationId xmlns:a16="http://schemas.microsoft.com/office/drawing/2014/main" id="{A218CEAD-97CD-4AD5-B827-DCEBF7563508}"/>
              </a:ext>
            </a:extLst>
          </p:cNvPr>
          <p:cNvSpPr>
            <a:spLocks noGrp="1"/>
          </p:cNvSpPr>
          <p:nvPr>
            <p:ph type="subTitle" idx="1"/>
          </p:nvPr>
        </p:nvSpPr>
        <p:spPr/>
        <p:txBody>
          <a:bodyPr/>
          <a:lstStyle/>
          <a:p>
            <a:r>
              <a:rPr lang="en-CA" dirty="0"/>
              <a:t>Stephen Downes</a:t>
            </a:r>
          </a:p>
          <a:p>
            <a:r>
              <a:rPr lang="en-CA" dirty="0"/>
              <a:t>January 8, 2022</a:t>
            </a:r>
            <a:endParaRPr lang="en-US" dirty="0"/>
          </a:p>
        </p:txBody>
      </p:sp>
    </p:spTree>
    <p:extLst>
      <p:ext uri="{BB962C8B-B14F-4D97-AF65-F5344CB8AC3E}">
        <p14:creationId xmlns:p14="http://schemas.microsoft.com/office/powerpoint/2010/main" val="477596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FF8A02-AB44-4A23-8E22-40005E1F9ECC}"/>
              </a:ext>
            </a:extLst>
          </p:cNvPr>
          <p:cNvPicPr>
            <a:picLocks noChangeAspect="1"/>
          </p:cNvPicPr>
          <p:nvPr/>
        </p:nvPicPr>
        <p:blipFill>
          <a:blip r:embed="rId2"/>
          <a:stretch>
            <a:fillRect/>
          </a:stretch>
        </p:blipFill>
        <p:spPr>
          <a:xfrm>
            <a:off x="6337648" y="1845938"/>
            <a:ext cx="5788068" cy="3166123"/>
          </a:xfrm>
          <a:prstGeom prst="rect">
            <a:avLst/>
          </a:prstGeom>
        </p:spPr>
      </p:pic>
      <p:sp>
        <p:nvSpPr>
          <p:cNvPr id="2" name="Title 1">
            <a:extLst>
              <a:ext uri="{FF2B5EF4-FFF2-40B4-BE49-F238E27FC236}">
                <a16:creationId xmlns:a16="http://schemas.microsoft.com/office/drawing/2014/main" id="{7F0BFB6C-0E36-43C8-BD1E-BBFECF00A0D9}"/>
              </a:ext>
            </a:extLst>
          </p:cNvPr>
          <p:cNvSpPr>
            <a:spLocks noGrp="1"/>
          </p:cNvSpPr>
          <p:nvPr>
            <p:ph type="title"/>
          </p:nvPr>
        </p:nvSpPr>
        <p:spPr/>
        <p:txBody>
          <a:bodyPr/>
          <a:lstStyle/>
          <a:p>
            <a:r>
              <a:rPr lang="en-CA" dirty="0"/>
              <a:t>The Social Construction of Self</a:t>
            </a:r>
            <a:endParaRPr lang="en-US" dirty="0"/>
          </a:p>
        </p:txBody>
      </p:sp>
      <p:sp>
        <p:nvSpPr>
          <p:cNvPr id="3" name="Content Placeholder 2">
            <a:extLst>
              <a:ext uri="{FF2B5EF4-FFF2-40B4-BE49-F238E27FC236}">
                <a16:creationId xmlns:a16="http://schemas.microsoft.com/office/drawing/2014/main" id="{54EC7236-79B7-4624-94BA-9AB8CFDCD06D}"/>
              </a:ext>
            </a:extLst>
          </p:cNvPr>
          <p:cNvSpPr>
            <a:spLocks noGrp="1"/>
          </p:cNvSpPr>
          <p:nvPr>
            <p:ph idx="1"/>
          </p:nvPr>
        </p:nvSpPr>
        <p:spPr>
          <a:xfrm>
            <a:off x="838201" y="1825625"/>
            <a:ext cx="5788068" cy="4351338"/>
          </a:xfrm>
        </p:spPr>
        <p:txBody>
          <a:bodyPr/>
          <a:lstStyle/>
          <a:p>
            <a:r>
              <a:rPr lang="en-US" dirty="0"/>
              <a:t>Our everyday under­standings are culturally and historically situated</a:t>
            </a:r>
          </a:p>
          <a:p>
            <a:pPr lvl="1"/>
            <a:r>
              <a:rPr lang="en-US" dirty="0"/>
              <a:t>“one’s conception of self, and indeed one’s moral integrity, emerges from one’s narrative of self.” (</a:t>
            </a:r>
            <a:r>
              <a:rPr lang="en-US" dirty="0" err="1"/>
              <a:t>MacIntyre</a:t>
            </a:r>
            <a:r>
              <a:rPr lang="en-US" dirty="0"/>
              <a:t>, 1984, p. 205)</a:t>
            </a:r>
          </a:p>
          <a:p>
            <a:pPr lvl="1"/>
            <a:r>
              <a:rPr lang="en-US" dirty="0"/>
              <a:t>“When a fundamental distinction between self and other is established, the social world is constituted in terms of differences.” (</a:t>
            </a:r>
            <a:r>
              <a:rPr lang="en-US" dirty="0" err="1"/>
              <a:t>Gergen</a:t>
            </a:r>
            <a:r>
              <a:rPr lang="en-US" dirty="0"/>
              <a:t>, 2011)</a:t>
            </a:r>
          </a:p>
        </p:txBody>
      </p:sp>
      <p:sp>
        <p:nvSpPr>
          <p:cNvPr id="5" name="TextBox 4">
            <a:extLst>
              <a:ext uri="{FF2B5EF4-FFF2-40B4-BE49-F238E27FC236}">
                <a16:creationId xmlns:a16="http://schemas.microsoft.com/office/drawing/2014/main" id="{E77D5815-D208-4147-88A1-79E05BF3B83C}"/>
              </a:ext>
            </a:extLst>
          </p:cNvPr>
          <p:cNvSpPr txBox="1"/>
          <p:nvPr/>
        </p:nvSpPr>
        <p:spPr>
          <a:xfrm>
            <a:off x="838200" y="5715298"/>
            <a:ext cx="10998896" cy="1200329"/>
          </a:xfrm>
          <a:prstGeom prst="rect">
            <a:avLst/>
          </a:prstGeom>
          <a:noFill/>
        </p:spPr>
        <p:txBody>
          <a:bodyPr wrap="square">
            <a:spAutoFit/>
          </a:bodyPr>
          <a:lstStyle/>
          <a:p>
            <a:r>
              <a:rPr lang="en-US" dirty="0"/>
              <a:t>Kenneth J. </a:t>
            </a:r>
            <a:r>
              <a:rPr lang="en-US" dirty="0" err="1"/>
              <a:t>Gergen</a:t>
            </a:r>
            <a:r>
              <a:rPr lang="en-US" dirty="0"/>
              <a:t>, 2011 </a:t>
            </a:r>
            <a:r>
              <a:rPr lang="en-US" dirty="0">
                <a:hlinkClick r:id="rId3"/>
              </a:rPr>
              <a:t>https://core.ac.uk/download/pdf/80560097.pdf</a:t>
            </a:r>
            <a:endParaRPr lang="en-US" dirty="0"/>
          </a:p>
          <a:p>
            <a:r>
              <a:rPr lang="en-US" dirty="0"/>
              <a:t>Alasdair </a:t>
            </a:r>
            <a:r>
              <a:rPr lang="en-US" dirty="0" err="1"/>
              <a:t>MacIntyre</a:t>
            </a:r>
            <a:r>
              <a:rPr lang="en-US" dirty="0"/>
              <a:t>, A. C. (1984). After virtue. A study in moral theory. Notre Dame, IN: University of Notre Dame Press. </a:t>
            </a:r>
            <a:r>
              <a:rPr lang="en-US" dirty="0">
                <a:hlinkClick r:id="rId4"/>
              </a:rPr>
              <a:t>https://epistemh.pbworks.com/f/4.+Macintyre.pdf</a:t>
            </a:r>
            <a:r>
              <a:rPr lang="en-US" dirty="0"/>
              <a:t>  </a:t>
            </a:r>
          </a:p>
          <a:p>
            <a:r>
              <a:rPr lang="en-US" dirty="0"/>
              <a:t>Image citing Simone de Beauvoir’s The Second Sex </a:t>
            </a:r>
            <a:r>
              <a:rPr lang="en-US" dirty="0">
                <a:hlinkClick r:id="rId5"/>
              </a:rPr>
              <a:t>https://circularsoftware.com/MasterPlan/Client3333/Job4060/</a:t>
            </a:r>
            <a:r>
              <a:rPr lang="en-US" dirty="0"/>
              <a:t>? </a:t>
            </a:r>
          </a:p>
        </p:txBody>
      </p:sp>
    </p:spTree>
    <p:extLst>
      <p:ext uri="{BB962C8B-B14F-4D97-AF65-F5344CB8AC3E}">
        <p14:creationId xmlns:p14="http://schemas.microsoft.com/office/powerpoint/2010/main" val="2563085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77FB9-4D6D-4597-88F6-9F25E2849A81}"/>
              </a:ext>
            </a:extLst>
          </p:cNvPr>
          <p:cNvSpPr>
            <a:spLocks noGrp="1"/>
          </p:cNvSpPr>
          <p:nvPr>
            <p:ph type="title"/>
          </p:nvPr>
        </p:nvSpPr>
        <p:spPr/>
        <p:txBody>
          <a:bodyPr/>
          <a:lstStyle/>
          <a:p>
            <a:r>
              <a:rPr lang="en-CA" dirty="0"/>
              <a:t>The Relational Self</a:t>
            </a:r>
            <a:endParaRPr lang="en-US" dirty="0"/>
          </a:p>
        </p:txBody>
      </p:sp>
      <p:sp>
        <p:nvSpPr>
          <p:cNvPr id="3" name="Content Placeholder 2">
            <a:extLst>
              <a:ext uri="{FF2B5EF4-FFF2-40B4-BE49-F238E27FC236}">
                <a16:creationId xmlns:a16="http://schemas.microsoft.com/office/drawing/2014/main" id="{CFEB95F4-41FE-4374-8157-3082C043E5EB}"/>
              </a:ext>
            </a:extLst>
          </p:cNvPr>
          <p:cNvSpPr>
            <a:spLocks noGrp="1"/>
          </p:cNvSpPr>
          <p:nvPr>
            <p:ph idx="1"/>
          </p:nvPr>
        </p:nvSpPr>
        <p:spPr>
          <a:xfrm>
            <a:off x="4947780" y="1825625"/>
            <a:ext cx="6406019" cy="4351338"/>
          </a:xfrm>
        </p:spPr>
        <p:txBody>
          <a:bodyPr>
            <a:normAutofit/>
          </a:bodyPr>
          <a:lstStyle/>
          <a:p>
            <a:pPr lvl="1"/>
            <a:r>
              <a:rPr lang="en-US" dirty="0"/>
              <a:t>Lev Vygotsky (1978) “also offered a bold alternative to the dominant conception of mind independent from social process. For Vygotsky, individuals are inextricably related, both to each other and to their physical surrounds”</a:t>
            </a:r>
          </a:p>
          <a:p>
            <a:pPr lvl="1"/>
            <a:r>
              <a:rPr lang="en-US" dirty="0"/>
              <a:t>“the question emerges as to whether it is possible to eliminate entirely the ‘thinker behind the words’. Wittgenstein’s Philosophical Investigations (1953) provides the groundwork for such a venture.”</a:t>
            </a:r>
          </a:p>
        </p:txBody>
      </p:sp>
      <p:sp>
        <p:nvSpPr>
          <p:cNvPr id="5" name="TextBox 4">
            <a:extLst>
              <a:ext uri="{FF2B5EF4-FFF2-40B4-BE49-F238E27FC236}">
                <a16:creationId xmlns:a16="http://schemas.microsoft.com/office/drawing/2014/main" id="{AD2E13AA-DB60-4E24-A9D5-547E9285D772}"/>
              </a:ext>
            </a:extLst>
          </p:cNvPr>
          <p:cNvSpPr txBox="1"/>
          <p:nvPr/>
        </p:nvSpPr>
        <p:spPr>
          <a:xfrm>
            <a:off x="5447779" y="5992297"/>
            <a:ext cx="6093912" cy="369332"/>
          </a:xfrm>
          <a:prstGeom prst="rect">
            <a:avLst/>
          </a:prstGeom>
          <a:noFill/>
        </p:spPr>
        <p:txBody>
          <a:bodyPr wrap="square">
            <a:spAutoFit/>
          </a:bodyPr>
          <a:lstStyle/>
          <a:p>
            <a:r>
              <a:rPr lang="en-US" dirty="0"/>
              <a:t>Quotes from </a:t>
            </a:r>
            <a:r>
              <a:rPr lang="en-US" dirty="0" err="1"/>
              <a:t>Gergen</a:t>
            </a:r>
            <a:r>
              <a:rPr lang="en-US" dirty="0"/>
              <a:t>, 2011</a:t>
            </a:r>
          </a:p>
        </p:txBody>
      </p:sp>
      <p:pic>
        <p:nvPicPr>
          <p:cNvPr id="7" name="Picture 6" descr="Diagram&#10;&#10;Description automatically generated">
            <a:extLst>
              <a:ext uri="{FF2B5EF4-FFF2-40B4-BE49-F238E27FC236}">
                <a16:creationId xmlns:a16="http://schemas.microsoft.com/office/drawing/2014/main" id="{44A55709-C77C-4671-9E45-ABB979A72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185" y="2466667"/>
            <a:ext cx="4260744" cy="2907670"/>
          </a:xfrm>
          <a:prstGeom prst="rect">
            <a:avLst/>
          </a:prstGeom>
        </p:spPr>
      </p:pic>
      <p:sp>
        <p:nvSpPr>
          <p:cNvPr id="9" name="TextBox 8">
            <a:extLst>
              <a:ext uri="{FF2B5EF4-FFF2-40B4-BE49-F238E27FC236}">
                <a16:creationId xmlns:a16="http://schemas.microsoft.com/office/drawing/2014/main" id="{AA4EA88E-9692-4F77-8B90-2D6B7C535B5F}"/>
              </a:ext>
            </a:extLst>
          </p:cNvPr>
          <p:cNvSpPr txBox="1"/>
          <p:nvPr/>
        </p:nvSpPr>
        <p:spPr>
          <a:xfrm>
            <a:off x="341334" y="5646048"/>
            <a:ext cx="4556340" cy="1061829"/>
          </a:xfrm>
          <a:prstGeom prst="rect">
            <a:avLst/>
          </a:prstGeom>
          <a:noFill/>
        </p:spPr>
        <p:txBody>
          <a:bodyPr wrap="square">
            <a:spAutoFit/>
          </a:bodyPr>
          <a:lstStyle/>
          <a:p>
            <a:r>
              <a:rPr lang="en-US" sz="1050" dirty="0"/>
              <a:t> J. Riddell, D. </a:t>
            </a:r>
            <a:r>
              <a:rPr lang="en-US" sz="1050" dirty="0" err="1"/>
              <a:t>Pepler</a:t>
            </a:r>
            <a:r>
              <a:rPr lang="en-US" sz="1050" dirty="0"/>
              <a:t>, Victoria Creighton. 2019. Youths’ Perspectives on Their Relational Identity Development through Residential Treatment. Journal of Therapeutic Schools and Programs. </a:t>
            </a:r>
            <a:r>
              <a:rPr lang="en-US" sz="1050" dirty="0">
                <a:hlinkClick r:id="rId3"/>
              </a:rPr>
              <a:t>https://static1.squarespace.com/static/555e3952e4b025563eb1c538/t/5c6f2098e5e5f073ef84a85d/1550786719468/Youths%E2%80%99+Perspectives+on+Their+Relational+Identity+Development+through+Residential+Treatment.pdf</a:t>
            </a:r>
            <a:r>
              <a:rPr lang="en-US" sz="1050" dirty="0"/>
              <a:t> </a:t>
            </a:r>
          </a:p>
        </p:txBody>
      </p:sp>
      <p:sp>
        <p:nvSpPr>
          <p:cNvPr id="13" name="TextBox 12">
            <a:extLst>
              <a:ext uri="{FF2B5EF4-FFF2-40B4-BE49-F238E27FC236}">
                <a16:creationId xmlns:a16="http://schemas.microsoft.com/office/drawing/2014/main" id="{B6B4247F-FA52-43D5-A3E6-25D0ACD7BF0D}"/>
              </a:ext>
            </a:extLst>
          </p:cNvPr>
          <p:cNvSpPr txBox="1"/>
          <p:nvPr/>
        </p:nvSpPr>
        <p:spPr>
          <a:xfrm>
            <a:off x="341334" y="1825625"/>
            <a:ext cx="6093912" cy="369332"/>
          </a:xfrm>
          <a:prstGeom prst="rect">
            <a:avLst/>
          </a:prstGeom>
          <a:noFill/>
        </p:spPr>
        <p:txBody>
          <a:bodyPr wrap="square">
            <a:spAutoFit/>
          </a:bodyPr>
          <a:lstStyle/>
          <a:p>
            <a:r>
              <a:rPr lang="en-US" dirty="0"/>
              <a:t>Aspects of youths’ identity development.</a:t>
            </a:r>
          </a:p>
        </p:txBody>
      </p:sp>
    </p:spTree>
    <p:extLst>
      <p:ext uri="{BB962C8B-B14F-4D97-AF65-F5344CB8AC3E}">
        <p14:creationId xmlns:p14="http://schemas.microsoft.com/office/powerpoint/2010/main" val="1003619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BA9F26-4BA4-4F58-9B24-840B36D8010C}"/>
              </a:ext>
            </a:extLst>
          </p:cNvPr>
          <p:cNvSpPr txBox="1"/>
          <p:nvPr/>
        </p:nvSpPr>
        <p:spPr>
          <a:xfrm>
            <a:off x="1286540" y="2573079"/>
            <a:ext cx="3200400" cy="1446550"/>
          </a:xfrm>
          <a:prstGeom prst="rect">
            <a:avLst/>
          </a:prstGeom>
          <a:noFill/>
          <a:ln w="3175">
            <a:solidFill>
              <a:schemeClr val="tx1"/>
            </a:solidFill>
          </a:ln>
        </p:spPr>
        <p:txBody>
          <a:bodyPr wrap="square" rtlCol="0">
            <a:spAutoFit/>
          </a:bodyPr>
          <a:lstStyle/>
          <a:p>
            <a:pPr algn="ctr"/>
            <a:r>
              <a:rPr lang="en-CA" sz="4400" dirty="0"/>
              <a:t>Critical Pedagogy</a:t>
            </a:r>
            <a:endParaRPr lang="en-US" sz="4400" dirty="0"/>
          </a:p>
        </p:txBody>
      </p:sp>
      <p:sp>
        <p:nvSpPr>
          <p:cNvPr id="5" name="TextBox 4">
            <a:extLst>
              <a:ext uri="{FF2B5EF4-FFF2-40B4-BE49-F238E27FC236}">
                <a16:creationId xmlns:a16="http://schemas.microsoft.com/office/drawing/2014/main" id="{B0C1CE98-27A9-45FD-90F2-5E2825D0BE2A}"/>
              </a:ext>
            </a:extLst>
          </p:cNvPr>
          <p:cNvSpPr txBox="1"/>
          <p:nvPr/>
        </p:nvSpPr>
        <p:spPr>
          <a:xfrm>
            <a:off x="6825049" y="1126529"/>
            <a:ext cx="3200400" cy="1446550"/>
          </a:xfrm>
          <a:prstGeom prst="rect">
            <a:avLst/>
          </a:prstGeom>
          <a:noFill/>
          <a:ln w="3175">
            <a:solidFill>
              <a:schemeClr val="tx1"/>
            </a:solidFill>
          </a:ln>
        </p:spPr>
        <p:txBody>
          <a:bodyPr wrap="square" rtlCol="0">
            <a:spAutoFit/>
          </a:bodyPr>
          <a:lstStyle/>
          <a:p>
            <a:pPr algn="ctr"/>
            <a:r>
              <a:rPr lang="en-CA" sz="4400" dirty="0"/>
              <a:t>Social Activism</a:t>
            </a:r>
            <a:endParaRPr lang="en-US" sz="4400" dirty="0"/>
          </a:p>
        </p:txBody>
      </p:sp>
      <p:sp>
        <p:nvSpPr>
          <p:cNvPr id="6" name="TextBox 5">
            <a:extLst>
              <a:ext uri="{FF2B5EF4-FFF2-40B4-BE49-F238E27FC236}">
                <a16:creationId xmlns:a16="http://schemas.microsoft.com/office/drawing/2014/main" id="{9C2C3554-E57A-4A1F-B7CC-17BD41586F73}"/>
              </a:ext>
            </a:extLst>
          </p:cNvPr>
          <p:cNvSpPr txBox="1"/>
          <p:nvPr/>
        </p:nvSpPr>
        <p:spPr>
          <a:xfrm>
            <a:off x="6825049" y="4019629"/>
            <a:ext cx="3200400" cy="1446550"/>
          </a:xfrm>
          <a:prstGeom prst="rect">
            <a:avLst/>
          </a:prstGeom>
          <a:noFill/>
          <a:ln w="3175">
            <a:solidFill>
              <a:schemeClr val="tx1"/>
            </a:solidFill>
          </a:ln>
        </p:spPr>
        <p:txBody>
          <a:bodyPr wrap="square" rtlCol="0">
            <a:spAutoFit/>
          </a:bodyPr>
          <a:lstStyle/>
          <a:p>
            <a:pPr algn="ctr"/>
            <a:r>
              <a:rPr lang="en-CA" sz="4400" dirty="0"/>
              <a:t>Personal Reflection</a:t>
            </a:r>
            <a:endParaRPr lang="en-US" sz="4400" dirty="0"/>
          </a:p>
        </p:txBody>
      </p:sp>
      <p:cxnSp>
        <p:nvCxnSpPr>
          <p:cNvPr id="8" name="Straight Arrow Connector 7">
            <a:extLst>
              <a:ext uri="{FF2B5EF4-FFF2-40B4-BE49-F238E27FC236}">
                <a16:creationId xmlns:a16="http://schemas.microsoft.com/office/drawing/2014/main" id="{D8378DF1-00ED-40F9-A486-6C0401268472}"/>
              </a:ext>
            </a:extLst>
          </p:cNvPr>
          <p:cNvCxnSpPr>
            <a:stCxn id="4" idx="3"/>
            <a:endCxn id="5" idx="1"/>
          </p:cNvCxnSpPr>
          <p:nvPr/>
        </p:nvCxnSpPr>
        <p:spPr>
          <a:xfrm flipV="1">
            <a:off x="4486940" y="1849804"/>
            <a:ext cx="2338109" cy="1446550"/>
          </a:xfrm>
          <a:prstGeom prst="straightConnector1">
            <a:avLst/>
          </a:prstGeom>
          <a:ln w="50800" cmpd="tri">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ABF9696-8599-4E80-8651-CB525380EB7E}"/>
              </a:ext>
            </a:extLst>
          </p:cNvPr>
          <p:cNvCxnSpPr>
            <a:cxnSpLocks/>
            <a:stCxn id="4" idx="3"/>
            <a:endCxn id="6" idx="1"/>
          </p:cNvCxnSpPr>
          <p:nvPr/>
        </p:nvCxnSpPr>
        <p:spPr>
          <a:xfrm>
            <a:off x="4486940" y="3296354"/>
            <a:ext cx="2338109" cy="1446550"/>
          </a:xfrm>
          <a:prstGeom prst="straightConnector1">
            <a:avLst/>
          </a:prstGeom>
          <a:ln w="50800" cmpd="tri">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110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D5B8-B429-4A65-A7CD-0B76B37FBF16}"/>
              </a:ext>
            </a:extLst>
          </p:cNvPr>
          <p:cNvSpPr>
            <a:spLocks noGrp="1"/>
          </p:cNvSpPr>
          <p:nvPr>
            <p:ph type="title"/>
          </p:nvPr>
        </p:nvSpPr>
        <p:spPr/>
        <p:txBody>
          <a:bodyPr/>
          <a:lstStyle/>
          <a:p>
            <a:r>
              <a:rPr lang="en-CA" dirty="0"/>
              <a:t>The Purpose of Education</a:t>
            </a:r>
            <a:endParaRPr lang="en-US" dirty="0"/>
          </a:p>
        </p:txBody>
      </p:sp>
      <p:sp>
        <p:nvSpPr>
          <p:cNvPr id="3" name="Content Placeholder 2">
            <a:extLst>
              <a:ext uri="{FF2B5EF4-FFF2-40B4-BE49-F238E27FC236}">
                <a16:creationId xmlns:a16="http://schemas.microsoft.com/office/drawing/2014/main" id="{53FB2834-04F0-41F3-96CA-9D35B0D8FB0D}"/>
              </a:ext>
            </a:extLst>
          </p:cNvPr>
          <p:cNvSpPr>
            <a:spLocks noGrp="1"/>
          </p:cNvSpPr>
          <p:nvPr>
            <p:ph idx="1"/>
          </p:nvPr>
        </p:nvSpPr>
        <p:spPr/>
        <p:txBody>
          <a:bodyPr/>
          <a:lstStyle/>
          <a:p>
            <a:pPr marL="0" indent="0">
              <a:buNone/>
            </a:pPr>
            <a:r>
              <a:rPr lang="en-US" dirty="0"/>
              <a:t>James Baldwin writes “The purpose of education, finally, is to create in a person the ability to look at the world for himself, to make his own decisions…”</a:t>
            </a:r>
          </a:p>
          <a:p>
            <a:endParaRPr lang="en-US" dirty="0"/>
          </a:p>
        </p:txBody>
      </p:sp>
      <p:sp>
        <p:nvSpPr>
          <p:cNvPr id="7" name="TextBox 6">
            <a:extLst>
              <a:ext uri="{FF2B5EF4-FFF2-40B4-BE49-F238E27FC236}">
                <a16:creationId xmlns:a16="http://schemas.microsoft.com/office/drawing/2014/main" id="{3C59BB3F-3917-405F-9632-223F623CB4CB}"/>
              </a:ext>
            </a:extLst>
          </p:cNvPr>
          <p:cNvSpPr txBox="1"/>
          <p:nvPr/>
        </p:nvSpPr>
        <p:spPr>
          <a:xfrm>
            <a:off x="838200" y="5988734"/>
            <a:ext cx="10515600" cy="646331"/>
          </a:xfrm>
          <a:prstGeom prst="rect">
            <a:avLst/>
          </a:prstGeom>
          <a:noFill/>
        </p:spPr>
        <p:txBody>
          <a:bodyPr wrap="square">
            <a:spAutoFit/>
          </a:bodyPr>
          <a:lstStyle/>
          <a:p>
            <a:r>
              <a:rPr lang="en-US" dirty="0"/>
              <a:t>James Baldwin (1963) A Talk to Teachers </a:t>
            </a:r>
            <a:r>
              <a:rPr lang="en-US" dirty="0">
                <a:hlinkClick r:id="rId2"/>
              </a:rPr>
              <a:t>https://richgibson.com/talktoteachers.htm</a:t>
            </a:r>
            <a:endParaRPr lang="en-US" dirty="0"/>
          </a:p>
          <a:p>
            <a:r>
              <a:rPr lang="en-US" dirty="0"/>
              <a:t>Image: </a:t>
            </a:r>
            <a:r>
              <a:rPr lang="en-US" dirty="0">
                <a:hlinkClick r:id="rId3"/>
              </a:rPr>
              <a:t>https://www.thenation.com/article/archive/james-baldwin-guide-dark-times/</a:t>
            </a:r>
            <a:r>
              <a:rPr lang="en-US" dirty="0"/>
              <a:t>  </a:t>
            </a:r>
          </a:p>
        </p:txBody>
      </p:sp>
      <p:sp>
        <p:nvSpPr>
          <p:cNvPr id="9" name="TextBox 8">
            <a:extLst>
              <a:ext uri="{FF2B5EF4-FFF2-40B4-BE49-F238E27FC236}">
                <a16:creationId xmlns:a16="http://schemas.microsoft.com/office/drawing/2014/main" id="{D7531D10-A3A8-4E5A-B907-F13659736D4B}"/>
              </a:ext>
            </a:extLst>
          </p:cNvPr>
          <p:cNvSpPr txBox="1"/>
          <p:nvPr/>
        </p:nvSpPr>
        <p:spPr>
          <a:xfrm>
            <a:off x="8056605" y="4532580"/>
            <a:ext cx="3846039" cy="923330"/>
          </a:xfrm>
          <a:prstGeom prst="rect">
            <a:avLst/>
          </a:prstGeom>
          <a:noFill/>
          <a:ln w="3175">
            <a:solidFill>
              <a:schemeClr val="tx1"/>
            </a:solidFill>
          </a:ln>
        </p:spPr>
        <p:txBody>
          <a:bodyPr wrap="square">
            <a:spAutoFit/>
          </a:bodyPr>
          <a:lstStyle/>
          <a:p>
            <a:r>
              <a:rPr lang="en-US" dirty="0"/>
              <a:t>He also notes that “no society is really anxious to have that kind of person around.”</a:t>
            </a:r>
          </a:p>
        </p:txBody>
      </p:sp>
      <p:cxnSp>
        <p:nvCxnSpPr>
          <p:cNvPr id="11" name="Straight Arrow Connector 10">
            <a:extLst>
              <a:ext uri="{FF2B5EF4-FFF2-40B4-BE49-F238E27FC236}">
                <a16:creationId xmlns:a16="http://schemas.microsoft.com/office/drawing/2014/main" id="{0DAD1701-D818-4D1E-9451-9F0F2B7D41D7}"/>
              </a:ext>
            </a:extLst>
          </p:cNvPr>
          <p:cNvCxnSpPr>
            <a:cxnSpLocks/>
          </p:cNvCxnSpPr>
          <p:nvPr/>
        </p:nvCxnSpPr>
        <p:spPr>
          <a:xfrm>
            <a:off x="9403492" y="2755557"/>
            <a:ext cx="420129" cy="1709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5B408A9-4828-4C14-9BAB-BB817A98F4F0}"/>
              </a:ext>
            </a:extLst>
          </p:cNvPr>
          <p:cNvPicPr>
            <a:picLocks noChangeAspect="1"/>
          </p:cNvPicPr>
          <p:nvPr/>
        </p:nvPicPr>
        <p:blipFill>
          <a:blip r:embed="rId4"/>
          <a:stretch>
            <a:fillRect/>
          </a:stretch>
        </p:blipFill>
        <p:spPr>
          <a:xfrm>
            <a:off x="963826" y="3099215"/>
            <a:ext cx="5663805" cy="2754581"/>
          </a:xfrm>
          <a:prstGeom prst="rect">
            <a:avLst/>
          </a:prstGeom>
        </p:spPr>
      </p:pic>
    </p:spTree>
    <p:extLst>
      <p:ext uri="{BB962C8B-B14F-4D97-AF65-F5344CB8AC3E}">
        <p14:creationId xmlns:p14="http://schemas.microsoft.com/office/powerpoint/2010/main" val="1239643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D5B8-B429-4A65-A7CD-0B76B37FBF16}"/>
              </a:ext>
            </a:extLst>
          </p:cNvPr>
          <p:cNvSpPr>
            <a:spLocks noGrp="1"/>
          </p:cNvSpPr>
          <p:nvPr>
            <p:ph type="title"/>
          </p:nvPr>
        </p:nvSpPr>
        <p:spPr/>
        <p:txBody>
          <a:bodyPr/>
          <a:lstStyle/>
          <a:p>
            <a:r>
              <a:rPr lang="en-CA" dirty="0"/>
              <a:t>Teaching to Transgress</a:t>
            </a:r>
            <a:endParaRPr lang="en-US" dirty="0"/>
          </a:p>
        </p:txBody>
      </p:sp>
      <p:sp>
        <p:nvSpPr>
          <p:cNvPr id="3" name="Content Placeholder 2">
            <a:extLst>
              <a:ext uri="{FF2B5EF4-FFF2-40B4-BE49-F238E27FC236}">
                <a16:creationId xmlns:a16="http://schemas.microsoft.com/office/drawing/2014/main" id="{53FB2834-04F0-41F3-96CA-9D35B0D8FB0D}"/>
              </a:ext>
            </a:extLst>
          </p:cNvPr>
          <p:cNvSpPr>
            <a:spLocks noGrp="1"/>
          </p:cNvSpPr>
          <p:nvPr>
            <p:ph idx="1"/>
          </p:nvPr>
        </p:nvSpPr>
        <p:spPr>
          <a:xfrm>
            <a:off x="838200" y="1825625"/>
            <a:ext cx="4153930" cy="4351338"/>
          </a:xfrm>
        </p:spPr>
        <p:txBody>
          <a:bodyPr/>
          <a:lstStyle/>
          <a:p>
            <a:pPr marL="0" indent="0">
              <a:buNone/>
            </a:pPr>
            <a:r>
              <a:rPr lang="en-US" dirty="0"/>
              <a:t>“in Teaching to Transgress, bell hooks urges teachers to contemplate ‘Education as the practice of freedom’ as their point of departure for praxis. A phrase originating from the work of Paulo Freire.”</a:t>
            </a:r>
          </a:p>
          <a:p>
            <a:endParaRPr lang="en-US" dirty="0"/>
          </a:p>
        </p:txBody>
      </p:sp>
      <p:sp>
        <p:nvSpPr>
          <p:cNvPr id="7" name="TextBox 6">
            <a:extLst>
              <a:ext uri="{FF2B5EF4-FFF2-40B4-BE49-F238E27FC236}">
                <a16:creationId xmlns:a16="http://schemas.microsoft.com/office/drawing/2014/main" id="{3C59BB3F-3917-405F-9632-223F623CB4CB}"/>
              </a:ext>
            </a:extLst>
          </p:cNvPr>
          <p:cNvSpPr txBox="1"/>
          <p:nvPr/>
        </p:nvSpPr>
        <p:spPr>
          <a:xfrm>
            <a:off x="838200" y="5569545"/>
            <a:ext cx="10764795" cy="923330"/>
          </a:xfrm>
          <a:prstGeom prst="rect">
            <a:avLst/>
          </a:prstGeom>
          <a:noFill/>
        </p:spPr>
        <p:txBody>
          <a:bodyPr wrap="square">
            <a:spAutoFit/>
          </a:bodyPr>
          <a:lstStyle/>
          <a:p>
            <a:r>
              <a:rPr lang="en-US" dirty="0"/>
              <a:t>Julie </a:t>
            </a:r>
            <a:r>
              <a:rPr lang="en-US" dirty="0" err="1"/>
              <a:t>Fellmayer</a:t>
            </a:r>
            <a:r>
              <a:rPr lang="en-US" dirty="0"/>
              <a:t>. (2018). Disruptive Pedagogy and the Practice of Freedom. Hybrid Pedagogy (weblog).  Oct 11, 2018. </a:t>
            </a:r>
            <a:r>
              <a:rPr lang="en-US" dirty="0">
                <a:hlinkClick r:id="rId2"/>
              </a:rPr>
              <a:t>https://hybridpedagogy.org/disruptive-pedagogy-and-the-practice-of-freedom/</a:t>
            </a:r>
            <a:r>
              <a:rPr lang="en-US" dirty="0"/>
              <a:t>   </a:t>
            </a:r>
          </a:p>
          <a:p>
            <a:r>
              <a:rPr lang="en-US" dirty="0"/>
              <a:t>Image: </a:t>
            </a:r>
            <a:r>
              <a:rPr lang="en-US" dirty="0">
                <a:hlinkClick r:id="rId3"/>
              </a:rPr>
              <a:t>https://www.npr.org/2021/12/15/1064509418/bell-hooks-feminist-author-critic-activist-died</a:t>
            </a:r>
            <a:r>
              <a:rPr lang="en-US" dirty="0"/>
              <a:t> </a:t>
            </a:r>
          </a:p>
        </p:txBody>
      </p:sp>
      <p:pic>
        <p:nvPicPr>
          <p:cNvPr id="5" name="Picture 4" descr="A person with long hair&#10;&#10;Description automatically generated with low confidence">
            <a:extLst>
              <a:ext uri="{FF2B5EF4-FFF2-40B4-BE49-F238E27FC236}">
                <a16:creationId xmlns:a16="http://schemas.microsoft.com/office/drawing/2014/main" id="{EE507E67-21CC-47DA-B914-AF70032BD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8124" y="1919337"/>
            <a:ext cx="4356071" cy="2905405"/>
          </a:xfrm>
          <a:prstGeom prst="rect">
            <a:avLst/>
          </a:prstGeom>
        </p:spPr>
      </p:pic>
    </p:spTree>
    <p:extLst>
      <p:ext uri="{BB962C8B-B14F-4D97-AF65-F5344CB8AC3E}">
        <p14:creationId xmlns:p14="http://schemas.microsoft.com/office/powerpoint/2010/main" val="4017638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D5B8-B429-4A65-A7CD-0B76B37FBF16}"/>
              </a:ext>
            </a:extLst>
          </p:cNvPr>
          <p:cNvSpPr>
            <a:spLocks noGrp="1"/>
          </p:cNvSpPr>
          <p:nvPr>
            <p:ph type="title"/>
          </p:nvPr>
        </p:nvSpPr>
        <p:spPr/>
        <p:txBody>
          <a:bodyPr/>
          <a:lstStyle/>
          <a:p>
            <a:r>
              <a:rPr lang="en-CA" dirty="0"/>
              <a:t>Respect and Care</a:t>
            </a:r>
            <a:endParaRPr lang="en-US" dirty="0"/>
          </a:p>
        </p:txBody>
      </p:sp>
      <p:sp>
        <p:nvSpPr>
          <p:cNvPr id="3" name="Content Placeholder 2">
            <a:extLst>
              <a:ext uri="{FF2B5EF4-FFF2-40B4-BE49-F238E27FC236}">
                <a16:creationId xmlns:a16="http://schemas.microsoft.com/office/drawing/2014/main" id="{53FB2834-04F0-41F3-96CA-9D35B0D8FB0D}"/>
              </a:ext>
            </a:extLst>
          </p:cNvPr>
          <p:cNvSpPr>
            <a:spLocks noGrp="1"/>
          </p:cNvSpPr>
          <p:nvPr>
            <p:ph idx="1"/>
          </p:nvPr>
        </p:nvSpPr>
        <p:spPr/>
        <p:txBody>
          <a:bodyPr/>
          <a:lstStyle/>
          <a:p>
            <a:pPr marL="0" indent="0">
              <a:buNone/>
            </a:pPr>
            <a:r>
              <a:rPr lang="en-US" dirty="0"/>
              <a:t>“To teach in a manner that respects and cares for the souls of our students is essential if we are to provide the necessary conditions where learning can most deeply and intimately begin.” - hooks</a:t>
            </a:r>
          </a:p>
          <a:p>
            <a:endParaRPr lang="en-US" dirty="0"/>
          </a:p>
        </p:txBody>
      </p:sp>
      <p:sp>
        <p:nvSpPr>
          <p:cNvPr id="7" name="TextBox 6">
            <a:extLst>
              <a:ext uri="{FF2B5EF4-FFF2-40B4-BE49-F238E27FC236}">
                <a16:creationId xmlns:a16="http://schemas.microsoft.com/office/drawing/2014/main" id="{3C59BB3F-3917-405F-9632-223F623CB4CB}"/>
              </a:ext>
            </a:extLst>
          </p:cNvPr>
          <p:cNvSpPr txBox="1"/>
          <p:nvPr/>
        </p:nvSpPr>
        <p:spPr>
          <a:xfrm>
            <a:off x="838200" y="5576798"/>
            <a:ext cx="10764795" cy="1200329"/>
          </a:xfrm>
          <a:prstGeom prst="rect">
            <a:avLst/>
          </a:prstGeom>
          <a:noFill/>
        </p:spPr>
        <p:txBody>
          <a:bodyPr wrap="square">
            <a:spAutoFit/>
          </a:bodyPr>
          <a:lstStyle/>
          <a:p>
            <a:r>
              <a:rPr lang="en-US" dirty="0"/>
              <a:t>Julie </a:t>
            </a:r>
            <a:r>
              <a:rPr lang="en-US" dirty="0" err="1"/>
              <a:t>Fellmayer</a:t>
            </a:r>
            <a:r>
              <a:rPr lang="en-US" dirty="0"/>
              <a:t>. (2018). Disruptive Pedagogy and the Practice of Freedom. Hybrid Pedagogy (weblog).  Oct 11, 2018. </a:t>
            </a:r>
            <a:r>
              <a:rPr lang="en-US" dirty="0">
                <a:hlinkClick r:id="rId2"/>
              </a:rPr>
              <a:t>https://hybridpedagogy.org/disruptive-pedagogy-and-the-practice-of-freedom/</a:t>
            </a:r>
            <a:r>
              <a:rPr lang="en-US" dirty="0"/>
              <a:t>   </a:t>
            </a:r>
          </a:p>
          <a:p>
            <a:r>
              <a:rPr lang="en-US" dirty="0"/>
              <a:t>Image: </a:t>
            </a:r>
            <a:r>
              <a:rPr lang="en-US" dirty="0">
                <a:hlinkClick r:id="rId3"/>
              </a:rPr>
              <a:t>https://medium.com/human-restoration-project/hrps-books-of-the-month-august-teaching-to-transgress-by-bell-hooks-f2b548ad4b97</a:t>
            </a:r>
            <a:r>
              <a:rPr lang="en-US" dirty="0"/>
              <a:t> </a:t>
            </a:r>
          </a:p>
        </p:txBody>
      </p:sp>
      <p:sp>
        <p:nvSpPr>
          <p:cNvPr id="6" name="TextBox 5">
            <a:extLst>
              <a:ext uri="{FF2B5EF4-FFF2-40B4-BE49-F238E27FC236}">
                <a16:creationId xmlns:a16="http://schemas.microsoft.com/office/drawing/2014/main" id="{1D35B995-924F-4817-B402-5271E1E99FFB}"/>
              </a:ext>
            </a:extLst>
          </p:cNvPr>
          <p:cNvSpPr txBox="1"/>
          <p:nvPr/>
        </p:nvSpPr>
        <p:spPr>
          <a:xfrm>
            <a:off x="4843333" y="3211963"/>
            <a:ext cx="4241456" cy="2031325"/>
          </a:xfrm>
          <a:prstGeom prst="rect">
            <a:avLst/>
          </a:prstGeom>
          <a:noFill/>
        </p:spPr>
        <p:txBody>
          <a:bodyPr wrap="square">
            <a:spAutoFit/>
          </a:bodyPr>
          <a:lstStyle/>
          <a:p>
            <a:pPr rtl="0">
              <a:spcBef>
                <a:spcPts val="0"/>
              </a:spcBef>
              <a:spcAft>
                <a:spcPts val="1000"/>
              </a:spcAft>
            </a:pPr>
            <a:r>
              <a:rPr lang="en-US" sz="1800" b="0" i="0" u="none" strike="noStrike" dirty="0">
                <a:solidFill>
                  <a:srgbClr val="000000"/>
                </a:solidFill>
                <a:effectLst/>
                <a:latin typeface="Arial" panose="020B0604020202020204" pitchFamily="34" charset="0"/>
              </a:rPr>
              <a:t>which works out to be something like "self-actualization", which means to "sacrifice privilege" and " to immerse yourself in the work of as many POC, feminist, activist, and academic writers, bloggers, podcasters and tweeters as possible."</a:t>
            </a:r>
            <a:endParaRPr lang="en-US" dirty="0">
              <a:effectLst/>
            </a:endParaRPr>
          </a:p>
        </p:txBody>
      </p:sp>
      <p:pic>
        <p:nvPicPr>
          <p:cNvPr id="10" name="Picture 9" descr="A picture containing person, indoor, little, baby&#10;&#10;Description automatically generated">
            <a:extLst>
              <a:ext uri="{FF2B5EF4-FFF2-40B4-BE49-F238E27FC236}">
                <a16:creationId xmlns:a16="http://schemas.microsoft.com/office/drawing/2014/main" id="{6B2ED1B3-5EB3-460F-813C-03CEFAFCE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537" y="3211963"/>
            <a:ext cx="3152518" cy="2098676"/>
          </a:xfrm>
          <a:prstGeom prst="rect">
            <a:avLst/>
          </a:prstGeom>
        </p:spPr>
      </p:pic>
    </p:spTree>
    <p:extLst>
      <p:ext uri="{BB962C8B-B14F-4D97-AF65-F5344CB8AC3E}">
        <p14:creationId xmlns:p14="http://schemas.microsoft.com/office/powerpoint/2010/main" val="1903882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EB823-DF5F-4F58-A108-FA5E048576D7}"/>
              </a:ext>
            </a:extLst>
          </p:cNvPr>
          <p:cNvSpPr>
            <a:spLocks noGrp="1"/>
          </p:cNvSpPr>
          <p:nvPr>
            <p:ph type="title"/>
          </p:nvPr>
        </p:nvSpPr>
        <p:spPr/>
        <p:txBody>
          <a:bodyPr/>
          <a:lstStyle/>
          <a:p>
            <a:r>
              <a:rPr lang="en-CA" dirty="0"/>
              <a:t>Activism and Identity</a:t>
            </a:r>
            <a:endParaRPr lang="en-US" dirty="0"/>
          </a:p>
        </p:txBody>
      </p:sp>
      <p:sp>
        <p:nvSpPr>
          <p:cNvPr id="3" name="Content Placeholder 2">
            <a:extLst>
              <a:ext uri="{FF2B5EF4-FFF2-40B4-BE49-F238E27FC236}">
                <a16:creationId xmlns:a16="http://schemas.microsoft.com/office/drawing/2014/main" id="{43D6B66E-A2F3-4F2C-BE63-14549C7E1C9D}"/>
              </a:ext>
            </a:extLst>
          </p:cNvPr>
          <p:cNvSpPr>
            <a:spLocks noGrp="1"/>
          </p:cNvSpPr>
          <p:nvPr>
            <p:ph idx="1"/>
          </p:nvPr>
        </p:nvSpPr>
        <p:spPr/>
        <p:txBody>
          <a:bodyPr/>
          <a:lstStyle/>
          <a:p>
            <a:r>
              <a:rPr lang="en-CA" dirty="0"/>
              <a:t>Fem ed quilt</a:t>
            </a:r>
          </a:p>
          <a:p>
            <a:r>
              <a:rPr lang="en-CA" dirty="0"/>
              <a:t>Black Likes Matter</a:t>
            </a:r>
          </a:p>
          <a:p>
            <a:r>
              <a:rPr lang="en-CA" dirty="0"/>
              <a:t>Idle No More</a:t>
            </a:r>
          </a:p>
          <a:p>
            <a:endParaRPr lang="en-US" dirty="0"/>
          </a:p>
        </p:txBody>
      </p:sp>
      <p:sp>
        <p:nvSpPr>
          <p:cNvPr id="5" name="TextBox 4">
            <a:extLst>
              <a:ext uri="{FF2B5EF4-FFF2-40B4-BE49-F238E27FC236}">
                <a16:creationId xmlns:a16="http://schemas.microsoft.com/office/drawing/2014/main" id="{59CB28C6-5314-4BD5-96FD-58C47FB370EE}"/>
              </a:ext>
            </a:extLst>
          </p:cNvPr>
          <p:cNvSpPr txBox="1"/>
          <p:nvPr/>
        </p:nvSpPr>
        <p:spPr>
          <a:xfrm>
            <a:off x="4598096" y="3838455"/>
            <a:ext cx="6387230" cy="1477328"/>
          </a:xfrm>
          <a:prstGeom prst="rect">
            <a:avLst/>
          </a:prstGeom>
          <a:noFill/>
        </p:spPr>
        <p:txBody>
          <a:bodyPr wrap="square">
            <a:spAutoFit/>
          </a:bodyPr>
          <a:lstStyle/>
          <a:p>
            <a:r>
              <a:rPr lang="en-US" dirty="0">
                <a:solidFill>
                  <a:srgbClr val="000000"/>
                </a:solidFill>
                <a:latin typeface="Arial" panose="020B0604020202020204" pitchFamily="34" charset="0"/>
              </a:rPr>
              <a:t>“</a:t>
            </a:r>
            <a:r>
              <a:rPr lang="en-US" sz="1800" b="0" i="0" u="none" strike="noStrike" dirty="0">
                <a:solidFill>
                  <a:srgbClr val="000000"/>
                </a:solidFill>
                <a:effectLst/>
                <a:latin typeface="Arial" panose="020B0604020202020204" pitchFamily="34" charset="0"/>
              </a:rPr>
              <a:t>A phrase originating from the work of Paulo Freire, hooks writes that ‘education as the practice of freedom’ will come easiest ‘to those of us…who believe that our work is not merely to share information, but to share in the intellectual and spiritual growth of our students.’” </a:t>
            </a:r>
            <a:r>
              <a:rPr lang="en-US" sz="1800" b="0" i="0" u="none" strike="noStrike" dirty="0" err="1">
                <a:solidFill>
                  <a:srgbClr val="000000"/>
                </a:solidFill>
                <a:effectLst/>
                <a:latin typeface="Arial" panose="020B0604020202020204" pitchFamily="34" charset="0"/>
              </a:rPr>
              <a:t>Fellmayer</a:t>
            </a:r>
            <a:r>
              <a:rPr lang="en-US" sz="1800" b="0" i="0" u="none" strike="noStrike" dirty="0">
                <a:solidFill>
                  <a:srgbClr val="000000"/>
                </a:solidFill>
                <a:effectLst/>
                <a:latin typeface="Arial" panose="020B0604020202020204" pitchFamily="34" charset="0"/>
              </a:rPr>
              <a:t>. (2018).</a:t>
            </a:r>
            <a:endParaRPr lang="en-US" dirty="0"/>
          </a:p>
        </p:txBody>
      </p:sp>
      <p:pic>
        <p:nvPicPr>
          <p:cNvPr id="7" name="Picture 6" descr="A picture containing text, covered, orange, painted&#10;&#10;Description automatically generated">
            <a:extLst>
              <a:ext uri="{FF2B5EF4-FFF2-40B4-BE49-F238E27FC236}">
                <a16:creationId xmlns:a16="http://schemas.microsoft.com/office/drawing/2014/main" id="{30DD3D28-0434-48D8-BD5A-B5EA68EB9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085" y="3424389"/>
            <a:ext cx="3185134" cy="3185134"/>
          </a:xfrm>
          <a:prstGeom prst="rect">
            <a:avLst/>
          </a:prstGeom>
        </p:spPr>
      </p:pic>
      <p:sp>
        <p:nvSpPr>
          <p:cNvPr id="9" name="TextBox 8">
            <a:extLst>
              <a:ext uri="{FF2B5EF4-FFF2-40B4-BE49-F238E27FC236}">
                <a16:creationId xmlns:a16="http://schemas.microsoft.com/office/drawing/2014/main" id="{7708D6BA-3AB4-4A16-B0D7-BC18F519B8B9}"/>
              </a:ext>
            </a:extLst>
          </p:cNvPr>
          <p:cNvSpPr txBox="1"/>
          <p:nvPr/>
        </p:nvSpPr>
        <p:spPr>
          <a:xfrm>
            <a:off x="4594572" y="5686193"/>
            <a:ext cx="7502046" cy="923330"/>
          </a:xfrm>
          <a:prstGeom prst="rect">
            <a:avLst/>
          </a:prstGeom>
          <a:noFill/>
        </p:spPr>
        <p:txBody>
          <a:bodyPr wrap="square">
            <a:spAutoFit/>
          </a:bodyPr>
          <a:lstStyle/>
          <a:p>
            <a:r>
              <a:rPr lang="en-US" dirty="0">
                <a:hlinkClick r:id="rId3"/>
              </a:rPr>
              <a:t>https://quilt.femedtech.net/quilt/</a:t>
            </a:r>
            <a:endParaRPr lang="en-US" dirty="0"/>
          </a:p>
          <a:p>
            <a:r>
              <a:rPr lang="en-US" dirty="0">
                <a:hlinkClick r:id="rId4"/>
              </a:rPr>
              <a:t>https://ageofrevolutions.com/2017/07/17/paulo-freire-pedagogy-of-the-oppressed-and-a-revolutionary-praxis-for-education-part-i/</a:t>
            </a:r>
            <a:r>
              <a:rPr lang="en-US" dirty="0"/>
              <a:t>  </a:t>
            </a:r>
          </a:p>
        </p:txBody>
      </p:sp>
      <p:pic>
        <p:nvPicPr>
          <p:cNvPr id="11" name="Picture 10" descr="A person with a beard&#10;&#10;Description automatically generated with low confidence">
            <a:extLst>
              <a:ext uri="{FF2B5EF4-FFF2-40B4-BE49-F238E27FC236}">
                <a16:creationId xmlns:a16="http://schemas.microsoft.com/office/drawing/2014/main" id="{6D8757B7-F515-452D-AAC9-480C992A3A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4800" y="1825626"/>
            <a:ext cx="4136290" cy="2012830"/>
          </a:xfrm>
          <a:prstGeom prst="rect">
            <a:avLst/>
          </a:prstGeom>
        </p:spPr>
      </p:pic>
    </p:spTree>
    <p:extLst>
      <p:ext uri="{BB962C8B-B14F-4D97-AF65-F5344CB8AC3E}">
        <p14:creationId xmlns:p14="http://schemas.microsoft.com/office/powerpoint/2010/main" val="210870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5D771-393A-439B-A0C7-254E1770E4F5}"/>
              </a:ext>
            </a:extLst>
          </p:cNvPr>
          <p:cNvSpPr>
            <a:spLocks noGrp="1"/>
          </p:cNvSpPr>
          <p:nvPr>
            <p:ph type="title"/>
          </p:nvPr>
        </p:nvSpPr>
        <p:spPr/>
        <p:txBody>
          <a:bodyPr/>
          <a:lstStyle/>
          <a:p>
            <a:r>
              <a:rPr lang="en-CA" dirty="0"/>
              <a:t>The Construction Of…</a:t>
            </a:r>
            <a:endParaRPr lang="en-US" dirty="0"/>
          </a:p>
        </p:txBody>
      </p:sp>
      <p:graphicFrame>
        <p:nvGraphicFramePr>
          <p:cNvPr id="4" name="Table 4">
            <a:extLst>
              <a:ext uri="{FF2B5EF4-FFF2-40B4-BE49-F238E27FC236}">
                <a16:creationId xmlns:a16="http://schemas.microsoft.com/office/drawing/2014/main" id="{D1AC09BD-8CC2-4A8D-8D96-E4A6EC598726}"/>
              </a:ext>
            </a:extLst>
          </p:cNvPr>
          <p:cNvGraphicFramePr>
            <a:graphicFrameLocks noGrp="1"/>
          </p:cNvGraphicFramePr>
          <p:nvPr>
            <p:extLst>
              <p:ext uri="{D42A27DB-BD31-4B8C-83A1-F6EECF244321}">
                <p14:modId xmlns:p14="http://schemas.microsoft.com/office/powerpoint/2010/main" val="8066585"/>
              </p:ext>
            </p:extLst>
          </p:nvPr>
        </p:nvGraphicFramePr>
        <p:xfrm>
          <a:off x="4383066" y="1690688"/>
          <a:ext cx="7196203" cy="3291840"/>
        </p:xfrm>
        <a:graphic>
          <a:graphicData uri="http://schemas.openxmlformats.org/drawingml/2006/table">
            <a:tbl>
              <a:tblPr firstRow="1" bandRow="1">
                <a:tableStyleId>{5C22544A-7EE6-4342-B048-85BDC9FD1C3A}</a:tableStyleId>
              </a:tblPr>
              <a:tblGrid>
                <a:gridCol w="571288">
                  <a:extLst>
                    <a:ext uri="{9D8B030D-6E8A-4147-A177-3AD203B41FA5}">
                      <a16:colId xmlns:a16="http://schemas.microsoft.com/office/drawing/2014/main" val="1939875793"/>
                    </a:ext>
                  </a:extLst>
                </a:gridCol>
                <a:gridCol w="6624915">
                  <a:extLst>
                    <a:ext uri="{9D8B030D-6E8A-4147-A177-3AD203B41FA5}">
                      <a16:colId xmlns:a16="http://schemas.microsoft.com/office/drawing/2014/main" val="3634471202"/>
                    </a:ext>
                  </a:extLst>
                </a:gridCol>
              </a:tblGrid>
              <a:tr h="370840">
                <a:tc>
                  <a:txBody>
                    <a:bodyPr/>
                    <a:lstStyle/>
                    <a:p>
                      <a:r>
                        <a:rPr lang="en-CA" sz="2400" b="0" dirty="0">
                          <a:solidFill>
                            <a:schemeClr val="tx1"/>
                          </a:solidFill>
                        </a:rPr>
                        <a:t>(0)</a:t>
                      </a:r>
                      <a:endParaRPr lang="en-US" sz="24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b="0" dirty="0">
                          <a:solidFill>
                            <a:schemeClr val="tx1"/>
                          </a:solidFill>
                        </a:rPr>
                        <a:t>In the present state of affairs, X is taken for granted; X appears to be inevitable.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9086009"/>
                  </a:ext>
                </a:extLst>
              </a:tr>
              <a:tr h="370840">
                <a:tc>
                  <a:txBody>
                    <a:bodyPr/>
                    <a:lstStyle/>
                    <a:p>
                      <a:r>
                        <a:rPr lang="en-CA" sz="2400" b="0" dirty="0">
                          <a:solidFill>
                            <a:schemeClr val="tx1"/>
                          </a:solidFill>
                        </a:rPr>
                        <a:t>(1)</a:t>
                      </a:r>
                      <a:endParaRPr lang="en-US" sz="2400" b="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2400" b="0" dirty="0"/>
                        <a:t>X need not have existed, or need not be at all as it is. X, or X as it is at present, is not determined by the nature of things; it is not inevitable.</a:t>
                      </a:r>
                      <a:endParaRPr lang="en-US" sz="2400" b="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1427009"/>
                  </a:ext>
                </a:extLst>
              </a:tr>
              <a:tr h="370840">
                <a:tc>
                  <a:txBody>
                    <a:bodyPr/>
                    <a:lstStyle/>
                    <a:p>
                      <a:r>
                        <a:rPr lang="en-CA" sz="2400" b="0" dirty="0">
                          <a:solidFill>
                            <a:schemeClr val="tx1"/>
                          </a:solidFill>
                        </a:rPr>
                        <a:t>(2)</a:t>
                      </a:r>
                      <a:endParaRPr lang="en-US" sz="2400"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b="0" dirty="0"/>
                        <a:t>X is quite bad as it is.</a:t>
                      </a:r>
                      <a:endParaRPr lang="en-US" sz="2400"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0151097"/>
                  </a:ext>
                </a:extLst>
              </a:tr>
              <a:tr h="370840">
                <a:tc>
                  <a:txBody>
                    <a:bodyPr/>
                    <a:lstStyle/>
                    <a:p>
                      <a:r>
                        <a:rPr lang="en-CA" sz="2400" b="0" dirty="0">
                          <a:solidFill>
                            <a:schemeClr val="tx1"/>
                          </a:solidFill>
                        </a:rPr>
                        <a:t>(3)</a:t>
                      </a:r>
                      <a:endParaRPr lang="en-US" sz="2400"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b="0" dirty="0"/>
                        <a:t>We would be much better off if X were done away with, or at least radically transformed.</a:t>
                      </a:r>
                      <a:endParaRPr lang="en-US" sz="2400"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4398655"/>
                  </a:ext>
                </a:extLst>
              </a:tr>
            </a:tbl>
          </a:graphicData>
        </a:graphic>
      </p:graphicFrame>
      <p:sp>
        <p:nvSpPr>
          <p:cNvPr id="7" name="TextBox 6">
            <a:extLst>
              <a:ext uri="{FF2B5EF4-FFF2-40B4-BE49-F238E27FC236}">
                <a16:creationId xmlns:a16="http://schemas.microsoft.com/office/drawing/2014/main" id="{CD89E93F-F901-4FEB-8EF1-22759B1852E8}"/>
              </a:ext>
            </a:extLst>
          </p:cNvPr>
          <p:cNvSpPr txBox="1"/>
          <p:nvPr/>
        </p:nvSpPr>
        <p:spPr>
          <a:xfrm>
            <a:off x="838200" y="5199863"/>
            <a:ext cx="3156559" cy="1323439"/>
          </a:xfrm>
          <a:prstGeom prst="rect">
            <a:avLst/>
          </a:prstGeom>
          <a:noFill/>
          <a:ln w="3175">
            <a:solidFill>
              <a:schemeClr val="tx1"/>
            </a:solidFill>
          </a:ln>
        </p:spPr>
        <p:txBody>
          <a:bodyPr wrap="square" rtlCol="0">
            <a:spAutoFit/>
          </a:bodyPr>
          <a:lstStyle/>
          <a:p>
            <a:r>
              <a:rPr lang="en-CA" sz="2000" dirty="0"/>
              <a:t>Three types of construction:</a:t>
            </a:r>
          </a:p>
          <a:p>
            <a:pPr marL="285750" indent="-285750">
              <a:buFontTx/>
              <a:buChar char="-"/>
            </a:pPr>
            <a:r>
              <a:rPr lang="en-CA" sz="2000" dirty="0"/>
              <a:t>Objects</a:t>
            </a:r>
          </a:p>
          <a:p>
            <a:pPr marL="285750" indent="-285750">
              <a:buFontTx/>
              <a:buChar char="-"/>
            </a:pPr>
            <a:r>
              <a:rPr lang="en-CA" sz="2000" dirty="0"/>
              <a:t>Ideas</a:t>
            </a:r>
          </a:p>
          <a:p>
            <a:pPr marL="285750" indent="-285750">
              <a:buFontTx/>
              <a:buChar char="-"/>
            </a:pPr>
            <a:r>
              <a:rPr lang="en-CA" sz="2000" dirty="0"/>
              <a:t>‘Elevator words’</a:t>
            </a:r>
            <a:endParaRPr lang="en-US" sz="2000" dirty="0"/>
          </a:p>
        </p:txBody>
      </p:sp>
      <p:sp>
        <p:nvSpPr>
          <p:cNvPr id="8" name="TextBox 7">
            <a:extLst>
              <a:ext uri="{FF2B5EF4-FFF2-40B4-BE49-F238E27FC236}">
                <a16:creationId xmlns:a16="http://schemas.microsoft.com/office/drawing/2014/main" id="{E2716028-F1DA-42EF-A12A-AA8D1AC8F491}"/>
              </a:ext>
            </a:extLst>
          </p:cNvPr>
          <p:cNvSpPr txBox="1"/>
          <p:nvPr/>
        </p:nvSpPr>
        <p:spPr>
          <a:xfrm>
            <a:off x="4383066" y="5061363"/>
            <a:ext cx="7442548" cy="1600438"/>
          </a:xfrm>
          <a:prstGeom prst="rect">
            <a:avLst/>
          </a:prstGeom>
          <a:noFill/>
        </p:spPr>
        <p:txBody>
          <a:bodyPr wrap="square" rtlCol="0">
            <a:spAutoFit/>
          </a:bodyPr>
          <a:lstStyle/>
          <a:p>
            <a:r>
              <a:rPr lang="en-CA" dirty="0"/>
              <a:t>Ian Hacking. 1999. </a:t>
            </a:r>
            <a:r>
              <a:rPr lang="en-CA" i="1" dirty="0"/>
              <a:t>The Social Construction of What?</a:t>
            </a:r>
            <a:r>
              <a:rPr lang="en-CA" dirty="0"/>
              <a:t> Harvard University Press. </a:t>
            </a:r>
            <a:r>
              <a:rPr lang="en-CA" sz="1400" dirty="0">
                <a:hlinkClick r:id="rId2"/>
              </a:rPr>
              <a:t>https://www.uio.no/studier/emner/matnat/mn/MNSES9100/h17/literature/introduction/hacking-ian---the-social-construction-of-what-%EF%80%A5-%281999%29.pdf</a:t>
            </a:r>
            <a:r>
              <a:rPr lang="en-CA" dirty="0"/>
              <a:t> </a:t>
            </a:r>
          </a:p>
          <a:p>
            <a:r>
              <a:rPr lang="en-CA" dirty="0"/>
              <a:t>Image: Yuri </a:t>
            </a:r>
            <a:r>
              <a:rPr lang="en-CA" dirty="0" err="1"/>
              <a:t>Tertillus</a:t>
            </a:r>
            <a:r>
              <a:rPr lang="en-CA" dirty="0"/>
              <a:t> </a:t>
            </a:r>
            <a:r>
              <a:rPr lang="en-CA" dirty="0" err="1"/>
              <a:t>Jadotte</a:t>
            </a:r>
            <a:r>
              <a:rPr lang="en-CA" dirty="0"/>
              <a:t> 2020 </a:t>
            </a:r>
            <a:r>
              <a:rPr lang="en-US" dirty="0"/>
              <a:t>Shades of Skin, Shades of Power</a:t>
            </a:r>
            <a:r>
              <a:rPr lang="en-CA" dirty="0"/>
              <a:t> </a:t>
            </a:r>
            <a:r>
              <a:rPr lang="en-CA" sz="1200" dirty="0">
                <a:hlinkClick r:id="rId3"/>
              </a:rPr>
              <a:t>https://www.researchgate.net/publication/342026531_Shades_of_Skin_Shades_of_Power_Social_Constructionism_as_the_Grand_Theory_for_the_StructureAgency_and_RealityIdentity_Conundrums</a:t>
            </a:r>
            <a:r>
              <a:rPr lang="en-CA" dirty="0"/>
              <a:t> </a:t>
            </a:r>
            <a:endParaRPr lang="en-US" dirty="0"/>
          </a:p>
        </p:txBody>
      </p:sp>
      <p:pic>
        <p:nvPicPr>
          <p:cNvPr id="10" name="Picture 9">
            <a:extLst>
              <a:ext uri="{FF2B5EF4-FFF2-40B4-BE49-F238E27FC236}">
                <a16:creationId xmlns:a16="http://schemas.microsoft.com/office/drawing/2014/main" id="{8A73A3F0-06D9-46DB-99A4-3F6F56AC2F00}"/>
              </a:ext>
            </a:extLst>
          </p:cNvPr>
          <p:cNvPicPr>
            <a:picLocks noChangeAspect="1"/>
          </p:cNvPicPr>
          <p:nvPr/>
        </p:nvPicPr>
        <p:blipFill>
          <a:blip r:embed="rId4"/>
          <a:stretch>
            <a:fillRect/>
          </a:stretch>
        </p:blipFill>
        <p:spPr>
          <a:xfrm>
            <a:off x="838200" y="1690688"/>
            <a:ext cx="3012669" cy="3130458"/>
          </a:xfrm>
          <a:prstGeom prst="rect">
            <a:avLst/>
          </a:prstGeom>
        </p:spPr>
      </p:pic>
    </p:spTree>
    <p:extLst>
      <p:ext uri="{BB962C8B-B14F-4D97-AF65-F5344CB8AC3E}">
        <p14:creationId xmlns:p14="http://schemas.microsoft.com/office/powerpoint/2010/main" val="1288133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7493B-779A-4958-B44D-0DC4CA81180D}"/>
              </a:ext>
            </a:extLst>
          </p:cNvPr>
          <p:cNvSpPr>
            <a:spLocks noGrp="1"/>
          </p:cNvSpPr>
          <p:nvPr>
            <p:ph type="title"/>
          </p:nvPr>
        </p:nvSpPr>
        <p:spPr/>
        <p:txBody>
          <a:bodyPr/>
          <a:lstStyle/>
          <a:p>
            <a:r>
              <a:rPr lang="en-CA" dirty="0"/>
              <a:t>Constructing Virtual Things</a:t>
            </a:r>
            <a:endParaRPr lang="en-US" dirty="0"/>
          </a:p>
        </p:txBody>
      </p:sp>
      <p:sp>
        <p:nvSpPr>
          <p:cNvPr id="3" name="Content Placeholder 2">
            <a:extLst>
              <a:ext uri="{FF2B5EF4-FFF2-40B4-BE49-F238E27FC236}">
                <a16:creationId xmlns:a16="http://schemas.microsoft.com/office/drawing/2014/main" id="{9F7AC824-2FEC-4CEC-9151-1AA63B3BA06E}"/>
              </a:ext>
            </a:extLst>
          </p:cNvPr>
          <p:cNvSpPr>
            <a:spLocks noGrp="1"/>
          </p:cNvSpPr>
          <p:nvPr>
            <p:ph idx="1"/>
          </p:nvPr>
        </p:nvSpPr>
        <p:spPr>
          <a:xfrm>
            <a:off x="838200" y="1825625"/>
            <a:ext cx="5257800" cy="4351338"/>
          </a:xfrm>
        </p:spPr>
        <p:txBody>
          <a:bodyPr/>
          <a:lstStyle/>
          <a:p>
            <a:pPr marL="0" indent="0">
              <a:buNone/>
            </a:pPr>
            <a:r>
              <a:rPr lang="en-CA" dirty="0"/>
              <a:t>“</a:t>
            </a:r>
            <a:r>
              <a:rPr lang="en-US" dirty="0"/>
              <a:t>Once you recognize the role that the mind plays in investing things with meaning and with reality, then it’s easier to invest virtual things with meaning, just as much as one can invest physical things with meaning.” – David Chalmers </a:t>
            </a:r>
          </a:p>
        </p:txBody>
      </p:sp>
      <p:pic>
        <p:nvPicPr>
          <p:cNvPr id="5" name="Picture 4" descr="A picture containing text, electronics&#10;&#10;Description automatically generated">
            <a:extLst>
              <a:ext uri="{FF2B5EF4-FFF2-40B4-BE49-F238E27FC236}">
                <a16:creationId xmlns:a16="http://schemas.microsoft.com/office/drawing/2014/main" id="{DF5FEC46-9C6D-43D4-81C0-9F2C66204E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3212" y="1825625"/>
            <a:ext cx="5257800" cy="3503295"/>
          </a:xfrm>
          <a:prstGeom prst="rect">
            <a:avLst/>
          </a:prstGeom>
        </p:spPr>
      </p:pic>
      <p:sp>
        <p:nvSpPr>
          <p:cNvPr id="7" name="TextBox 6">
            <a:extLst>
              <a:ext uri="{FF2B5EF4-FFF2-40B4-BE49-F238E27FC236}">
                <a16:creationId xmlns:a16="http://schemas.microsoft.com/office/drawing/2014/main" id="{4F65FB45-A9A8-4B6D-97C9-16E196155428}"/>
              </a:ext>
            </a:extLst>
          </p:cNvPr>
          <p:cNvSpPr txBox="1"/>
          <p:nvPr/>
        </p:nvSpPr>
        <p:spPr>
          <a:xfrm>
            <a:off x="838200" y="5988734"/>
            <a:ext cx="9934185" cy="646331"/>
          </a:xfrm>
          <a:prstGeom prst="rect">
            <a:avLst/>
          </a:prstGeom>
          <a:noFill/>
        </p:spPr>
        <p:txBody>
          <a:bodyPr wrap="square">
            <a:spAutoFit/>
          </a:bodyPr>
          <a:lstStyle/>
          <a:p>
            <a:r>
              <a:rPr lang="en-US" dirty="0">
                <a:hlinkClick r:id="rId3"/>
              </a:rPr>
              <a:t>https://www.vox.com/vox-conversations-podcast/2022/1/12/22868445/vox-conversations-david-chalmers-the-matrix-reality</a:t>
            </a:r>
            <a:r>
              <a:rPr lang="en-US" dirty="0"/>
              <a:t> </a:t>
            </a:r>
          </a:p>
        </p:txBody>
      </p:sp>
    </p:spTree>
    <p:extLst>
      <p:ext uri="{BB962C8B-B14F-4D97-AF65-F5344CB8AC3E}">
        <p14:creationId xmlns:p14="http://schemas.microsoft.com/office/powerpoint/2010/main" val="4130321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C1CB1-959E-48A0-A906-13A471D36800}"/>
              </a:ext>
            </a:extLst>
          </p:cNvPr>
          <p:cNvSpPr>
            <a:spLocks noGrp="1"/>
          </p:cNvSpPr>
          <p:nvPr>
            <p:ph type="title"/>
          </p:nvPr>
        </p:nvSpPr>
        <p:spPr/>
        <p:txBody>
          <a:bodyPr/>
          <a:lstStyle/>
          <a:p>
            <a:r>
              <a:rPr lang="en-CA" dirty="0"/>
              <a:t>Ethics as a Way of Life</a:t>
            </a:r>
            <a:endParaRPr lang="en-US" dirty="0"/>
          </a:p>
        </p:txBody>
      </p:sp>
      <p:sp>
        <p:nvSpPr>
          <p:cNvPr id="3" name="Content Placeholder 2">
            <a:extLst>
              <a:ext uri="{FF2B5EF4-FFF2-40B4-BE49-F238E27FC236}">
                <a16:creationId xmlns:a16="http://schemas.microsoft.com/office/drawing/2014/main" id="{ED317DFE-B4FD-47C5-8547-851D91862473}"/>
              </a:ext>
            </a:extLst>
          </p:cNvPr>
          <p:cNvSpPr>
            <a:spLocks noGrp="1"/>
          </p:cNvSpPr>
          <p:nvPr>
            <p:ph idx="1"/>
          </p:nvPr>
        </p:nvSpPr>
        <p:spPr>
          <a:xfrm>
            <a:off x="838200" y="1825625"/>
            <a:ext cx="7654447" cy="4351338"/>
          </a:xfrm>
        </p:spPr>
        <p:txBody>
          <a:bodyPr/>
          <a:lstStyle/>
          <a:p>
            <a:r>
              <a:rPr lang="en-US" sz="2800" b="0" i="0" u="none" strike="noStrike" dirty="0">
                <a:solidFill>
                  <a:srgbClr val="000000"/>
                </a:solidFill>
                <a:effectLst/>
                <a:latin typeface="Arial" panose="020B0604020202020204" pitchFamily="34" charset="0"/>
              </a:rPr>
              <a:t>Wittgenstein: “to imagine a language means to imagine a form of life.”</a:t>
            </a:r>
          </a:p>
          <a:p>
            <a:r>
              <a:rPr lang="en-US" sz="2800" b="0" i="0" u="none" strike="noStrike" dirty="0">
                <a:solidFill>
                  <a:srgbClr val="000000"/>
                </a:solidFill>
                <a:effectLst/>
                <a:latin typeface="Arial" panose="020B0604020202020204" pitchFamily="34" charset="0"/>
              </a:rPr>
              <a:t>“We embody and exemplify a way of living to children and young people, we perform a tacit affirmation of certain values, arrangements and relationships.” - </a:t>
            </a:r>
            <a:r>
              <a:rPr lang="en-US" sz="2800" b="0" i="0" u="none" strike="noStrike" dirty="0" err="1">
                <a:solidFill>
                  <a:srgbClr val="000000"/>
                </a:solidFill>
                <a:effectLst/>
                <a:latin typeface="Arial" panose="020B0604020202020204" pitchFamily="34" charset="0"/>
              </a:rPr>
              <a:t>Mollenhauer</a:t>
            </a:r>
            <a:endParaRPr lang="en-US" dirty="0"/>
          </a:p>
        </p:txBody>
      </p:sp>
      <p:sp>
        <p:nvSpPr>
          <p:cNvPr id="5" name="TextBox 4">
            <a:extLst>
              <a:ext uri="{FF2B5EF4-FFF2-40B4-BE49-F238E27FC236}">
                <a16:creationId xmlns:a16="http://schemas.microsoft.com/office/drawing/2014/main" id="{234B7B54-9153-49B1-B418-2CCC4B796144}"/>
              </a:ext>
            </a:extLst>
          </p:cNvPr>
          <p:cNvSpPr txBox="1"/>
          <p:nvPr/>
        </p:nvSpPr>
        <p:spPr>
          <a:xfrm>
            <a:off x="838200" y="4711462"/>
            <a:ext cx="10986370" cy="1815882"/>
          </a:xfrm>
          <a:prstGeom prst="rect">
            <a:avLst/>
          </a:prstGeom>
          <a:noFill/>
        </p:spPr>
        <p:txBody>
          <a:bodyPr wrap="square">
            <a:spAutoFit/>
          </a:bodyPr>
          <a:lstStyle/>
          <a:p>
            <a:r>
              <a:rPr lang="en-US" sz="1400" b="0" i="0" u="none" strike="noStrike" dirty="0">
                <a:solidFill>
                  <a:srgbClr val="000000"/>
                </a:solidFill>
                <a:effectLst/>
                <a:latin typeface="Arial" panose="020B0604020202020204" pitchFamily="34" charset="0"/>
              </a:rPr>
              <a:t>From Norm Friesen - </a:t>
            </a:r>
            <a:r>
              <a:rPr lang="en-US" sz="1400" b="0" i="0" u="sng" strike="noStrike" dirty="0">
                <a:solidFill>
                  <a:srgbClr val="1155CC"/>
                </a:solidFill>
                <a:effectLst/>
                <a:latin typeface="Arial" panose="020B0604020202020204" pitchFamily="34" charset="0"/>
                <a:hlinkClick r:id="rId2"/>
              </a:rPr>
              <a:t>https://www.researchgate.net/publication/320290102_Towards_a_Pedagogical_Hermeneutics_A_Response_to_the_Manifesto_for_a_Post-Critical_Pedagogy</a:t>
            </a:r>
            <a:r>
              <a:rPr lang="en-US" sz="1400" b="0" i="0" u="none" strike="noStrike" dirty="0">
                <a:solidFill>
                  <a:srgbClr val="000000"/>
                </a:solidFill>
                <a:effectLst/>
                <a:latin typeface="Arial" panose="020B0604020202020204" pitchFamily="34" charset="0"/>
              </a:rPr>
              <a:t>  p. 2</a:t>
            </a:r>
          </a:p>
          <a:p>
            <a:r>
              <a:rPr lang="en-US" sz="1400" dirty="0">
                <a:solidFill>
                  <a:srgbClr val="000000"/>
                </a:solidFill>
                <a:latin typeface="Arial" panose="020B0604020202020204" pitchFamily="34" charset="0"/>
              </a:rPr>
              <a:t>Ludwig Wittgenstein, Philosophical Investigations I.14 </a:t>
            </a:r>
            <a:r>
              <a:rPr lang="en-US" sz="1400" dirty="0">
                <a:solidFill>
                  <a:srgbClr val="000000"/>
                </a:solidFill>
                <a:latin typeface="Arial" panose="020B0604020202020204" pitchFamily="34" charset="0"/>
                <a:hlinkClick r:id="rId3"/>
              </a:rPr>
              <a:t>https://static1.squarespace.com/static/54889e73e4b0a2c1f9891289/t/564b61a4e4b04eca59c4d232/1447780772744/Ludwig.Wittgenstein.-.Philosophical.Investigations.pdf</a:t>
            </a:r>
            <a:r>
              <a:rPr lang="en-US" sz="1400" dirty="0">
                <a:solidFill>
                  <a:srgbClr val="000000"/>
                </a:solidFill>
                <a:latin typeface="Arial" panose="020B0604020202020204" pitchFamily="34" charset="0"/>
              </a:rPr>
              <a:t> </a:t>
            </a:r>
          </a:p>
          <a:p>
            <a:r>
              <a:rPr lang="en-US" sz="1400" dirty="0"/>
              <a:t>Klaus </a:t>
            </a:r>
            <a:r>
              <a:rPr lang="en-US" sz="1400" dirty="0" err="1"/>
              <a:t>Mollenhauer</a:t>
            </a:r>
            <a:r>
              <a:rPr lang="en-US" sz="1400" dirty="0"/>
              <a:t>, Forgotten Connections: On Culture and Upbringing. (Norm Friesen, transl.) Routledge, New York, p. 8.</a:t>
            </a:r>
          </a:p>
          <a:p>
            <a:r>
              <a:rPr lang="en-US" sz="1400" dirty="0"/>
              <a:t>Image: </a:t>
            </a:r>
            <a:r>
              <a:rPr lang="en-US" sz="1400" dirty="0">
                <a:hlinkClick r:id="rId4"/>
              </a:rPr>
              <a:t>https://learnethics.wordpress.com/2016/04/02/220/</a:t>
            </a:r>
            <a:r>
              <a:rPr lang="en-US" sz="1400" dirty="0"/>
              <a:t> </a:t>
            </a:r>
          </a:p>
        </p:txBody>
      </p:sp>
      <p:pic>
        <p:nvPicPr>
          <p:cNvPr id="7" name="Picture 6" descr="Text&#10;&#10;Description automatically generated">
            <a:extLst>
              <a:ext uri="{FF2B5EF4-FFF2-40B4-BE49-F238E27FC236}">
                <a16:creationId xmlns:a16="http://schemas.microsoft.com/office/drawing/2014/main" id="{0C5E23D9-CF4A-4CF2-8616-A31E5060E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1108" y="1690688"/>
            <a:ext cx="2936319" cy="2936319"/>
          </a:xfrm>
          <a:prstGeom prst="rect">
            <a:avLst/>
          </a:prstGeom>
        </p:spPr>
      </p:pic>
    </p:spTree>
    <p:extLst>
      <p:ext uri="{BB962C8B-B14F-4D97-AF65-F5344CB8AC3E}">
        <p14:creationId xmlns:p14="http://schemas.microsoft.com/office/powerpoint/2010/main" val="2802130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FCDFB-3DF2-4C48-B154-C2DEE3017B93}"/>
              </a:ext>
            </a:extLst>
          </p:cNvPr>
          <p:cNvSpPr>
            <a:spLocks noGrp="1"/>
          </p:cNvSpPr>
          <p:nvPr>
            <p:ph type="title"/>
          </p:nvPr>
        </p:nvSpPr>
        <p:spPr/>
        <p:txBody>
          <a:bodyPr/>
          <a:lstStyle/>
          <a:p>
            <a:r>
              <a:rPr lang="en-US" dirty="0"/>
              <a:t>Concluding Unethical Postscript</a:t>
            </a:r>
          </a:p>
        </p:txBody>
      </p:sp>
      <p:sp>
        <p:nvSpPr>
          <p:cNvPr id="3" name="Content Placeholder 2">
            <a:extLst>
              <a:ext uri="{FF2B5EF4-FFF2-40B4-BE49-F238E27FC236}">
                <a16:creationId xmlns:a16="http://schemas.microsoft.com/office/drawing/2014/main" id="{26BDDE5B-A61B-4A8B-BB05-432F3D83711E}"/>
              </a:ext>
            </a:extLst>
          </p:cNvPr>
          <p:cNvSpPr>
            <a:spLocks noGrp="1"/>
          </p:cNvSpPr>
          <p:nvPr>
            <p:ph idx="1"/>
          </p:nvPr>
        </p:nvSpPr>
        <p:spPr/>
        <p:txBody>
          <a:bodyPr/>
          <a:lstStyle/>
          <a:p>
            <a:pPr marL="0" indent="0">
              <a:buNone/>
            </a:pPr>
            <a:r>
              <a:rPr lang="en-US" dirty="0"/>
              <a:t>We can’t just talk about “the ethics of such and such” as though we have solved ethics. There are multiple perspectives on ethics.</a:t>
            </a:r>
          </a:p>
          <a:p>
            <a:endParaRPr lang="en-US" dirty="0"/>
          </a:p>
        </p:txBody>
      </p:sp>
      <p:pic>
        <p:nvPicPr>
          <p:cNvPr id="5" name="Picture 4" descr="Text&#10;&#10;Description automatically generated">
            <a:extLst>
              <a:ext uri="{FF2B5EF4-FFF2-40B4-BE49-F238E27FC236}">
                <a16:creationId xmlns:a16="http://schemas.microsoft.com/office/drawing/2014/main" id="{7045C4CA-9260-48C0-8385-538ED6F6BA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117" y="2880200"/>
            <a:ext cx="6299548" cy="3296763"/>
          </a:xfrm>
          <a:prstGeom prst="rect">
            <a:avLst/>
          </a:prstGeom>
        </p:spPr>
      </p:pic>
      <p:sp>
        <p:nvSpPr>
          <p:cNvPr id="7" name="TextBox 6">
            <a:extLst>
              <a:ext uri="{FF2B5EF4-FFF2-40B4-BE49-F238E27FC236}">
                <a16:creationId xmlns:a16="http://schemas.microsoft.com/office/drawing/2014/main" id="{EC57405A-8A85-471A-99BF-26739B3A7D75}"/>
              </a:ext>
            </a:extLst>
          </p:cNvPr>
          <p:cNvSpPr txBox="1"/>
          <p:nvPr/>
        </p:nvSpPr>
        <p:spPr>
          <a:xfrm>
            <a:off x="838200" y="6328819"/>
            <a:ext cx="8702458" cy="369332"/>
          </a:xfrm>
          <a:prstGeom prst="rect">
            <a:avLst/>
          </a:prstGeom>
          <a:noFill/>
        </p:spPr>
        <p:txBody>
          <a:bodyPr wrap="square">
            <a:spAutoFit/>
          </a:bodyPr>
          <a:lstStyle/>
          <a:p>
            <a:r>
              <a:rPr lang="en-US" dirty="0"/>
              <a:t>Image: </a:t>
            </a:r>
            <a:r>
              <a:rPr lang="en-US" dirty="0">
                <a:hlinkClick r:id="rId3"/>
              </a:rPr>
              <a:t>https://www.wearethemighty.com/mighty-culture/ai-guidelines-wont-solve-ethics/</a:t>
            </a:r>
            <a:r>
              <a:rPr lang="en-US" dirty="0"/>
              <a:t> </a:t>
            </a:r>
          </a:p>
        </p:txBody>
      </p:sp>
    </p:spTree>
    <p:extLst>
      <p:ext uri="{BB962C8B-B14F-4D97-AF65-F5344CB8AC3E}">
        <p14:creationId xmlns:p14="http://schemas.microsoft.com/office/powerpoint/2010/main" val="3137063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52D0E-16C6-4EE8-864B-45DCC5A079B8}"/>
              </a:ext>
            </a:extLst>
          </p:cNvPr>
          <p:cNvSpPr>
            <a:spLocks noGrp="1"/>
          </p:cNvSpPr>
          <p:nvPr>
            <p:ph type="title"/>
          </p:nvPr>
        </p:nvSpPr>
        <p:spPr/>
        <p:txBody>
          <a:bodyPr/>
          <a:lstStyle/>
          <a:p>
            <a:r>
              <a:rPr lang="en-CA" dirty="0"/>
              <a:t>Toward Moral Sentiment</a:t>
            </a:r>
            <a:endParaRPr lang="en-US" dirty="0"/>
          </a:p>
        </p:txBody>
      </p:sp>
      <p:sp>
        <p:nvSpPr>
          <p:cNvPr id="3" name="Content Placeholder 2">
            <a:extLst>
              <a:ext uri="{FF2B5EF4-FFF2-40B4-BE49-F238E27FC236}">
                <a16:creationId xmlns:a16="http://schemas.microsoft.com/office/drawing/2014/main" id="{E208FFEC-5B10-474A-BFC6-674A50858951}"/>
              </a:ext>
            </a:extLst>
          </p:cNvPr>
          <p:cNvSpPr>
            <a:spLocks noGrp="1"/>
          </p:cNvSpPr>
          <p:nvPr>
            <p:ph idx="1"/>
          </p:nvPr>
        </p:nvSpPr>
        <p:spPr/>
        <p:txBody>
          <a:bodyPr/>
          <a:lstStyle/>
          <a:p>
            <a:pPr marL="0" indent="0">
              <a:buNone/>
            </a:pPr>
            <a:r>
              <a:rPr lang="en-US" dirty="0"/>
              <a:t>This (in my view) is a perspective of an ethics that is learned through experience</a:t>
            </a:r>
          </a:p>
          <a:p>
            <a:pPr lvl="1"/>
            <a:r>
              <a:rPr lang="en-US" dirty="0"/>
              <a:t>Similar to Hume’s moral sentiment</a:t>
            </a:r>
          </a:p>
          <a:p>
            <a:pPr lvl="1"/>
            <a:r>
              <a:rPr lang="en-US" dirty="0"/>
              <a:t>Often experienced at a </a:t>
            </a:r>
            <a:r>
              <a:rPr lang="en-US" dirty="0" err="1"/>
              <a:t>subsymbolic</a:t>
            </a:r>
            <a:r>
              <a:rPr lang="en-US" dirty="0"/>
              <a:t> level - ethics is not (contra Kant) not a matter of rationality but rather one of sympathy - cf. the post ‘The Failure of Reason’ I wrote last June https://halfanhour.blogspot.com/2019/06/the-failure-of-reason.html </a:t>
            </a:r>
          </a:p>
          <a:p>
            <a:pPr lvl="1"/>
            <a:r>
              <a:rPr lang="en-US" dirty="0"/>
              <a:t>How we react in a particular case depends on our ethical background and is the result of multiple simultaneous factors, not large-print key statements</a:t>
            </a:r>
          </a:p>
          <a:p>
            <a:endParaRPr lang="en-US" dirty="0"/>
          </a:p>
        </p:txBody>
      </p:sp>
    </p:spTree>
    <p:extLst>
      <p:ext uri="{BB962C8B-B14F-4D97-AF65-F5344CB8AC3E}">
        <p14:creationId xmlns:p14="http://schemas.microsoft.com/office/powerpoint/2010/main" val="1292218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FCDFB-3DF2-4C48-B154-C2DEE3017B93}"/>
              </a:ext>
            </a:extLst>
          </p:cNvPr>
          <p:cNvSpPr>
            <a:spLocks noGrp="1"/>
          </p:cNvSpPr>
          <p:nvPr>
            <p:ph type="title"/>
          </p:nvPr>
        </p:nvSpPr>
        <p:spPr/>
        <p:txBody>
          <a:bodyPr/>
          <a:lstStyle/>
          <a:p>
            <a:r>
              <a:rPr lang="en-US" dirty="0"/>
              <a:t>Concluding Unethical Postscript</a:t>
            </a:r>
          </a:p>
        </p:txBody>
      </p:sp>
      <p:sp>
        <p:nvSpPr>
          <p:cNvPr id="3" name="Content Placeholder 2">
            <a:extLst>
              <a:ext uri="{FF2B5EF4-FFF2-40B4-BE49-F238E27FC236}">
                <a16:creationId xmlns:a16="http://schemas.microsoft.com/office/drawing/2014/main" id="{26BDDE5B-A61B-4A8B-BB05-432F3D83711E}"/>
              </a:ext>
            </a:extLst>
          </p:cNvPr>
          <p:cNvSpPr>
            <a:spLocks noGrp="1"/>
          </p:cNvSpPr>
          <p:nvPr>
            <p:ph idx="1"/>
          </p:nvPr>
        </p:nvSpPr>
        <p:spPr>
          <a:xfrm>
            <a:off x="838200" y="1825625"/>
            <a:ext cx="5437340" cy="4351338"/>
          </a:xfrm>
        </p:spPr>
        <p:txBody>
          <a:bodyPr/>
          <a:lstStyle/>
          <a:p>
            <a:pPr marL="0" indent="0">
              <a:buNone/>
            </a:pPr>
            <a:r>
              <a:rPr lang="en-US" dirty="0"/>
              <a:t>Ethics based on virtue or beneficial outcomes are not satisfactory in the case of fields like learning analytics</a:t>
            </a:r>
          </a:p>
          <a:p>
            <a:pPr lvl="1"/>
            <a:r>
              <a:rPr lang="en-US" dirty="0"/>
              <a:t>We don’t agree on what ‘the good’ is</a:t>
            </a:r>
          </a:p>
          <a:p>
            <a:pPr lvl="1"/>
            <a:r>
              <a:rPr lang="en-US" dirty="0"/>
              <a:t>We can’t predict what the consequences will be </a:t>
            </a:r>
          </a:p>
          <a:p>
            <a:pPr lvl="1"/>
            <a:r>
              <a:rPr lang="en-US" dirty="0"/>
              <a:t>We can’t repair bad consequences after the fact </a:t>
            </a:r>
          </a:p>
          <a:p>
            <a:endParaRPr lang="en-US" dirty="0"/>
          </a:p>
        </p:txBody>
      </p:sp>
      <p:pic>
        <p:nvPicPr>
          <p:cNvPr id="5" name="Picture 4" descr="Text&#10;&#10;Description automatically generated">
            <a:extLst>
              <a:ext uri="{FF2B5EF4-FFF2-40B4-BE49-F238E27FC236}">
                <a16:creationId xmlns:a16="http://schemas.microsoft.com/office/drawing/2014/main" id="{5F676269-0133-46F4-930F-4D1FA088A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541" y="1825624"/>
            <a:ext cx="5078260" cy="4741897"/>
          </a:xfrm>
          <a:prstGeom prst="rect">
            <a:avLst/>
          </a:prstGeom>
        </p:spPr>
      </p:pic>
      <p:sp>
        <p:nvSpPr>
          <p:cNvPr id="7" name="TextBox 6">
            <a:extLst>
              <a:ext uri="{FF2B5EF4-FFF2-40B4-BE49-F238E27FC236}">
                <a16:creationId xmlns:a16="http://schemas.microsoft.com/office/drawing/2014/main" id="{43E7488C-0E9E-42B0-9AD9-378F5698539B}"/>
              </a:ext>
            </a:extLst>
          </p:cNvPr>
          <p:cNvSpPr txBox="1"/>
          <p:nvPr/>
        </p:nvSpPr>
        <p:spPr>
          <a:xfrm>
            <a:off x="838199" y="6187576"/>
            <a:ext cx="6093912" cy="369332"/>
          </a:xfrm>
          <a:prstGeom prst="rect">
            <a:avLst/>
          </a:prstGeom>
          <a:noFill/>
        </p:spPr>
        <p:txBody>
          <a:bodyPr wrap="square">
            <a:spAutoFit/>
          </a:bodyPr>
          <a:lstStyle/>
          <a:p>
            <a:r>
              <a:rPr lang="en-US" dirty="0"/>
              <a:t>Image: </a:t>
            </a:r>
            <a:r>
              <a:rPr lang="en-US" dirty="0">
                <a:hlinkClick r:id="rId3"/>
              </a:rPr>
              <a:t>https://kenan.ethics.duke.edu/doing-no-harm/</a:t>
            </a:r>
            <a:r>
              <a:rPr lang="en-US" dirty="0"/>
              <a:t> </a:t>
            </a:r>
          </a:p>
        </p:txBody>
      </p:sp>
    </p:spTree>
    <p:extLst>
      <p:ext uri="{BB962C8B-B14F-4D97-AF65-F5344CB8AC3E}">
        <p14:creationId xmlns:p14="http://schemas.microsoft.com/office/powerpoint/2010/main" val="1366156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E78DFD-AC10-4968-ADA7-02708ACBA236}"/>
              </a:ext>
            </a:extLst>
          </p:cNvPr>
          <p:cNvPicPr>
            <a:picLocks noChangeAspect="1"/>
          </p:cNvPicPr>
          <p:nvPr/>
        </p:nvPicPr>
        <p:blipFill>
          <a:blip r:embed="rId2"/>
          <a:stretch>
            <a:fillRect/>
          </a:stretch>
        </p:blipFill>
        <p:spPr>
          <a:xfrm>
            <a:off x="-888500" y="1739106"/>
            <a:ext cx="4524375" cy="4524375"/>
          </a:xfrm>
          <a:prstGeom prst="rect">
            <a:avLst/>
          </a:prstGeom>
        </p:spPr>
      </p:pic>
      <p:sp>
        <p:nvSpPr>
          <p:cNvPr id="2" name="Title 1">
            <a:extLst>
              <a:ext uri="{FF2B5EF4-FFF2-40B4-BE49-F238E27FC236}">
                <a16:creationId xmlns:a16="http://schemas.microsoft.com/office/drawing/2014/main" id="{F64FCDFB-3DF2-4C48-B154-C2DEE3017B93}"/>
              </a:ext>
            </a:extLst>
          </p:cNvPr>
          <p:cNvSpPr>
            <a:spLocks noGrp="1"/>
          </p:cNvSpPr>
          <p:nvPr>
            <p:ph type="title"/>
          </p:nvPr>
        </p:nvSpPr>
        <p:spPr/>
        <p:txBody>
          <a:bodyPr/>
          <a:lstStyle/>
          <a:p>
            <a:r>
              <a:rPr lang="en-US" dirty="0"/>
              <a:t>Concluding Unethical Postscript</a:t>
            </a:r>
          </a:p>
        </p:txBody>
      </p:sp>
      <p:sp>
        <p:nvSpPr>
          <p:cNvPr id="3" name="Content Placeholder 2">
            <a:extLst>
              <a:ext uri="{FF2B5EF4-FFF2-40B4-BE49-F238E27FC236}">
                <a16:creationId xmlns:a16="http://schemas.microsoft.com/office/drawing/2014/main" id="{26BDDE5B-A61B-4A8B-BB05-432F3D83711E}"/>
              </a:ext>
            </a:extLst>
          </p:cNvPr>
          <p:cNvSpPr>
            <a:spLocks noGrp="1"/>
          </p:cNvSpPr>
          <p:nvPr>
            <p:ph idx="1"/>
          </p:nvPr>
        </p:nvSpPr>
        <p:spPr>
          <a:xfrm>
            <a:off x="2818356" y="1825625"/>
            <a:ext cx="8535444" cy="4351338"/>
          </a:xfrm>
        </p:spPr>
        <p:txBody>
          <a:bodyPr/>
          <a:lstStyle/>
          <a:p>
            <a:pPr marL="0" indent="0">
              <a:buNone/>
            </a:pPr>
            <a:r>
              <a:rPr lang="en-US" dirty="0"/>
              <a:t>Ethics – especially in the professions - are typically defined in terms of social contracts, rights or duties - and as such, as statements of rules or principles</a:t>
            </a:r>
          </a:p>
          <a:p>
            <a:pPr lvl="1"/>
            <a:r>
              <a:rPr lang="en-US" dirty="0"/>
              <a:t>But these don’t take into account context and particular situations</a:t>
            </a:r>
          </a:p>
          <a:p>
            <a:pPr lvl="1"/>
            <a:r>
              <a:rPr lang="en-US" dirty="0"/>
              <a:t>They also don’t take into account larger interconnected environment in which all this takes place</a:t>
            </a:r>
          </a:p>
          <a:p>
            <a:pPr lvl="1"/>
            <a:r>
              <a:rPr lang="en-US" dirty="0"/>
              <a:t>And they don’t take into account how analytics themselves work - </a:t>
            </a:r>
            <a:r>
              <a:rPr lang="en-US" dirty="0" err="1"/>
              <a:t>ie</a:t>
            </a:r>
            <a:r>
              <a:rPr lang="en-US" dirty="0"/>
              <a:t>., they are not based on rules or principles, but are statistical (clustering, regression, </a:t>
            </a:r>
            <a:r>
              <a:rPr lang="en-US" dirty="0" err="1"/>
              <a:t>etc</a:t>
            </a:r>
            <a:r>
              <a:rPr lang="en-US" dirty="0"/>
              <a:t>)</a:t>
            </a:r>
          </a:p>
          <a:p>
            <a:endParaRPr lang="en-US" dirty="0"/>
          </a:p>
        </p:txBody>
      </p:sp>
    </p:spTree>
    <p:extLst>
      <p:ext uri="{BB962C8B-B14F-4D97-AF65-F5344CB8AC3E}">
        <p14:creationId xmlns:p14="http://schemas.microsoft.com/office/powerpoint/2010/main" val="1156406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FCDFB-3DF2-4C48-B154-C2DEE3017B93}"/>
              </a:ext>
            </a:extLst>
          </p:cNvPr>
          <p:cNvSpPr>
            <a:spLocks noGrp="1"/>
          </p:cNvSpPr>
          <p:nvPr>
            <p:ph type="title"/>
          </p:nvPr>
        </p:nvSpPr>
        <p:spPr/>
        <p:txBody>
          <a:bodyPr/>
          <a:lstStyle/>
          <a:p>
            <a:r>
              <a:rPr lang="en-US" dirty="0"/>
              <a:t>Concluding Unethical Postscript</a:t>
            </a:r>
          </a:p>
        </p:txBody>
      </p:sp>
      <p:sp>
        <p:nvSpPr>
          <p:cNvPr id="3" name="Content Placeholder 2">
            <a:extLst>
              <a:ext uri="{FF2B5EF4-FFF2-40B4-BE49-F238E27FC236}">
                <a16:creationId xmlns:a16="http://schemas.microsoft.com/office/drawing/2014/main" id="{26BDDE5B-A61B-4A8B-BB05-432F3D83711E}"/>
              </a:ext>
            </a:extLst>
          </p:cNvPr>
          <p:cNvSpPr>
            <a:spLocks noGrp="1"/>
          </p:cNvSpPr>
          <p:nvPr>
            <p:ph idx="1"/>
          </p:nvPr>
        </p:nvSpPr>
        <p:spPr>
          <a:xfrm>
            <a:off x="838200" y="1825625"/>
            <a:ext cx="6539630" cy="4351338"/>
          </a:xfrm>
        </p:spPr>
        <p:txBody>
          <a:bodyPr/>
          <a:lstStyle/>
          <a:p>
            <a:pPr marL="0" indent="0">
              <a:buNone/>
            </a:pPr>
            <a:r>
              <a:rPr lang="en-US" dirty="0"/>
              <a:t>Key point - our analytics are always going to reflect us </a:t>
            </a:r>
          </a:p>
          <a:p>
            <a:pPr lvl="1"/>
            <a:r>
              <a:rPr lang="en-US" dirty="0"/>
              <a:t>(Think Michael </a:t>
            </a:r>
            <a:r>
              <a:rPr lang="en-US" dirty="0" err="1"/>
              <a:t>Wesch</a:t>
            </a:r>
            <a:r>
              <a:rPr lang="en-US" dirty="0"/>
              <a:t>: the Machine is us/</a:t>
            </a:r>
            <a:r>
              <a:rPr lang="en-US" dirty="0" err="1"/>
              <a:t>ing</a:t>
            </a:r>
            <a:r>
              <a:rPr lang="en-US" dirty="0"/>
              <a:t>)</a:t>
            </a:r>
          </a:p>
          <a:p>
            <a:pPr lvl="1"/>
            <a:r>
              <a:rPr lang="en-US" dirty="0"/>
              <a:t>The case of Tay, the racist AI based on Tweets</a:t>
            </a:r>
          </a:p>
          <a:p>
            <a:pPr lvl="1"/>
            <a:r>
              <a:rPr lang="en-US" dirty="0"/>
              <a:t>In which I ask “what make so-and-so think it would be appropriate to post such-and-such?”</a:t>
            </a:r>
          </a:p>
          <a:p>
            <a:pPr lvl="1"/>
            <a:r>
              <a:rPr lang="en-US" dirty="0"/>
              <a:t>The ongoing decision-making required in learning analytics</a:t>
            </a:r>
          </a:p>
          <a:p>
            <a:pPr lvl="1"/>
            <a:r>
              <a:rPr lang="en-US" dirty="0"/>
              <a:t>Belshaw posts - underlying structural causes</a:t>
            </a:r>
          </a:p>
          <a:p>
            <a:endParaRPr lang="en-US" dirty="0"/>
          </a:p>
        </p:txBody>
      </p:sp>
      <p:sp>
        <p:nvSpPr>
          <p:cNvPr id="5" name="TextBox 4">
            <a:extLst>
              <a:ext uri="{FF2B5EF4-FFF2-40B4-BE49-F238E27FC236}">
                <a16:creationId xmlns:a16="http://schemas.microsoft.com/office/drawing/2014/main" id="{F70BA8D7-D8B7-4E06-A8BD-0339D0A72BAC}"/>
              </a:ext>
            </a:extLst>
          </p:cNvPr>
          <p:cNvSpPr txBox="1"/>
          <p:nvPr/>
        </p:nvSpPr>
        <p:spPr>
          <a:xfrm>
            <a:off x="838200" y="5992297"/>
            <a:ext cx="11512463" cy="369332"/>
          </a:xfrm>
          <a:prstGeom prst="rect">
            <a:avLst/>
          </a:prstGeom>
          <a:noFill/>
        </p:spPr>
        <p:txBody>
          <a:bodyPr wrap="square">
            <a:spAutoFit/>
          </a:bodyPr>
          <a:lstStyle/>
          <a:p>
            <a:r>
              <a:rPr lang="en-US" dirty="0">
                <a:hlinkClick r:id="rId2"/>
              </a:rPr>
              <a:t>https://dougbelshaw.com/blog/2011/08/22/anarchy-in-the-uk-the-reasons-behind-the-breakdown-of-social-order/</a:t>
            </a:r>
            <a:r>
              <a:rPr lang="en-US" dirty="0"/>
              <a:t> </a:t>
            </a:r>
          </a:p>
        </p:txBody>
      </p:sp>
      <p:pic>
        <p:nvPicPr>
          <p:cNvPr id="7" name="Picture 6" descr="A picture containing outdoor, road, street, way&#10;&#10;Description automatically generated">
            <a:extLst>
              <a:ext uri="{FF2B5EF4-FFF2-40B4-BE49-F238E27FC236}">
                <a16:creationId xmlns:a16="http://schemas.microsoft.com/office/drawing/2014/main" id="{0CAB48BB-2AF0-45A4-AB5E-072B76890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9019" y="2758817"/>
            <a:ext cx="4121150" cy="2165350"/>
          </a:xfrm>
          <a:prstGeom prst="rect">
            <a:avLst/>
          </a:prstGeom>
        </p:spPr>
      </p:pic>
    </p:spTree>
    <p:extLst>
      <p:ext uri="{BB962C8B-B14F-4D97-AF65-F5344CB8AC3E}">
        <p14:creationId xmlns:p14="http://schemas.microsoft.com/office/powerpoint/2010/main" val="3846088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FCDFB-3DF2-4C48-B154-C2DEE3017B93}"/>
              </a:ext>
            </a:extLst>
          </p:cNvPr>
          <p:cNvSpPr>
            <a:spLocks noGrp="1"/>
          </p:cNvSpPr>
          <p:nvPr>
            <p:ph type="title"/>
          </p:nvPr>
        </p:nvSpPr>
        <p:spPr/>
        <p:txBody>
          <a:bodyPr/>
          <a:lstStyle/>
          <a:p>
            <a:r>
              <a:rPr lang="en-US" dirty="0"/>
              <a:t>Concluding Unethical Postscript</a:t>
            </a:r>
          </a:p>
        </p:txBody>
      </p:sp>
      <p:sp>
        <p:nvSpPr>
          <p:cNvPr id="3" name="Content Placeholder 2">
            <a:extLst>
              <a:ext uri="{FF2B5EF4-FFF2-40B4-BE49-F238E27FC236}">
                <a16:creationId xmlns:a16="http://schemas.microsoft.com/office/drawing/2014/main" id="{26BDDE5B-A61B-4A8B-BB05-432F3D83711E}"/>
              </a:ext>
            </a:extLst>
          </p:cNvPr>
          <p:cNvSpPr>
            <a:spLocks noGrp="1"/>
          </p:cNvSpPr>
          <p:nvPr>
            <p:ph idx="1"/>
          </p:nvPr>
        </p:nvSpPr>
        <p:spPr/>
        <p:txBody>
          <a:bodyPr/>
          <a:lstStyle/>
          <a:p>
            <a:pPr marL="0" indent="0">
              <a:buNone/>
            </a:pPr>
            <a:r>
              <a:rPr lang="en-US" dirty="0"/>
              <a:t>This leads me to explore the Duty of Care, a feminist philosophical perspective that uses a relational and context-bound approach toward morality and decision making</a:t>
            </a:r>
          </a:p>
          <a:p>
            <a:pPr lvl="1"/>
            <a:r>
              <a:rPr lang="en-US" dirty="0"/>
              <a:t>Based on different objectives - not ‘rights’ or ‘fairness’ but rather things like a sense of compassion</a:t>
            </a:r>
          </a:p>
          <a:p>
            <a:pPr lvl="1"/>
            <a:r>
              <a:rPr lang="en-US" dirty="0"/>
              <a:t>Isn’t a rigid set of principles but rather an attitude or approach</a:t>
            </a:r>
          </a:p>
          <a:p>
            <a:endParaRPr lang="en-US" dirty="0"/>
          </a:p>
        </p:txBody>
      </p:sp>
      <p:pic>
        <p:nvPicPr>
          <p:cNvPr id="5" name="Picture 4" descr="A picture containing application&#10;&#10;Description automatically generated">
            <a:extLst>
              <a:ext uri="{FF2B5EF4-FFF2-40B4-BE49-F238E27FC236}">
                <a16:creationId xmlns:a16="http://schemas.microsoft.com/office/drawing/2014/main" id="{AF57B90E-5F68-4A07-8A64-A8C160D82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318414"/>
            <a:ext cx="4823564" cy="2411782"/>
          </a:xfrm>
          <a:prstGeom prst="rect">
            <a:avLst/>
          </a:prstGeom>
        </p:spPr>
      </p:pic>
      <p:sp>
        <p:nvSpPr>
          <p:cNvPr id="7" name="TextBox 6">
            <a:extLst>
              <a:ext uri="{FF2B5EF4-FFF2-40B4-BE49-F238E27FC236}">
                <a16:creationId xmlns:a16="http://schemas.microsoft.com/office/drawing/2014/main" id="{F5B587C5-9749-42A0-AAE4-6E50740D84F0}"/>
              </a:ext>
            </a:extLst>
          </p:cNvPr>
          <p:cNvSpPr txBox="1"/>
          <p:nvPr/>
        </p:nvSpPr>
        <p:spPr>
          <a:xfrm>
            <a:off x="5837128" y="5806865"/>
            <a:ext cx="5516671" cy="923330"/>
          </a:xfrm>
          <a:prstGeom prst="rect">
            <a:avLst/>
          </a:prstGeom>
          <a:noFill/>
        </p:spPr>
        <p:txBody>
          <a:bodyPr wrap="square">
            <a:spAutoFit/>
          </a:bodyPr>
          <a:lstStyle/>
          <a:p>
            <a:r>
              <a:rPr lang="en-US" dirty="0"/>
              <a:t>Image: </a:t>
            </a:r>
            <a:r>
              <a:rPr lang="en-US" dirty="0">
                <a:hlinkClick r:id="rId3"/>
              </a:rPr>
              <a:t>https://journalofethics.ama-assn.org/taxonomy/confidentialityduty-protect-confidential-information</a:t>
            </a:r>
            <a:r>
              <a:rPr lang="en-US" dirty="0"/>
              <a:t> </a:t>
            </a:r>
          </a:p>
        </p:txBody>
      </p:sp>
    </p:spTree>
    <p:extLst>
      <p:ext uri="{BB962C8B-B14F-4D97-AF65-F5344CB8AC3E}">
        <p14:creationId xmlns:p14="http://schemas.microsoft.com/office/powerpoint/2010/main" val="2206476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FCDFB-3DF2-4C48-B154-C2DEE3017B93}"/>
              </a:ext>
            </a:extLst>
          </p:cNvPr>
          <p:cNvSpPr>
            <a:spLocks noGrp="1"/>
          </p:cNvSpPr>
          <p:nvPr>
            <p:ph type="title"/>
          </p:nvPr>
        </p:nvSpPr>
        <p:spPr/>
        <p:txBody>
          <a:bodyPr/>
          <a:lstStyle/>
          <a:p>
            <a:r>
              <a:rPr lang="en-US" dirty="0"/>
              <a:t>Concluding Unethical Postscript</a:t>
            </a:r>
          </a:p>
        </p:txBody>
      </p:sp>
      <p:sp>
        <p:nvSpPr>
          <p:cNvPr id="3" name="Content Placeholder 2">
            <a:extLst>
              <a:ext uri="{FF2B5EF4-FFF2-40B4-BE49-F238E27FC236}">
                <a16:creationId xmlns:a16="http://schemas.microsoft.com/office/drawing/2014/main" id="{26BDDE5B-A61B-4A8B-BB05-432F3D83711E}"/>
              </a:ext>
            </a:extLst>
          </p:cNvPr>
          <p:cNvSpPr>
            <a:spLocks noGrp="1"/>
          </p:cNvSpPr>
          <p:nvPr>
            <p:ph idx="1"/>
          </p:nvPr>
        </p:nvSpPr>
        <p:spPr>
          <a:xfrm>
            <a:off x="838200" y="1825625"/>
            <a:ext cx="6213953" cy="4351338"/>
          </a:xfrm>
        </p:spPr>
        <p:txBody>
          <a:bodyPr/>
          <a:lstStyle/>
          <a:p>
            <a:pPr marL="0" indent="0">
              <a:buNone/>
            </a:pPr>
            <a:r>
              <a:rPr lang="en-US" dirty="0"/>
              <a:t>Ethics are…</a:t>
            </a:r>
          </a:p>
          <a:p>
            <a:pPr lvl="1"/>
            <a:r>
              <a:rPr lang="en-US" dirty="0"/>
              <a:t>derived from one’s own lived experiences</a:t>
            </a:r>
          </a:p>
          <a:p>
            <a:pPr lvl="1"/>
            <a:r>
              <a:rPr lang="en-US" dirty="0"/>
              <a:t>a matter of a community as an entire system, rather than  one individual making a decision</a:t>
            </a:r>
          </a:p>
          <a:p>
            <a:pPr marL="0" indent="0">
              <a:buNone/>
            </a:pPr>
            <a:r>
              <a:rPr lang="en-US" dirty="0"/>
              <a:t>We need to keep in mind how we’re all connected</a:t>
            </a:r>
          </a:p>
          <a:p>
            <a:pPr lvl="1"/>
            <a:r>
              <a:rPr lang="en-US" dirty="0"/>
              <a:t>What’s important here is how we learn to be ethical in the first place (as opposed to the specific statement of a set of rules defining what it is to be ethical)</a:t>
            </a:r>
          </a:p>
          <a:p>
            <a:endParaRPr lang="en-US" dirty="0"/>
          </a:p>
        </p:txBody>
      </p:sp>
      <p:pic>
        <p:nvPicPr>
          <p:cNvPr id="5" name="Picture 4">
            <a:extLst>
              <a:ext uri="{FF2B5EF4-FFF2-40B4-BE49-F238E27FC236}">
                <a16:creationId xmlns:a16="http://schemas.microsoft.com/office/drawing/2014/main" id="{1DED87D1-6FA8-4786-82D8-783969CC4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830" y="1825625"/>
            <a:ext cx="4480142" cy="3360107"/>
          </a:xfrm>
          <a:prstGeom prst="rect">
            <a:avLst/>
          </a:prstGeom>
        </p:spPr>
      </p:pic>
      <p:sp>
        <p:nvSpPr>
          <p:cNvPr id="7" name="TextBox 6">
            <a:extLst>
              <a:ext uri="{FF2B5EF4-FFF2-40B4-BE49-F238E27FC236}">
                <a16:creationId xmlns:a16="http://schemas.microsoft.com/office/drawing/2014/main" id="{37464A9C-A53F-485A-8FAA-700A17CEB7ED}"/>
              </a:ext>
            </a:extLst>
          </p:cNvPr>
          <p:cNvSpPr txBox="1"/>
          <p:nvPr/>
        </p:nvSpPr>
        <p:spPr>
          <a:xfrm>
            <a:off x="7377830" y="5320669"/>
            <a:ext cx="3800606" cy="1200329"/>
          </a:xfrm>
          <a:prstGeom prst="rect">
            <a:avLst/>
          </a:prstGeom>
          <a:noFill/>
        </p:spPr>
        <p:txBody>
          <a:bodyPr wrap="square">
            <a:spAutoFit/>
          </a:bodyPr>
          <a:lstStyle/>
          <a:p>
            <a:r>
              <a:rPr lang="en-US" dirty="0"/>
              <a:t>Image: </a:t>
            </a:r>
            <a:r>
              <a:rPr lang="en-US" dirty="0">
                <a:hlinkClick r:id="rId3"/>
              </a:rPr>
              <a:t>https://www.deviantart.com/intelligentcreations/art/We-are-all-Connected-to-the-Source-856593835</a:t>
            </a:r>
            <a:r>
              <a:rPr lang="en-US" dirty="0"/>
              <a:t> </a:t>
            </a:r>
          </a:p>
        </p:txBody>
      </p:sp>
    </p:spTree>
    <p:extLst>
      <p:ext uri="{BB962C8B-B14F-4D97-AF65-F5344CB8AC3E}">
        <p14:creationId xmlns:p14="http://schemas.microsoft.com/office/powerpoint/2010/main" val="4217840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at&#10;&#10;Description automatically generated">
            <a:extLst>
              <a:ext uri="{FF2B5EF4-FFF2-40B4-BE49-F238E27FC236}">
                <a16:creationId xmlns:a16="http://schemas.microsoft.com/office/drawing/2014/main" id="{758D67E0-3C2C-48A6-B4FF-6D2C3E900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660" y="3560892"/>
            <a:ext cx="10070926" cy="2730500"/>
          </a:xfrm>
          <a:prstGeom prst="rect">
            <a:avLst/>
          </a:prstGeom>
        </p:spPr>
      </p:pic>
      <p:sp>
        <p:nvSpPr>
          <p:cNvPr id="2" name="Title 1">
            <a:extLst>
              <a:ext uri="{FF2B5EF4-FFF2-40B4-BE49-F238E27FC236}">
                <a16:creationId xmlns:a16="http://schemas.microsoft.com/office/drawing/2014/main" id="{F64FCDFB-3DF2-4C48-B154-C2DEE3017B93}"/>
              </a:ext>
            </a:extLst>
          </p:cNvPr>
          <p:cNvSpPr>
            <a:spLocks noGrp="1"/>
          </p:cNvSpPr>
          <p:nvPr>
            <p:ph type="title"/>
          </p:nvPr>
        </p:nvSpPr>
        <p:spPr/>
        <p:txBody>
          <a:bodyPr/>
          <a:lstStyle/>
          <a:p>
            <a:r>
              <a:rPr lang="en-US" dirty="0"/>
              <a:t>Concluding Unethical Postscript</a:t>
            </a:r>
          </a:p>
        </p:txBody>
      </p:sp>
      <p:sp>
        <p:nvSpPr>
          <p:cNvPr id="3" name="Content Placeholder 2">
            <a:extLst>
              <a:ext uri="{FF2B5EF4-FFF2-40B4-BE49-F238E27FC236}">
                <a16:creationId xmlns:a16="http://schemas.microsoft.com/office/drawing/2014/main" id="{26BDDE5B-A61B-4A8B-BB05-432F3D83711E}"/>
              </a:ext>
            </a:extLst>
          </p:cNvPr>
          <p:cNvSpPr>
            <a:spLocks noGrp="1"/>
          </p:cNvSpPr>
          <p:nvPr>
            <p:ph idx="1"/>
          </p:nvPr>
        </p:nvSpPr>
        <p:spPr>
          <a:xfrm>
            <a:off x="925882" y="2148170"/>
            <a:ext cx="10515600" cy="2320490"/>
          </a:xfrm>
        </p:spPr>
        <p:txBody>
          <a:bodyPr>
            <a:normAutofit lnSpcReduction="10000"/>
          </a:bodyPr>
          <a:lstStyle/>
          <a:p>
            <a:pPr marL="0" indent="0">
              <a:buNone/>
            </a:pPr>
            <a:r>
              <a:rPr lang="en-US" dirty="0"/>
              <a:t>I also drew out some suggestions as to how this should be approached in practice, in learning, in a workplace, and in society</a:t>
            </a:r>
          </a:p>
          <a:p>
            <a:pPr lvl="1"/>
            <a:r>
              <a:rPr lang="en-US" dirty="0"/>
              <a:t>Creating an ethical culture (rather than emphasis on following the rules)</a:t>
            </a:r>
          </a:p>
          <a:p>
            <a:pPr lvl="1"/>
            <a:r>
              <a:rPr lang="en-US" dirty="0"/>
              <a:t>Diversity of perspective to create a wider sense of community</a:t>
            </a:r>
          </a:p>
          <a:p>
            <a:pPr lvl="1"/>
            <a:r>
              <a:rPr lang="en-US" dirty="0"/>
              <a:t>Encouragement of openness and interaction (art, drama, </a:t>
            </a:r>
            <a:r>
              <a:rPr lang="en-US" dirty="0" err="1"/>
              <a:t>etc</a:t>
            </a:r>
            <a:r>
              <a:rPr lang="en-US" dirty="0"/>
              <a:t>) to develop empathy and capacity to see from the perspective of others</a:t>
            </a:r>
          </a:p>
          <a:p>
            <a:endParaRPr lang="en-US" dirty="0"/>
          </a:p>
          <a:p>
            <a:endParaRPr lang="en-US" dirty="0"/>
          </a:p>
        </p:txBody>
      </p:sp>
      <p:sp>
        <p:nvSpPr>
          <p:cNvPr id="5" name="TextBox 4">
            <a:extLst>
              <a:ext uri="{FF2B5EF4-FFF2-40B4-BE49-F238E27FC236}">
                <a16:creationId xmlns:a16="http://schemas.microsoft.com/office/drawing/2014/main" id="{B996E652-7A25-44E2-B883-F5965CFC1576}"/>
              </a:ext>
            </a:extLst>
          </p:cNvPr>
          <p:cNvSpPr txBox="1"/>
          <p:nvPr/>
        </p:nvSpPr>
        <p:spPr>
          <a:xfrm>
            <a:off x="838200" y="6169709"/>
            <a:ext cx="6093912" cy="646331"/>
          </a:xfrm>
          <a:prstGeom prst="rect">
            <a:avLst/>
          </a:prstGeom>
          <a:noFill/>
        </p:spPr>
        <p:txBody>
          <a:bodyPr wrap="square">
            <a:spAutoFit/>
          </a:bodyPr>
          <a:lstStyle/>
          <a:p>
            <a:r>
              <a:rPr lang="en-US" dirty="0"/>
              <a:t> (</a:t>
            </a:r>
            <a:r>
              <a:rPr lang="en-US" dirty="0" err="1"/>
              <a:t>cf</a:t>
            </a:r>
            <a:r>
              <a:rPr lang="en-US" dirty="0"/>
              <a:t> ‘Things you really need to learn’ </a:t>
            </a:r>
            <a:r>
              <a:rPr lang="en-US" dirty="0">
                <a:hlinkClick r:id="rId3"/>
              </a:rPr>
              <a:t>https://www.downes.ca/cgi-bin/page.cgi?post=38502</a:t>
            </a:r>
            <a:r>
              <a:rPr lang="en-US" dirty="0"/>
              <a:t>  </a:t>
            </a:r>
          </a:p>
        </p:txBody>
      </p:sp>
    </p:spTree>
    <p:extLst>
      <p:ext uri="{BB962C8B-B14F-4D97-AF65-F5344CB8AC3E}">
        <p14:creationId xmlns:p14="http://schemas.microsoft.com/office/powerpoint/2010/main" val="1112488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AC239-4C16-4D3D-803C-312D6BD54DE5}"/>
              </a:ext>
            </a:extLst>
          </p:cNvPr>
          <p:cNvSpPr>
            <a:spLocks noGrp="1"/>
          </p:cNvSpPr>
          <p:nvPr>
            <p:ph type="title"/>
          </p:nvPr>
        </p:nvSpPr>
        <p:spPr/>
        <p:txBody>
          <a:bodyPr/>
          <a:lstStyle/>
          <a:p>
            <a:r>
              <a:rPr lang="en-CA" dirty="0"/>
              <a:t>Ourselves</a:t>
            </a:r>
            <a:endParaRPr lang="en-US" dirty="0"/>
          </a:p>
        </p:txBody>
      </p:sp>
      <p:sp>
        <p:nvSpPr>
          <p:cNvPr id="3" name="Content Placeholder 2">
            <a:extLst>
              <a:ext uri="{FF2B5EF4-FFF2-40B4-BE49-F238E27FC236}">
                <a16:creationId xmlns:a16="http://schemas.microsoft.com/office/drawing/2014/main" id="{1E2D9BEF-42AF-46BE-A1EF-29EE86CAF525}"/>
              </a:ext>
            </a:extLst>
          </p:cNvPr>
          <p:cNvSpPr>
            <a:spLocks noGrp="1"/>
          </p:cNvSpPr>
          <p:nvPr>
            <p:ph idx="1"/>
          </p:nvPr>
        </p:nvSpPr>
        <p:spPr/>
        <p:txBody>
          <a:bodyPr/>
          <a:lstStyle/>
          <a:p>
            <a:pPr marL="0" indent="0">
              <a:buNone/>
            </a:pPr>
            <a:r>
              <a:rPr lang="en-CA" dirty="0"/>
              <a:t>What counts as a ‘self’?</a:t>
            </a:r>
          </a:p>
          <a:p>
            <a:pPr lvl="1"/>
            <a:r>
              <a:rPr lang="en-CA" dirty="0"/>
              <a:t>Self as pure subject of experiences</a:t>
            </a:r>
          </a:p>
          <a:p>
            <a:pPr lvl="1"/>
            <a:r>
              <a:rPr lang="en-CA" dirty="0"/>
              <a:t>Self as continuing physical existence</a:t>
            </a:r>
          </a:p>
          <a:p>
            <a:pPr lvl="1"/>
            <a:r>
              <a:rPr lang="en-CA" dirty="0"/>
              <a:t>Self as self-contained network</a:t>
            </a:r>
          </a:p>
          <a:p>
            <a:pPr lvl="1"/>
            <a:r>
              <a:rPr lang="en-CA" dirty="0"/>
              <a:t>Self as function or role</a:t>
            </a:r>
          </a:p>
          <a:p>
            <a:pPr lvl="1"/>
            <a:r>
              <a:rPr lang="en-CA" dirty="0"/>
              <a:t>Self as set of intersectional identities</a:t>
            </a:r>
          </a:p>
          <a:p>
            <a:pPr lvl="1"/>
            <a:r>
              <a:rPr lang="en-CA" dirty="0"/>
              <a:t>Self as a set of memories</a:t>
            </a:r>
          </a:p>
          <a:p>
            <a:endParaRPr lang="en-US" dirty="0"/>
          </a:p>
        </p:txBody>
      </p:sp>
      <p:sp>
        <p:nvSpPr>
          <p:cNvPr id="5" name="TextBox 4">
            <a:extLst>
              <a:ext uri="{FF2B5EF4-FFF2-40B4-BE49-F238E27FC236}">
                <a16:creationId xmlns:a16="http://schemas.microsoft.com/office/drawing/2014/main" id="{C1652EE0-DB65-4EBD-991F-48062553F7C0}"/>
              </a:ext>
            </a:extLst>
          </p:cNvPr>
          <p:cNvSpPr txBox="1"/>
          <p:nvPr/>
        </p:nvSpPr>
        <p:spPr>
          <a:xfrm>
            <a:off x="6839211" y="1825625"/>
            <a:ext cx="4852792" cy="2677656"/>
          </a:xfrm>
          <a:prstGeom prst="rect">
            <a:avLst/>
          </a:prstGeom>
          <a:noFill/>
          <a:ln w="3175">
            <a:solidFill>
              <a:schemeClr val="tx1"/>
            </a:solidFill>
          </a:ln>
        </p:spPr>
        <p:txBody>
          <a:bodyPr wrap="square">
            <a:spAutoFit/>
          </a:bodyPr>
          <a:lstStyle/>
          <a:p>
            <a:r>
              <a:rPr lang="en-US" dirty="0"/>
              <a:t>“The Self is the seer, Gargi, though unseen; the hearer, though unheard; the thinker, though unthought; the knower, though unknown. Nothing other than the Self can see, hear, think, or know (BU 3.7.23).”</a:t>
            </a:r>
          </a:p>
          <a:p>
            <a:r>
              <a:rPr lang="en-US" dirty="0"/>
              <a:t>(</a:t>
            </a:r>
            <a:r>
              <a:rPr lang="en-US" dirty="0" err="1"/>
              <a:t>Bṛhadāraṇyaka</a:t>
            </a:r>
            <a:r>
              <a:rPr lang="en-US" dirty="0"/>
              <a:t> </a:t>
            </a:r>
            <a:r>
              <a:rPr lang="en-US" dirty="0" err="1"/>
              <a:t>Upaniṣad</a:t>
            </a:r>
            <a:r>
              <a:rPr lang="en-US" dirty="0"/>
              <a:t> 3.7.23)</a:t>
            </a:r>
          </a:p>
          <a:p>
            <a:endParaRPr lang="en-US" dirty="0"/>
          </a:p>
          <a:p>
            <a:r>
              <a:rPr lang="en-US" sz="1400" dirty="0">
                <a:hlinkClick r:id="rId2"/>
              </a:rPr>
              <a:t>https://gita-society.com/wp-content/uploads/PDF/108upanishads.pdf</a:t>
            </a:r>
            <a:r>
              <a:rPr lang="en-US" sz="1400" dirty="0"/>
              <a:t> p. 308 See also </a:t>
            </a:r>
            <a:r>
              <a:rPr lang="en-US" sz="1400" dirty="0">
                <a:hlinkClick r:id="rId3"/>
              </a:rPr>
              <a:t>https://plato.stanford.edu/entries/personhood-india/</a:t>
            </a:r>
            <a:r>
              <a:rPr lang="en-US" sz="1400" dirty="0"/>
              <a:t> </a:t>
            </a:r>
          </a:p>
        </p:txBody>
      </p:sp>
      <p:pic>
        <p:nvPicPr>
          <p:cNvPr id="7" name="Picture 6" descr="Text, letter&#10;&#10;Description automatically generated">
            <a:extLst>
              <a:ext uri="{FF2B5EF4-FFF2-40B4-BE49-F238E27FC236}">
                <a16:creationId xmlns:a16="http://schemas.microsoft.com/office/drawing/2014/main" id="{896E7DF2-043A-4B62-A13A-1D3380FD6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503" y="4885151"/>
            <a:ext cx="3419763" cy="1712731"/>
          </a:xfrm>
          <a:prstGeom prst="rect">
            <a:avLst/>
          </a:prstGeom>
        </p:spPr>
      </p:pic>
      <p:pic>
        <p:nvPicPr>
          <p:cNvPr id="9" name="Picture 8" descr="Text, letter&#10;&#10;Description automatically generated">
            <a:extLst>
              <a:ext uri="{FF2B5EF4-FFF2-40B4-BE49-F238E27FC236}">
                <a16:creationId xmlns:a16="http://schemas.microsoft.com/office/drawing/2014/main" id="{7AF05ACE-431F-4152-ABB6-96DB1CC457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2041" y="4885151"/>
            <a:ext cx="4559475" cy="1691586"/>
          </a:xfrm>
          <a:prstGeom prst="rect">
            <a:avLst/>
          </a:prstGeom>
        </p:spPr>
      </p:pic>
      <p:sp>
        <p:nvSpPr>
          <p:cNvPr id="11" name="TextBox 10">
            <a:extLst>
              <a:ext uri="{FF2B5EF4-FFF2-40B4-BE49-F238E27FC236}">
                <a16:creationId xmlns:a16="http://schemas.microsoft.com/office/drawing/2014/main" id="{BC3CE278-C0D6-4746-B9A4-D54E1ED26D79}"/>
              </a:ext>
            </a:extLst>
          </p:cNvPr>
          <p:cNvSpPr txBox="1"/>
          <p:nvPr/>
        </p:nvSpPr>
        <p:spPr>
          <a:xfrm>
            <a:off x="9369468" y="5397553"/>
            <a:ext cx="2417524" cy="1200329"/>
          </a:xfrm>
          <a:prstGeom prst="rect">
            <a:avLst/>
          </a:prstGeom>
          <a:noFill/>
        </p:spPr>
        <p:txBody>
          <a:bodyPr wrap="square">
            <a:spAutoFit/>
          </a:bodyPr>
          <a:lstStyle/>
          <a:p>
            <a:r>
              <a:rPr lang="en-US" dirty="0"/>
              <a:t>Image </a:t>
            </a:r>
            <a:r>
              <a:rPr lang="en-US" dirty="0">
                <a:hlinkClick r:id="rId6"/>
              </a:rPr>
              <a:t>https://en.wikipedia.org/wiki/Brihadaranyaka_Upanishad</a:t>
            </a:r>
            <a:r>
              <a:rPr lang="en-US" dirty="0"/>
              <a:t> </a:t>
            </a:r>
          </a:p>
        </p:txBody>
      </p:sp>
    </p:spTree>
    <p:extLst>
      <p:ext uri="{BB962C8B-B14F-4D97-AF65-F5344CB8AC3E}">
        <p14:creationId xmlns:p14="http://schemas.microsoft.com/office/powerpoint/2010/main" val="42193341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11814</TotalTime>
  <Words>1964</Words>
  <Application>Microsoft Office PowerPoint</Application>
  <PresentationFormat>Widescreen</PresentationFormat>
  <Paragraphs>123</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A Critical Stance</vt:lpstr>
      <vt:lpstr>Concluding Unethical Postscript</vt:lpstr>
      <vt:lpstr>Concluding Unethical Postscript</vt:lpstr>
      <vt:lpstr>Concluding Unethical Postscript</vt:lpstr>
      <vt:lpstr>Concluding Unethical Postscript</vt:lpstr>
      <vt:lpstr>Concluding Unethical Postscript</vt:lpstr>
      <vt:lpstr>Concluding Unethical Postscript</vt:lpstr>
      <vt:lpstr>Concluding Unethical Postscript</vt:lpstr>
      <vt:lpstr>Ourselves</vt:lpstr>
      <vt:lpstr>The Social Construction of Self</vt:lpstr>
      <vt:lpstr>The Relational Self</vt:lpstr>
      <vt:lpstr>PowerPoint Presentation</vt:lpstr>
      <vt:lpstr>The Purpose of Education</vt:lpstr>
      <vt:lpstr>Teaching to Transgress</vt:lpstr>
      <vt:lpstr>Respect and Care</vt:lpstr>
      <vt:lpstr>Activism and Identity</vt:lpstr>
      <vt:lpstr>The Construction Of…</vt:lpstr>
      <vt:lpstr>Constructing Virtual Things</vt:lpstr>
      <vt:lpstr>Ethics as a Way of Life</vt:lpstr>
      <vt:lpstr>Toward Moral Sentiment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Critical Stance</dc:title>
  <dc:creator>Stephen Downes</dc:creator>
  <cp:lastModifiedBy>Stephen Downes</cp:lastModifiedBy>
  <cp:revision>3</cp:revision>
  <dcterms:created xsi:type="dcterms:W3CDTF">2022-01-04T20:17:37Z</dcterms:created>
  <dcterms:modified xsi:type="dcterms:W3CDTF">2022-01-13T01:11:37Z</dcterms:modified>
</cp:coreProperties>
</file>