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5" r:id="rId3"/>
    <p:sldId id="326" r:id="rId4"/>
    <p:sldId id="257" r:id="rId5"/>
    <p:sldId id="323" r:id="rId6"/>
    <p:sldId id="322" r:id="rId7"/>
    <p:sldId id="324" r:id="rId8"/>
    <p:sldId id="325" r:id="rId9"/>
    <p:sldId id="266" r:id="rId10"/>
    <p:sldId id="270" r:id="rId11"/>
    <p:sldId id="290" r:id="rId12"/>
    <p:sldId id="303" r:id="rId13"/>
    <p:sldId id="267" r:id="rId14"/>
    <p:sldId id="299" r:id="rId15"/>
    <p:sldId id="300" r:id="rId16"/>
    <p:sldId id="301" r:id="rId17"/>
    <p:sldId id="297" r:id="rId18"/>
    <p:sldId id="298" r:id="rId19"/>
    <p:sldId id="313" r:id="rId20"/>
    <p:sldId id="268" r:id="rId21"/>
    <p:sldId id="291" r:id="rId22"/>
    <p:sldId id="294" r:id="rId23"/>
    <p:sldId id="292" r:id="rId24"/>
    <p:sldId id="265" r:id="rId25"/>
    <p:sldId id="261" r:id="rId26"/>
    <p:sldId id="296" r:id="rId27"/>
    <p:sldId id="309" r:id="rId28"/>
    <p:sldId id="310" r:id="rId29"/>
    <p:sldId id="312" r:id="rId30"/>
    <p:sldId id="311" r:id="rId31"/>
    <p:sldId id="329" r:id="rId32"/>
    <p:sldId id="258" r:id="rId33"/>
    <p:sldId id="262" r:id="rId34"/>
    <p:sldId id="263" r:id="rId35"/>
    <p:sldId id="264" r:id="rId36"/>
    <p:sldId id="314" r:id="rId37"/>
    <p:sldId id="328" r:id="rId38"/>
    <p:sldId id="315" r:id="rId39"/>
    <p:sldId id="316" r:id="rId40"/>
    <p:sldId id="321" r:id="rId41"/>
    <p:sldId id="317" r:id="rId42"/>
    <p:sldId id="319" r:id="rId43"/>
    <p:sldId id="318" r:id="rId44"/>
    <p:sldId id="320" r:id="rId45"/>
    <p:sldId id="327" r:id="rId46"/>
    <p:sldId id="260" r:id="rId47"/>
    <p:sldId id="269" r:id="rId48"/>
    <p:sldId id="280" r:id="rId49"/>
    <p:sldId id="281" r:id="rId50"/>
    <p:sldId id="283" r:id="rId51"/>
    <p:sldId id="285" r:id="rId52"/>
    <p:sldId id="307" r:id="rId53"/>
    <p:sldId id="308" r:id="rId54"/>
    <p:sldId id="284" r:id="rId55"/>
    <p:sldId id="304" r:id="rId56"/>
    <p:sldId id="286" r:id="rId57"/>
    <p:sldId id="288" r:id="rId58"/>
    <p:sldId id="306" r:id="rId59"/>
    <p:sldId id="287" r:id="rId60"/>
    <p:sldId id="302" r:id="rId61"/>
    <p:sldId id="277" r:id="rId62"/>
    <p:sldId id="278" r:id="rId63"/>
    <p:sldId id="274" r:id="rId64"/>
    <p:sldId id="279" r:id="rId65"/>
    <p:sldId id="271" r:id="rId66"/>
    <p:sldId id="273"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p:scale>
          <a:sx n="90" d="100"/>
          <a:sy n="90" d="100"/>
        </p:scale>
        <p:origin x="66"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f0dfc684359bc6c7/Essays/Documents/data%20literacy.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921979067554713E-2"/>
          <c:y val="7.5736732077106836E-2"/>
          <c:w val="0.96341262289882656"/>
          <c:h val="0.89703829446188299"/>
        </c:manualLayout>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Sheet1!$A$3:$U$42</c:f>
              <c:multiLvlStrCache>
                <c:ptCount val="40"/>
                <c:lvl>
                  <c:pt idx="0">
                    <c:v>x</c:v>
                  </c:pt>
                  <c:pt idx="2">
                    <c:v>x</c:v>
                  </c:pt>
                  <c:pt idx="6">
                    <c:v>x</c:v>
                  </c:pt>
                  <c:pt idx="13">
                    <c:v>x</c:v>
                  </c:pt>
                  <c:pt idx="14">
                    <c:v>x</c:v>
                  </c:pt>
                  <c:pt idx="15">
                    <c:v>x</c:v>
                  </c:pt>
                  <c:pt idx="17">
                    <c:v>x</c:v>
                  </c:pt>
                  <c:pt idx="21">
                    <c:v>x</c:v>
                  </c:pt>
                  <c:pt idx="23">
                    <c:v>x</c:v>
                  </c:pt>
                  <c:pt idx="24">
                    <c:v>x</c:v>
                  </c:pt>
                  <c:pt idx="28">
                    <c:v>x</c:v>
                  </c:pt>
                  <c:pt idx="33">
                    <c:v>x</c:v>
                  </c:pt>
                  <c:pt idx="34">
                    <c:v>x</c:v>
                  </c:pt>
                </c:lvl>
                <c:lvl>
                  <c:pt idx="0">
                    <c:v>Awareness</c:v>
                  </c:pt>
                  <c:pt idx="1">
                    <c:v>Dispositions</c:v>
                  </c:pt>
                  <c:pt idx="2">
                    <c:v>Strategy/Culture</c:v>
                  </c:pt>
                  <c:pt idx="3">
                    <c:v>Plan, Implement, Mon</c:v>
                  </c:pt>
                  <c:pt idx="4">
                    <c:v>Inquiry Process</c:v>
                  </c:pt>
                  <c:pt idx="5">
                    <c:v>Discovery / Explore</c:v>
                  </c:pt>
                  <c:pt idx="6">
                    <c:v>Ethics</c:v>
                  </c:pt>
                  <c:pt idx="7">
                    <c:v>Gathering / Collection</c:v>
                  </c:pt>
                  <c:pt idx="8">
                    <c:v>Curation</c:v>
                  </c:pt>
                  <c:pt idx="9">
                    <c:v>Communities</c:v>
                  </c:pt>
                  <c:pt idx="10">
                    <c:v>Requirements</c:v>
                  </c:pt>
                  <c:pt idx="11">
                    <c:v>Valuation</c:v>
                  </c:pt>
                  <c:pt idx="12">
                    <c:v>Evaluation/Assessment</c:v>
                  </c:pt>
                  <c:pt idx="13">
                    <c:v>Informed Decision-mak</c:v>
                  </c:pt>
                  <c:pt idx="14">
                    <c:v>Governance / Steward</c:v>
                  </c:pt>
                  <c:pt idx="15">
                    <c:v>Standards</c:v>
                  </c:pt>
                  <c:pt idx="16">
                    <c:v>Description/Metadata</c:v>
                  </c:pt>
                  <c:pt idx="17">
                    <c:v>Conversion, Interopabl</c:v>
                  </c:pt>
                  <c:pt idx="18">
                    <c:v>Management</c:v>
                  </c:pt>
                  <c:pt idx="19">
                    <c:v>Preservation</c:v>
                  </c:pt>
                  <c:pt idx="20">
                    <c:v>Cleaning</c:v>
                  </c:pt>
                  <c:pt idx="21">
                    <c:v>Systems &amp; Tools</c:v>
                  </c:pt>
                  <c:pt idx="22">
                    <c:v>Policy</c:v>
                  </c:pt>
                  <c:pt idx="23">
                    <c:v>Quality</c:v>
                  </c:pt>
                  <c:pt idx="24">
                    <c:v>Security</c:v>
                  </c:pt>
                  <c:pt idx="25">
                    <c:v>Manipulation</c:v>
                  </c:pt>
                  <c:pt idx="26">
                    <c:v>Statistics &amp; Reasoning</c:v>
                  </c:pt>
                  <c:pt idx="27">
                    <c:v>Critical Thinking</c:v>
                  </c:pt>
                  <c:pt idx="28">
                    <c:v>Analysis</c:v>
                  </c:pt>
                  <c:pt idx="29">
                    <c:v>Interpretation</c:v>
                  </c:pt>
                  <c:pt idx="30">
                    <c:v>Modeling/Architecture</c:v>
                  </c:pt>
                  <c:pt idx="31">
                    <c:v>Data Science and ML</c:v>
                  </c:pt>
                  <c:pt idx="32">
                    <c:v>Citation &amp; Sharing</c:v>
                  </c:pt>
                  <c:pt idx="33">
                    <c:v>Visualization</c:v>
                  </c:pt>
                  <c:pt idx="34">
                    <c:v>Storytelling</c:v>
                  </c:pt>
                  <c:pt idx="35">
                    <c:v>Present Data Verbally</c:v>
                  </c:pt>
                  <c:pt idx="36">
                    <c:v>Change</c:v>
                  </c:pt>
                  <c:pt idx="37">
                    <c:v>Using/Innovating With</c:v>
                  </c:pt>
                  <c:pt idx="38">
                    <c:v>Identifying Problems </c:v>
                  </c:pt>
                  <c:pt idx="39">
                    <c:v>Generate Data</c:v>
                  </c:pt>
                </c:lvl>
              </c:multiLvlStrCache>
            </c:multiLvlStrRef>
          </c:cat>
          <c:val>
            <c:numRef>
              <c:f>Sheet1!$V$3:$V$42</c:f>
              <c:numCache>
                <c:formatCode>General</c:formatCode>
                <c:ptCount val="40"/>
                <c:pt idx="0">
                  <c:v>7</c:v>
                </c:pt>
                <c:pt idx="1">
                  <c:v>1</c:v>
                </c:pt>
                <c:pt idx="2">
                  <c:v>6</c:v>
                </c:pt>
                <c:pt idx="3">
                  <c:v>2</c:v>
                </c:pt>
                <c:pt idx="4">
                  <c:v>4</c:v>
                </c:pt>
                <c:pt idx="5">
                  <c:v>11</c:v>
                </c:pt>
                <c:pt idx="6">
                  <c:v>9</c:v>
                </c:pt>
                <c:pt idx="7">
                  <c:v>10</c:v>
                </c:pt>
                <c:pt idx="8">
                  <c:v>3</c:v>
                </c:pt>
                <c:pt idx="9">
                  <c:v>1</c:v>
                </c:pt>
                <c:pt idx="10">
                  <c:v>2</c:v>
                </c:pt>
                <c:pt idx="11">
                  <c:v>2</c:v>
                </c:pt>
                <c:pt idx="12">
                  <c:v>5</c:v>
                </c:pt>
                <c:pt idx="13">
                  <c:v>11</c:v>
                </c:pt>
                <c:pt idx="14">
                  <c:v>9</c:v>
                </c:pt>
                <c:pt idx="15">
                  <c:v>3</c:v>
                </c:pt>
                <c:pt idx="16">
                  <c:v>9</c:v>
                </c:pt>
                <c:pt idx="17">
                  <c:v>7</c:v>
                </c:pt>
                <c:pt idx="18">
                  <c:v>13</c:v>
                </c:pt>
                <c:pt idx="19">
                  <c:v>4</c:v>
                </c:pt>
                <c:pt idx="20">
                  <c:v>4</c:v>
                </c:pt>
                <c:pt idx="21">
                  <c:v>9</c:v>
                </c:pt>
                <c:pt idx="22">
                  <c:v>1</c:v>
                </c:pt>
                <c:pt idx="23">
                  <c:v>10</c:v>
                </c:pt>
                <c:pt idx="24">
                  <c:v>5</c:v>
                </c:pt>
                <c:pt idx="25">
                  <c:v>8</c:v>
                </c:pt>
                <c:pt idx="26">
                  <c:v>5</c:v>
                </c:pt>
                <c:pt idx="27">
                  <c:v>2</c:v>
                </c:pt>
                <c:pt idx="28">
                  <c:v>17</c:v>
                </c:pt>
                <c:pt idx="29">
                  <c:v>6</c:v>
                </c:pt>
                <c:pt idx="30">
                  <c:v>5</c:v>
                </c:pt>
                <c:pt idx="31">
                  <c:v>2</c:v>
                </c:pt>
                <c:pt idx="32">
                  <c:v>5</c:v>
                </c:pt>
                <c:pt idx="33">
                  <c:v>14</c:v>
                </c:pt>
                <c:pt idx="34">
                  <c:v>7</c:v>
                </c:pt>
                <c:pt idx="35">
                  <c:v>3</c:v>
                </c:pt>
                <c:pt idx="36">
                  <c:v>4</c:v>
                </c:pt>
                <c:pt idx="37">
                  <c:v>3</c:v>
                </c:pt>
                <c:pt idx="38">
                  <c:v>4</c:v>
                </c:pt>
                <c:pt idx="39">
                  <c:v>1</c:v>
                </c:pt>
              </c:numCache>
            </c:numRef>
          </c:val>
          <c:extLst>
            <c:ext xmlns:c16="http://schemas.microsoft.com/office/drawing/2014/chart" uri="{C3380CC4-5D6E-409C-BE32-E72D297353CC}">
              <c16:uniqueId val="{00000000-5CE0-4943-BA22-2E8E5E000B2B}"/>
            </c:ext>
          </c:extLst>
        </c:ser>
        <c:dLbls>
          <c:dLblPos val="inEnd"/>
          <c:showLegendKey val="0"/>
          <c:showVal val="1"/>
          <c:showCatName val="0"/>
          <c:showSerName val="0"/>
          <c:showPercent val="0"/>
          <c:showBubbleSize val="0"/>
        </c:dLbls>
        <c:gapWidth val="100"/>
        <c:axId val="669841088"/>
        <c:axId val="669841504"/>
      </c:barChart>
      <c:catAx>
        <c:axId val="669841088"/>
        <c:scaling>
          <c:orientation val="maxMin"/>
        </c:scaling>
        <c:delete val="1"/>
        <c:axPos val="l"/>
        <c:numFmt formatCode="General" sourceLinked="1"/>
        <c:majorTickMark val="none"/>
        <c:minorTickMark val="none"/>
        <c:tickLblPos val="nextTo"/>
        <c:crossAx val="669841504"/>
        <c:crosses val="autoZero"/>
        <c:auto val="1"/>
        <c:lblAlgn val="ctr"/>
        <c:lblOffset val="100"/>
        <c:noMultiLvlLbl val="0"/>
      </c:catAx>
      <c:valAx>
        <c:axId val="669841504"/>
        <c:scaling>
          <c:orientation val="minMax"/>
        </c:scaling>
        <c:delete val="0"/>
        <c:axPos val="t"/>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669841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Role-Defined Data Literacy Skills Profile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radarChart>
        <c:radarStyle val="filled"/>
        <c:varyColors val="0"/>
        <c:ser>
          <c:idx val="0"/>
          <c:order val="0"/>
          <c:spPr>
            <a:solidFill>
              <a:schemeClr val="accent1"/>
            </a:solidFill>
            <a:ln>
              <a:noFill/>
            </a:ln>
            <a:effectLst/>
          </c:spPr>
          <c:cat>
            <c:multiLvlStrRef>
              <c:f>'[data literacy.xlsx]Sheet1'!$A$3:$R$42</c:f>
              <c:multiLvlStrCache>
                <c:ptCount val="40"/>
                <c:lvl>
                  <c:pt idx="0">
                    <c:v>x</c:v>
                  </c:pt>
                  <c:pt idx="2">
                    <c:v>x</c:v>
                  </c:pt>
                  <c:pt idx="6">
                    <c:v>x</c:v>
                  </c:pt>
                  <c:pt idx="13">
                    <c:v>x</c:v>
                  </c:pt>
                  <c:pt idx="14">
                    <c:v>x</c:v>
                  </c:pt>
                  <c:pt idx="15">
                    <c:v>x</c:v>
                  </c:pt>
                  <c:pt idx="17">
                    <c:v>x</c:v>
                  </c:pt>
                  <c:pt idx="21">
                    <c:v>x</c:v>
                  </c:pt>
                  <c:pt idx="23">
                    <c:v>x</c:v>
                  </c:pt>
                  <c:pt idx="24">
                    <c:v>x</c:v>
                  </c:pt>
                  <c:pt idx="28">
                    <c:v>x</c:v>
                  </c:pt>
                  <c:pt idx="33">
                    <c:v>x</c:v>
                  </c:pt>
                  <c:pt idx="34">
                    <c:v>x</c:v>
                  </c:pt>
                </c:lvl>
                <c:lvl>
                  <c:pt idx="0">
                    <c:v>Awareness</c:v>
                  </c:pt>
                  <c:pt idx="1">
                    <c:v>Dispositions</c:v>
                  </c:pt>
                  <c:pt idx="2">
                    <c:v>Strategy/Culture</c:v>
                  </c:pt>
                  <c:pt idx="3">
                    <c:v>Plan, Implement, Mon</c:v>
                  </c:pt>
                  <c:pt idx="4">
                    <c:v>Inquiry Process</c:v>
                  </c:pt>
                  <c:pt idx="5">
                    <c:v>Discovery / Explore</c:v>
                  </c:pt>
                  <c:pt idx="6">
                    <c:v>Ethics</c:v>
                  </c:pt>
                  <c:pt idx="7">
                    <c:v>Gathering / Collection</c:v>
                  </c:pt>
                  <c:pt idx="8">
                    <c:v>Curation</c:v>
                  </c:pt>
                  <c:pt idx="9">
                    <c:v>Communities</c:v>
                  </c:pt>
                  <c:pt idx="10">
                    <c:v>Requirements</c:v>
                  </c:pt>
                  <c:pt idx="11">
                    <c:v>Valuation</c:v>
                  </c:pt>
                  <c:pt idx="12">
                    <c:v>Evaluation/Assessment</c:v>
                  </c:pt>
                  <c:pt idx="13">
                    <c:v>Informed Decision-mak</c:v>
                  </c:pt>
                  <c:pt idx="14">
                    <c:v>Governance / Steward</c:v>
                  </c:pt>
                  <c:pt idx="15">
                    <c:v>Standards</c:v>
                  </c:pt>
                  <c:pt idx="16">
                    <c:v>Description/Metadata</c:v>
                  </c:pt>
                  <c:pt idx="17">
                    <c:v>Conversion, Interopabl</c:v>
                  </c:pt>
                  <c:pt idx="18">
                    <c:v>Management</c:v>
                  </c:pt>
                  <c:pt idx="19">
                    <c:v>Preservation</c:v>
                  </c:pt>
                  <c:pt idx="20">
                    <c:v>Cleaning</c:v>
                  </c:pt>
                  <c:pt idx="21">
                    <c:v>Systems &amp; Tools</c:v>
                  </c:pt>
                  <c:pt idx="22">
                    <c:v>Policy</c:v>
                  </c:pt>
                  <c:pt idx="23">
                    <c:v>Quality</c:v>
                  </c:pt>
                  <c:pt idx="24">
                    <c:v>Security</c:v>
                  </c:pt>
                  <c:pt idx="25">
                    <c:v>Manipulation</c:v>
                  </c:pt>
                  <c:pt idx="26">
                    <c:v>Statistics &amp; Reasoning</c:v>
                  </c:pt>
                  <c:pt idx="27">
                    <c:v>Critical Thinking</c:v>
                  </c:pt>
                  <c:pt idx="28">
                    <c:v>Analysis</c:v>
                  </c:pt>
                  <c:pt idx="29">
                    <c:v>Interpretation</c:v>
                  </c:pt>
                  <c:pt idx="30">
                    <c:v>Modeling/Architecture</c:v>
                  </c:pt>
                  <c:pt idx="31">
                    <c:v>Data Science and ML</c:v>
                  </c:pt>
                  <c:pt idx="32">
                    <c:v>Citation &amp; Sharing</c:v>
                  </c:pt>
                  <c:pt idx="33">
                    <c:v>Visualization</c:v>
                  </c:pt>
                  <c:pt idx="34">
                    <c:v>Storytelling</c:v>
                  </c:pt>
                  <c:pt idx="35">
                    <c:v>Present Data Verbally</c:v>
                  </c:pt>
                  <c:pt idx="36">
                    <c:v>Change</c:v>
                  </c:pt>
                  <c:pt idx="37">
                    <c:v>Using/Innovating With</c:v>
                  </c:pt>
                  <c:pt idx="38">
                    <c:v>Identifying Problems </c:v>
                  </c:pt>
                  <c:pt idx="39">
                    <c:v>Generate Data</c:v>
                  </c:pt>
                </c:lvl>
              </c:multiLvlStrCache>
            </c:multiLvlStrRef>
          </c:cat>
          <c:val>
            <c:numRef>
              <c:f>'[data literacy.xlsx]Sheet1'!$S$3:$S$42</c:f>
            </c:numRef>
          </c:val>
          <c:extLst>
            <c:ext xmlns:c16="http://schemas.microsoft.com/office/drawing/2014/chart" uri="{C3380CC4-5D6E-409C-BE32-E72D297353CC}">
              <c16:uniqueId val="{00000000-D852-43FB-AE41-B70ABEB5283E}"/>
            </c:ext>
          </c:extLst>
        </c:ser>
        <c:ser>
          <c:idx val="1"/>
          <c:order val="1"/>
          <c:spPr>
            <a:solidFill>
              <a:schemeClr val="accent2"/>
            </a:solidFill>
            <a:ln>
              <a:noFill/>
            </a:ln>
            <a:effectLst/>
          </c:spPr>
          <c:cat>
            <c:multiLvlStrRef>
              <c:f>'[data literacy.xlsx]Sheet1'!$A$3:$R$42</c:f>
              <c:multiLvlStrCache>
                <c:ptCount val="40"/>
                <c:lvl>
                  <c:pt idx="0">
                    <c:v>x</c:v>
                  </c:pt>
                  <c:pt idx="2">
                    <c:v>x</c:v>
                  </c:pt>
                  <c:pt idx="6">
                    <c:v>x</c:v>
                  </c:pt>
                  <c:pt idx="13">
                    <c:v>x</c:v>
                  </c:pt>
                  <c:pt idx="14">
                    <c:v>x</c:v>
                  </c:pt>
                  <c:pt idx="15">
                    <c:v>x</c:v>
                  </c:pt>
                  <c:pt idx="17">
                    <c:v>x</c:v>
                  </c:pt>
                  <c:pt idx="21">
                    <c:v>x</c:v>
                  </c:pt>
                  <c:pt idx="23">
                    <c:v>x</c:v>
                  </c:pt>
                  <c:pt idx="24">
                    <c:v>x</c:v>
                  </c:pt>
                  <c:pt idx="28">
                    <c:v>x</c:v>
                  </c:pt>
                  <c:pt idx="33">
                    <c:v>x</c:v>
                  </c:pt>
                  <c:pt idx="34">
                    <c:v>x</c:v>
                  </c:pt>
                </c:lvl>
                <c:lvl>
                  <c:pt idx="0">
                    <c:v>Awareness</c:v>
                  </c:pt>
                  <c:pt idx="1">
                    <c:v>Dispositions</c:v>
                  </c:pt>
                  <c:pt idx="2">
                    <c:v>Strategy/Culture</c:v>
                  </c:pt>
                  <c:pt idx="3">
                    <c:v>Plan, Implement, Mon</c:v>
                  </c:pt>
                  <c:pt idx="4">
                    <c:v>Inquiry Process</c:v>
                  </c:pt>
                  <c:pt idx="5">
                    <c:v>Discovery / Explore</c:v>
                  </c:pt>
                  <c:pt idx="6">
                    <c:v>Ethics</c:v>
                  </c:pt>
                  <c:pt idx="7">
                    <c:v>Gathering / Collection</c:v>
                  </c:pt>
                  <c:pt idx="8">
                    <c:v>Curation</c:v>
                  </c:pt>
                  <c:pt idx="9">
                    <c:v>Communities</c:v>
                  </c:pt>
                  <c:pt idx="10">
                    <c:v>Requirements</c:v>
                  </c:pt>
                  <c:pt idx="11">
                    <c:v>Valuation</c:v>
                  </c:pt>
                  <c:pt idx="12">
                    <c:v>Evaluation/Assessment</c:v>
                  </c:pt>
                  <c:pt idx="13">
                    <c:v>Informed Decision-mak</c:v>
                  </c:pt>
                  <c:pt idx="14">
                    <c:v>Governance / Steward</c:v>
                  </c:pt>
                  <c:pt idx="15">
                    <c:v>Standards</c:v>
                  </c:pt>
                  <c:pt idx="16">
                    <c:v>Description/Metadata</c:v>
                  </c:pt>
                  <c:pt idx="17">
                    <c:v>Conversion, Interopabl</c:v>
                  </c:pt>
                  <c:pt idx="18">
                    <c:v>Management</c:v>
                  </c:pt>
                  <c:pt idx="19">
                    <c:v>Preservation</c:v>
                  </c:pt>
                  <c:pt idx="20">
                    <c:v>Cleaning</c:v>
                  </c:pt>
                  <c:pt idx="21">
                    <c:v>Systems &amp; Tools</c:v>
                  </c:pt>
                  <c:pt idx="22">
                    <c:v>Policy</c:v>
                  </c:pt>
                  <c:pt idx="23">
                    <c:v>Quality</c:v>
                  </c:pt>
                  <c:pt idx="24">
                    <c:v>Security</c:v>
                  </c:pt>
                  <c:pt idx="25">
                    <c:v>Manipulation</c:v>
                  </c:pt>
                  <c:pt idx="26">
                    <c:v>Statistics &amp; Reasoning</c:v>
                  </c:pt>
                  <c:pt idx="27">
                    <c:v>Critical Thinking</c:v>
                  </c:pt>
                  <c:pt idx="28">
                    <c:v>Analysis</c:v>
                  </c:pt>
                  <c:pt idx="29">
                    <c:v>Interpretation</c:v>
                  </c:pt>
                  <c:pt idx="30">
                    <c:v>Modeling/Architecture</c:v>
                  </c:pt>
                  <c:pt idx="31">
                    <c:v>Data Science and ML</c:v>
                  </c:pt>
                  <c:pt idx="32">
                    <c:v>Citation &amp; Sharing</c:v>
                  </c:pt>
                  <c:pt idx="33">
                    <c:v>Visualization</c:v>
                  </c:pt>
                  <c:pt idx="34">
                    <c:v>Storytelling</c:v>
                  </c:pt>
                  <c:pt idx="35">
                    <c:v>Present Data Verbally</c:v>
                  </c:pt>
                  <c:pt idx="36">
                    <c:v>Change</c:v>
                  </c:pt>
                  <c:pt idx="37">
                    <c:v>Using/Innovating With</c:v>
                  </c:pt>
                  <c:pt idx="38">
                    <c:v>Identifying Problems </c:v>
                  </c:pt>
                  <c:pt idx="39">
                    <c:v>Generate Data</c:v>
                  </c:pt>
                </c:lvl>
              </c:multiLvlStrCache>
            </c:multiLvlStrRef>
          </c:cat>
          <c:val>
            <c:numRef>
              <c:f>'[data literacy.xlsx]Sheet1'!$T$3:$T$42</c:f>
            </c:numRef>
          </c:val>
          <c:extLst>
            <c:ext xmlns:c16="http://schemas.microsoft.com/office/drawing/2014/chart" uri="{C3380CC4-5D6E-409C-BE32-E72D297353CC}">
              <c16:uniqueId val="{00000001-D852-43FB-AE41-B70ABEB5283E}"/>
            </c:ext>
          </c:extLst>
        </c:ser>
        <c:ser>
          <c:idx val="2"/>
          <c:order val="2"/>
          <c:spPr>
            <a:solidFill>
              <a:schemeClr val="accent3"/>
            </a:solidFill>
            <a:ln>
              <a:noFill/>
            </a:ln>
            <a:effectLst/>
          </c:spPr>
          <c:cat>
            <c:multiLvlStrRef>
              <c:f>'[data literacy.xlsx]Sheet1'!$A$3:$R$42</c:f>
              <c:multiLvlStrCache>
                <c:ptCount val="40"/>
                <c:lvl>
                  <c:pt idx="0">
                    <c:v>x</c:v>
                  </c:pt>
                  <c:pt idx="2">
                    <c:v>x</c:v>
                  </c:pt>
                  <c:pt idx="6">
                    <c:v>x</c:v>
                  </c:pt>
                  <c:pt idx="13">
                    <c:v>x</c:v>
                  </c:pt>
                  <c:pt idx="14">
                    <c:v>x</c:v>
                  </c:pt>
                  <c:pt idx="15">
                    <c:v>x</c:v>
                  </c:pt>
                  <c:pt idx="17">
                    <c:v>x</c:v>
                  </c:pt>
                  <c:pt idx="21">
                    <c:v>x</c:v>
                  </c:pt>
                  <c:pt idx="23">
                    <c:v>x</c:v>
                  </c:pt>
                  <c:pt idx="24">
                    <c:v>x</c:v>
                  </c:pt>
                  <c:pt idx="28">
                    <c:v>x</c:v>
                  </c:pt>
                  <c:pt idx="33">
                    <c:v>x</c:v>
                  </c:pt>
                  <c:pt idx="34">
                    <c:v>x</c:v>
                  </c:pt>
                </c:lvl>
                <c:lvl>
                  <c:pt idx="0">
                    <c:v>Awareness</c:v>
                  </c:pt>
                  <c:pt idx="1">
                    <c:v>Dispositions</c:v>
                  </c:pt>
                  <c:pt idx="2">
                    <c:v>Strategy/Culture</c:v>
                  </c:pt>
                  <c:pt idx="3">
                    <c:v>Plan, Implement, Mon</c:v>
                  </c:pt>
                  <c:pt idx="4">
                    <c:v>Inquiry Process</c:v>
                  </c:pt>
                  <c:pt idx="5">
                    <c:v>Discovery / Explore</c:v>
                  </c:pt>
                  <c:pt idx="6">
                    <c:v>Ethics</c:v>
                  </c:pt>
                  <c:pt idx="7">
                    <c:v>Gathering / Collection</c:v>
                  </c:pt>
                  <c:pt idx="8">
                    <c:v>Curation</c:v>
                  </c:pt>
                  <c:pt idx="9">
                    <c:v>Communities</c:v>
                  </c:pt>
                  <c:pt idx="10">
                    <c:v>Requirements</c:v>
                  </c:pt>
                  <c:pt idx="11">
                    <c:v>Valuation</c:v>
                  </c:pt>
                  <c:pt idx="12">
                    <c:v>Evaluation/Assessment</c:v>
                  </c:pt>
                  <c:pt idx="13">
                    <c:v>Informed Decision-mak</c:v>
                  </c:pt>
                  <c:pt idx="14">
                    <c:v>Governance / Steward</c:v>
                  </c:pt>
                  <c:pt idx="15">
                    <c:v>Standards</c:v>
                  </c:pt>
                  <c:pt idx="16">
                    <c:v>Description/Metadata</c:v>
                  </c:pt>
                  <c:pt idx="17">
                    <c:v>Conversion, Interopabl</c:v>
                  </c:pt>
                  <c:pt idx="18">
                    <c:v>Management</c:v>
                  </c:pt>
                  <c:pt idx="19">
                    <c:v>Preservation</c:v>
                  </c:pt>
                  <c:pt idx="20">
                    <c:v>Cleaning</c:v>
                  </c:pt>
                  <c:pt idx="21">
                    <c:v>Systems &amp; Tools</c:v>
                  </c:pt>
                  <c:pt idx="22">
                    <c:v>Policy</c:v>
                  </c:pt>
                  <c:pt idx="23">
                    <c:v>Quality</c:v>
                  </c:pt>
                  <c:pt idx="24">
                    <c:v>Security</c:v>
                  </c:pt>
                  <c:pt idx="25">
                    <c:v>Manipulation</c:v>
                  </c:pt>
                  <c:pt idx="26">
                    <c:v>Statistics &amp; Reasoning</c:v>
                  </c:pt>
                  <c:pt idx="27">
                    <c:v>Critical Thinking</c:v>
                  </c:pt>
                  <c:pt idx="28">
                    <c:v>Analysis</c:v>
                  </c:pt>
                  <c:pt idx="29">
                    <c:v>Interpretation</c:v>
                  </c:pt>
                  <c:pt idx="30">
                    <c:v>Modeling/Architecture</c:v>
                  </c:pt>
                  <c:pt idx="31">
                    <c:v>Data Science and ML</c:v>
                  </c:pt>
                  <c:pt idx="32">
                    <c:v>Citation &amp; Sharing</c:v>
                  </c:pt>
                  <c:pt idx="33">
                    <c:v>Visualization</c:v>
                  </c:pt>
                  <c:pt idx="34">
                    <c:v>Storytelling</c:v>
                  </c:pt>
                  <c:pt idx="35">
                    <c:v>Present Data Verbally</c:v>
                  </c:pt>
                  <c:pt idx="36">
                    <c:v>Change</c:v>
                  </c:pt>
                  <c:pt idx="37">
                    <c:v>Using/Innovating With</c:v>
                  </c:pt>
                  <c:pt idx="38">
                    <c:v>Identifying Problems </c:v>
                  </c:pt>
                  <c:pt idx="39">
                    <c:v>Generate Data</c:v>
                  </c:pt>
                </c:lvl>
              </c:multiLvlStrCache>
            </c:multiLvlStrRef>
          </c:cat>
          <c:val>
            <c:numRef>
              <c:f>'[data literacy.xlsx]Sheet1'!$U$3:$U$42</c:f>
            </c:numRef>
          </c:val>
          <c:extLst>
            <c:ext xmlns:c16="http://schemas.microsoft.com/office/drawing/2014/chart" uri="{C3380CC4-5D6E-409C-BE32-E72D297353CC}">
              <c16:uniqueId val="{00000002-D852-43FB-AE41-B70ABEB5283E}"/>
            </c:ext>
          </c:extLst>
        </c:ser>
        <c:ser>
          <c:idx val="3"/>
          <c:order val="3"/>
          <c:spPr>
            <a:solidFill>
              <a:schemeClr val="accent4"/>
            </a:solidFill>
            <a:ln>
              <a:noFill/>
            </a:ln>
            <a:effectLst/>
          </c:spPr>
          <c:cat>
            <c:multiLvlStrRef>
              <c:f>'[data literacy.xlsx]Sheet1'!$A$3:$R$42</c:f>
              <c:multiLvlStrCache>
                <c:ptCount val="40"/>
                <c:lvl>
                  <c:pt idx="0">
                    <c:v>x</c:v>
                  </c:pt>
                  <c:pt idx="2">
                    <c:v>x</c:v>
                  </c:pt>
                  <c:pt idx="6">
                    <c:v>x</c:v>
                  </c:pt>
                  <c:pt idx="13">
                    <c:v>x</c:v>
                  </c:pt>
                  <c:pt idx="14">
                    <c:v>x</c:v>
                  </c:pt>
                  <c:pt idx="15">
                    <c:v>x</c:v>
                  </c:pt>
                  <c:pt idx="17">
                    <c:v>x</c:v>
                  </c:pt>
                  <c:pt idx="21">
                    <c:v>x</c:v>
                  </c:pt>
                  <c:pt idx="23">
                    <c:v>x</c:v>
                  </c:pt>
                  <c:pt idx="24">
                    <c:v>x</c:v>
                  </c:pt>
                  <c:pt idx="28">
                    <c:v>x</c:v>
                  </c:pt>
                  <c:pt idx="33">
                    <c:v>x</c:v>
                  </c:pt>
                  <c:pt idx="34">
                    <c:v>x</c:v>
                  </c:pt>
                </c:lvl>
                <c:lvl>
                  <c:pt idx="0">
                    <c:v>Awareness</c:v>
                  </c:pt>
                  <c:pt idx="1">
                    <c:v>Dispositions</c:v>
                  </c:pt>
                  <c:pt idx="2">
                    <c:v>Strategy/Culture</c:v>
                  </c:pt>
                  <c:pt idx="3">
                    <c:v>Plan, Implement, Mon</c:v>
                  </c:pt>
                  <c:pt idx="4">
                    <c:v>Inquiry Process</c:v>
                  </c:pt>
                  <c:pt idx="5">
                    <c:v>Discovery / Explore</c:v>
                  </c:pt>
                  <c:pt idx="6">
                    <c:v>Ethics</c:v>
                  </c:pt>
                  <c:pt idx="7">
                    <c:v>Gathering / Collection</c:v>
                  </c:pt>
                  <c:pt idx="8">
                    <c:v>Curation</c:v>
                  </c:pt>
                  <c:pt idx="9">
                    <c:v>Communities</c:v>
                  </c:pt>
                  <c:pt idx="10">
                    <c:v>Requirements</c:v>
                  </c:pt>
                  <c:pt idx="11">
                    <c:v>Valuation</c:v>
                  </c:pt>
                  <c:pt idx="12">
                    <c:v>Evaluation/Assessment</c:v>
                  </c:pt>
                  <c:pt idx="13">
                    <c:v>Informed Decision-mak</c:v>
                  </c:pt>
                  <c:pt idx="14">
                    <c:v>Governance / Steward</c:v>
                  </c:pt>
                  <c:pt idx="15">
                    <c:v>Standards</c:v>
                  </c:pt>
                  <c:pt idx="16">
                    <c:v>Description/Metadata</c:v>
                  </c:pt>
                  <c:pt idx="17">
                    <c:v>Conversion, Interopabl</c:v>
                  </c:pt>
                  <c:pt idx="18">
                    <c:v>Management</c:v>
                  </c:pt>
                  <c:pt idx="19">
                    <c:v>Preservation</c:v>
                  </c:pt>
                  <c:pt idx="20">
                    <c:v>Cleaning</c:v>
                  </c:pt>
                  <c:pt idx="21">
                    <c:v>Systems &amp; Tools</c:v>
                  </c:pt>
                  <c:pt idx="22">
                    <c:v>Policy</c:v>
                  </c:pt>
                  <c:pt idx="23">
                    <c:v>Quality</c:v>
                  </c:pt>
                  <c:pt idx="24">
                    <c:v>Security</c:v>
                  </c:pt>
                  <c:pt idx="25">
                    <c:v>Manipulation</c:v>
                  </c:pt>
                  <c:pt idx="26">
                    <c:v>Statistics &amp; Reasoning</c:v>
                  </c:pt>
                  <c:pt idx="27">
                    <c:v>Critical Thinking</c:v>
                  </c:pt>
                  <c:pt idx="28">
                    <c:v>Analysis</c:v>
                  </c:pt>
                  <c:pt idx="29">
                    <c:v>Interpretation</c:v>
                  </c:pt>
                  <c:pt idx="30">
                    <c:v>Modeling/Architecture</c:v>
                  </c:pt>
                  <c:pt idx="31">
                    <c:v>Data Science and ML</c:v>
                  </c:pt>
                  <c:pt idx="32">
                    <c:v>Citation &amp; Sharing</c:v>
                  </c:pt>
                  <c:pt idx="33">
                    <c:v>Visualization</c:v>
                  </c:pt>
                  <c:pt idx="34">
                    <c:v>Storytelling</c:v>
                  </c:pt>
                  <c:pt idx="35">
                    <c:v>Present Data Verbally</c:v>
                  </c:pt>
                  <c:pt idx="36">
                    <c:v>Change</c:v>
                  </c:pt>
                  <c:pt idx="37">
                    <c:v>Using/Innovating With</c:v>
                  </c:pt>
                  <c:pt idx="38">
                    <c:v>Identifying Problems </c:v>
                  </c:pt>
                  <c:pt idx="39">
                    <c:v>Generate Data</c:v>
                  </c:pt>
                </c:lvl>
              </c:multiLvlStrCache>
            </c:multiLvlStrRef>
          </c:cat>
          <c:val>
            <c:numRef>
              <c:f>'[data literacy.xlsx]Sheet1'!$V$3:$V$42</c:f>
              <c:numCache>
                <c:formatCode>General</c:formatCode>
                <c:ptCount val="40"/>
                <c:pt idx="0">
                  <c:v>7</c:v>
                </c:pt>
                <c:pt idx="1">
                  <c:v>1</c:v>
                </c:pt>
                <c:pt idx="2">
                  <c:v>6</c:v>
                </c:pt>
                <c:pt idx="3">
                  <c:v>2</c:v>
                </c:pt>
                <c:pt idx="4">
                  <c:v>4</c:v>
                </c:pt>
                <c:pt idx="5">
                  <c:v>11</c:v>
                </c:pt>
                <c:pt idx="6">
                  <c:v>9</c:v>
                </c:pt>
                <c:pt idx="7">
                  <c:v>10</c:v>
                </c:pt>
                <c:pt idx="8">
                  <c:v>3</c:v>
                </c:pt>
                <c:pt idx="9">
                  <c:v>1</c:v>
                </c:pt>
                <c:pt idx="10">
                  <c:v>2</c:v>
                </c:pt>
                <c:pt idx="11">
                  <c:v>2</c:v>
                </c:pt>
                <c:pt idx="12">
                  <c:v>5</c:v>
                </c:pt>
                <c:pt idx="13">
                  <c:v>11</c:v>
                </c:pt>
                <c:pt idx="14">
                  <c:v>9</c:v>
                </c:pt>
                <c:pt idx="15">
                  <c:v>3</c:v>
                </c:pt>
                <c:pt idx="16">
                  <c:v>9</c:v>
                </c:pt>
                <c:pt idx="17">
                  <c:v>7</c:v>
                </c:pt>
                <c:pt idx="18">
                  <c:v>13</c:v>
                </c:pt>
                <c:pt idx="19">
                  <c:v>4</c:v>
                </c:pt>
                <c:pt idx="20">
                  <c:v>4</c:v>
                </c:pt>
                <c:pt idx="21">
                  <c:v>9</c:v>
                </c:pt>
                <c:pt idx="22">
                  <c:v>1</c:v>
                </c:pt>
                <c:pt idx="23">
                  <c:v>10</c:v>
                </c:pt>
                <c:pt idx="24">
                  <c:v>5</c:v>
                </c:pt>
                <c:pt idx="25">
                  <c:v>8</c:v>
                </c:pt>
                <c:pt idx="26">
                  <c:v>5</c:v>
                </c:pt>
                <c:pt idx="27">
                  <c:v>2</c:v>
                </c:pt>
                <c:pt idx="28">
                  <c:v>17</c:v>
                </c:pt>
                <c:pt idx="29">
                  <c:v>6</c:v>
                </c:pt>
                <c:pt idx="30">
                  <c:v>5</c:v>
                </c:pt>
                <c:pt idx="31">
                  <c:v>2</c:v>
                </c:pt>
                <c:pt idx="32">
                  <c:v>5</c:v>
                </c:pt>
                <c:pt idx="33">
                  <c:v>14</c:v>
                </c:pt>
                <c:pt idx="34">
                  <c:v>7</c:v>
                </c:pt>
                <c:pt idx="35">
                  <c:v>3</c:v>
                </c:pt>
                <c:pt idx="36">
                  <c:v>4</c:v>
                </c:pt>
                <c:pt idx="37">
                  <c:v>3</c:v>
                </c:pt>
                <c:pt idx="38">
                  <c:v>4</c:v>
                </c:pt>
                <c:pt idx="39">
                  <c:v>1</c:v>
                </c:pt>
              </c:numCache>
            </c:numRef>
          </c:val>
          <c:extLst>
            <c:ext xmlns:c16="http://schemas.microsoft.com/office/drawing/2014/chart" uri="{C3380CC4-5D6E-409C-BE32-E72D297353CC}">
              <c16:uniqueId val="{00000003-D852-43FB-AE41-B70ABEB5283E}"/>
            </c:ext>
          </c:extLst>
        </c:ser>
        <c:dLbls>
          <c:showLegendKey val="0"/>
          <c:showVal val="0"/>
          <c:showCatName val="0"/>
          <c:showSerName val="0"/>
          <c:showPercent val="0"/>
          <c:showBubbleSize val="0"/>
        </c:dLbls>
        <c:axId val="1962118288"/>
        <c:axId val="1962115376"/>
      </c:radarChart>
      <c:catAx>
        <c:axId val="1962118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2115376"/>
        <c:crosses val="autoZero"/>
        <c:auto val="1"/>
        <c:lblAlgn val="ctr"/>
        <c:lblOffset val="100"/>
        <c:noMultiLvlLbl val="0"/>
      </c:catAx>
      <c:valAx>
        <c:axId val="1962115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2118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899CB2-882C-4C55-AEAB-2C86FC350445}"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0EEEF0B9-7B5E-4840-9077-18DA068CEFA1}">
      <dgm:prSet phldrT="[Text]"/>
      <dgm:spPr/>
      <dgm:t>
        <a:bodyPr/>
        <a:lstStyle/>
        <a:p>
          <a:r>
            <a:rPr lang="en-US" b="1" dirty="0"/>
            <a:t>Competency Model or Framework</a:t>
          </a:r>
          <a:endParaRPr lang="en-US" dirty="0"/>
        </a:p>
      </dgm:t>
    </dgm:pt>
    <dgm:pt modelId="{3207819C-3C8F-4A2A-A02C-820AB5802AA7}" type="parTrans" cxnId="{F580646F-CEB7-4F61-ADB9-3E93ADB31D72}">
      <dgm:prSet/>
      <dgm:spPr/>
      <dgm:t>
        <a:bodyPr/>
        <a:lstStyle/>
        <a:p>
          <a:endParaRPr lang="en-US"/>
        </a:p>
      </dgm:t>
    </dgm:pt>
    <dgm:pt modelId="{B9D8A023-927E-4166-A2E3-3BA2B4DDA430}" type="sibTrans" cxnId="{F580646F-CEB7-4F61-ADB9-3E93ADB31D72}">
      <dgm:prSet/>
      <dgm:spPr/>
      <dgm:t>
        <a:bodyPr/>
        <a:lstStyle/>
        <a:p>
          <a:endParaRPr lang="en-US"/>
        </a:p>
      </dgm:t>
    </dgm:pt>
    <dgm:pt modelId="{5CF93D8D-4EBA-4C0B-A9EE-CB248CC6326C}">
      <dgm:prSet phldrT="[Text]"/>
      <dgm:spPr/>
      <dgm:t>
        <a:bodyPr/>
        <a:lstStyle/>
        <a:p>
          <a:r>
            <a:rPr lang="en-US" b="1" dirty="0"/>
            <a:t>Evaluation or Assessment Framework</a:t>
          </a:r>
          <a:endParaRPr lang="en-US" dirty="0"/>
        </a:p>
      </dgm:t>
    </dgm:pt>
    <dgm:pt modelId="{88D7D147-3852-46E8-936E-E7229CF9E87F}" type="parTrans" cxnId="{CF1AC01D-DD5F-4830-8F98-909CF5799C18}">
      <dgm:prSet/>
      <dgm:spPr/>
      <dgm:t>
        <a:bodyPr/>
        <a:lstStyle/>
        <a:p>
          <a:endParaRPr lang="en-US"/>
        </a:p>
      </dgm:t>
    </dgm:pt>
    <dgm:pt modelId="{482CE964-8E2A-4A44-A951-5C2C6110535D}" type="sibTrans" cxnId="{CF1AC01D-DD5F-4830-8F98-909CF5799C18}">
      <dgm:prSet/>
      <dgm:spPr/>
      <dgm:t>
        <a:bodyPr/>
        <a:lstStyle/>
        <a:p>
          <a:endParaRPr lang="en-US"/>
        </a:p>
      </dgm:t>
    </dgm:pt>
    <dgm:pt modelId="{17E7A43D-172D-4487-9391-83715A61DCD6}">
      <dgm:prSet phldrT="[Text]"/>
      <dgm:spPr/>
      <dgm:t>
        <a:bodyPr/>
        <a:lstStyle/>
        <a:p>
          <a:r>
            <a:rPr lang="en-US" b="1" dirty="0"/>
            <a:t>Teaching Framework</a:t>
          </a:r>
          <a:endParaRPr lang="en-US" dirty="0"/>
        </a:p>
      </dgm:t>
    </dgm:pt>
    <dgm:pt modelId="{20E087DC-7D4C-4BD9-A651-5401A258BEAF}" type="parTrans" cxnId="{7B0AE4E6-1B93-40B1-A75E-929E66F5DA0E}">
      <dgm:prSet/>
      <dgm:spPr/>
      <dgm:t>
        <a:bodyPr/>
        <a:lstStyle/>
        <a:p>
          <a:endParaRPr lang="en-US"/>
        </a:p>
      </dgm:t>
    </dgm:pt>
    <dgm:pt modelId="{F9C4BC13-11AC-4113-998E-CFEE3E64CD22}" type="sibTrans" cxnId="{7B0AE4E6-1B93-40B1-A75E-929E66F5DA0E}">
      <dgm:prSet/>
      <dgm:spPr/>
      <dgm:t>
        <a:bodyPr/>
        <a:lstStyle/>
        <a:p>
          <a:endParaRPr lang="en-US"/>
        </a:p>
      </dgm:t>
    </dgm:pt>
    <dgm:pt modelId="{3825815F-D4FD-435B-A781-1F6584AAACD5}" type="pres">
      <dgm:prSet presAssocID="{D8899CB2-882C-4C55-AEAB-2C86FC350445}" presName="linear" presStyleCnt="0">
        <dgm:presLayoutVars>
          <dgm:dir/>
          <dgm:animLvl val="lvl"/>
          <dgm:resizeHandles val="exact"/>
        </dgm:presLayoutVars>
      </dgm:prSet>
      <dgm:spPr/>
    </dgm:pt>
    <dgm:pt modelId="{792B303C-D341-462A-95BF-AE4C49C29328}" type="pres">
      <dgm:prSet presAssocID="{0EEEF0B9-7B5E-4840-9077-18DA068CEFA1}" presName="parentLin" presStyleCnt="0"/>
      <dgm:spPr/>
    </dgm:pt>
    <dgm:pt modelId="{AB31FED7-5646-4B2F-8313-3386080C2985}" type="pres">
      <dgm:prSet presAssocID="{0EEEF0B9-7B5E-4840-9077-18DA068CEFA1}" presName="parentLeftMargin" presStyleLbl="node1" presStyleIdx="0" presStyleCnt="3"/>
      <dgm:spPr/>
    </dgm:pt>
    <dgm:pt modelId="{ED1BC05F-E3DB-41C2-8DF3-1F3F318398F6}" type="pres">
      <dgm:prSet presAssocID="{0EEEF0B9-7B5E-4840-9077-18DA068CEFA1}" presName="parentText" presStyleLbl="node1" presStyleIdx="0" presStyleCnt="3">
        <dgm:presLayoutVars>
          <dgm:chMax val="0"/>
          <dgm:bulletEnabled val="1"/>
        </dgm:presLayoutVars>
      </dgm:prSet>
      <dgm:spPr/>
    </dgm:pt>
    <dgm:pt modelId="{F133876A-D744-41A6-A7D2-103FD296046A}" type="pres">
      <dgm:prSet presAssocID="{0EEEF0B9-7B5E-4840-9077-18DA068CEFA1}" presName="negativeSpace" presStyleCnt="0"/>
      <dgm:spPr/>
    </dgm:pt>
    <dgm:pt modelId="{586263A4-F5AB-4325-9832-7A7E7F3C29B4}" type="pres">
      <dgm:prSet presAssocID="{0EEEF0B9-7B5E-4840-9077-18DA068CEFA1}" presName="childText" presStyleLbl="conFgAcc1" presStyleIdx="0" presStyleCnt="3">
        <dgm:presLayoutVars>
          <dgm:bulletEnabled val="1"/>
        </dgm:presLayoutVars>
      </dgm:prSet>
      <dgm:spPr/>
    </dgm:pt>
    <dgm:pt modelId="{1692C184-774B-4645-BD7C-7ECDD686ED54}" type="pres">
      <dgm:prSet presAssocID="{B9D8A023-927E-4166-A2E3-3BA2B4DDA430}" presName="spaceBetweenRectangles" presStyleCnt="0"/>
      <dgm:spPr/>
    </dgm:pt>
    <dgm:pt modelId="{BD15B644-4662-4D8A-840B-97451FC9FFAF}" type="pres">
      <dgm:prSet presAssocID="{5CF93D8D-4EBA-4C0B-A9EE-CB248CC6326C}" presName="parentLin" presStyleCnt="0"/>
      <dgm:spPr/>
    </dgm:pt>
    <dgm:pt modelId="{99335469-F267-4993-A4D7-9409B6247F2B}" type="pres">
      <dgm:prSet presAssocID="{5CF93D8D-4EBA-4C0B-A9EE-CB248CC6326C}" presName="parentLeftMargin" presStyleLbl="node1" presStyleIdx="0" presStyleCnt="3"/>
      <dgm:spPr/>
    </dgm:pt>
    <dgm:pt modelId="{20D8B8B5-8CB3-4015-BF0E-F9CA5B045FC9}" type="pres">
      <dgm:prSet presAssocID="{5CF93D8D-4EBA-4C0B-A9EE-CB248CC6326C}" presName="parentText" presStyleLbl="node1" presStyleIdx="1" presStyleCnt="3">
        <dgm:presLayoutVars>
          <dgm:chMax val="0"/>
          <dgm:bulletEnabled val="1"/>
        </dgm:presLayoutVars>
      </dgm:prSet>
      <dgm:spPr/>
    </dgm:pt>
    <dgm:pt modelId="{283B905F-C98E-40B2-8E6C-84303F1B2C79}" type="pres">
      <dgm:prSet presAssocID="{5CF93D8D-4EBA-4C0B-A9EE-CB248CC6326C}" presName="negativeSpace" presStyleCnt="0"/>
      <dgm:spPr/>
    </dgm:pt>
    <dgm:pt modelId="{61C8637C-C8D4-4A39-BC60-ACEEAAEAEB3E}" type="pres">
      <dgm:prSet presAssocID="{5CF93D8D-4EBA-4C0B-A9EE-CB248CC6326C}" presName="childText" presStyleLbl="conFgAcc1" presStyleIdx="1" presStyleCnt="3">
        <dgm:presLayoutVars>
          <dgm:bulletEnabled val="1"/>
        </dgm:presLayoutVars>
      </dgm:prSet>
      <dgm:spPr/>
    </dgm:pt>
    <dgm:pt modelId="{48590580-5916-4965-8449-0B7558EE7EBE}" type="pres">
      <dgm:prSet presAssocID="{482CE964-8E2A-4A44-A951-5C2C6110535D}" presName="spaceBetweenRectangles" presStyleCnt="0"/>
      <dgm:spPr/>
    </dgm:pt>
    <dgm:pt modelId="{CD8DD6E6-520B-4364-8D8E-7D599CD90899}" type="pres">
      <dgm:prSet presAssocID="{17E7A43D-172D-4487-9391-83715A61DCD6}" presName="parentLin" presStyleCnt="0"/>
      <dgm:spPr/>
    </dgm:pt>
    <dgm:pt modelId="{25A9378B-7CBD-43D1-B5B9-CA01941921ED}" type="pres">
      <dgm:prSet presAssocID="{17E7A43D-172D-4487-9391-83715A61DCD6}" presName="parentLeftMargin" presStyleLbl="node1" presStyleIdx="1" presStyleCnt="3"/>
      <dgm:spPr/>
    </dgm:pt>
    <dgm:pt modelId="{6F422480-B48F-4C9E-9CB1-ADDBA46EBB4A}" type="pres">
      <dgm:prSet presAssocID="{17E7A43D-172D-4487-9391-83715A61DCD6}" presName="parentText" presStyleLbl="node1" presStyleIdx="2" presStyleCnt="3">
        <dgm:presLayoutVars>
          <dgm:chMax val="0"/>
          <dgm:bulletEnabled val="1"/>
        </dgm:presLayoutVars>
      </dgm:prSet>
      <dgm:spPr/>
    </dgm:pt>
    <dgm:pt modelId="{36DD7A52-174D-43D9-BAD2-59328A2ED415}" type="pres">
      <dgm:prSet presAssocID="{17E7A43D-172D-4487-9391-83715A61DCD6}" presName="negativeSpace" presStyleCnt="0"/>
      <dgm:spPr/>
    </dgm:pt>
    <dgm:pt modelId="{784EB562-9D19-4223-947C-A584DA82F855}" type="pres">
      <dgm:prSet presAssocID="{17E7A43D-172D-4487-9391-83715A61DCD6}" presName="childText" presStyleLbl="conFgAcc1" presStyleIdx="2" presStyleCnt="3">
        <dgm:presLayoutVars>
          <dgm:bulletEnabled val="1"/>
        </dgm:presLayoutVars>
      </dgm:prSet>
      <dgm:spPr/>
    </dgm:pt>
  </dgm:ptLst>
  <dgm:cxnLst>
    <dgm:cxn modelId="{D2B3C709-24C5-41BC-BCD2-E37C75C746B5}" type="presOf" srcId="{5CF93D8D-4EBA-4C0B-A9EE-CB248CC6326C}" destId="{20D8B8B5-8CB3-4015-BF0E-F9CA5B045FC9}" srcOrd="1" destOrd="0" presId="urn:microsoft.com/office/officeart/2005/8/layout/list1"/>
    <dgm:cxn modelId="{BB36EF17-763E-441B-A1E2-C90574C1A895}" type="presOf" srcId="{5CF93D8D-4EBA-4C0B-A9EE-CB248CC6326C}" destId="{99335469-F267-4993-A4D7-9409B6247F2B}" srcOrd="0" destOrd="0" presId="urn:microsoft.com/office/officeart/2005/8/layout/list1"/>
    <dgm:cxn modelId="{CF1AC01D-DD5F-4830-8F98-909CF5799C18}" srcId="{D8899CB2-882C-4C55-AEAB-2C86FC350445}" destId="{5CF93D8D-4EBA-4C0B-A9EE-CB248CC6326C}" srcOrd="1" destOrd="0" parTransId="{88D7D147-3852-46E8-936E-E7229CF9E87F}" sibTransId="{482CE964-8E2A-4A44-A951-5C2C6110535D}"/>
    <dgm:cxn modelId="{8B59196F-DA8B-46DB-B599-5509A16EEC60}" type="presOf" srcId="{17E7A43D-172D-4487-9391-83715A61DCD6}" destId="{6F422480-B48F-4C9E-9CB1-ADDBA46EBB4A}" srcOrd="1" destOrd="0" presId="urn:microsoft.com/office/officeart/2005/8/layout/list1"/>
    <dgm:cxn modelId="{F580646F-CEB7-4F61-ADB9-3E93ADB31D72}" srcId="{D8899CB2-882C-4C55-AEAB-2C86FC350445}" destId="{0EEEF0B9-7B5E-4840-9077-18DA068CEFA1}" srcOrd="0" destOrd="0" parTransId="{3207819C-3C8F-4A2A-A02C-820AB5802AA7}" sibTransId="{B9D8A023-927E-4166-A2E3-3BA2B4DDA430}"/>
    <dgm:cxn modelId="{004BAA54-B167-4D3C-BB21-E3B47EBC95E6}" type="presOf" srcId="{0EEEF0B9-7B5E-4840-9077-18DA068CEFA1}" destId="{ED1BC05F-E3DB-41C2-8DF3-1F3F318398F6}" srcOrd="1" destOrd="0" presId="urn:microsoft.com/office/officeart/2005/8/layout/list1"/>
    <dgm:cxn modelId="{A749A0D2-EBF4-4F52-8174-A9BA3596FE10}" type="presOf" srcId="{0EEEF0B9-7B5E-4840-9077-18DA068CEFA1}" destId="{AB31FED7-5646-4B2F-8313-3386080C2985}" srcOrd="0" destOrd="0" presId="urn:microsoft.com/office/officeart/2005/8/layout/list1"/>
    <dgm:cxn modelId="{7B0AE4E6-1B93-40B1-A75E-929E66F5DA0E}" srcId="{D8899CB2-882C-4C55-AEAB-2C86FC350445}" destId="{17E7A43D-172D-4487-9391-83715A61DCD6}" srcOrd="2" destOrd="0" parTransId="{20E087DC-7D4C-4BD9-A651-5401A258BEAF}" sibTransId="{F9C4BC13-11AC-4113-998E-CFEE3E64CD22}"/>
    <dgm:cxn modelId="{502491E8-1D50-4335-8238-6F983A4D3B48}" type="presOf" srcId="{17E7A43D-172D-4487-9391-83715A61DCD6}" destId="{25A9378B-7CBD-43D1-B5B9-CA01941921ED}" srcOrd="0" destOrd="0" presId="urn:microsoft.com/office/officeart/2005/8/layout/list1"/>
    <dgm:cxn modelId="{715AD1EE-4C42-4EBB-A351-B7C28DCACFE6}" type="presOf" srcId="{D8899CB2-882C-4C55-AEAB-2C86FC350445}" destId="{3825815F-D4FD-435B-A781-1F6584AAACD5}" srcOrd="0" destOrd="0" presId="urn:microsoft.com/office/officeart/2005/8/layout/list1"/>
    <dgm:cxn modelId="{E51E1C4E-C9FC-4EF2-BC7B-8A49930599F6}" type="presParOf" srcId="{3825815F-D4FD-435B-A781-1F6584AAACD5}" destId="{792B303C-D341-462A-95BF-AE4C49C29328}" srcOrd="0" destOrd="0" presId="urn:microsoft.com/office/officeart/2005/8/layout/list1"/>
    <dgm:cxn modelId="{409A359D-B705-4728-B211-613D4ABFF30B}" type="presParOf" srcId="{792B303C-D341-462A-95BF-AE4C49C29328}" destId="{AB31FED7-5646-4B2F-8313-3386080C2985}" srcOrd="0" destOrd="0" presId="urn:microsoft.com/office/officeart/2005/8/layout/list1"/>
    <dgm:cxn modelId="{7A4BDEAD-0A63-4B85-B2EB-7413CC624ECE}" type="presParOf" srcId="{792B303C-D341-462A-95BF-AE4C49C29328}" destId="{ED1BC05F-E3DB-41C2-8DF3-1F3F318398F6}" srcOrd="1" destOrd="0" presId="urn:microsoft.com/office/officeart/2005/8/layout/list1"/>
    <dgm:cxn modelId="{0E09C50F-6CEB-4AE5-9697-56CD9CDD528B}" type="presParOf" srcId="{3825815F-D4FD-435B-A781-1F6584AAACD5}" destId="{F133876A-D744-41A6-A7D2-103FD296046A}" srcOrd="1" destOrd="0" presId="urn:microsoft.com/office/officeart/2005/8/layout/list1"/>
    <dgm:cxn modelId="{C7BA0350-3231-4E44-A999-A3753EF827AF}" type="presParOf" srcId="{3825815F-D4FD-435B-A781-1F6584AAACD5}" destId="{586263A4-F5AB-4325-9832-7A7E7F3C29B4}" srcOrd="2" destOrd="0" presId="urn:microsoft.com/office/officeart/2005/8/layout/list1"/>
    <dgm:cxn modelId="{694B4813-EB4B-4302-9E96-3C989C521A75}" type="presParOf" srcId="{3825815F-D4FD-435B-A781-1F6584AAACD5}" destId="{1692C184-774B-4645-BD7C-7ECDD686ED54}" srcOrd="3" destOrd="0" presId="urn:microsoft.com/office/officeart/2005/8/layout/list1"/>
    <dgm:cxn modelId="{60F49A61-CECF-4150-A2FB-19FC101CCF0C}" type="presParOf" srcId="{3825815F-D4FD-435B-A781-1F6584AAACD5}" destId="{BD15B644-4662-4D8A-840B-97451FC9FFAF}" srcOrd="4" destOrd="0" presId="urn:microsoft.com/office/officeart/2005/8/layout/list1"/>
    <dgm:cxn modelId="{9B11E93A-EFE0-44FD-A54B-B4074C380178}" type="presParOf" srcId="{BD15B644-4662-4D8A-840B-97451FC9FFAF}" destId="{99335469-F267-4993-A4D7-9409B6247F2B}" srcOrd="0" destOrd="0" presId="urn:microsoft.com/office/officeart/2005/8/layout/list1"/>
    <dgm:cxn modelId="{A0251103-998F-4D88-AC32-6063AB461ADD}" type="presParOf" srcId="{BD15B644-4662-4D8A-840B-97451FC9FFAF}" destId="{20D8B8B5-8CB3-4015-BF0E-F9CA5B045FC9}" srcOrd="1" destOrd="0" presId="urn:microsoft.com/office/officeart/2005/8/layout/list1"/>
    <dgm:cxn modelId="{D1D9769C-975D-4E39-AC7E-622A4A122A30}" type="presParOf" srcId="{3825815F-D4FD-435B-A781-1F6584AAACD5}" destId="{283B905F-C98E-40B2-8E6C-84303F1B2C79}" srcOrd="5" destOrd="0" presId="urn:microsoft.com/office/officeart/2005/8/layout/list1"/>
    <dgm:cxn modelId="{DFBC6790-AB50-4A71-A9F2-54886B3BB8F9}" type="presParOf" srcId="{3825815F-D4FD-435B-A781-1F6584AAACD5}" destId="{61C8637C-C8D4-4A39-BC60-ACEEAAEAEB3E}" srcOrd="6" destOrd="0" presId="urn:microsoft.com/office/officeart/2005/8/layout/list1"/>
    <dgm:cxn modelId="{6929B50E-3858-4F30-94A4-2B6D908AB3C2}" type="presParOf" srcId="{3825815F-D4FD-435B-A781-1F6584AAACD5}" destId="{48590580-5916-4965-8449-0B7558EE7EBE}" srcOrd="7" destOrd="0" presId="urn:microsoft.com/office/officeart/2005/8/layout/list1"/>
    <dgm:cxn modelId="{06541E87-F05B-407B-BDF4-FA6A2E11805C}" type="presParOf" srcId="{3825815F-D4FD-435B-A781-1F6584AAACD5}" destId="{CD8DD6E6-520B-4364-8D8E-7D599CD90899}" srcOrd="8" destOrd="0" presId="urn:microsoft.com/office/officeart/2005/8/layout/list1"/>
    <dgm:cxn modelId="{83BB76C3-923F-481A-86DB-A5E5804F6B19}" type="presParOf" srcId="{CD8DD6E6-520B-4364-8D8E-7D599CD90899}" destId="{25A9378B-7CBD-43D1-B5B9-CA01941921ED}" srcOrd="0" destOrd="0" presId="urn:microsoft.com/office/officeart/2005/8/layout/list1"/>
    <dgm:cxn modelId="{21CFCBFC-ECEA-412B-8BC2-F12C2D043389}" type="presParOf" srcId="{CD8DD6E6-520B-4364-8D8E-7D599CD90899}" destId="{6F422480-B48F-4C9E-9CB1-ADDBA46EBB4A}" srcOrd="1" destOrd="0" presId="urn:microsoft.com/office/officeart/2005/8/layout/list1"/>
    <dgm:cxn modelId="{DDFAC3FB-41DE-4CEB-A7A5-76A7144C74B5}" type="presParOf" srcId="{3825815F-D4FD-435B-A781-1F6584AAACD5}" destId="{36DD7A52-174D-43D9-BAD2-59328A2ED415}" srcOrd="9" destOrd="0" presId="urn:microsoft.com/office/officeart/2005/8/layout/list1"/>
    <dgm:cxn modelId="{074B276C-A10B-4D7A-A5AF-54A15BB1D8CA}" type="presParOf" srcId="{3825815F-D4FD-435B-A781-1F6584AAACD5}" destId="{784EB562-9D19-4223-947C-A584DA82F85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899CB2-882C-4C55-AEAB-2C86FC350445}"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0EEEF0B9-7B5E-4840-9077-18DA068CEFA1}">
      <dgm:prSet phldrT="[Text]"/>
      <dgm:spPr>
        <a:solidFill>
          <a:schemeClr val="accent2">
            <a:lumMod val="40000"/>
            <a:lumOff val="60000"/>
          </a:schemeClr>
        </a:solidFill>
      </dgm:spPr>
      <dgm:t>
        <a:bodyPr/>
        <a:lstStyle/>
        <a:p>
          <a:r>
            <a:rPr lang="en-US" b="1" dirty="0"/>
            <a:t>Competency Model or Framework</a:t>
          </a:r>
          <a:endParaRPr lang="en-US" dirty="0"/>
        </a:p>
      </dgm:t>
    </dgm:pt>
    <dgm:pt modelId="{3207819C-3C8F-4A2A-A02C-820AB5802AA7}" type="parTrans" cxnId="{F580646F-CEB7-4F61-ADB9-3E93ADB31D72}">
      <dgm:prSet/>
      <dgm:spPr/>
      <dgm:t>
        <a:bodyPr/>
        <a:lstStyle/>
        <a:p>
          <a:endParaRPr lang="en-US"/>
        </a:p>
      </dgm:t>
    </dgm:pt>
    <dgm:pt modelId="{B9D8A023-927E-4166-A2E3-3BA2B4DDA430}" type="sibTrans" cxnId="{F580646F-CEB7-4F61-ADB9-3E93ADB31D72}">
      <dgm:prSet/>
      <dgm:spPr/>
      <dgm:t>
        <a:bodyPr/>
        <a:lstStyle/>
        <a:p>
          <a:endParaRPr lang="en-US"/>
        </a:p>
      </dgm:t>
    </dgm:pt>
    <dgm:pt modelId="{5CF93D8D-4EBA-4C0B-A9EE-CB248CC6326C}">
      <dgm:prSet phldrT="[Text]"/>
      <dgm:spPr/>
      <dgm:t>
        <a:bodyPr/>
        <a:lstStyle/>
        <a:p>
          <a:r>
            <a:rPr lang="en-US" b="1" dirty="0"/>
            <a:t>Evaluation or Assessment Framework</a:t>
          </a:r>
          <a:endParaRPr lang="en-US" dirty="0"/>
        </a:p>
      </dgm:t>
    </dgm:pt>
    <dgm:pt modelId="{88D7D147-3852-46E8-936E-E7229CF9E87F}" type="parTrans" cxnId="{CF1AC01D-DD5F-4830-8F98-909CF5799C18}">
      <dgm:prSet/>
      <dgm:spPr/>
      <dgm:t>
        <a:bodyPr/>
        <a:lstStyle/>
        <a:p>
          <a:endParaRPr lang="en-US"/>
        </a:p>
      </dgm:t>
    </dgm:pt>
    <dgm:pt modelId="{482CE964-8E2A-4A44-A951-5C2C6110535D}" type="sibTrans" cxnId="{CF1AC01D-DD5F-4830-8F98-909CF5799C18}">
      <dgm:prSet/>
      <dgm:spPr/>
      <dgm:t>
        <a:bodyPr/>
        <a:lstStyle/>
        <a:p>
          <a:endParaRPr lang="en-US"/>
        </a:p>
      </dgm:t>
    </dgm:pt>
    <dgm:pt modelId="{17E7A43D-172D-4487-9391-83715A61DCD6}">
      <dgm:prSet phldrT="[Text]"/>
      <dgm:spPr/>
      <dgm:t>
        <a:bodyPr/>
        <a:lstStyle/>
        <a:p>
          <a:r>
            <a:rPr lang="en-US" b="1" dirty="0"/>
            <a:t>Teaching Framework</a:t>
          </a:r>
          <a:endParaRPr lang="en-US" dirty="0"/>
        </a:p>
      </dgm:t>
    </dgm:pt>
    <dgm:pt modelId="{20E087DC-7D4C-4BD9-A651-5401A258BEAF}" type="parTrans" cxnId="{7B0AE4E6-1B93-40B1-A75E-929E66F5DA0E}">
      <dgm:prSet/>
      <dgm:spPr/>
      <dgm:t>
        <a:bodyPr/>
        <a:lstStyle/>
        <a:p>
          <a:endParaRPr lang="en-US"/>
        </a:p>
      </dgm:t>
    </dgm:pt>
    <dgm:pt modelId="{F9C4BC13-11AC-4113-998E-CFEE3E64CD22}" type="sibTrans" cxnId="{7B0AE4E6-1B93-40B1-A75E-929E66F5DA0E}">
      <dgm:prSet/>
      <dgm:spPr/>
      <dgm:t>
        <a:bodyPr/>
        <a:lstStyle/>
        <a:p>
          <a:endParaRPr lang="en-US"/>
        </a:p>
      </dgm:t>
    </dgm:pt>
    <dgm:pt modelId="{3825815F-D4FD-435B-A781-1F6584AAACD5}" type="pres">
      <dgm:prSet presAssocID="{D8899CB2-882C-4C55-AEAB-2C86FC350445}" presName="linear" presStyleCnt="0">
        <dgm:presLayoutVars>
          <dgm:dir/>
          <dgm:animLvl val="lvl"/>
          <dgm:resizeHandles val="exact"/>
        </dgm:presLayoutVars>
      </dgm:prSet>
      <dgm:spPr/>
    </dgm:pt>
    <dgm:pt modelId="{792B303C-D341-462A-95BF-AE4C49C29328}" type="pres">
      <dgm:prSet presAssocID="{0EEEF0B9-7B5E-4840-9077-18DA068CEFA1}" presName="parentLin" presStyleCnt="0"/>
      <dgm:spPr/>
    </dgm:pt>
    <dgm:pt modelId="{AB31FED7-5646-4B2F-8313-3386080C2985}" type="pres">
      <dgm:prSet presAssocID="{0EEEF0B9-7B5E-4840-9077-18DA068CEFA1}" presName="parentLeftMargin" presStyleLbl="node1" presStyleIdx="0" presStyleCnt="3"/>
      <dgm:spPr/>
    </dgm:pt>
    <dgm:pt modelId="{ED1BC05F-E3DB-41C2-8DF3-1F3F318398F6}" type="pres">
      <dgm:prSet presAssocID="{0EEEF0B9-7B5E-4840-9077-18DA068CEFA1}" presName="parentText" presStyleLbl="node1" presStyleIdx="0" presStyleCnt="3">
        <dgm:presLayoutVars>
          <dgm:chMax val="0"/>
          <dgm:bulletEnabled val="1"/>
        </dgm:presLayoutVars>
      </dgm:prSet>
      <dgm:spPr/>
    </dgm:pt>
    <dgm:pt modelId="{F133876A-D744-41A6-A7D2-103FD296046A}" type="pres">
      <dgm:prSet presAssocID="{0EEEF0B9-7B5E-4840-9077-18DA068CEFA1}" presName="negativeSpace" presStyleCnt="0"/>
      <dgm:spPr/>
    </dgm:pt>
    <dgm:pt modelId="{586263A4-F5AB-4325-9832-7A7E7F3C29B4}" type="pres">
      <dgm:prSet presAssocID="{0EEEF0B9-7B5E-4840-9077-18DA068CEFA1}" presName="childText" presStyleLbl="conFgAcc1" presStyleIdx="0" presStyleCnt="3">
        <dgm:presLayoutVars>
          <dgm:bulletEnabled val="1"/>
        </dgm:presLayoutVars>
      </dgm:prSet>
      <dgm:spPr/>
    </dgm:pt>
    <dgm:pt modelId="{1692C184-774B-4645-BD7C-7ECDD686ED54}" type="pres">
      <dgm:prSet presAssocID="{B9D8A023-927E-4166-A2E3-3BA2B4DDA430}" presName="spaceBetweenRectangles" presStyleCnt="0"/>
      <dgm:spPr/>
    </dgm:pt>
    <dgm:pt modelId="{BD15B644-4662-4D8A-840B-97451FC9FFAF}" type="pres">
      <dgm:prSet presAssocID="{5CF93D8D-4EBA-4C0B-A9EE-CB248CC6326C}" presName="parentLin" presStyleCnt="0"/>
      <dgm:spPr/>
    </dgm:pt>
    <dgm:pt modelId="{99335469-F267-4993-A4D7-9409B6247F2B}" type="pres">
      <dgm:prSet presAssocID="{5CF93D8D-4EBA-4C0B-A9EE-CB248CC6326C}" presName="parentLeftMargin" presStyleLbl="node1" presStyleIdx="0" presStyleCnt="3"/>
      <dgm:spPr/>
    </dgm:pt>
    <dgm:pt modelId="{20D8B8B5-8CB3-4015-BF0E-F9CA5B045FC9}" type="pres">
      <dgm:prSet presAssocID="{5CF93D8D-4EBA-4C0B-A9EE-CB248CC6326C}" presName="parentText" presStyleLbl="node1" presStyleIdx="1" presStyleCnt="3">
        <dgm:presLayoutVars>
          <dgm:chMax val="0"/>
          <dgm:bulletEnabled val="1"/>
        </dgm:presLayoutVars>
      </dgm:prSet>
      <dgm:spPr/>
    </dgm:pt>
    <dgm:pt modelId="{283B905F-C98E-40B2-8E6C-84303F1B2C79}" type="pres">
      <dgm:prSet presAssocID="{5CF93D8D-4EBA-4C0B-A9EE-CB248CC6326C}" presName="negativeSpace" presStyleCnt="0"/>
      <dgm:spPr/>
    </dgm:pt>
    <dgm:pt modelId="{61C8637C-C8D4-4A39-BC60-ACEEAAEAEB3E}" type="pres">
      <dgm:prSet presAssocID="{5CF93D8D-4EBA-4C0B-A9EE-CB248CC6326C}" presName="childText" presStyleLbl="conFgAcc1" presStyleIdx="1" presStyleCnt="3">
        <dgm:presLayoutVars>
          <dgm:bulletEnabled val="1"/>
        </dgm:presLayoutVars>
      </dgm:prSet>
      <dgm:spPr/>
    </dgm:pt>
    <dgm:pt modelId="{48590580-5916-4965-8449-0B7558EE7EBE}" type="pres">
      <dgm:prSet presAssocID="{482CE964-8E2A-4A44-A951-5C2C6110535D}" presName="spaceBetweenRectangles" presStyleCnt="0"/>
      <dgm:spPr/>
    </dgm:pt>
    <dgm:pt modelId="{CD8DD6E6-520B-4364-8D8E-7D599CD90899}" type="pres">
      <dgm:prSet presAssocID="{17E7A43D-172D-4487-9391-83715A61DCD6}" presName="parentLin" presStyleCnt="0"/>
      <dgm:spPr/>
    </dgm:pt>
    <dgm:pt modelId="{25A9378B-7CBD-43D1-B5B9-CA01941921ED}" type="pres">
      <dgm:prSet presAssocID="{17E7A43D-172D-4487-9391-83715A61DCD6}" presName="parentLeftMargin" presStyleLbl="node1" presStyleIdx="1" presStyleCnt="3"/>
      <dgm:spPr/>
    </dgm:pt>
    <dgm:pt modelId="{6F422480-B48F-4C9E-9CB1-ADDBA46EBB4A}" type="pres">
      <dgm:prSet presAssocID="{17E7A43D-172D-4487-9391-83715A61DCD6}" presName="parentText" presStyleLbl="node1" presStyleIdx="2" presStyleCnt="3">
        <dgm:presLayoutVars>
          <dgm:chMax val="0"/>
          <dgm:bulletEnabled val="1"/>
        </dgm:presLayoutVars>
      </dgm:prSet>
      <dgm:spPr/>
    </dgm:pt>
    <dgm:pt modelId="{36DD7A52-174D-43D9-BAD2-59328A2ED415}" type="pres">
      <dgm:prSet presAssocID="{17E7A43D-172D-4487-9391-83715A61DCD6}" presName="negativeSpace" presStyleCnt="0"/>
      <dgm:spPr/>
    </dgm:pt>
    <dgm:pt modelId="{784EB562-9D19-4223-947C-A584DA82F855}" type="pres">
      <dgm:prSet presAssocID="{17E7A43D-172D-4487-9391-83715A61DCD6}" presName="childText" presStyleLbl="conFgAcc1" presStyleIdx="2" presStyleCnt="3">
        <dgm:presLayoutVars>
          <dgm:bulletEnabled val="1"/>
        </dgm:presLayoutVars>
      </dgm:prSet>
      <dgm:spPr/>
    </dgm:pt>
  </dgm:ptLst>
  <dgm:cxnLst>
    <dgm:cxn modelId="{D2B3C709-24C5-41BC-BCD2-E37C75C746B5}" type="presOf" srcId="{5CF93D8D-4EBA-4C0B-A9EE-CB248CC6326C}" destId="{20D8B8B5-8CB3-4015-BF0E-F9CA5B045FC9}" srcOrd="1" destOrd="0" presId="urn:microsoft.com/office/officeart/2005/8/layout/list1"/>
    <dgm:cxn modelId="{BB36EF17-763E-441B-A1E2-C90574C1A895}" type="presOf" srcId="{5CF93D8D-4EBA-4C0B-A9EE-CB248CC6326C}" destId="{99335469-F267-4993-A4D7-9409B6247F2B}" srcOrd="0" destOrd="0" presId="urn:microsoft.com/office/officeart/2005/8/layout/list1"/>
    <dgm:cxn modelId="{CF1AC01D-DD5F-4830-8F98-909CF5799C18}" srcId="{D8899CB2-882C-4C55-AEAB-2C86FC350445}" destId="{5CF93D8D-4EBA-4C0B-A9EE-CB248CC6326C}" srcOrd="1" destOrd="0" parTransId="{88D7D147-3852-46E8-936E-E7229CF9E87F}" sibTransId="{482CE964-8E2A-4A44-A951-5C2C6110535D}"/>
    <dgm:cxn modelId="{8B59196F-DA8B-46DB-B599-5509A16EEC60}" type="presOf" srcId="{17E7A43D-172D-4487-9391-83715A61DCD6}" destId="{6F422480-B48F-4C9E-9CB1-ADDBA46EBB4A}" srcOrd="1" destOrd="0" presId="urn:microsoft.com/office/officeart/2005/8/layout/list1"/>
    <dgm:cxn modelId="{F580646F-CEB7-4F61-ADB9-3E93ADB31D72}" srcId="{D8899CB2-882C-4C55-AEAB-2C86FC350445}" destId="{0EEEF0B9-7B5E-4840-9077-18DA068CEFA1}" srcOrd="0" destOrd="0" parTransId="{3207819C-3C8F-4A2A-A02C-820AB5802AA7}" sibTransId="{B9D8A023-927E-4166-A2E3-3BA2B4DDA430}"/>
    <dgm:cxn modelId="{004BAA54-B167-4D3C-BB21-E3B47EBC95E6}" type="presOf" srcId="{0EEEF0B9-7B5E-4840-9077-18DA068CEFA1}" destId="{ED1BC05F-E3DB-41C2-8DF3-1F3F318398F6}" srcOrd="1" destOrd="0" presId="urn:microsoft.com/office/officeart/2005/8/layout/list1"/>
    <dgm:cxn modelId="{A749A0D2-EBF4-4F52-8174-A9BA3596FE10}" type="presOf" srcId="{0EEEF0B9-7B5E-4840-9077-18DA068CEFA1}" destId="{AB31FED7-5646-4B2F-8313-3386080C2985}" srcOrd="0" destOrd="0" presId="urn:microsoft.com/office/officeart/2005/8/layout/list1"/>
    <dgm:cxn modelId="{7B0AE4E6-1B93-40B1-A75E-929E66F5DA0E}" srcId="{D8899CB2-882C-4C55-AEAB-2C86FC350445}" destId="{17E7A43D-172D-4487-9391-83715A61DCD6}" srcOrd="2" destOrd="0" parTransId="{20E087DC-7D4C-4BD9-A651-5401A258BEAF}" sibTransId="{F9C4BC13-11AC-4113-998E-CFEE3E64CD22}"/>
    <dgm:cxn modelId="{502491E8-1D50-4335-8238-6F983A4D3B48}" type="presOf" srcId="{17E7A43D-172D-4487-9391-83715A61DCD6}" destId="{25A9378B-7CBD-43D1-B5B9-CA01941921ED}" srcOrd="0" destOrd="0" presId="urn:microsoft.com/office/officeart/2005/8/layout/list1"/>
    <dgm:cxn modelId="{715AD1EE-4C42-4EBB-A351-B7C28DCACFE6}" type="presOf" srcId="{D8899CB2-882C-4C55-AEAB-2C86FC350445}" destId="{3825815F-D4FD-435B-A781-1F6584AAACD5}" srcOrd="0" destOrd="0" presId="urn:microsoft.com/office/officeart/2005/8/layout/list1"/>
    <dgm:cxn modelId="{E51E1C4E-C9FC-4EF2-BC7B-8A49930599F6}" type="presParOf" srcId="{3825815F-D4FD-435B-A781-1F6584AAACD5}" destId="{792B303C-D341-462A-95BF-AE4C49C29328}" srcOrd="0" destOrd="0" presId="urn:microsoft.com/office/officeart/2005/8/layout/list1"/>
    <dgm:cxn modelId="{409A359D-B705-4728-B211-613D4ABFF30B}" type="presParOf" srcId="{792B303C-D341-462A-95BF-AE4C49C29328}" destId="{AB31FED7-5646-4B2F-8313-3386080C2985}" srcOrd="0" destOrd="0" presId="urn:microsoft.com/office/officeart/2005/8/layout/list1"/>
    <dgm:cxn modelId="{7A4BDEAD-0A63-4B85-B2EB-7413CC624ECE}" type="presParOf" srcId="{792B303C-D341-462A-95BF-AE4C49C29328}" destId="{ED1BC05F-E3DB-41C2-8DF3-1F3F318398F6}" srcOrd="1" destOrd="0" presId="urn:microsoft.com/office/officeart/2005/8/layout/list1"/>
    <dgm:cxn modelId="{0E09C50F-6CEB-4AE5-9697-56CD9CDD528B}" type="presParOf" srcId="{3825815F-D4FD-435B-A781-1F6584AAACD5}" destId="{F133876A-D744-41A6-A7D2-103FD296046A}" srcOrd="1" destOrd="0" presId="urn:microsoft.com/office/officeart/2005/8/layout/list1"/>
    <dgm:cxn modelId="{C7BA0350-3231-4E44-A999-A3753EF827AF}" type="presParOf" srcId="{3825815F-D4FD-435B-A781-1F6584AAACD5}" destId="{586263A4-F5AB-4325-9832-7A7E7F3C29B4}" srcOrd="2" destOrd="0" presId="urn:microsoft.com/office/officeart/2005/8/layout/list1"/>
    <dgm:cxn modelId="{694B4813-EB4B-4302-9E96-3C989C521A75}" type="presParOf" srcId="{3825815F-D4FD-435B-A781-1F6584AAACD5}" destId="{1692C184-774B-4645-BD7C-7ECDD686ED54}" srcOrd="3" destOrd="0" presId="urn:microsoft.com/office/officeart/2005/8/layout/list1"/>
    <dgm:cxn modelId="{60F49A61-CECF-4150-A2FB-19FC101CCF0C}" type="presParOf" srcId="{3825815F-D4FD-435B-A781-1F6584AAACD5}" destId="{BD15B644-4662-4D8A-840B-97451FC9FFAF}" srcOrd="4" destOrd="0" presId="urn:microsoft.com/office/officeart/2005/8/layout/list1"/>
    <dgm:cxn modelId="{9B11E93A-EFE0-44FD-A54B-B4074C380178}" type="presParOf" srcId="{BD15B644-4662-4D8A-840B-97451FC9FFAF}" destId="{99335469-F267-4993-A4D7-9409B6247F2B}" srcOrd="0" destOrd="0" presId="urn:microsoft.com/office/officeart/2005/8/layout/list1"/>
    <dgm:cxn modelId="{A0251103-998F-4D88-AC32-6063AB461ADD}" type="presParOf" srcId="{BD15B644-4662-4D8A-840B-97451FC9FFAF}" destId="{20D8B8B5-8CB3-4015-BF0E-F9CA5B045FC9}" srcOrd="1" destOrd="0" presId="urn:microsoft.com/office/officeart/2005/8/layout/list1"/>
    <dgm:cxn modelId="{D1D9769C-975D-4E39-AC7E-622A4A122A30}" type="presParOf" srcId="{3825815F-D4FD-435B-A781-1F6584AAACD5}" destId="{283B905F-C98E-40B2-8E6C-84303F1B2C79}" srcOrd="5" destOrd="0" presId="urn:microsoft.com/office/officeart/2005/8/layout/list1"/>
    <dgm:cxn modelId="{DFBC6790-AB50-4A71-A9F2-54886B3BB8F9}" type="presParOf" srcId="{3825815F-D4FD-435B-A781-1F6584AAACD5}" destId="{61C8637C-C8D4-4A39-BC60-ACEEAAEAEB3E}" srcOrd="6" destOrd="0" presId="urn:microsoft.com/office/officeart/2005/8/layout/list1"/>
    <dgm:cxn modelId="{6929B50E-3858-4F30-94A4-2B6D908AB3C2}" type="presParOf" srcId="{3825815F-D4FD-435B-A781-1F6584AAACD5}" destId="{48590580-5916-4965-8449-0B7558EE7EBE}" srcOrd="7" destOrd="0" presId="urn:microsoft.com/office/officeart/2005/8/layout/list1"/>
    <dgm:cxn modelId="{06541E87-F05B-407B-BDF4-FA6A2E11805C}" type="presParOf" srcId="{3825815F-D4FD-435B-A781-1F6584AAACD5}" destId="{CD8DD6E6-520B-4364-8D8E-7D599CD90899}" srcOrd="8" destOrd="0" presId="urn:microsoft.com/office/officeart/2005/8/layout/list1"/>
    <dgm:cxn modelId="{83BB76C3-923F-481A-86DB-A5E5804F6B19}" type="presParOf" srcId="{CD8DD6E6-520B-4364-8D8E-7D599CD90899}" destId="{25A9378B-7CBD-43D1-B5B9-CA01941921ED}" srcOrd="0" destOrd="0" presId="urn:microsoft.com/office/officeart/2005/8/layout/list1"/>
    <dgm:cxn modelId="{21CFCBFC-ECEA-412B-8BC2-F12C2D043389}" type="presParOf" srcId="{CD8DD6E6-520B-4364-8D8E-7D599CD90899}" destId="{6F422480-B48F-4C9E-9CB1-ADDBA46EBB4A}" srcOrd="1" destOrd="0" presId="urn:microsoft.com/office/officeart/2005/8/layout/list1"/>
    <dgm:cxn modelId="{DDFAC3FB-41DE-4CEB-A7A5-76A7144C74B5}" type="presParOf" srcId="{3825815F-D4FD-435B-A781-1F6584AAACD5}" destId="{36DD7A52-174D-43D9-BAD2-59328A2ED415}" srcOrd="9" destOrd="0" presId="urn:microsoft.com/office/officeart/2005/8/layout/list1"/>
    <dgm:cxn modelId="{074B276C-A10B-4D7A-A5AF-54A15BB1D8CA}" type="presParOf" srcId="{3825815F-D4FD-435B-A781-1F6584AAACD5}" destId="{784EB562-9D19-4223-947C-A584DA82F85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432848-2586-46F6-AC3E-49D8FE802109}" type="doc">
      <dgm:prSet loTypeId="urn:microsoft.com/office/officeart/2008/layout/NameandTitleOrganizationalChart" loCatId="hierarchy" qsTypeId="urn:microsoft.com/office/officeart/2005/8/quickstyle/simple1" qsCatId="simple" csTypeId="urn:microsoft.com/office/officeart/2005/8/colors/accent3_2" csCatId="accent3" phldr="1"/>
      <dgm:spPr/>
      <dgm:t>
        <a:bodyPr/>
        <a:lstStyle/>
        <a:p>
          <a:endParaRPr lang="en-US"/>
        </a:p>
      </dgm:t>
    </dgm:pt>
    <dgm:pt modelId="{58FE04D1-1A41-46C8-A113-38E5111579AB}">
      <dgm:prSet phldrT="[Text]"/>
      <dgm:spPr/>
      <dgm:t>
        <a:bodyPr/>
        <a:lstStyle/>
        <a:p>
          <a:r>
            <a:rPr lang="en-CA" dirty="0"/>
            <a:t>Data types</a:t>
          </a:r>
          <a:endParaRPr lang="en-US" dirty="0"/>
        </a:p>
      </dgm:t>
    </dgm:pt>
    <dgm:pt modelId="{1F5EA638-ECF8-438D-813E-BDFDCE514E2D}" type="parTrans" cxnId="{3CBEB87D-D75F-40D5-87A5-A7418CFFF618}">
      <dgm:prSet/>
      <dgm:spPr/>
      <dgm:t>
        <a:bodyPr/>
        <a:lstStyle/>
        <a:p>
          <a:endParaRPr lang="en-US"/>
        </a:p>
      </dgm:t>
    </dgm:pt>
    <dgm:pt modelId="{2F0CB882-7191-4E8D-A14D-8611D338E031}" type="sibTrans" cxnId="{3CBEB87D-D75F-40D5-87A5-A7418CFFF618}">
      <dgm:prSet/>
      <dgm:spPr/>
      <dgm:t>
        <a:bodyPr/>
        <a:lstStyle/>
        <a:p>
          <a:r>
            <a:rPr lang="en-CA" dirty="0"/>
            <a:t>Structure</a:t>
          </a:r>
          <a:endParaRPr lang="en-US" dirty="0"/>
        </a:p>
      </dgm:t>
    </dgm:pt>
    <dgm:pt modelId="{B21C8FD0-EBDD-4E0B-9F21-783113B4D6F4}">
      <dgm:prSet phldrT="[Text]"/>
      <dgm:spPr/>
      <dgm:t>
        <a:bodyPr/>
        <a:lstStyle/>
        <a:p>
          <a:r>
            <a:rPr lang="en-CA" dirty="0"/>
            <a:t>Structured</a:t>
          </a:r>
          <a:endParaRPr lang="en-US" dirty="0"/>
        </a:p>
      </dgm:t>
    </dgm:pt>
    <dgm:pt modelId="{C89F4688-B865-410F-911F-486F66416C97}" type="parTrans" cxnId="{2CA56874-3E72-4450-BF33-384D74178384}">
      <dgm:prSet/>
      <dgm:spPr/>
      <dgm:t>
        <a:bodyPr/>
        <a:lstStyle/>
        <a:p>
          <a:endParaRPr lang="en-US"/>
        </a:p>
      </dgm:t>
    </dgm:pt>
    <dgm:pt modelId="{58E64C72-7426-4D09-BB1B-6CD8CA9DCBF7}" type="sibTrans" cxnId="{2CA56874-3E72-4450-BF33-384D74178384}">
      <dgm:prSet/>
      <dgm:spPr/>
      <dgm:t>
        <a:bodyPr/>
        <a:lstStyle/>
        <a:p>
          <a:r>
            <a:rPr lang="en-CA" dirty="0"/>
            <a:t>Sensor data</a:t>
          </a:r>
        </a:p>
        <a:p>
          <a:r>
            <a:rPr lang="en-CA" dirty="0"/>
            <a:t>Geospatial</a:t>
          </a:r>
        </a:p>
        <a:p>
          <a:r>
            <a:rPr lang="en-CA" dirty="0"/>
            <a:t>Quantities</a:t>
          </a:r>
        </a:p>
      </dgm:t>
    </dgm:pt>
    <dgm:pt modelId="{0CC4534B-0175-4077-A8AE-ABA08D632B3D}">
      <dgm:prSet phldrT="[Text]"/>
      <dgm:spPr/>
      <dgm:t>
        <a:bodyPr/>
        <a:lstStyle/>
        <a:p>
          <a:r>
            <a:rPr lang="en-CA" dirty="0"/>
            <a:t>Unstructured</a:t>
          </a:r>
          <a:endParaRPr lang="en-US" dirty="0"/>
        </a:p>
      </dgm:t>
    </dgm:pt>
    <dgm:pt modelId="{C0FF0914-3FA6-4998-BE83-64C9AF5A2BB0}" type="parTrans" cxnId="{A72324C7-AFAC-4D29-941A-FC5BEAA5F0A6}">
      <dgm:prSet/>
      <dgm:spPr/>
      <dgm:t>
        <a:bodyPr/>
        <a:lstStyle/>
        <a:p>
          <a:endParaRPr lang="en-US"/>
        </a:p>
      </dgm:t>
    </dgm:pt>
    <dgm:pt modelId="{3B07B988-5541-44F3-AAEF-952019852E73}" type="sibTrans" cxnId="{A72324C7-AFAC-4D29-941A-FC5BEAA5F0A6}">
      <dgm:prSet/>
      <dgm:spPr/>
      <dgm:t>
        <a:bodyPr/>
        <a:lstStyle/>
        <a:p>
          <a:r>
            <a:rPr lang="en-CA" dirty="0"/>
            <a:t>Verbal reports</a:t>
          </a:r>
        </a:p>
        <a:p>
          <a:r>
            <a:rPr lang="en-CA" dirty="0"/>
            <a:t>Photographs</a:t>
          </a:r>
        </a:p>
        <a:p>
          <a:r>
            <a:rPr lang="en-CA" dirty="0"/>
            <a:t>Blog posts</a:t>
          </a:r>
          <a:endParaRPr lang="en-US" dirty="0"/>
        </a:p>
      </dgm:t>
    </dgm:pt>
    <dgm:pt modelId="{194E9279-7FB7-4411-A752-9D51287F35E0}">
      <dgm:prSet phldrT="[Text]"/>
      <dgm:spPr/>
      <dgm:t>
        <a:bodyPr/>
        <a:lstStyle/>
        <a:p>
          <a:r>
            <a:rPr lang="en-CA" dirty="0"/>
            <a:t>Semi-structured</a:t>
          </a:r>
          <a:endParaRPr lang="en-US" dirty="0"/>
        </a:p>
      </dgm:t>
    </dgm:pt>
    <dgm:pt modelId="{24C2984E-85A2-4F0A-9EB3-CA71E31966FD}" type="parTrans" cxnId="{59179AA3-86F4-4160-BFE4-A844887BA493}">
      <dgm:prSet/>
      <dgm:spPr/>
      <dgm:t>
        <a:bodyPr/>
        <a:lstStyle/>
        <a:p>
          <a:endParaRPr lang="en-US"/>
        </a:p>
      </dgm:t>
    </dgm:pt>
    <dgm:pt modelId="{CF89AB77-B5AC-4DDB-BA8E-7C782251BE80}" type="sibTrans" cxnId="{59179AA3-86F4-4160-BFE4-A844887BA493}">
      <dgm:prSet custT="1"/>
      <dgm:spPr/>
      <dgm:t>
        <a:bodyPr/>
        <a:lstStyle/>
        <a:p>
          <a:r>
            <a:rPr lang="en-CA" sz="1700" dirty="0"/>
            <a:t>Entry Form</a:t>
          </a:r>
        </a:p>
        <a:p>
          <a:r>
            <a:rPr lang="en-CA" sz="1700" dirty="0"/>
            <a:t>News article</a:t>
          </a:r>
        </a:p>
        <a:p>
          <a:r>
            <a:rPr lang="en-CA" sz="1700" dirty="0"/>
            <a:t>API response</a:t>
          </a:r>
          <a:endParaRPr lang="en-US" sz="1700" dirty="0"/>
        </a:p>
      </dgm:t>
    </dgm:pt>
    <dgm:pt modelId="{6228239D-3DE6-426F-89DD-D0200B7D435E}">
      <dgm:prSet phldrT="[Text]"/>
      <dgm:spPr/>
      <dgm:t>
        <a:bodyPr/>
        <a:lstStyle/>
        <a:p>
          <a:r>
            <a:rPr lang="en-CA" dirty="0"/>
            <a:t>Mixed</a:t>
          </a:r>
          <a:endParaRPr lang="en-US" dirty="0"/>
        </a:p>
      </dgm:t>
    </dgm:pt>
    <dgm:pt modelId="{8685959B-66AD-4711-B3AC-C2188230273C}" type="parTrans" cxnId="{08A9EB4C-AF4E-4467-B4F0-561CD18FC980}">
      <dgm:prSet/>
      <dgm:spPr/>
      <dgm:t>
        <a:bodyPr/>
        <a:lstStyle/>
        <a:p>
          <a:endParaRPr lang="en-US"/>
        </a:p>
      </dgm:t>
    </dgm:pt>
    <dgm:pt modelId="{A473D72D-EC87-4D53-B836-09DFEDDEC7F6}" type="sibTrans" cxnId="{08A9EB4C-AF4E-4467-B4F0-561CD18FC980}">
      <dgm:prSet custT="1"/>
      <dgm:spPr/>
      <dgm:t>
        <a:bodyPr/>
        <a:lstStyle/>
        <a:p>
          <a:r>
            <a:rPr lang="en-CA" sz="1700" dirty="0"/>
            <a:t>Combination of the  other types</a:t>
          </a:r>
          <a:endParaRPr lang="en-US" sz="1700" dirty="0"/>
        </a:p>
      </dgm:t>
    </dgm:pt>
    <dgm:pt modelId="{827A32BE-5362-447A-8256-4AADBC2CC594}" type="pres">
      <dgm:prSet presAssocID="{95432848-2586-46F6-AC3E-49D8FE802109}" presName="hierChild1" presStyleCnt="0">
        <dgm:presLayoutVars>
          <dgm:orgChart val="1"/>
          <dgm:chPref val="1"/>
          <dgm:dir/>
          <dgm:animOne val="branch"/>
          <dgm:animLvl val="lvl"/>
          <dgm:resizeHandles/>
        </dgm:presLayoutVars>
      </dgm:prSet>
      <dgm:spPr/>
    </dgm:pt>
    <dgm:pt modelId="{B07B65CB-CF69-40F0-B8BD-69C71940C8DC}" type="pres">
      <dgm:prSet presAssocID="{58FE04D1-1A41-46C8-A113-38E5111579AB}" presName="hierRoot1" presStyleCnt="0">
        <dgm:presLayoutVars>
          <dgm:hierBranch val="init"/>
        </dgm:presLayoutVars>
      </dgm:prSet>
      <dgm:spPr/>
    </dgm:pt>
    <dgm:pt modelId="{539A17C5-AEEC-4811-B583-0A47CD6DD377}" type="pres">
      <dgm:prSet presAssocID="{58FE04D1-1A41-46C8-A113-38E5111579AB}" presName="rootComposite1" presStyleCnt="0"/>
      <dgm:spPr/>
    </dgm:pt>
    <dgm:pt modelId="{39797FB7-AFFC-4AA4-B81E-36791C7A8079}" type="pres">
      <dgm:prSet presAssocID="{58FE04D1-1A41-46C8-A113-38E5111579AB}" presName="rootText1" presStyleLbl="node0" presStyleIdx="0" presStyleCnt="1">
        <dgm:presLayoutVars>
          <dgm:chMax/>
          <dgm:chPref val="3"/>
        </dgm:presLayoutVars>
      </dgm:prSet>
      <dgm:spPr/>
    </dgm:pt>
    <dgm:pt modelId="{20041B35-B8F5-44DE-BD7F-D8F7154B5FC6}" type="pres">
      <dgm:prSet presAssocID="{58FE04D1-1A41-46C8-A113-38E5111579AB}" presName="titleText1" presStyleLbl="fgAcc0" presStyleIdx="0" presStyleCnt="1">
        <dgm:presLayoutVars>
          <dgm:chMax val="0"/>
          <dgm:chPref val="0"/>
        </dgm:presLayoutVars>
      </dgm:prSet>
      <dgm:spPr/>
    </dgm:pt>
    <dgm:pt modelId="{AAB6E484-4216-4EC2-8D3E-700F7AC697CF}" type="pres">
      <dgm:prSet presAssocID="{58FE04D1-1A41-46C8-A113-38E5111579AB}" presName="rootConnector1" presStyleLbl="node1" presStyleIdx="0" presStyleCnt="4"/>
      <dgm:spPr/>
    </dgm:pt>
    <dgm:pt modelId="{BEBE91FB-7C7A-4F35-AF8D-9D68324318C2}" type="pres">
      <dgm:prSet presAssocID="{58FE04D1-1A41-46C8-A113-38E5111579AB}" presName="hierChild2" presStyleCnt="0"/>
      <dgm:spPr/>
    </dgm:pt>
    <dgm:pt modelId="{9331CEEA-2C22-4D5F-8729-5A653D8786E0}" type="pres">
      <dgm:prSet presAssocID="{C89F4688-B865-410F-911F-486F66416C97}" presName="Name37" presStyleLbl="parChTrans1D2" presStyleIdx="0" presStyleCnt="4"/>
      <dgm:spPr/>
    </dgm:pt>
    <dgm:pt modelId="{331C0CBB-BB11-49B8-A803-124C30D9BE47}" type="pres">
      <dgm:prSet presAssocID="{B21C8FD0-EBDD-4E0B-9F21-783113B4D6F4}" presName="hierRoot2" presStyleCnt="0">
        <dgm:presLayoutVars>
          <dgm:hierBranch val="init"/>
        </dgm:presLayoutVars>
      </dgm:prSet>
      <dgm:spPr/>
    </dgm:pt>
    <dgm:pt modelId="{55E92C54-3A2F-4B14-BEA6-35DDFD40C848}" type="pres">
      <dgm:prSet presAssocID="{B21C8FD0-EBDD-4E0B-9F21-783113B4D6F4}" presName="rootComposite" presStyleCnt="0"/>
      <dgm:spPr/>
    </dgm:pt>
    <dgm:pt modelId="{856F4D71-B50C-4D56-BEB7-15648F7A17CF}" type="pres">
      <dgm:prSet presAssocID="{B21C8FD0-EBDD-4E0B-9F21-783113B4D6F4}" presName="rootText" presStyleLbl="node1" presStyleIdx="0" presStyleCnt="4">
        <dgm:presLayoutVars>
          <dgm:chMax/>
          <dgm:chPref val="3"/>
        </dgm:presLayoutVars>
      </dgm:prSet>
      <dgm:spPr/>
    </dgm:pt>
    <dgm:pt modelId="{1E6EF2E8-90C1-4887-9D90-F2DA42D5BF3A}" type="pres">
      <dgm:prSet presAssocID="{B21C8FD0-EBDD-4E0B-9F21-783113B4D6F4}" presName="titleText2" presStyleLbl="fgAcc1" presStyleIdx="0" presStyleCnt="4" custScaleX="93370" custScaleY="444903" custLinFactY="43027" custLinFactNeighborX="2691" custLinFactNeighborY="100000">
        <dgm:presLayoutVars>
          <dgm:chMax val="0"/>
          <dgm:chPref val="0"/>
        </dgm:presLayoutVars>
      </dgm:prSet>
      <dgm:spPr/>
    </dgm:pt>
    <dgm:pt modelId="{1A873759-BF4C-4579-8EEC-DF2E246270CE}" type="pres">
      <dgm:prSet presAssocID="{B21C8FD0-EBDD-4E0B-9F21-783113B4D6F4}" presName="rootConnector" presStyleLbl="node2" presStyleIdx="0" presStyleCnt="0"/>
      <dgm:spPr/>
    </dgm:pt>
    <dgm:pt modelId="{9A5152AB-201F-416E-A1B6-1C01B1CFCE0C}" type="pres">
      <dgm:prSet presAssocID="{B21C8FD0-EBDD-4E0B-9F21-783113B4D6F4}" presName="hierChild4" presStyleCnt="0"/>
      <dgm:spPr/>
    </dgm:pt>
    <dgm:pt modelId="{B3BB98AE-7913-4CDC-B724-7A24566BD178}" type="pres">
      <dgm:prSet presAssocID="{B21C8FD0-EBDD-4E0B-9F21-783113B4D6F4}" presName="hierChild5" presStyleCnt="0"/>
      <dgm:spPr/>
    </dgm:pt>
    <dgm:pt modelId="{B1C4B7EE-542B-4D8E-8CD7-6DF0EEA51801}" type="pres">
      <dgm:prSet presAssocID="{C0FF0914-3FA6-4998-BE83-64C9AF5A2BB0}" presName="Name37" presStyleLbl="parChTrans1D2" presStyleIdx="1" presStyleCnt="4"/>
      <dgm:spPr/>
    </dgm:pt>
    <dgm:pt modelId="{BDD69354-173B-4B07-9EDB-2529B5DB3512}" type="pres">
      <dgm:prSet presAssocID="{0CC4534B-0175-4077-A8AE-ABA08D632B3D}" presName="hierRoot2" presStyleCnt="0">
        <dgm:presLayoutVars>
          <dgm:hierBranch val="init"/>
        </dgm:presLayoutVars>
      </dgm:prSet>
      <dgm:spPr/>
    </dgm:pt>
    <dgm:pt modelId="{47FD5B23-4569-48BA-9C25-97B5092E72A0}" type="pres">
      <dgm:prSet presAssocID="{0CC4534B-0175-4077-A8AE-ABA08D632B3D}" presName="rootComposite" presStyleCnt="0"/>
      <dgm:spPr/>
    </dgm:pt>
    <dgm:pt modelId="{BEB53F70-EC6B-46CE-8C88-98CF2DD5FC1E}" type="pres">
      <dgm:prSet presAssocID="{0CC4534B-0175-4077-A8AE-ABA08D632B3D}" presName="rootText" presStyleLbl="node1" presStyleIdx="1" presStyleCnt="4">
        <dgm:presLayoutVars>
          <dgm:chMax/>
          <dgm:chPref val="3"/>
        </dgm:presLayoutVars>
      </dgm:prSet>
      <dgm:spPr/>
    </dgm:pt>
    <dgm:pt modelId="{14951ABB-A8D6-4F7D-9BC7-A7A838AF7453}" type="pres">
      <dgm:prSet presAssocID="{0CC4534B-0175-4077-A8AE-ABA08D632B3D}" presName="titleText2" presStyleLbl="fgAcc1" presStyleIdx="1" presStyleCnt="4" custScaleY="452900" custLinFactY="49025" custLinFactNeighborX="4501" custLinFactNeighborY="100000">
        <dgm:presLayoutVars>
          <dgm:chMax val="0"/>
          <dgm:chPref val="0"/>
        </dgm:presLayoutVars>
      </dgm:prSet>
      <dgm:spPr/>
    </dgm:pt>
    <dgm:pt modelId="{D79BB955-1A77-4A1C-A5A5-B5D2FB6662DE}" type="pres">
      <dgm:prSet presAssocID="{0CC4534B-0175-4077-A8AE-ABA08D632B3D}" presName="rootConnector" presStyleLbl="node2" presStyleIdx="0" presStyleCnt="0"/>
      <dgm:spPr/>
    </dgm:pt>
    <dgm:pt modelId="{BB502D4F-D72B-4668-A6C0-865824AA9695}" type="pres">
      <dgm:prSet presAssocID="{0CC4534B-0175-4077-A8AE-ABA08D632B3D}" presName="hierChild4" presStyleCnt="0"/>
      <dgm:spPr/>
    </dgm:pt>
    <dgm:pt modelId="{47734242-5D34-4CA8-8AF0-6F0459034318}" type="pres">
      <dgm:prSet presAssocID="{0CC4534B-0175-4077-A8AE-ABA08D632B3D}" presName="hierChild5" presStyleCnt="0"/>
      <dgm:spPr/>
    </dgm:pt>
    <dgm:pt modelId="{F440A6C0-9233-4027-8387-1AECA587DCBA}" type="pres">
      <dgm:prSet presAssocID="{24C2984E-85A2-4F0A-9EB3-CA71E31966FD}" presName="Name37" presStyleLbl="parChTrans1D2" presStyleIdx="2" presStyleCnt="4"/>
      <dgm:spPr/>
    </dgm:pt>
    <dgm:pt modelId="{E587C64E-1F0E-42A1-843D-D7F316346653}" type="pres">
      <dgm:prSet presAssocID="{194E9279-7FB7-4411-A752-9D51287F35E0}" presName="hierRoot2" presStyleCnt="0">
        <dgm:presLayoutVars>
          <dgm:hierBranch val="init"/>
        </dgm:presLayoutVars>
      </dgm:prSet>
      <dgm:spPr/>
    </dgm:pt>
    <dgm:pt modelId="{F1C3C990-8200-4A40-86DF-5EC95EBAB1C8}" type="pres">
      <dgm:prSet presAssocID="{194E9279-7FB7-4411-A752-9D51287F35E0}" presName="rootComposite" presStyleCnt="0"/>
      <dgm:spPr/>
    </dgm:pt>
    <dgm:pt modelId="{7E217DAA-9EBE-4727-A312-29163BD6DFB9}" type="pres">
      <dgm:prSet presAssocID="{194E9279-7FB7-4411-A752-9D51287F35E0}" presName="rootText" presStyleLbl="node1" presStyleIdx="2" presStyleCnt="4">
        <dgm:presLayoutVars>
          <dgm:chMax/>
          <dgm:chPref val="3"/>
        </dgm:presLayoutVars>
      </dgm:prSet>
      <dgm:spPr/>
    </dgm:pt>
    <dgm:pt modelId="{FE5FBD91-0B8E-4E17-A7F1-7436727319D1}" type="pres">
      <dgm:prSet presAssocID="{194E9279-7FB7-4411-A752-9D51287F35E0}" presName="titleText2" presStyleLbl="fgAcc1" presStyleIdx="2" presStyleCnt="4" custScaleY="445890" custLinFactY="45520" custLinFactNeighborX="-900" custLinFactNeighborY="100000">
        <dgm:presLayoutVars>
          <dgm:chMax val="0"/>
          <dgm:chPref val="0"/>
        </dgm:presLayoutVars>
      </dgm:prSet>
      <dgm:spPr/>
    </dgm:pt>
    <dgm:pt modelId="{0C69727C-C855-4EC0-96B1-B78CFD477251}" type="pres">
      <dgm:prSet presAssocID="{194E9279-7FB7-4411-A752-9D51287F35E0}" presName="rootConnector" presStyleLbl="node2" presStyleIdx="0" presStyleCnt="0"/>
      <dgm:spPr/>
    </dgm:pt>
    <dgm:pt modelId="{E8BB325D-0D7F-4F94-B032-F5E052504365}" type="pres">
      <dgm:prSet presAssocID="{194E9279-7FB7-4411-A752-9D51287F35E0}" presName="hierChild4" presStyleCnt="0"/>
      <dgm:spPr/>
    </dgm:pt>
    <dgm:pt modelId="{F2CE3F98-600F-443B-AB04-A482D1E6F1AA}" type="pres">
      <dgm:prSet presAssocID="{194E9279-7FB7-4411-A752-9D51287F35E0}" presName="hierChild5" presStyleCnt="0"/>
      <dgm:spPr/>
    </dgm:pt>
    <dgm:pt modelId="{6EB014D2-1D15-4CE6-BD99-D4640C03C646}" type="pres">
      <dgm:prSet presAssocID="{8685959B-66AD-4711-B3AC-C2188230273C}" presName="Name37" presStyleLbl="parChTrans1D2" presStyleIdx="3" presStyleCnt="4"/>
      <dgm:spPr/>
    </dgm:pt>
    <dgm:pt modelId="{6C82D9C2-A4B4-4898-AC01-E89BF137193D}" type="pres">
      <dgm:prSet presAssocID="{6228239D-3DE6-426F-89DD-D0200B7D435E}" presName="hierRoot2" presStyleCnt="0">
        <dgm:presLayoutVars>
          <dgm:hierBranch val="init"/>
        </dgm:presLayoutVars>
      </dgm:prSet>
      <dgm:spPr/>
    </dgm:pt>
    <dgm:pt modelId="{A57E2FBF-81D2-413C-96AF-D97D3C4603BB}" type="pres">
      <dgm:prSet presAssocID="{6228239D-3DE6-426F-89DD-D0200B7D435E}" presName="rootComposite" presStyleCnt="0"/>
      <dgm:spPr/>
    </dgm:pt>
    <dgm:pt modelId="{84839469-DE7E-47E0-B8E7-BB10457835DE}" type="pres">
      <dgm:prSet presAssocID="{6228239D-3DE6-426F-89DD-D0200B7D435E}" presName="rootText" presStyleLbl="node1" presStyleIdx="3" presStyleCnt="4">
        <dgm:presLayoutVars>
          <dgm:chMax/>
          <dgm:chPref val="3"/>
        </dgm:presLayoutVars>
      </dgm:prSet>
      <dgm:spPr/>
    </dgm:pt>
    <dgm:pt modelId="{C53CAE8E-5434-4F2F-9466-671DAE49DDA9}" type="pres">
      <dgm:prSet presAssocID="{6228239D-3DE6-426F-89DD-D0200B7D435E}" presName="titleText2" presStyleLbl="fgAcc1" presStyleIdx="3" presStyleCnt="4" custScaleY="436813" custLinFactY="45255" custLinFactNeighborX="4501" custLinFactNeighborY="100000">
        <dgm:presLayoutVars>
          <dgm:chMax val="0"/>
          <dgm:chPref val="0"/>
        </dgm:presLayoutVars>
      </dgm:prSet>
      <dgm:spPr/>
    </dgm:pt>
    <dgm:pt modelId="{B4801ED3-2FFD-4353-ADA9-3339DF85B850}" type="pres">
      <dgm:prSet presAssocID="{6228239D-3DE6-426F-89DD-D0200B7D435E}" presName="rootConnector" presStyleLbl="node2" presStyleIdx="0" presStyleCnt="0"/>
      <dgm:spPr/>
    </dgm:pt>
    <dgm:pt modelId="{752CA5A2-DEC1-437B-BBB0-0DD52982DE33}" type="pres">
      <dgm:prSet presAssocID="{6228239D-3DE6-426F-89DD-D0200B7D435E}" presName="hierChild4" presStyleCnt="0"/>
      <dgm:spPr/>
    </dgm:pt>
    <dgm:pt modelId="{CB50A8AF-39B3-4314-9FDC-7200DE0A6289}" type="pres">
      <dgm:prSet presAssocID="{6228239D-3DE6-426F-89DD-D0200B7D435E}" presName="hierChild5" presStyleCnt="0"/>
      <dgm:spPr/>
    </dgm:pt>
    <dgm:pt modelId="{A946377E-C66D-40EC-9E50-B1F64AD0DE15}" type="pres">
      <dgm:prSet presAssocID="{58FE04D1-1A41-46C8-A113-38E5111579AB}" presName="hierChild3" presStyleCnt="0"/>
      <dgm:spPr/>
    </dgm:pt>
  </dgm:ptLst>
  <dgm:cxnLst>
    <dgm:cxn modelId="{8C259C0E-5012-49DF-A0BC-22454712AE9B}" type="presOf" srcId="{0CC4534B-0175-4077-A8AE-ABA08D632B3D}" destId="{BEB53F70-EC6B-46CE-8C88-98CF2DD5FC1E}" srcOrd="0" destOrd="0" presId="urn:microsoft.com/office/officeart/2008/layout/NameandTitleOrganizationalChart"/>
    <dgm:cxn modelId="{7B810711-1E09-49A5-99CB-F9DB7D07CCFD}" type="presOf" srcId="{CF89AB77-B5AC-4DDB-BA8E-7C782251BE80}" destId="{FE5FBD91-0B8E-4E17-A7F1-7436727319D1}" srcOrd="0" destOrd="0" presId="urn:microsoft.com/office/officeart/2008/layout/NameandTitleOrganizationalChart"/>
    <dgm:cxn modelId="{FFF34613-71A9-470D-B8E5-0FD5C4A75852}" type="presOf" srcId="{58FE04D1-1A41-46C8-A113-38E5111579AB}" destId="{AAB6E484-4216-4EC2-8D3E-700F7AC697CF}" srcOrd="1" destOrd="0" presId="urn:microsoft.com/office/officeart/2008/layout/NameandTitleOrganizationalChart"/>
    <dgm:cxn modelId="{3AF1982E-0CF6-4279-805E-D12E0F001225}" type="presOf" srcId="{B21C8FD0-EBDD-4E0B-9F21-783113B4D6F4}" destId="{1A873759-BF4C-4579-8EEC-DF2E246270CE}" srcOrd="1" destOrd="0" presId="urn:microsoft.com/office/officeart/2008/layout/NameandTitleOrganizationalChart"/>
    <dgm:cxn modelId="{03D48632-8349-4559-ACFA-9EAEFC798CC7}" type="presOf" srcId="{6228239D-3DE6-426F-89DD-D0200B7D435E}" destId="{B4801ED3-2FFD-4353-ADA9-3339DF85B850}" srcOrd="1" destOrd="0" presId="urn:microsoft.com/office/officeart/2008/layout/NameandTitleOrganizationalChart"/>
    <dgm:cxn modelId="{203D663C-FD10-439B-BF3D-7A6CB937EB4E}" type="presOf" srcId="{58E64C72-7426-4D09-BB1B-6CD8CA9DCBF7}" destId="{1E6EF2E8-90C1-4887-9D90-F2DA42D5BF3A}" srcOrd="0" destOrd="0" presId="urn:microsoft.com/office/officeart/2008/layout/NameandTitleOrganizationalChart"/>
    <dgm:cxn modelId="{E7FAC262-1FFE-406F-8995-5EE6C7D4273A}" type="presOf" srcId="{A473D72D-EC87-4D53-B836-09DFEDDEC7F6}" destId="{C53CAE8E-5434-4F2F-9466-671DAE49DDA9}" srcOrd="0" destOrd="0" presId="urn:microsoft.com/office/officeart/2008/layout/NameandTitleOrganizationalChart"/>
    <dgm:cxn modelId="{85AD5F45-03C1-4939-B934-73466077293A}" type="presOf" srcId="{194E9279-7FB7-4411-A752-9D51287F35E0}" destId="{7E217DAA-9EBE-4727-A312-29163BD6DFB9}" srcOrd="0" destOrd="0" presId="urn:microsoft.com/office/officeart/2008/layout/NameandTitleOrganizationalChart"/>
    <dgm:cxn modelId="{79C4D149-8100-4CFA-B50F-E3C5BF09440A}" type="presOf" srcId="{B21C8FD0-EBDD-4E0B-9F21-783113B4D6F4}" destId="{856F4D71-B50C-4D56-BEB7-15648F7A17CF}" srcOrd="0" destOrd="0" presId="urn:microsoft.com/office/officeart/2008/layout/NameandTitleOrganizationalChart"/>
    <dgm:cxn modelId="{91D90F6B-B156-4E6F-BE8B-098968220BD2}" type="presOf" srcId="{58FE04D1-1A41-46C8-A113-38E5111579AB}" destId="{39797FB7-AFFC-4AA4-B81E-36791C7A8079}" srcOrd="0" destOrd="0" presId="urn:microsoft.com/office/officeart/2008/layout/NameandTitleOrganizationalChart"/>
    <dgm:cxn modelId="{08A9EB4C-AF4E-4467-B4F0-561CD18FC980}" srcId="{58FE04D1-1A41-46C8-A113-38E5111579AB}" destId="{6228239D-3DE6-426F-89DD-D0200B7D435E}" srcOrd="3" destOrd="0" parTransId="{8685959B-66AD-4711-B3AC-C2188230273C}" sibTransId="{A473D72D-EC87-4D53-B836-09DFEDDEC7F6}"/>
    <dgm:cxn modelId="{2CA56874-3E72-4450-BF33-384D74178384}" srcId="{58FE04D1-1A41-46C8-A113-38E5111579AB}" destId="{B21C8FD0-EBDD-4E0B-9F21-783113B4D6F4}" srcOrd="0" destOrd="0" parTransId="{C89F4688-B865-410F-911F-486F66416C97}" sibTransId="{58E64C72-7426-4D09-BB1B-6CD8CA9DCBF7}"/>
    <dgm:cxn modelId="{812E9B76-896E-485F-8A96-CA11A80291FC}" type="presOf" srcId="{3B07B988-5541-44F3-AAEF-952019852E73}" destId="{14951ABB-A8D6-4F7D-9BC7-A7A838AF7453}" srcOrd="0" destOrd="0" presId="urn:microsoft.com/office/officeart/2008/layout/NameandTitleOrganizationalChart"/>
    <dgm:cxn modelId="{6EB3AF57-69BE-423D-ABB7-2AE1DB9CCCF8}" type="presOf" srcId="{C0FF0914-3FA6-4998-BE83-64C9AF5A2BB0}" destId="{B1C4B7EE-542B-4D8E-8CD7-6DF0EEA51801}" srcOrd="0" destOrd="0" presId="urn:microsoft.com/office/officeart/2008/layout/NameandTitleOrganizationalChart"/>
    <dgm:cxn modelId="{3CBEB87D-D75F-40D5-87A5-A7418CFFF618}" srcId="{95432848-2586-46F6-AC3E-49D8FE802109}" destId="{58FE04D1-1A41-46C8-A113-38E5111579AB}" srcOrd="0" destOrd="0" parTransId="{1F5EA638-ECF8-438D-813E-BDFDCE514E2D}" sibTransId="{2F0CB882-7191-4E8D-A14D-8611D338E031}"/>
    <dgm:cxn modelId="{6D5DC57D-21B2-453E-B44B-EFE6EF751424}" type="presOf" srcId="{24C2984E-85A2-4F0A-9EB3-CA71E31966FD}" destId="{F440A6C0-9233-4027-8387-1AECA587DCBA}" srcOrd="0" destOrd="0" presId="urn:microsoft.com/office/officeart/2008/layout/NameandTitleOrganizationalChart"/>
    <dgm:cxn modelId="{6E14EC7D-A939-49FF-BB1E-F67B167E3B5E}" type="presOf" srcId="{6228239D-3DE6-426F-89DD-D0200B7D435E}" destId="{84839469-DE7E-47E0-B8E7-BB10457835DE}" srcOrd="0" destOrd="0" presId="urn:microsoft.com/office/officeart/2008/layout/NameandTitleOrganizationalChart"/>
    <dgm:cxn modelId="{A9051383-0D3F-491C-9A84-CEBE043A554A}" type="presOf" srcId="{2F0CB882-7191-4E8D-A14D-8611D338E031}" destId="{20041B35-B8F5-44DE-BD7F-D8F7154B5FC6}" srcOrd="0" destOrd="0" presId="urn:microsoft.com/office/officeart/2008/layout/NameandTitleOrganizationalChart"/>
    <dgm:cxn modelId="{54631687-22F4-4F3C-B332-59AF621FB239}" type="presOf" srcId="{95432848-2586-46F6-AC3E-49D8FE802109}" destId="{827A32BE-5362-447A-8256-4AADBC2CC594}" srcOrd="0" destOrd="0" presId="urn:microsoft.com/office/officeart/2008/layout/NameandTitleOrganizationalChart"/>
    <dgm:cxn modelId="{6645EF88-83E7-469F-97BC-C1B084FC2FAF}" type="presOf" srcId="{194E9279-7FB7-4411-A752-9D51287F35E0}" destId="{0C69727C-C855-4EC0-96B1-B78CFD477251}" srcOrd="1" destOrd="0" presId="urn:microsoft.com/office/officeart/2008/layout/NameandTitleOrganizationalChart"/>
    <dgm:cxn modelId="{9504809C-D1FF-4F3D-BF19-CAFE1AB07ED5}" type="presOf" srcId="{8685959B-66AD-4711-B3AC-C2188230273C}" destId="{6EB014D2-1D15-4CE6-BD99-D4640C03C646}" srcOrd="0" destOrd="0" presId="urn:microsoft.com/office/officeart/2008/layout/NameandTitleOrganizationalChart"/>
    <dgm:cxn modelId="{7566C2A2-635A-4D77-A890-1655F1224053}" type="presOf" srcId="{0CC4534B-0175-4077-A8AE-ABA08D632B3D}" destId="{D79BB955-1A77-4A1C-A5A5-B5D2FB6662DE}" srcOrd="1" destOrd="0" presId="urn:microsoft.com/office/officeart/2008/layout/NameandTitleOrganizationalChart"/>
    <dgm:cxn modelId="{59179AA3-86F4-4160-BFE4-A844887BA493}" srcId="{58FE04D1-1A41-46C8-A113-38E5111579AB}" destId="{194E9279-7FB7-4411-A752-9D51287F35E0}" srcOrd="2" destOrd="0" parTransId="{24C2984E-85A2-4F0A-9EB3-CA71E31966FD}" sibTransId="{CF89AB77-B5AC-4DDB-BA8E-7C782251BE80}"/>
    <dgm:cxn modelId="{A72324C7-AFAC-4D29-941A-FC5BEAA5F0A6}" srcId="{58FE04D1-1A41-46C8-A113-38E5111579AB}" destId="{0CC4534B-0175-4077-A8AE-ABA08D632B3D}" srcOrd="1" destOrd="0" parTransId="{C0FF0914-3FA6-4998-BE83-64C9AF5A2BB0}" sibTransId="{3B07B988-5541-44F3-AAEF-952019852E73}"/>
    <dgm:cxn modelId="{DFADCEDB-A3E0-41B3-B7B4-B1A3E7A0A9E5}" type="presOf" srcId="{C89F4688-B865-410F-911F-486F66416C97}" destId="{9331CEEA-2C22-4D5F-8729-5A653D8786E0}" srcOrd="0" destOrd="0" presId="urn:microsoft.com/office/officeart/2008/layout/NameandTitleOrganizationalChart"/>
    <dgm:cxn modelId="{929F7268-F5AC-491E-AA8C-BA22614BD0C4}" type="presParOf" srcId="{827A32BE-5362-447A-8256-4AADBC2CC594}" destId="{B07B65CB-CF69-40F0-B8BD-69C71940C8DC}" srcOrd="0" destOrd="0" presId="urn:microsoft.com/office/officeart/2008/layout/NameandTitleOrganizationalChart"/>
    <dgm:cxn modelId="{A7842A46-0294-48F8-8C8B-61384492ECB3}" type="presParOf" srcId="{B07B65CB-CF69-40F0-B8BD-69C71940C8DC}" destId="{539A17C5-AEEC-4811-B583-0A47CD6DD377}" srcOrd="0" destOrd="0" presId="urn:microsoft.com/office/officeart/2008/layout/NameandTitleOrganizationalChart"/>
    <dgm:cxn modelId="{6756463F-EA2B-40AC-893F-D942C2623A0C}" type="presParOf" srcId="{539A17C5-AEEC-4811-B583-0A47CD6DD377}" destId="{39797FB7-AFFC-4AA4-B81E-36791C7A8079}" srcOrd="0" destOrd="0" presId="urn:microsoft.com/office/officeart/2008/layout/NameandTitleOrganizationalChart"/>
    <dgm:cxn modelId="{EDD0AB96-AD02-487A-9A05-87908ECD2167}" type="presParOf" srcId="{539A17C5-AEEC-4811-B583-0A47CD6DD377}" destId="{20041B35-B8F5-44DE-BD7F-D8F7154B5FC6}" srcOrd="1" destOrd="0" presId="urn:microsoft.com/office/officeart/2008/layout/NameandTitleOrganizationalChart"/>
    <dgm:cxn modelId="{4A1D2B94-7D0E-4043-B164-EBB29206D9A5}" type="presParOf" srcId="{539A17C5-AEEC-4811-B583-0A47CD6DD377}" destId="{AAB6E484-4216-4EC2-8D3E-700F7AC697CF}" srcOrd="2" destOrd="0" presId="urn:microsoft.com/office/officeart/2008/layout/NameandTitleOrganizationalChart"/>
    <dgm:cxn modelId="{7ED67C42-BB25-4101-AD19-A12C9CFE00E1}" type="presParOf" srcId="{B07B65CB-CF69-40F0-B8BD-69C71940C8DC}" destId="{BEBE91FB-7C7A-4F35-AF8D-9D68324318C2}" srcOrd="1" destOrd="0" presId="urn:microsoft.com/office/officeart/2008/layout/NameandTitleOrganizationalChart"/>
    <dgm:cxn modelId="{BEB08E8B-78E8-4AC5-8999-96ED7F0B629F}" type="presParOf" srcId="{BEBE91FB-7C7A-4F35-AF8D-9D68324318C2}" destId="{9331CEEA-2C22-4D5F-8729-5A653D8786E0}" srcOrd="0" destOrd="0" presId="urn:microsoft.com/office/officeart/2008/layout/NameandTitleOrganizationalChart"/>
    <dgm:cxn modelId="{3D255AEA-64D6-4F0B-A1E2-1E6870D28000}" type="presParOf" srcId="{BEBE91FB-7C7A-4F35-AF8D-9D68324318C2}" destId="{331C0CBB-BB11-49B8-A803-124C30D9BE47}" srcOrd="1" destOrd="0" presId="urn:microsoft.com/office/officeart/2008/layout/NameandTitleOrganizationalChart"/>
    <dgm:cxn modelId="{09A6EC9F-5DC5-4B87-8745-C91B53557FD8}" type="presParOf" srcId="{331C0CBB-BB11-49B8-A803-124C30D9BE47}" destId="{55E92C54-3A2F-4B14-BEA6-35DDFD40C848}" srcOrd="0" destOrd="0" presId="urn:microsoft.com/office/officeart/2008/layout/NameandTitleOrganizationalChart"/>
    <dgm:cxn modelId="{C211B6A3-D5CB-4E95-9026-B6CCA04034D9}" type="presParOf" srcId="{55E92C54-3A2F-4B14-BEA6-35DDFD40C848}" destId="{856F4D71-B50C-4D56-BEB7-15648F7A17CF}" srcOrd="0" destOrd="0" presId="urn:microsoft.com/office/officeart/2008/layout/NameandTitleOrganizationalChart"/>
    <dgm:cxn modelId="{F91EE733-61AE-4621-B94F-2C9D14719D75}" type="presParOf" srcId="{55E92C54-3A2F-4B14-BEA6-35DDFD40C848}" destId="{1E6EF2E8-90C1-4887-9D90-F2DA42D5BF3A}" srcOrd="1" destOrd="0" presId="urn:microsoft.com/office/officeart/2008/layout/NameandTitleOrganizationalChart"/>
    <dgm:cxn modelId="{D6C6F12F-5020-476C-B30E-860BD9314DFF}" type="presParOf" srcId="{55E92C54-3A2F-4B14-BEA6-35DDFD40C848}" destId="{1A873759-BF4C-4579-8EEC-DF2E246270CE}" srcOrd="2" destOrd="0" presId="urn:microsoft.com/office/officeart/2008/layout/NameandTitleOrganizationalChart"/>
    <dgm:cxn modelId="{07DCB547-82F2-4656-A8AC-59567E9C7A7F}" type="presParOf" srcId="{331C0CBB-BB11-49B8-A803-124C30D9BE47}" destId="{9A5152AB-201F-416E-A1B6-1C01B1CFCE0C}" srcOrd="1" destOrd="0" presId="urn:microsoft.com/office/officeart/2008/layout/NameandTitleOrganizationalChart"/>
    <dgm:cxn modelId="{41FA8486-FFDE-428F-B906-CB2E631FA81B}" type="presParOf" srcId="{331C0CBB-BB11-49B8-A803-124C30D9BE47}" destId="{B3BB98AE-7913-4CDC-B724-7A24566BD178}" srcOrd="2" destOrd="0" presId="urn:microsoft.com/office/officeart/2008/layout/NameandTitleOrganizationalChart"/>
    <dgm:cxn modelId="{7847C839-3D89-45A5-B642-15A43554E8AA}" type="presParOf" srcId="{BEBE91FB-7C7A-4F35-AF8D-9D68324318C2}" destId="{B1C4B7EE-542B-4D8E-8CD7-6DF0EEA51801}" srcOrd="2" destOrd="0" presId="urn:microsoft.com/office/officeart/2008/layout/NameandTitleOrganizationalChart"/>
    <dgm:cxn modelId="{C3BE76FB-47C6-4788-8EB7-EBC15DD591D2}" type="presParOf" srcId="{BEBE91FB-7C7A-4F35-AF8D-9D68324318C2}" destId="{BDD69354-173B-4B07-9EDB-2529B5DB3512}" srcOrd="3" destOrd="0" presId="urn:microsoft.com/office/officeart/2008/layout/NameandTitleOrganizationalChart"/>
    <dgm:cxn modelId="{5E37D832-47AE-45BF-9E90-B7E99F2DCA48}" type="presParOf" srcId="{BDD69354-173B-4B07-9EDB-2529B5DB3512}" destId="{47FD5B23-4569-48BA-9C25-97B5092E72A0}" srcOrd="0" destOrd="0" presId="urn:microsoft.com/office/officeart/2008/layout/NameandTitleOrganizationalChart"/>
    <dgm:cxn modelId="{6DB67F0B-4D45-44FB-94DA-E99F82FA550B}" type="presParOf" srcId="{47FD5B23-4569-48BA-9C25-97B5092E72A0}" destId="{BEB53F70-EC6B-46CE-8C88-98CF2DD5FC1E}" srcOrd="0" destOrd="0" presId="urn:microsoft.com/office/officeart/2008/layout/NameandTitleOrganizationalChart"/>
    <dgm:cxn modelId="{3200332F-8517-4061-861B-37E998E820B0}" type="presParOf" srcId="{47FD5B23-4569-48BA-9C25-97B5092E72A0}" destId="{14951ABB-A8D6-4F7D-9BC7-A7A838AF7453}" srcOrd="1" destOrd="0" presId="urn:microsoft.com/office/officeart/2008/layout/NameandTitleOrganizationalChart"/>
    <dgm:cxn modelId="{D306266F-578E-41A0-AA5D-2563F5D7DC0C}" type="presParOf" srcId="{47FD5B23-4569-48BA-9C25-97B5092E72A0}" destId="{D79BB955-1A77-4A1C-A5A5-B5D2FB6662DE}" srcOrd="2" destOrd="0" presId="urn:microsoft.com/office/officeart/2008/layout/NameandTitleOrganizationalChart"/>
    <dgm:cxn modelId="{FE889469-4238-487B-B938-464771A6759F}" type="presParOf" srcId="{BDD69354-173B-4B07-9EDB-2529B5DB3512}" destId="{BB502D4F-D72B-4668-A6C0-865824AA9695}" srcOrd="1" destOrd="0" presId="urn:microsoft.com/office/officeart/2008/layout/NameandTitleOrganizationalChart"/>
    <dgm:cxn modelId="{0BDB3E2E-36BC-4FB1-A0EA-DD39ED74363F}" type="presParOf" srcId="{BDD69354-173B-4B07-9EDB-2529B5DB3512}" destId="{47734242-5D34-4CA8-8AF0-6F0459034318}" srcOrd="2" destOrd="0" presId="urn:microsoft.com/office/officeart/2008/layout/NameandTitleOrganizationalChart"/>
    <dgm:cxn modelId="{771601F7-233B-42D5-B00F-CD27DF7B2ECF}" type="presParOf" srcId="{BEBE91FB-7C7A-4F35-AF8D-9D68324318C2}" destId="{F440A6C0-9233-4027-8387-1AECA587DCBA}" srcOrd="4" destOrd="0" presId="urn:microsoft.com/office/officeart/2008/layout/NameandTitleOrganizationalChart"/>
    <dgm:cxn modelId="{49802F1E-02ED-4F07-ACE5-3506065826C5}" type="presParOf" srcId="{BEBE91FB-7C7A-4F35-AF8D-9D68324318C2}" destId="{E587C64E-1F0E-42A1-843D-D7F316346653}" srcOrd="5" destOrd="0" presId="urn:microsoft.com/office/officeart/2008/layout/NameandTitleOrganizationalChart"/>
    <dgm:cxn modelId="{0F9B37E3-55E1-4341-BEEF-CF9E54D96F27}" type="presParOf" srcId="{E587C64E-1F0E-42A1-843D-D7F316346653}" destId="{F1C3C990-8200-4A40-86DF-5EC95EBAB1C8}" srcOrd="0" destOrd="0" presId="urn:microsoft.com/office/officeart/2008/layout/NameandTitleOrganizationalChart"/>
    <dgm:cxn modelId="{113CEA2C-C2BF-4708-A45A-927A47BF2616}" type="presParOf" srcId="{F1C3C990-8200-4A40-86DF-5EC95EBAB1C8}" destId="{7E217DAA-9EBE-4727-A312-29163BD6DFB9}" srcOrd="0" destOrd="0" presId="urn:microsoft.com/office/officeart/2008/layout/NameandTitleOrganizationalChart"/>
    <dgm:cxn modelId="{B5455E26-DBE1-403A-97F0-9716488238F6}" type="presParOf" srcId="{F1C3C990-8200-4A40-86DF-5EC95EBAB1C8}" destId="{FE5FBD91-0B8E-4E17-A7F1-7436727319D1}" srcOrd="1" destOrd="0" presId="urn:microsoft.com/office/officeart/2008/layout/NameandTitleOrganizationalChart"/>
    <dgm:cxn modelId="{48646752-8884-44E8-A549-7C4AAE983440}" type="presParOf" srcId="{F1C3C990-8200-4A40-86DF-5EC95EBAB1C8}" destId="{0C69727C-C855-4EC0-96B1-B78CFD477251}" srcOrd="2" destOrd="0" presId="urn:microsoft.com/office/officeart/2008/layout/NameandTitleOrganizationalChart"/>
    <dgm:cxn modelId="{5AC9E489-187D-4652-9DAE-9306AC1BED36}" type="presParOf" srcId="{E587C64E-1F0E-42A1-843D-D7F316346653}" destId="{E8BB325D-0D7F-4F94-B032-F5E052504365}" srcOrd="1" destOrd="0" presId="urn:microsoft.com/office/officeart/2008/layout/NameandTitleOrganizationalChart"/>
    <dgm:cxn modelId="{78180D27-690C-41CC-8793-C96A59EE7F0F}" type="presParOf" srcId="{E587C64E-1F0E-42A1-843D-D7F316346653}" destId="{F2CE3F98-600F-443B-AB04-A482D1E6F1AA}" srcOrd="2" destOrd="0" presId="urn:microsoft.com/office/officeart/2008/layout/NameandTitleOrganizationalChart"/>
    <dgm:cxn modelId="{46AA3F50-8159-44D9-B740-DA523067D052}" type="presParOf" srcId="{BEBE91FB-7C7A-4F35-AF8D-9D68324318C2}" destId="{6EB014D2-1D15-4CE6-BD99-D4640C03C646}" srcOrd="6" destOrd="0" presId="urn:microsoft.com/office/officeart/2008/layout/NameandTitleOrganizationalChart"/>
    <dgm:cxn modelId="{157318CC-C1B9-4934-94B3-696B204CB6D1}" type="presParOf" srcId="{BEBE91FB-7C7A-4F35-AF8D-9D68324318C2}" destId="{6C82D9C2-A4B4-4898-AC01-E89BF137193D}" srcOrd="7" destOrd="0" presId="urn:microsoft.com/office/officeart/2008/layout/NameandTitleOrganizationalChart"/>
    <dgm:cxn modelId="{BD1F1A79-C40D-4742-84A5-49B25EA34396}" type="presParOf" srcId="{6C82D9C2-A4B4-4898-AC01-E89BF137193D}" destId="{A57E2FBF-81D2-413C-96AF-D97D3C4603BB}" srcOrd="0" destOrd="0" presId="urn:microsoft.com/office/officeart/2008/layout/NameandTitleOrganizationalChart"/>
    <dgm:cxn modelId="{2317BB9F-66AF-4A84-AF92-415A2CB748FE}" type="presParOf" srcId="{A57E2FBF-81D2-413C-96AF-D97D3C4603BB}" destId="{84839469-DE7E-47E0-B8E7-BB10457835DE}" srcOrd="0" destOrd="0" presId="urn:microsoft.com/office/officeart/2008/layout/NameandTitleOrganizationalChart"/>
    <dgm:cxn modelId="{97FD20AC-C30E-42A2-ACAB-2BF4E9EADACE}" type="presParOf" srcId="{A57E2FBF-81D2-413C-96AF-D97D3C4603BB}" destId="{C53CAE8E-5434-4F2F-9466-671DAE49DDA9}" srcOrd="1" destOrd="0" presId="urn:microsoft.com/office/officeart/2008/layout/NameandTitleOrganizationalChart"/>
    <dgm:cxn modelId="{FDEA359E-712F-40FF-86CB-8F7BDE6D31D9}" type="presParOf" srcId="{A57E2FBF-81D2-413C-96AF-D97D3C4603BB}" destId="{B4801ED3-2FFD-4353-ADA9-3339DF85B850}" srcOrd="2" destOrd="0" presId="urn:microsoft.com/office/officeart/2008/layout/NameandTitleOrganizationalChart"/>
    <dgm:cxn modelId="{6D3B02AF-62CE-493E-AD1B-758DE78750F2}" type="presParOf" srcId="{6C82D9C2-A4B4-4898-AC01-E89BF137193D}" destId="{752CA5A2-DEC1-437B-BBB0-0DD52982DE33}" srcOrd="1" destOrd="0" presId="urn:microsoft.com/office/officeart/2008/layout/NameandTitleOrganizationalChart"/>
    <dgm:cxn modelId="{03786DAB-8494-4882-810F-3A16448915D4}" type="presParOf" srcId="{6C82D9C2-A4B4-4898-AC01-E89BF137193D}" destId="{CB50A8AF-39B3-4314-9FDC-7200DE0A6289}" srcOrd="2" destOrd="0" presId="urn:microsoft.com/office/officeart/2008/layout/NameandTitleOrganizationalChart"/>
    <dgm:cxn modelId="{8313530C-4822-40A8-BB2C-4A1590C6FE36}" type="presParOf" srcId="{B07B65CB-CF69-40F0-B8BD-69C71940C8DC}" destId="{A946377E-C66D-40EC-9E50-B1F64AD0DE15}"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432848-2586-46F6-AC3E-49D8FE802109}" type="doc">
      <dgm:prSet loTypeId="urn:microsoft.com/office/officeart/2008/layout/NameandTitleOrganizationalChart" loCatId="hierarchy" qsTypeId="urn:microsoft.com/office/officeart/2005/8/quickstyle/simple1" qsCatId="simple" csTypeId="urn:microsoft.com/office/officeart/2005/8/colors/accent3_2" csCatId="accent3" phldr="1"/>
      <dgm:spPr/>
      <dgm:t>
        <a:bodyPr/>
        <a:lstStyle/>
        <a:p>
          <a:endParaRPr lang="en-US"/>
        </a:p>
      </dgm:t>
    </dgm:pt>
    <dgm:pt modelId="{58FE04D1-1A41-46C8-A113-38E5111579AB}">
      <dgm:prSet phldrT="[Text]"/>
      <dgm:spPr/>
      <dgm:t>
        <a:bodyPr/>
        <a:lstStyle/>
        <a:p>
          <a:r>
            <a:rPr lang="en-CA" dirty="0"/>
            <a:t>Data types</a:t>
          </a:r>
          <a:endParaRPr lang="en-US" dirty="0"/>
        </a:p>
      </dgm:t>
    </dgm:pt>
    <dgm:pt modelId="{1F5EA638-ECF8-438D-813E-BDFDCE514E2D}" type="parTrans" cxnId="{3CBEB87D-D75F-40D5-87A5-A7418CFFF618}">
      <dgm:prSet/>
      <dgm:spPr/>
      <dgm:t>
        <a:bodyPr/>
        <a:lstStyle/>
        <a:p>
          <a:endParaRPr lang="en-US"/>
        </a:p>
      </dgm:t>
    </dgm:pt>
    <dgm:pt modelId="{2F0CB882-7191-4E8D-A14D-8611D338E031}" type="sibTrans" cxnId="{3CBEB87D-D75F-40D5-87A5-A7418CFFF618}">
      <dgm:prSet/>
      <dgm:spPr/>
      <dgm:t>
        <a:bodyPr/>
        <a:lstStyle/>
        <a:p>
          <a:r>
            <a:rPr lang="en-CA" dirty="0"/>
            <a:t>Velocity</a:t>
          </a:r>
          <a:endParaRPr lang="en-US" dirty="0"/>
        </a:p>
      </dgm:t>
    </dgm:pt>
    <dgm:pt modelId="{B21C8FD0-EBDD-4E0B-9F21-783113B4D6F4}">
      <dgm:prSet phldrT="[Text]"/>
      <dgm:spPr/>
      <dgm:t>
        <a:bodyPr/>
        <a:lstStyle/>
        <a:p>
          <a:r>
            <a:rPr lang="en-CA" dirty="0"/>
            <a:t>Batch</a:t>
          </a:r>
          <a:endParaRPr lang="en-US" dirty="0"/>
        </a:p>
      </dgm:t>
    </dgm:pt>
    <dgm:pt modelId="{C89F4688-B865-410F-911F-486F66416C97}" type="parTrans" cxnId="{2CA56874-3E72-4450-BF33-384D74178384}">
      <dgm:prSet/>
      <dgm:spPr/>
      <dgm:t>
        <a:bodyPr/>
        <a:lstStyle/>
        <a:p>
          <a:endParaRPr lang="en-US"/>
        </a:p>
      </dgm:t>
    </dgm:pt>
    <dgm:pt modelId="{58E64C72-7426-4D09-BB1B-6CD8CA9DCBF7}" type="sibTrans" cxnId="{2CA56874-3E72-4450-BF33-384D74178384}">
      <dgm:prSet custT="1"/>
      <dgm:spPr/>
      <dgm:t>
        <a:bodyPr/>
        <a:lstStyle/>
        <a:p>
          <a:r>
            <a:rPr lang="en-CA" sz="1700" dirty="0"/>
            <a:t>At time intervals</a:t>
          </a:r>
        </a:p>
      </dgm:t>
    </dgm:pt>
    <dgm:pt modelId="{0CC4534B-0175-4077-A8AE-ABA08D632B3D}">
      <dgm:prSet phldrT="[Text]"/>
      <dgm:spPr/>
      <dgm:t>
        <a:bodyPr/>
        <a:lstStyle/>
        <a:p>
          <a:r>
            <a:rPr lang="en-CA" dirty="0"/>
            <a:t>Near-time</a:t>
          </a:r>
          <a:endParaRPr lang="en-US" dirty="0"/>
        </a:p>
      </dgm:t>
    </dgm:pt>
    <dgm:pt modelId="{C0FF0914-3FA6-4998-BE83-64C9AF5A2BB0}" type="parTrans" cxnId="{A72324C7-AFAC-4D29-941A-FC5BEAA5F0A6}">
      <dgm:prSet/>
      <dgm:spPr/>
      <dgm:t>
        <a:bodyPr/>
        <a:lstStyle/>
        <a:p>
          <a:endParaRPr lang="en-US"/>
        </a:p>
      </dgm:t>
    </dgm:pt>
    <dgm:pt modelId="{3B07B988-5541-44F3-AAEF-952019852E73}" type="sibTrans" cxnId="{A72324C7-AFAC-4D29-941A-FC5BEAA5F0A6}">
      <dgm:prSet custT="1"/>
      <dgm:spPr/>
      <dgm:t>
        <a:bodyPr/>
        <a:lstStyle/>
        <a:p>
          <a:r>
            <a:rPr lang="en-CA" sz="1700" dirty="0"/>
            <a:t>At small time intervals</a:t>
          </a:r>
          <a:endParaRPr lang="en-US" sz="1700" dirty="0"/>
        </a:p>
      </dgm:t>
    </dgm:pt>
    <dgm:pt modelId="{194E9279-7FB7-4411-A752-9D51287F35E0}">
      <dgm:prSet phldrT="[Text]"/>
      <dgm:spPr/>
      <dgm:t>
        <a:bodyPr/>
        <a:lstStyle/>
        <a:p>
          <a:r>
            <a:rPr lang="en-CA" dirty="0"/>
            <a:t>Real-time</a:t>
          </a:r>
          <a:endParaRPr lang="en-US" dirty="0"/>
        </a:p>
      </dgm:t>
    </dgm:pt>
    <dgm:pt modelId="{24C2984E-85A2-4F0A-9EB3-CA71E31966FD}" type="parTrans" cxnId="{59179AA3-86F4-4160-BFE4-A844887BA493}">
      <dgm:prSet/>
      <dgm:spPr/>
      <dgm:t>
        <a:bodyPr/>
        <a:lstStyle/>
        <a:p>
          <a:endParaRPr lang="en-US"/>
        </a:p>
      </dgm:t>
    </dgm:pt>
    <dgm:pt modelId="{CF89AB77-B5AC-4DDB-BA8E-7C782251BE80}" type="sibTrans" cxnId="{59179AA3-86F4-4160-BFE4-A844887BA493}">
      <dgm:prSet custT="1"/>
      <dgm:spPr/>
      <dgm:t>
        <a:bodyPr/>
        <a:lstStyle/>
        <a:p>
          <a:r>
            <a:rPr lang="en-CA" sz="1700" dirty="0"/>
            <a:t>Continuous input, process output</a:t>
          </a:r>
          <a:endParaRPr lang="en-US" sz="1700" dirty="0"/>
        </a:p>
      </dgm:t>
    </dgm:pt>
    <dgm:pt modelId="{6228239D-3DE6-426F-89DD-D0200B7D435E}">
      <dgm:prSet phldrT="[Text]"/>
      <dgm:spPr/>
      <dgm:t>
        <a:bodyPr/>
        <a:lstStyle/>
        <a:p>
          <a:r>
            <a:rPr lang="en-CA" dirty="0"/>
            <a:t>Stream</a:t>
          </a:r>
          <a:endParaRPr lang="en-US" dirty="0"/>
        </a:p>
      </dgm:t>
    </dgm:pt>
    <dgm:pt modelId="{8685959B-66AD-4711-B3AC-C2188230273C}" type="parTrans" cxnId="{08A9EB4C-AF4E-4467-B4F0-561CD18FC980}">
      <dgm:prSet/>
      <dgm:spPr/>
      <dgm:t>
        <a:bodyPr/>
        <a:lstStyle/>
        <a:p>
          <a:endParaRPr lang="en-US"/>
        </a:p>
      </dgm:t>
    </dgm:pt>
    <dgm:pt modelId="{A473D72D-EC87-4D53-B836-09DFEDDEC7F6}" type="sibTrans" cxnId="{08A9EB4C-AF4E-4467-B4F0-561CD18FC980}">
      <dgm:prSet custT="1"/>
      <dgm:spPr/>
      <dgm:t>
        <a:bodyPr/>
        <a:lstStyle/>
        <a:p>
          <a:r>
            <a:rPr lang="en-CA" sz="1700" dirty="0"/>
            <a:t>Data flows</a:t>
          </a:r>
          <a:endParaRPr lang="en-US" sz="1700" dirty="0"/>
        </a:p>
      </dgm:t>
    </dgm:pt>
    <dgm:pt modelId="{827A32BE-5362-447A-8256-4AADBC2CC594}" type="pres">
      <dgm:prSet presAssocID="{95432848-2586-46F6-AC3E-49D8FE802109}" presName="hierChild1" presStyleCnt="0">
        <dgm:presLayoutVars>
          <dgm:orgChart val="1"/>
          <dgm:chPref val="1"/>
          <dgm:dir/>
          <dgm:animOne val="branch"/>
          <dgm:animLvl val="lvl"/>
          <dgm:resizeHandles/>
        </dgm:presLayoutVars>
      </dgm:prSet>
      <dgm:spPr/>
    </dgm:pt>
    <dgm:pt modelId="{B07B65CB-CF69-40F0-B8BD-69C71940C8DC}" type="pres">
      <dgm:prSet presAssocID="{58FE04D1-1A41-46C8-A113-38E5111579AB}" presName="hierRoot1" presStyleCnt="0">
        <dgm:presLayoutVars>
          <dgm:hierBranch val="init"/>
        </dgm:presLayoutVars>
      </dgm:prSet>
      <dgm:spPr/>
    </dgm:pt>
    <dgm:pt modelId="{539A17C5-AEEC-4811-B583-0A47CD6DD377}" type="pres">
      <dgm:prSet presAssocID="{58FE04D1-1A41-46C8-A113-38E5111579AB}" presName="rootComposite1" presStyleCnt="0"/>
      <dgm:spPr/>
    </dgm:pt>
    <dgm:pt modelId="{39797FB7-AFFC-4AA4-B81E-36791C7A8079}" type="pres">
      <dgm:prSet presAssocID="{58FE04D1-1A41-46C8-A113-38E5111579AB}" presName="rootText1" presStyleLbl="node0" presStyleIdx="0" presStyleCnt="1">
        <dgm:presLayoutVars>
          <dgm:chMax/>
          <dgm:chPref val="3"/>
        </dgm:presLayoutVars>
      </dgm:prSet>
      <dgm:spPr/>
    </dgm:pt>
    <dgm:pt modelId="{20041B35-B8F5-44DE-BD7F-D8F7154B5FC6}" type="pres">
      <dgm:prSet presAssocID="{58FE04D1-1A41-46C8-A113-38E5111579AB}" presName="titleText1" presStyleLbl="fgAcc0" presStyleIdx="0" presStyleCnt="1">
        <dgm:presLayoutVars>
          <dgm:chMax val="0"/>
          <dgm:chPref val="0"/>
        </dgm:presLayoutVars>
      </dgm:prSet>
      <dgm:spPr/>
    </dgm:pt>
    <dgm:pt modelId="{AAB6E484-4216-4EC2-8D3E-700F7AC697CF}" type="pres">
      <dgm:prSet presAssocID="{58FE04D1-1A41-46C8-A113-38E5111579AB}" presName="rootConnector1" presStyleLbl="node1" presStyleIdx="0" presStyleCnt="4"/>
      <dgm:spPr/>
    </dgm:pt>
    <dgm:pt modelId="{BEBE91FB-7C7A-4F35-AF8D-9D68324318C2}" type="pres">
      <dgm:prSet presAssocID="{58FE04D1-1A41-46C8-A113-38E5111579AB}" presName="hierChild2" presStyleCnt="0"/>
      <dgm:spPr/>
    </dgm:pt>
    <dgm:pt modelId="{9331CEEA-2C22-4D5F-8729-5A653D8786E0}" type="pres">
      <dgm:prSet presAssocID="{C89F4688-B865-410F-911F-486F66416C97}" presName="Name37" presStyleLbl="parChTrans1D2" presStyleIdx="0" presStyleCnt="4"/>
      <dgm:spPr/>
    </dgm:pt>
    <dgm:pt modelId="{331C0CBB-BB11-49B8-A803-124C30D9BE47}" type="pres">
      <dgm:prSet presAssocID="{B21C8FD0-EBDD-4E0B-9F21-783113B4D6F4}" presName="hierRoot2" presStyleCnt="0">
        <dgm:presLayoutVars>
          <dgm:hierBranch val="init"/>
        </dgm:presLayoutVars>
      </dgm:prSet>
      <dgm:spPr/>
    </dgm:pt>
    <dgm:pt modelId="{55E92C54-3A2F-4B14-BEA6-35DDFD40C848}" type="pres">
      <dgm:prSet presAssocID="{B21C8FD0-EBDD-4E0B-9F21-783113B4D6F4}" presName="rootComposite" presStyleCnt="0"/>
      <dgm:spPr/>
    </dgm:pt>
    <dgm:pt modelId="{856F4D71-B50C-4D56-BEB7-15648F7A17CF}" type="pres">
      <dgm:prSet presAssocID="{B21C8FD0-EBDD-4E0B-9F21-783113B4D6F4}" presName="rootText" presStyleLbl="node1" presStyleIdx="0" presStyleCnt="4">
        <dgm:presLayoutVars>
          <dgm:chMax/>
          <dgm:chPref val="3"/>
        </dgm:presLayoutVars>
      </dgm:prSet>
      <dgm:spPr/>
    </dgm:pt>
    <dgm:pt modelId="{1E6EF2E8-90C1-4887-9D90-F2DA42D5BF3A}" type="pres">
      <dgm:prSet presAssocID="{B21C8FD0-EBDD-4E0B-9F21-783113B4D6F4}" presName="titleText2" presStyleLbl="fgAcc1" presStyleIdx="0" presStyleCnt="4" custScaleX="93370" custScaleY="444903" custLinFactY="43027" custLinFactNeighborX="2691" custLinFactNeighborY="100000">
        <dgm:presLayoutVars>
          <dgm:chMax val="0"/>
          <dgm:chPref val="0"/>
        </dgm:presLayoutVars>
      </dgm:prSet>
      <dgm:spPr/>
    </dgm:pt>
    <dgm:pt modelId="{1A873759-BF4C-4579-8EEC-DF2E246270CE}" type="pres">
      <dgm:prSet presAssocID="{B21C8FD0-EBDD-4E0B-9F21-783113B4D6F4}" presName="rootConnector" presStyleLbl="node2" presStyleIdx="0" presStyleCnt="0"/>
      <dgm:spPr/>
    </dgm:pt>
    <dgm:pt modelId="{9A5152AB-201F-416E-A1B6-1C01B1CFCE0C}" type="pres">
      <dgm:prSet presAssocID="{B21C8FD0-EBDD-4E0B-9F21-783113B4D6F4}" presName="hierChild4" presStyleCnt="0"/>
      <dgm:spPr/>
    </dgm:pt>
    <dgm:pt modelId="{B3BB98AE-7913-4CDC-B724-7A24566BD178}" type="pres">
      <dgm:prSet presAssocID="{B21C8FD0-EBDD-4E0B-9F21-783113B4D6F4}" presName="hierChild5" presStyleCnt="0"/>
      <dgm:spPr/>
    </dgm:pt>
    <dgm:pt modelId="{B1C4B7EE-542B-4D8E-8CD7-6DF0EEA51801}" type="pres">
      <dgm:prSet presAssocID="{C0FF0914-3FA6-4998-BE83-64C9AF5A2BB0}" presName="Name37" presStyleLbl="parChTrans1D2" presStyleIdx="1" presStyleCnt="4"/>
      <dgm:spPr/>
    </dgm:pt>
    <dgm:pt modelId="{BDD69354-173B-4B07-9EDB-2529B5DB3512}" type="pres">
      <dgm:prSet presAssocID="{0CC4534B-0175-4077-A8AE-ABA08D632B3D}" presName="hierRoot2" presStyleCnt="0">
        <dgm:presLayoutVars>
          <dgm:hierBranch val="init"/>
        </dgm:presLayoutVars>
      </dgm:prSet>
      <dgm:spPr/>
    </dgm:pt>
    <dgm:pt modelId="{47FD5B23-4569-48BA-9C25-97B5092E72A0}" type="pres">
      <dgm:prSet presAssocID="{0CC4534B-0175-4077-A8AE-ABA08D632B3D}" presName="rootComposite" presStyleCnt="0"/>
      <dgm:spPr/>
    </dgm:pt>
    <dgm:pt modelId="{BEB53F70-EC6B-46CE-8C88-98CF2DD5FC1E}" type="pres">
      <dgm:prSet presAssocID="{0CC4534B-0175-4077-A8AE-ABA08D632B3D}" presName="rootText" presStyleLbl="node1" presStyleIdx="1" presStyleCnt="4">
        <dgm:presLayoutVars>
          <dgm:chMax/>
          <dgm:chPref val="3"/>
        </dgm:presLayoutVars>
      </dgm:prSet>
      <dgm:spPr/>
    </dgm:pt>
    <dgm:pt modelId="{14951ABB-A8D6-4F7D-9BC7-A7A838AF7453}" type="pres">
      <dgm:prSet presAssocID="{0CC4534B-0175-4077-A8AE-ABA08D632B3D}" presName="titleText2" presStyleLbl="fgAcc1" presStyleIdx="1" presStyleCnt="4" custScaleY="452900" custLinFactY="49025" custLinFactNeighborX="4501" custLinFactNeighborY="100000">
        <dgm:presLayoutVars>
          <dgm:chMax val="0"/>
          <dgm:chPref val="0"/>
        </dgm:presLayoutVars>
      </dgm:prSet>
      <dgm:spPr/>
    </dgm:pt>
    <dgm:pt modelId="{D79BB955-1A77-4A1C-A5A5-B5D2FB6662DE}" type="pres">
      <dgm:prSet presAssocID="{0CC4534B-0175-4077-A8AE-ABA08D632B3D}" presName="rootConnector" presStyleLbl="node2" presStyleIdx="0" presStyleCnt="0"/>
      <dgm:spPr/>
    </dgm:pt>
    <dgm:pt modelId="{BB502D4F-D72B-4668-A6C0-865824AA9695}" type="pres">
      <dgm:prSet presAssocID="{0CC4534B-0175-4077-A8AE-ABA08D632B3D}" presName="hierChild4" presStyleCnt="0"/>
      <dgm:spPr/>
    </dgm:pt>
    <dgm:pt modelId="{47734242-5D34-4CA8-8AF0-6F0459034318}" type="pres">
      <dgm:prSet presAssocID="{0CC4534B-0175-4077-A8AE-ABA08D632B3D}" presName="hierChild5" presStyleCnt="0"/>
      <dgm:spPr/>
    </dgm:pt>
    <dgm:pt modelId="{F440A6C0-9233-4027-8387-1AECA587DCBA}" type="pres">
      <dgm:prSet presAssocID="{24C2984E-85A2-4F0A-9EB3-CA71E31966FD}" presName="Name37" presStyleLbl="parChTrans1D2" presStyleIdx="2" presStyleCnt="4"/>
      <dgm:spPr/>
    </dgm:pt>
    <dgm:pt modelId="{E587C64E-1F0E-42A1-843D-D7F316346653}" type="pres">
      <dgm:prSet presAssocID="{194E9279-7FB7-4411-A752-9D51287F35E0}" presName="hierRoot2" presStyleCnt="0">
        <dgm:presLayoutVars>
          <dgm:hierBranch val="init"/>
        </dgm:presLayoutVars>
      </dgm:prSet>
      <dgm:spPr/>
    </dgm:pt>
    <dgm:pt modelId="{F1C3C990-8200-4A40-86DF-5EC95EBAB1C8}" type="pres">
      <dgm:prSet presAssocID="{194E9279-7FB7-4411-A752-9D51287F35E0}" presName="rootComposite" presStyleCnt="0"/>
      <dgm:spPr/>
    </dgm:pt>
    <dgm:pt modelId="{7E217DAA-9EBE-4727-A312-29163BD6DFB9}" type="pres">
      <dgm:prSet presAssocID="{194E9279-7FB7-4411-A752-9D51287F35E0}" presName="rootText" presStyleLbl="node1" presStyleIdx="2" presStyleCnt="4">
        <dgm:presLayoutVars>
          <dgm:chMax/>
          <dgm:chPref val="3"/>
        </dgm:presLayoutVars>
      </dgm:prSet>
      <dgm:spPr/>
    </dgm:pt>
    <dgm:pt modelId="{FE5FBD91-0B8E-4E17-A7F1-7436727319D1}" type="pres">
      <dgm:prSet presAssocID="{194E9279-7FB7-4411-A752-9D51287F35E0}" presName="titleText2" presStyleLbl="fgAcc1" presStyleIdx="2" presStyleCnt="4" custScaleY="445890" custLinFactY="45520" custLinFactNeighborX="-900" custLinFactNeighborY="100000">
        <dgm:presLayoutVars>
          <dgm:chMax val="0"/>
          <dgm:chPref val="0"/>
        </dgm:presLayoutVars>
      </dgm:prSet>
      <dgm:spPr/>
    </dgm:pt>
    <dgm:pt modelId="{0C69727C-C855-4EC0-96B1-B78CFD477251}" type="pres">
      <dgm:prSet presAssocID="{194E9279-7FB7-4411-A752-9D51287F35E0}" presName="rootConnector" presStyleLbl="node2" presStyleIdx="0" presStyleCnt="0"/>
      <dgm:spPr/>
    </dgm:pt>
    <dgm:pt modelId="{E8BB325D-0D7F-4F94-B032-F5E052504365}" type="pres">
      <dgm:prSet presAssocID="{194E9279-7FB7-4411-A752-9D51287F35E0}" presName="hierChild4" presStyleCnt="0"/>
      <dgm:spPr/>
    </dgm:pt>
    <dgm:pt modelId="{F2CE3F98-600F-443B-AB04-A482D1E6F1AA}" type="pres">
      <dgm:prSet presAssocID="{194E9279-7FB7-4411-A752-9D51287F35E0}" presName="hierChild5" presStyleCnt="0"/>
      <dgm:spPr/>
    </dgm:pt>
    <dgm:pt modelId="{6EB014D2-1D15-4CE6-BD99-D4640C03C646}" type="pres">
      <dgm:prSet presAssocID="{8685959B-66AD-4711-B3AC-C2188230273C}" presName="Name37" presStyleLbl="parChTrans1D2" presStyleIdx="3" presStyleCnt="4"/>
      <dgm:spPr/>
    </dgm:pt>
    <dgm:pt modelId="{6C82D9C2-A4B4-4898-AC01-E89BF137193D}" type="pres">
      <dgm:prSet presAssocID="{6228239D-3DE6-426F-89DD-D0200B7D435E}" presName="hierRoot2" presStyleCnt="0">
        <dgm:presLayoutVars>
          <dgm:hierBranch val="init"/>
        </dgm:presLayoutVars>
      </dgm:prSet>
      <dgm:spPr/>
    </dgm:pt>
    <dgm:pt modelId="{A57E2FBF-81D2-413C-96AF-D97D3C4603BB}" type="pres">
      <dgm:prSet presAssocID="{6228239D-3DE6-426F-89DD-D0200B7D435E}" presName="rootComposite" presStyleCnt="0"/>
      <dgm:spPr/>
    </dgm:pt>
    <dgm:pt modelId="{84839469-DE7E-47E0-B8E7-BB10457835DE}" type="pres">
      <dgm:prSet presAssocID="{6228239D-3DE6-426F-89DD-D0200B7D435E}" presName="rootText" presStyleLbl="node1" presStyleIdx="3" presStyleCnt="4">
        <dgm:presLayoutVars>
          <dgm:chMax/>
          <dgm:chPref val="3"/>
        </dgm:presLayoutVars>
      </dgm:prSet>
      <dgm:spPr/>
    </dgm:pt>
    <dgm:pt modelId="{C53CAE8E-5434-4F2F-9466-671DAE49DDA9}" type="pres">
      <dgm:prSet presAssocID="{6228239D-3DE6-426F-89DD-D0200B7D435E}" presName="titleText2" presStyleLbl="fgAcc1" presStyleIdx="3" presStyleCnt="4" custScaleY="436813" custLinFactY="45255" custLinFactNeighborX="4501" custLinFactNeighborY="100000">
        <dgm:presLayoutVars>
          <dgm:chMax val="0"/>
          <dgm:chPref val="0"/>
        </dgm:presLayoutVars>
      </dgm:prSet>
      <dgm:spPr/>
    </dgm:pt>
    <dgm:pt modelId="{B4801ED3-2FFD-4353-ADA9-3339DF85B850}" type="pres">
      <dgm:prSet presAssocID="{6228239D-3DE6-426F-89DD-D0200B7D435E}" presName="rootConnector" presStyleLbl="node2" presStyleIdx="0" presStyleCnt="0"/>
      <dgm:spPr/>
    </dgm:pt>
    <dgm:pt modelId="{752CA5A2-DEC1-437B-BBB0-0DD52982DE33}" type="pres">
      <dgm:prSet presAssocID="{6228239D-3DE6-426F-89DD-D0200B7D435E}" presName="hierChild4" presStyleCnt="0"/>
      <dgm:spPr/>
    </dgm:pt>
    <dgm:pt modelId="{CB50A8AF-39B3-4314-9FDC-7200DE0A6289}" type="pres">
      <dgm:prSet presAssocID="{6228239D-3DE6-426F-89DD-D0200B7D435E}" presName="hierChild5" presStyleCnt="0"/>
      <dgm:spPr/>
    </dgm:pt>
    <dgm:pt modelId="{A946377E-C66D-40EC-9E50-B1F64AD0DE15}" type="pres">
      <dgm:prSet presAssocID="{58FE04D1-1A41-46C8-A113-38E5111579AB}" presName="hierChild3" presStyleCnt="0"/>
      <dgm:spPr/>
    </dgm:pt>
  </dgm:ptLst>
  <dgm:cxnLst>
    <dgm:cxn modelId="{8C259C0E-5012-49DF-A0BC-22454712AE9B}" type="presOf" srcId="{0CC4534B-0175-4077-A8AE-ABA08D632B3D}" destId="{BEB53F70-EC6B-46CE-8C88-98CF2DD5FC1E}" srcOrd="0" destOrd="0" presId="urn:microsoft.com/office/officeart/2008/layout/NameandTitleOrganizationalChart"/>
    <dgm:cxn modelId="{7B810711-1E09-49A5-99CB-F9DB7D07CCFD}" type="presOf" srcId="{CF89AB77-B5AC-4DDB-BA8E-7C782251BE80}" destId="{FE5FBD91-0B8E-4E17-A7F1-7436727319D1}" srcOrd="0" destOrd="0" presId="urn:microsoft.com/office/officeart/2008/layout/NameandTitleOrganizationalChart"/>
    <dgm:cxn modelId="{FFF34613-71A9-470D-B8E5-0FD5C4A75852}" type="presOf" srcId="{58FE04D1-1A41-46C8-A113-38E5111579AB}" destId="{AAB6E484-4216-4EC2-8D3E-700F7AC697CF}" srcOrd="1" destOrd="0" presId="urn:microsoft.com/office/officeart/2008/layout/NameandTitleOrganizationalChart"/>
    <dgm:cxn modelId="{3AF1982E-0CF6-4279-805E-D12E0F001225}" type="presOf" srcId="{B21C8FD0-EBDD-4E0B-9F21-783113B4D6F4}" destId="{1A873759-BF4C-4579-8EEC-DF2E246270CE}" srcOrd="1" destOrd="0" presId="urn:microsoft.com/office/officeart/2008/layout/NameandTitleOrganizationalChart"/>
    <dgm:cxn modelId="{03D48632-8349-4559-ACFA-9EAEFC798CC7}" type="presOf" srcId="{6228239D-3DE6-426F-89DD-D0200B7D435E}" destId="{B4801ED3-2FFD-4353-ADA9-3339DF85B850}" srcOrd="1" destOrd="0" presId="urn:microsoft.com/office/officeart/2008/layout/NameandTitleOrganizationalChart"/>
    <dgm:cxn modelId="{203D663C-FD10-439B-BF3D-7A6CB937EB4E}" type="presOf" srcId="{58E64C72-7426-4D09-BB1B-6CD8CA9DCBF7}" destId="{1E6EF2E8-90C1-4887-9D90-F2DA42D5BF3A}" srcOrd="0" destOrd="0" presId="urn:microsoft.com/office/officeart/2008/layout/NameandTitleOrganizationalChart"/>
    <dgm:cxn modelId="{E7FAC262-1FFE-406F-8995-5EE6C7D4273A}" type="presOf" srcId="{A473D72D-EC87-4D53-B836-09DFEDDEC7F6}" destId="{C53CAE8E-5434-4F2F-9466-671DAE49DDA9}" srcOrd="0" destOrd="0" presId="urn:microsoft.com/office/officeart/2008/layout/NameandTitleOrganizationalChart"/>
    <dgm:cxn modelId="{85AD5F45-03C1-4939-B934-73466077293A}" type="presOf" srcId="{194E9279-7FB7-4411-A752-9D51287F35E0}" destId="{7E217DAA-9EBE-4727-A312-29163BD6DFB9}" srcOrd="0" destOrd="0" presId="urn:microsoft.com/office/officeart/2008/layout/NameandTitleOrganizationalChart"/>
    <dgm:cxn modelId="{79C4D149-8100-4CFA-B50F-E3C5BF09440A}" type="presOf" srcId="{B21C8FD0-EBDD-4E0B-9F21-783113B4D6F4}" destId="{856F4D71-B50C-4D56-BEB7-15648F7A17CF}" srcOrd="0" destOrd="0" presId="urn:microsoft.com/office/officeart/2008/layout/NameandTitleOrganizationalChart"/>
    <dgm:cxn modelId="{91D90F6B-B156-4E6F-BE8B-098968220BD2}" type="presOf" srcId="{58FE04D1-1A41-46C8-A113-38E5111579AB}" destId="{39797FB7-AFFC-4AA4-B81E-36791C7A8079}" srcOrd="0" destOrd="0" presId="urn:microsoft.com/office/officeart/2008/layout/NameandTitleOrganizationalChart"/>
    <dgm:cxn modelId="{08A9EB4C-AF4E-4467-B4F0-561CD18FC980}" srcId="{58FE04D1-1A41-46C8-A113-38E5111579AB}" destId="{6228239D-3DE6-426F-89DD-D0200B7D435E}" srcOrd="3" destOrd="0" parTransId="{8685959B-66AD-4711-B3AC-C2188230273C}" sibTransId="{A473D72D-EC87-4D53-B836-09DFEDDEC7F6}"/>
    <dgm:cxn modelId="{2CA56874-3E72-4450-BF33-384D74178384}" srcId="{58FE04D1-1A41-46C8-A113-38E5111579AB}" destId="{B21C8FD0-EBDD-4E0B-9F21-783113B4D6F4}" srcOrd="0" destOrd="0" parTransId="{C89F4688-B865-410F-911F-486F66416C97}" sibTransId="{58E64C72-7426-4D09-BB1B-6CD8CA9DCBF7}"/>
    <dgm:cxn modelId="{812E9B76-896E-485F-8A96-CA11A80291FC}" type="presOf" srcId="{3B07B988-5541-44F3-AAEF-952019852E73}" destId="{14951ABB-A8D6-4F7D-9BC7-A7A838AF7453}" srcOrd="0" destOrd="0" presId="urn:microsoft.com/office/officeart/2008/layout/NameandTitleOrganizationalChart"/>
    <dgm:cxn modelId="{6EB3AF57-69BE-423D-ABB7-2AE1DB9CCCF8}" type="presOf" srcId="{C0FF0914-3FA6-4998-BE83-64C9AF5A2BB0}" destId="{B1C4B7EE-542B-4D8E-8CD7-6DF0EEA51801}" srcOrd="0" destOrd="0" presId="urn:microsoft.com/office/officeart/2008/layout/NameandTitleOrganizationalChart"/>
    <dgm:cxn modelId="{3CBEB87D-D75F-40D5-87A5-A7418CFFF618}" srcId="{95432848-2586-46F6-AC3E-49D8FE802109}" destId="{58FE04D1-1A41-46C8-A113-38E5111579AB}" srcOrd="0" destOrd="0" parTransId="{1F5EA638-ECF8-438D-813E-BDFDCE514E2D}" sibTransId="{2F0CB882-7191-4E8D-A14D-8611D338E031}"/>
    <dgm:cxn modelId="{6D5DC57D-21B2-453E-B44B-EFE6EF751424}" type="presOf" srcId="{24C2984E-85A2-4F0A-9EB3-CA71E31966FD}" destId="{F440A6C0-9233-4027-8387-1AECA587DCBA}" srcOrd="0" destOrd="0" presId="urn:microsoft.com/office/officeart/2008/layout/NameandTitleOrganizationalChart"/>
    <dgm:cxn modelId="{6E14EC7D-A939-49FF-BB1E-F67B167E3B5E}" type="presOf" srcId="{6228239D-3DE6-426F-89DD-D0200B7D435E}" destId="{84839469-DE7E-47E0-B8E7-BB10457835DE}" srcOrd="0" destOrd="0" presId="urn:microsoft.com/office/officeart/2008/layout/NameandTitleOrganizationalChart"/>
    <dgm:cxn modelId="{A9051383-0D3F-491C-9A84-CEBE043A554A}" type="presOf" srcId="{2F0CB882-7191-4E8D-A14D-8611D338E031}" destId="{20041B35-B8F5-44DE-BD7F-D8F7154B5FC6}" srcOrd="0" destOrd="0" presId="urn:microsoft.com/office/officeart/2008/layout/NameandTitleOrganizationalChart"/>
    <dgm:cxn modelId="{54631687-22F4-4F3C-B332-59AF621FB239}" type="presOf" srcId="{95432848-2586-46F6-AC3E-49D8FE802109}" destId="{827A32BE-5362-447A-8256-4AADBC2CC594}" srcOrd="0" destOrd="0" presId="urn:microsoft.com/office/officeart/2008/layout/NameandTitleOrganizationalChart"/>
    <dgm:cxn modelId="{6645EF88-83E7-469F-97BC-C1B084FC2FAF}" type="presOf" srcId="{194E9279-7FB7-4411-A752-9D51287F35E0}" destId="{0C69727C-C855-4EC0-96B1-B78CFD477251}" srcOrd="1" destOrd="0" presId="urn:microsoft.com/office/officeart/2008/layout/NameandTitleOrganizationalChart"/>
    <dgm:cxn modelId="{9504809C-D1FF-4F3D-BF19-CAFE1AB07ED5}" type="presOf" srcId="{8685959B-66AD-4711-B3AC-C2188230273C}" destId="{6EB014D2-1D15-4CE6-BD99-D4640C03C646}" srcOrd="0" destOrd="0" presId="urn:microsoft.com/office/officeart/2008/layout/NameandTitleOrganizationalChart"/>
    <dgm:cxn modelId="{7566C2A2-635A-4D77-A890-1655F1224053}" type="presOf" srcId="{0CC4534B-0175-4077-A8AE-ABA08D632B3D}" destId="{D79BB955-1A77-4A1C-A5A5-B5D2FB6662DE}" srcOrd="1" destOrd="0" presId="urn:microsoft.com/office/officeart/2008/layout/NameandTitleOrganizationalChart"/>
    <dgm:cxn modelId="{59179AA3-86F4-4160-BFE4-A844887BA493}" srcId="{58FE04D1-1A41-46C8-A113-38E5111579AB}" destId="{194E9279-7FB7-4411-A752-9D51287F35E0}" srcOrd="2" destOrd="0" parTransId="{24C2984E-85A2-4F0A-9EB3-CA71E31966FD}" sibTransId="{CF89AB77-B5AC-4DDB-BA8E-7C782251BE80}"/>
    <dgm:cxn modelId="{A72324C7-AFAC-4D29-941A-FC5BEAA5F0A6}" srcId="{58FE04D1-1A41-46C8-A113-38E5111579AB}" destId="{0CC4534B-0175-4077-A8AE-ABA08D632B3D}" srcOrd="1" destOrd="0" parTransId="{C0FF0914-3FA6-4998-BE83-64C9AF5A2BB0}" sibTransId="{3B07B988-5541-44F3-AAEF-952019852E73}"/>
    <dgm:cxn modelId="{DFADCEDB-A3E0-41B3-B7B4-B1A3E7A0A9E5}" type="presOf" srcId="{C89F4688-B865-410F-911F-486F66416C97}" destId="{9331CEEA-2C22-4D5F-8729-5A653D8786E0}" srcOrd="0" destOrd="0" presId="urn:microsoft.com/office/officeart/2008/layout/NameandTitleOrganizationalChart"/>
    <dgm:cxn modelId="{929F7268-F5AC-491E-AA8C-BA22614BD0C4}" type="presParOf" srcId="{827A32BE-5362-447A-8256-4AADBC2CC594}" destId="{B07B65CB-CF69-40F0-B8BD-69C71940C8DC}" srcOrd="0" destOrd="0" presId="urn:microsoft.com/office/officeart/2008/layout/NameandTitleOrganizationalChart"/>
    <dgm:cxn modelId="{A7842A46-0294-48F8-8C8B-61384492ECB3}" type="presParOf" srcId="{B07B65CB-CF69-40F0-B8BD-69C71940C8DC}" destId="{539A17C5-AEEC-4811-B583-0A47CD6DD377}" srcOrd="0" destOrd="0" presId="urn:microsoft.com/office/officeart/2008/layout/NameandTitleOrganizationalChart"/>
    <dgm:cxn modelId="{6756463F-EA2B-40AC-893F-D942C2623A0C}" type="presParOf" srcId="{539A17C5-AEEC-4811-B583-0A47CD6DD377}" destId="{39797FB7-AFFC-4AA4-B81E-36791C7A8079}" srcOrd="0" destOrd="0" presId="urn:microsoft.com/office/officeart/2008/layout/NameandTitleOrganizationalChart"/>
    <dgm:cxn modelId="{EDD0AB96-AD02-487A-9A05-87908ECD2167}" type="presParOf" srcId="{539A17C5-AEEC-4811-B583-0A47CD6DD377}" destId="{20041B35-B8F5-44DE-BD7F-D8F7154B5FC6}" srcOrd="1" destOrd="0" presId="urn:microsoft.com/office/officeart/2008/layout/NameandTitleOrganizationalChart"/>
    <dgm:cxn modelId="{4A1D2B94-7D0E-4043-B164-EBB29206D9A5}" type="presParOf" srcId="{539A17C5-AEEC-4811-B583-0A47CD6DD377}" destId="{AAB6E484-4216-4EC2-8D3E-700F7AC697CF}" srcOrd="2" destOrd="0" presId="urn:microsoft.com/office/officeart/2008/layout/NameandTitleOrganizationalChart"/>
    <dgm:cxn modelId="{7ED67C42-BB25-4101-AD19-A12C9CFE00E1}" type="presParOf" srcId="{B07B65CB-CF69-40F0-B8BD-69C71940C8DC}" destId="{BEBE91FB-7C7A-4F35-AF8D-9D68324318C2}" srcOrd="1" destOrd="0" presId="urn:microsoft.com/office/officeart/2008/layout/NameandTitleOrganizationalChart"/>
    <dgm:cxn modelId="{BEB08E8B-78E8-4AC5-8999-96ED7F0B629F}" type="presParOf" srcId="{BEBE91FB-7C7A-4F35-AF8D-9D68324318C2}" destId="{9331CEEA-2C22-4D5F-8729-5A653D8786E0}" srcOrd="0" destOrd="0" presId="urn:microsoft.com/office/officeart/2008/layout/NameandTitleOrganizationalChart"/>
    <dgm:cxn modelId="{3D255AEA-64D6-4F0B-A1E2-1E6870D28000}" type="presParOf" srcId="{BEBE91FB-7C7A-4F35-AF8D-9D68324318C2}" destId="{331C0CBB-BB11-49B8-A803-124C30D9BE47}" srcOrd="1" destOrd="0" presId="urn:microsoft.com/office/officeart/2008/layout/NameandTitleOrganizationalChart"/>
    <dgm:cxn modelId="{09A6EC9F-5DC5-4B87-8745-C91B53557FD8}" type="presParOf" srcId="{331C0CBB-BB11-49B8-A803-124C30D9BE47}" destId="{55E92C54-3A2F-4B14-BEA6-35DDFD40C848}" srcOrd="0" destOrd="0" presId="urn:microsoft.com/office/officeart/2008/layout/NameandTitleOrganizationalChart"/>
    <dgm:cxn modelId="{C211B6A3-D5CB-4E95-9026-B6CCA04034D9}" type="presParOf" srcId="{55E92C54-3A2F-4B14-BEA6-35DDFD40C848}" destId="{856F4D71-B50C-4D56-BEB7-15648F7A17CF}" srcOrd="0" destOrd="0" presId="urn:microsoft.com/office/officeart/2008/layout/NameandTitleOrganizationalChart"/>
    <dgm:cxn modelId="{F91EE733-61AE-4621-B94F-2C9D14719D75}" type="presParOf" srcId="{55E92C54-3A2F-4B14-BEA6-35DDFD40C848}" destId="{1E6EF2E8-90C1-4887-9D90-F2DA42D5BF3A}" srcOrd="1" destOrd="0" presId="urn:microsoft.com/office/officeart/2008/layout/NameandTitleOrganizationalChart"/>
    <dgm:cxn modelId="{D6C6F12F-5020-476C-B30E-860BD9314DFF}" type="presParOf" srcId="{55E92C54-3A2F-4B14-BEA6-35DDFD40C848}" destId="{1A873759-BF4C-4579-8EEC-DF2E246270CE}" srcOrd="2" destOrd="0" presId="urn:microsoft.com/office/officeart/2008/layout/NameandTitleOrganizationalChart"/>
    <dgm:cxn modelId="{07DCB547-82F2-4656-A8AC-59567E9C7A7F}" type="presParOf" srcId="{331C0CBB-BB11-49B8-A803-124C30D9BE47}" destId="{9A5152AB-201F-416E-A1B6-1C01B1CFCE0C}" srcOrd="1" destOrd="0" presId="urn:microsoft.com/office/officeart/2008/layout/NameandTitleOrganizationalChart"/>
    <dgm:cxn modelId="{41FA8486-FFDE-428F-B906-CB2E631FA81B}" type="presParOf" srcId="{331C0CBB-BB11-49B8-A803-124C30D9BE47}" destId="{B3BB98AE-7913-4CDC-B724-7A24566BD178}" srcOrd="2" destOrd="0" presId="urn:microsoft.com/office/officeart/2008/layout/NameandTitleOrganizationalChart"/>
    <dgm:cxn modelId="{7847C839-3D89-45A5-B642-15A43554E8AA}" type="presParOf" srcId="{BEBE91FB-7C7A-4F35-AF8D-9D68324318C2}" destId="{B1C4B7EE-542B-4D8E-8CD7-6DF0EEA51801}" srcOrd="2" destOrd="0" presId="urn:microsoft.com/office/officeart/2008/layout/NameandTitleOrganizationalChart"/>
    <dgm:cxn modelId="{C3BE76FB-47C6-4788-8EB7-EBC15DD591D2}" type="presParOf" srcId="{BEBE91FB-7C7A-4F35-AF8D-9D68324318C2}" destId="{BDD69354-173B-4B07-9EDB-2529B5DB3512}" srcOrd="3" destOrd="0" presId="urn:microsoft.com/office/officeart/2008/layout/NameandTitleOrganizationalChart"/>
    <dgm:cxn modelId="{5E37D832-47AE-45BF-9E90-B7E99F2DCA48}" type="presParOf" srcId="{BDD69354-173B-4B07-9EDB-2529B5DB3512}" destId="{47FD5B23-4569-48BA-9C25-97B5092E72A0}" srcOrd="0" destOrd="0" presId="urn:microsoft.com/office/officeart/2008/layout/NameandTitleOrganizationalChart"/>
    <dgm:cxn modelId="{6DB67F0B-4D45-44FB-94DA-E99F82FA550B}" type="presParOf" srcId="{47FD5B23-4569-48BA-9C25-97B5092E72A0}" destId="{BEB53F70-EC6B-46CE-8C88-98CF2DD5FC1E}" srcOrd="0" destOrd="0" presId="urn:microsoft.com/office/officeart/2008/layout/NameandTitleOrganizationalChart"/>
    <dgm:cxn modelId="{3200332F-8517-4061-861B-37E998E820B0}" type="presParOf" srcId="{47FD5B23-4569-48BA-9C25-97B5092E72A0}" destId="{14951ABB-A8D6-4F7D-9BC7-A7A838AF7453}" srcOrd="1" destOrd="0" presId="urn:microsoft.com/office/officeart/2008/layout/NameandTitleOrganizationalChart"/>
    <dgm:cxn modelId="{D306266F-578E-41A0-AA5D-2563F5D7DC0C}" type="presParOf" srcId="{47FD5B23-4569-48BA-9C25-97B5092E72A0}" destId="{D79BB955-1A77-4A1C-A5A5-B5D2FB6662DE}" srcOrd="2" destOrd="0" presId="urn:microsoft.com/office/officeart/2008/layout/NameandTitleOrganizationalChart"/>
    <dgm:cxn modelId="{FE889469-4238-487B-B938-464771A6759F}" type="presParOf" srcId="{BDD69354-173B-4B07-9EDB-2529B5DB3512}" destId="{BB502D4F-D72B-4668-A6C0-865824AA9695}" srcOrd="1" destOrd="0" presId="urn:microsoft.com/office/officeart/2008/layout/NameandTitleOrganizationalChart"/>
    <dgm:cxn modelId="{0BDB3E2E-36BC-4FB1-A0EA-DD39ED74363F}" type="presParOf" srcId="{BDD69354-173B-4B07-9EDB-2529B5DB3512}" destId="{47734242-5D34-4CA8-8AF0-6F0459034318}" srcOrd="2" destOrd="0" presId="urn:microsoft.com/office/officeart/2008/layout/NameandTitleOrganizationalChart"/>
    <dgm:cxn modelId="{771601F7-233B-42D5-B00F-CD27DF7B2ECF}" type="presParOf" srcId="{BEBE91FB-7C7A-4F35-AF8D-9D68324318C2}" destId="{F440A6C0-9233-4027-8387-1AECA587DCBA}" srcOrd="4" destOrd="0" presId="urn:microsoft.com/office/officeart/2008/layout/NameandTitleOrganizationalChart"/>
    <dgm:cxn modelId="{49802F1E-02ED-4F07-ACE5-3506065826C5}" type="presParOf" srcId="{BEBE91FB-7C7A-4F35-AF8D-9D68324318C2}" destId="{E587C64E-1F0E-42A1-843D-D7F316346653}" srcOrd="5" destOrd="0" presId="urn:microsoft.com/office/officeart/2008/layout/NameandTitleOrganizationalChart"/>
    <dgm:cxn modelId="{0F9B37E3-55E1-4341-BEEF-CF9E54D96F27}" type="presParOf" srcId="{E587C64E-1F0E-42A1-843D-D7F316346653}" destId="{F1C3C990-8200-4A40-86DF-5EC95EBAB1C8}" srcOrd="0" destOrd="0" presId="urn:microsoft.com/office/officeart/2008/layout/NameandTitleOrganizationalChart"/>
    <dgm:cxn modelId="{113CEA2C-C2BF-4708-A45A-927A47BF2616}" type="presParOf" srcId="{F1C3C990-8200-4A40-86DF-5EC95EBAB1C8}" destId="{7E217DAA-9EBE-4727-A312-29163BD6DFB9}" srcOrd="0" destOrd="0" presId="urn:microsoft.com/office/officeart/2008/layout/NameandTitleOrganizationalChart"/>
    <dgm:cxn modelId="{B5455E26-DBE1-403A-97F0-9716488238F6}" type="presParOf" srcId="{F1C3C990-8200-4A40-86DF-5EC95EBAB1C8}" destId="{FE5FBD91-0B8E-4E17-A7F1-7436727319D1}" srcOrd="1" destOrd="0" presId="urn:microsoft.com/office/officeart/2008/layout/NameandTitleOrganizationalChart"/>
    <dgm:cxn modelId="{48646752-8884-44E8-A549-7C4AAE983440}" type="presParOf" srcId="{F1C3C990-8200-4A40-86DF-5EC95EBAB1C8}" destId="{0C69727C-C855-4EC0-96B1-B78CFD477251}" srcOrd="2" destOrd="0" presId="urn:microsoft.com/office/officeart/2008/layout/NameandTitleOrganizationalChart"/>
    <dgm:cxn modelId="{5AC9E489-187D-4652-9DAE-9306AC1BED36}" type="presParOf" srcId="{E587C64E-1F0E-42A1-843D-D7F316346653}" destId="{E8BB325D-0D7F-4F94-B032-F5E052504365}" srcOrd="1" destOrd="0" presId="urn:microsoft.com/office/officeart/2008/layout/NameandTitleOrganizationalChart"/>
    <dgm:cxn modelId="{78180D27-690C-41CC-8793-C96A59EE7F0F}" type="presParOf" srcId="{E587C64E-1F0E-42A1-843D-D7F316346653}" destId="{F2CE3F98-600F-443B-AB04-A482D1E6F1AA}" srcOrd="2" destOrd="0" presId="urn:microsoft.com/office/officeart/2008/layout/NameandTitleOrganizationalChart"/>
    <dgm:cxn modelId="{46AA3F50-8159-44D9-B740-DA523067D052}" type="presParOf" srcId="{BEBE91FB-7C7A-4F35-AF8D-9D68324318C2}" destId="{6EB014D2-1D15-4CE6-BD99-D4640C03C646}" srcOrd="6" destOrd="0" presId="urn:microsoft.com/office/officeart/2008/layout/NameandTitleOrganizationalChart"/>
    <dgm:cxn modelId="{157318CC-C1B9-4934-94B3-696B204CB6D1}" type="presParOf" srcId="{BEBE91FB-7C7A-4F35-AF8D-9D68324318C2}" destId="{6C82D9C2-A4B4-4898-AC01-E89BF137193D}" srcOrd="7" destOrd="0" presId="urn:microsoft.com/office/officeart/2008/layout/NameandTitleOrganizationalChart"/>
    <dgm:cxn modelId="{BD1F1A79-C40D-4742-84A5-49B25EA34396}" type="presParOf" srcId="{6C82D9C2-A4B4-4898-AC01-E89BF137193D}" destId="{A57E2FBF-81D2-413C-96AF-D97D3C4603BB}" srcOrd="0" destOrd="0" presId="urn:microsoft.com/office/officeart/2008/layout/NameandTitleOrganizationalChart"/>
    <dgm:cxn modelId="{2317BB9F-66AF-4A84-AF92-415A2CB748FE}" type="presParOf" srcId="{A57E2FBF-81D2-413C-96AF-D97D3C4603BB}" destId="{84839469-DE7E-47E0-B8E7-BB10457835DE}" srcOrd="0" destOrd="0" presId="urn:microsoft.com/office/officeart/2008/layout/NameandTitleOrganizationalChart"/>
    <dgm:cxn modelId="{97FD20AC-C30E-42A2-ACAB-2BF4E9EADACE}" type="presParOf" srcId="{A57E2FBF-81D2-413C-96AF-D97D3C4603BB}" destId="{C53CAE8E-5434-4F2F-9466-671DAE49DDA9}" srcOrd="1" destOrd="0" presId="urn:microsoft.com/office/officeart/2008/layout/NameandTitleOrganizationalChart"/>
    <dgm:cxn modelId="{FDEA359E-712F-40FF-86CB-8F7BDE6D31D9}" type="presParOf" srcId="{A57E2FBF-81D2-413C-96AF-D97D3C4603BB}" destId="{B4801ED3-2FFD-4353-ADA9-3339DF85B850}" srcOrd="2" destOrd="0" presId="urn:microsoft.com/office/officeart/2008/layout/NameandTitleOrganizationalChart"/>
    <dgm:cxn modelId="{6D3B02AF-62CE-493E-AD1B-758DE78750F2}" type="presParOf" srcId="{6C82D9C2-A4B4-4898-AC01-E89BF137193D}" destId="{752CA5A2-DEC1-437B-BBB0-0DD52982DE33}" srcOrd="1" destOrd="0" presId="urn:microsoft.com/office/officeart/2008/layout/NameandTitleOrganizationalChart"/>
    <dgm:cxn modelId="{03786DAB-8494-4882-810F-3A16448915D4}" type="presParOf" srcId="{6C82D9C2-A4B4-4898-AC01-E89BF137193D}" destId="{CB50A8AF-39B3-4314-9FDC-7200DE0A6289}" srcOrd="2" destOrd="0" presId="urn:microsoft.com/office/officeart/2008/layout/NameandTitleOrganizationalChart"/>
    <dgm:cxn modelId="{8313530C-4822-40A8-BB2C-4A1590C6FE36}" type="presParOf" srcId="{B07B65CB-CF69-40F0-B8BD-69C71940C8DC}" destId="{A946377E-C66D-40EC-9E50-B1F64AD0DE15}"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432848-2586-46F6-AC3E-49D8FE802109}" type="doc">
      <dgm:prSet loTypeId="urn:microsoft.com/office/officeart/2008/layout/NameandTitleOrganizationalChart" loCatId="hierarchy" qsTypeId="urn:microsoft.com/office/officeart/2005/8/quickstyle/simple1" qsCatId="simple" csTypeId="urn:microsoft.com/office/officeart/2005/8/colors/accent3_2" csCatId="accent3" phldr="1"/>
      <dgm:spPr/>
      <dgm:t>
        <a:bodyPr/>
        <a:lstStyle/>
        <a:p>
          <a:endParaRPr lang="en-US"/>
        </a:p>
      </dgm:t>
    </dgm:pt>
    <dgm:pt modelId="{58FE04D1-1A41-46C8-A113-38E5111579AB}">
      <dgm:prSet phldrT="[Text]"/>
      <dgm:spPr/>
      <dgm:t>
        <a:bodyPr/>
        <a:lstStyle/>
        <a:p>
          <a:r>
            <a:rPr lang="en-CA" dirty="0"/>
            <a:t>Data types</a:t>
          </a:r>
          <a:endParaRPr lang="en-US" dirty="0"/>
        </a:p>
      </dgm:t>
    </dgm:pt>
    <dgm:pt modelId="{1F5EA638-ECF8-438D-813E-BDFDCE514E2D}" type="parTrans" cxnId="{3CBEB87D-D75F-40D5-87A5-A7418CFFF618}">
      <dgm:prSet/>
      <dgm:spPr/>
      <dgm:t>
        <a:bodyPr/>
        <a:lstStyle/>
        <a:p>
          <a:endParaRPr lang="en-US"/>
        </a:p>
      </dgm:t>
    </dgm:pt>
    <dgm:pt modelId="{2F0CB882-7191-4E8D-A14D-8611D338E031}" type="sibTrans" cxnId="{3CBEB87D-D75F-40D5-87A5-A7418CFFF618}">
      <dgm:prSet/>
      <dgm:spPr/>
      <dgm:t>
        <a:bodyPr/>
        <a:lstStyle/>
        <a:p>
          <a:r>
            <a:rPr lang="en-CA" dirty="0"/>
            <a:t>Formats</a:t>
          </a:r>
          <a:endParaRPr lang="en-US" dirty="0"/>
        </a:p>
      </dgm:t>
    </dgm:pt>
    <dgm:pt modelId="{B21C8FD0-EBDD-4E0B-9F21-783113B4D6F4}">
      <dgm:prSet phldrT="[Text]"/>
      <dgm:spPr/>
      <dgm:t>
        <a:bodyPr/>
        <a:lstStyle/>
        <a:p>
          <a:r>
            <a:rPr lang="en-CA" dirty="0"/>
            <a:t>Numeric</a:t>
          </a:r>
          <a:endParaRPr lang="en-US" dirty="0"/>
        </a:p>
      </dgm:t>
    </dgm:pt>
    <dgm:pt modelId="{C89F4688-B865-410F-911F-486F66416C97}" type="parTrans" cxnId="{2CA56874-3E72-4450-BF33-384D74178384}">
      <dgm:prSet/>
      <dgm:spPr/>
      <dgm:t>
        <a:bodyPr/>
        <a:lstStyle/>
        <a:p>
          <a:endParaRPr lang="en-US"/>
        </a:p>
      </dgm:t>
    </dgm:pt>
    <dgm:pt modelId="{58E64C72-7426-4D09-BB1B-6CD8CA9DCBF7}" type="sibTrans" cxnId="{2CA56874-3E72-4450-BF33-384D74178384}">
      <dgm:prSet custT="1"/>
      <dgm:spPr/>
      <dgm:t>
        <a:bodyPr/>
        <a:lstStyle/>
        <a:p>
          <a:r>
            <a:rPr lang="en-CA" sz="1700" dirty="0"/>
            <a:t>Counts</a:t>
          </a:r>
        </a:p>
        <a:p>
          <a:r>
            <a:rPr lang="en-CA" sz="1700" dirty="0"/>
            <a:t>Values</a:t>
          </a:r>
        </a:p>
        <a:p>
          <a:r>
            <a:rPr lang="en-CA" sz="1700" dirty="0"/>
            <a:t>Measures</a:t>
          </a:r>
        </a:p>
      </dgm:t>
    </dgm:pt>
    <dgm:pt modelId="{0CC4534B-0175-4077-A8AE-ABA08D632B3D}">
      <dgm:prSet phldrT="[Text]"/>
      <dgm:spPr/>
      <dgm:t>
        <a:bodyPr/>
        <a:lstStyle/>
        <a:p>
          <a:r>
            <a:rPr lang="en-CA" dirty="0"/>
            <a:t>Text</a:t>
          </a:r>
          <a:endParaRPr lang="en-US" dirty="0"/>
        </a:p>
      </dgm:t>
    </dgm:pt>
    <dgm:pt modelId="{C0FF0914-3FA6-4998-BE83-64C9AF5A2BB0}" type="parTrans" cxnId="{A72324C7-AFAC-4D29-941A-FC5BEAA5F0A6}">
      <dgm:prSet/>
      <dgm:spPr/>
      <dgm:t>
        <a:bodyPr/>
        <a:lstStyle/>
        <a:p>
          <a:endParaRPr lang="en-US"/>
        </a:p>
      </dgm:t>
    </dgm:pt>
    <dgm:pt modelId="{3B07B988-5541-44F3-AAEF-952019852E73}" type="sibTrans" cxnId="{A72324C7-AFAC-4D29-941A-FC5BEAA5F0A6}">
      <dgm:prSet custT="1"/>
      <dgm:spPr/>
      <dgm:t>
        <a:bodyPr/>
        <a:lstStyle/>
        <a:p>
          <a:r>
            <a:rPr lang="en-CA" sz="1700" dirty="0"/>
            <a:t>Articles</a:t>
          </a:r>
        </a:p>
        <a:p>
          <a:r>
            <a:rPr lang="en-CA" sz="1700" dirty="0"/>
            <a:t>Transcripts</a:t>
          </a:r>
        </a:p>
        <a:p>
          <a:r>
            <a:rPr lang="en-CA" sz="1700" dirty="0"/>
            <a:t>Form input</a:t>
          </a:r>
          <a:endParaRPr lang="en-US" sz="1700" dirty="0"/>
        </a:p>
      </dgm:t>
    </dgm:pt>
    <dgm:pt modelId="{194E9279-7FB7-4411-A752-9D51287F35E0}">
      <dgm:prSet phldrT="[Text]"/>
      <dgm:spPr/>
      <dgm:t>
        <a:bodyPr/>
        <a:lstStyle/>
        <a:p>
          <a:r>
            <a:rPr lang="en-CA" dirty="0"/>
            <a:t>Media</a:t>
          </a:r>
          <a:endParaRPr lang="en-US" dirty="0"/>
        </a:p>
      </dgm:t>
    </dgm:pt>
    <dgm:pt modelId="{24C2984E-85A2-4F0A-9EB3-CA71E31966FD}" type="parTrans" cxnId="{59179AA3-86F4-4160-BFE4-A844887BA493}">
      <dgm:prSet/>
      <dgm:spPr/>
      <dgm:t>
        <a:bodyPr/>
        <a:lstStyle/>
        <a:p>
          <a:endParaRPr lang="en-US"/>
        </a:p>
      </dgm:t>
    </dgm:pt>
    <dgm:pt modelId="{CF89AB77-B5AC-4DDB-BA8E-7C782251BE80}" type="sibTrans" cxnId="{59179AA3-86F4-4160-BFE4-A844887BA493}">
      <dgm:prSet custT="1"/>
      <dgm:spPr/>
      <dgm:t>
        <a:bodyPr/>
        <a:lstStyle/>
        <a:p>
          <a:r>
            <a:rPr lang="en-CA" sz="1700" dirty="0"/>
            <a:t>Images</a:t>
          </a:r>
        </a:p>
        <a:p>
          <a:r>
            <a:rPr lang="en-CA" sz="1700" dirty="0"/>
            <a:t>Graphs</a:t>
          </a:r>
        </a:p>
        <a:p>
          <a:r>
            <a:rPr lang="en-CA" sz="1700" dirty="0"/>
            <a:t>Charts</a:t>
          </a:r>
          <a:endParaRPr lang="en-US" sz="1700" dirty="0"/>
        </a:p>
      </dgm:t>
    </dgm:pt>
    <dgm:pt modelId="{6228239D-3DE6-426F-89DD-D0200B7D435E}">
      <dgm:prSet phldrT="[Text]"/>
      <dgm:spPr/>
      <dgm:t>
        <a:bodyPr/>
        <a:lstStyle/>
        <a:p>
          <a:r>
            <a:rPr lang="en-CA" dirty="0"/>
            <a:t>Mixed</a:t>
          </a:r>
          <a:endParaRPr lang="en-US" dirty="0"/>
        </a:p>
      </dgm:t>
    </dgm:pt>
    <dgm:pt modelId="{8685959B-66AD-4711-B3AC-C2188230273C}" type="parTrans" cxnId="{08A9EB4C-AF4E-4467-B4F0-561CD18FC980}">
      <dgm:prSet/>
      <dgm:spPr/>
      <dgm:t>
        <a:bodyPr/>
        <a:lstStyle/>
        <a:p>
          <a:endParaRPr lang="en-US"/>
        </a:p>
      </dgm:t>
    </dgm:pt>
    <dgm:pt modelId="{A473D72D-EC87-4D53-B836-09DFEDDEC7F6}" type="sibTrans" cxnId="{08A9EB4C-AF4E-4467-B4F0-561CD18FC980}">
      <dgm:prSet custT="1"/>
      <dgm:spPr/>
      <dgm:t>
        <a:bodyPr/>
        <a:lstStyle/>
        <a:p>
          <a:r>
            <a:rPr lang="en-CA" sz="1700" dirty="0"/>
            <a:t>Combination of the three</a:t>
          </a:r>
          <a:endParaRPr lang="en-US" sz="1700" dirty="0"/>
        </a:p>
      </dgm:t>
    </dgm:pt>
    <dgm:pt modelId="{827A32BE-5362-447A-8256-4AADBC2CC594}" type="pres">
      <dgm:prSet presAssocID="{95432848-2586-46F6-AC3E-49D8FE802109}" presName="hierChild1" presStyleCnt="0">
        <dgm:presLayoutVars>
          <dgm:orgChart val="1"/>
          <dgm:chPref val="1"/>
          <dgm:dir/>
          <dgm:animOne val="branch"/>
          <dgm:animLvl val="lvl"/>
          <dgm:resizeHandles/>
        </dgm:presLayoutVars>
      </dgm:prSet>
      <dgm:spPr/>
    </dgm:pt>
    <dgm:pt modelId="{B07B65CB-CF69-40F0-B8BD-69C71940C8DC}" type="pres">
      <dgm:prSet presAssocID="{58FE04D1-1A41-46C8-A113-38E5111579AB}" presName="hierRoot1" presStyleCnt="0">
        <dgm:presLayoutVars>
          <dgm:hierBranch val="init"/>
        </dgm:presLayoutVars>
      </dgm:prSet>
      <dgm:spPr/>
    </dgm:pt>
    <dgm:pt modelId="{539A17C5-AEEC-4811-B583-0A47CD6DD377}" type="pres">
      <dgm:prSet presAssocID="{58FE04D1-1A41-46C8-A113-38E5111579AB}" presName="rootComposite1" presStyleCnt="0"/>
      <dgm:spPr/>
    </dgm:pt>
    <dgm:pt modelId="{39797FB7-AFFC-4AA4-B81E-36791C7A8079}" type="pres">
      <dgm:prSet presAssocID="{58FE04D1-1A41-46C8-A113-38E5111579AB}" presName="rootText1" presStyleLbl="node0" presStyleIdx="0" presStyleCnt="1">
        <dgm:presLayoutVars>
          <dgm:chMax/>
          <dgm:chPref val="3"/>
        </dgm:presLayoutVars>
      </dgm:prSet>
      <dgm:spPr/>
    </dgm:pt>
    <dgm:pt modelId="{20041B35-B8F5-44DE-BD7F-D8F7154B5FC6}" type="pres">
      <dgm:prSet presAssocID="{58FE04D1-1A41-46C8-A113-38E5111579AB}" presName="titleText1" presStyleLbl="fgAcc0" presStyleIdx="0" presStyleCnt="1">
        <dgm:presLayoutVars>
          <dgm:chMax val="0"/>
          <dgm:chPref val="0"/>
        </dgm:presLayoutVars>
      </dgm:prSet>
      <dgm:spPr/>
    </dgm:pt>
    <dgm:pt modelId="{AAB6E484-4216-4EC2-8D3E-700F7AC697CF}" type="pres">
      <dgm:prSet presAssocID="{58FE04D1-1A41-46C8-A113-38E5111579AB}" presName="rootConnector1" presStyleLbl="node1" presStyleIdx="0" presStyleCnt="4"/>
      <dgm:spPr/>
    </dgm:pt>
    <dgm:pt modelId="{BEBE91FB-7C7A-4F35-AF8D-9D68324318C2}" type="pres">
      <dgm:prSet presAssocID="{58FE04D1-1A41-46C8-A113-38E5111579AB}" presName="hierChild2" presStyleCnt="0"/>
      <dgm:spPr/>
    </dgm:pt>
    <dgm:pt modelId="{9331CEEA-2C22-4D5F-8729-5A653D8786E0}" type="pres">
      <dgm:prSet presAssocID="{C89F4688-B865-410F-911F-486F66416C97}" presName="Name37" presStyleLbl="parChTrans1D2" presStyleIdx="0" presStyleCnt="4"/>
      <dgm:spPr/>
    </dgm:pt>
    <dgm:pt modelId="{331C0CBB-BB11-49B8-A803-124C30D9BE47}" type="pres">
      <dgm:prSet presAssocID="{B21C8FD0-EBDD-4E0B-9F21-783113B4D6F4}" presName="hierRoot2" presStyleCnt="0">
        <dgm:presLayoutVars>
          <dgm:hierBranch val="init"/>
        </dgm:presLayoutVars>
      </dgm:prSet>
      <dgm:spPr/>
    </dgm:pt>
    <dgm:pt modelId="{55E92C54-3A2F-4B14-BEA6-35DDFD40C848}" type="pres">
      <dgm:prSet presAssocID="{B21C8FD0-EBDD-4E0B-9F21-783113B4D6F4}" presName="rootComposite" presStyleCnt="0"/>
      <dgm:spPr/>
    </dgm:pt>
    <dgm:pt modelId="{856F4D71-B50C-4D56-BEB7-15648F7A17CF}" type="pres">
      <dgm:prSet presAssocID="{B21C8FD0-EBDD-4E0B-9F21-783113B4D6F4}" presName="rootText" presStyleLbl="node1" presStyleIdx="0" presStyleCnt="4">
        <dgm:presLayoutVars>
          <dgm:chMax/>
          <dgm:chPref val="3"/>
        </dgm:presLayoutVars>
      </dgm:prSet>
      <dgm:spPr/>
    </dgm:pt>
    <dgm:pt modelId="{1E6EF2E8-90C1-4887-9D90-F2DA42D5BF3A}" type="pres">
      <dgm:prSet presAssocID="{B21C8FD0-EBDD-4E0B-9F21-783113B4D6F4}" presName="titleText2" presStyleLbl="fgAcc1" presStyleIdx="0" presStyleCnt="4" custScaleX="93370" custScaleY="444903" custLinFactY="43027" custLinFactNeighborX="2691" custLinFactNeighborY="100000">
        <dgm:presLayoutVars>
          <dgm:chMax val="0"/>
          <dgm:chPref val="0"/>
        </dgm:presLayoutVars>
      </dgm:prSet>
      <dgm:spPr/>
    </dgm:pt>
    <dgm:pt modelId="{1A873759-BF4C-4579-8EEC-DF2E246270CE}" type="pres">
      <dgm:prSet presAssocID="{B21C8FD0-EBDD-4E0B-9F21-783113B4D6F4}" presName="rootConnector" presStyleLbl="node2" presStyleIdx="0" presStyleCnt="0"/>
      <dgm:spPr/>
    </dgm:pt>
    <dgm:pt modelId="{9A5152AB-201F-416E-A1B6-1C01B1CFCE0C}" type="pres">
      <dgm:prSet presAssocID="{B21C8FD0-EBDD-4E0B-9F21-783113B4D6F4}" presName="hierChild4" presStyleCnt="0"/>
      <dgm:spPr/>
    </dgm:pt>
    <dgm:pt modelId="{B3BB98AE-7913-4CDC-B724-7A24566BD178}" type="pres">
      <dgm:prSet presAssocID="{B21C8FD0-EBDD-4E0B-9F21-783113B4D6F4}" presName="hierChild5" presStyleCnt="0"/>
      <dgm:spPr/>
    </dgm:pt>
    <dgm:pt modelId="{B1C4B7EE-542B-4D8E-8CD7-6DF0EEA51801}" type="pres">
      <dgm:prSet presAssocID="{C0FF0914-3FA6-4998-BE83-64C9AF5A2BB0}" presName="Name37" presStyleLbl="parChTrans1D2" presStyleIdx="1" presStyleCnt="4"/>
      <dgm:spPr/>
    </dgm:pt>
    <dgm:pt modelId="{BDD69354-173B-4B07-9EDB-2529B5DB3512}" type="pres">
      <dgm:prSet presAssocID="{0CC4534B-0175-4077-A8AE-ABA08D632B3D}" presName="hierRoot2" presStyleCnt="0">
        <dgm:presLayoutVars>
          <dgm:hierBranch val="init"/>
        </dgm:presLayoutVars>
      </dgm:prSet>
      <dgm:spPr/>
    </dgm:pt>
    <dgm:pt modelId="{47FD5B23-4569-48BA-9C25-97B5092E72A0}" type="pres">
      <dgm:prSet presAssocID="{0CC4534B-0175-4077-A8AE-ABA08D632B3D}" presName="rootComposite" presStyleCnt="0"/>
      <dgm:spPr/>
    </dgm:pt>
    <dgm:pt modelId="{BEB53F70-EC6B-46CE-8C88-98CF2DD5FC1E}" type="pres">
      <dgm:prSet presAssocID="{0CC4534B-0175-4077-A8AE-ABA08D632B3D}" presName="rootText" presStyleLbl="node1" presStyleIdx="1" presStyleCnt="4">
        <dgm:presLayoutVars>
          <dgm:chMax/>
          <dgm:chPref val="3"/>
        </dgm:presLayoutVars>
      </dgm:prSet>
      <dgm:spPr/>
    </dgm:pt>
    <dgm:pt modelId="{14951ABB-A8D6-4F7D-9BC7-A7A838AF7453}" type="pres">
      <dgm:prSet presAssocID="{0CC4534B-0175-4077-A8AE-ABA08D632B3D}" presName="titleText2" presStyleLbl="fgAcc1" presStyleIdx="1" presStyleCnt="4" custScaleY="452900" custLinFactY="49025" custLinFactNeighborX="4501" custLinFactNeighborY="100000">
        <dgm:presLayoutVars>
          <dgm:chMax val="0"/>
          <dgm:chPref val="0"/>
        </dgm:presLayoutVars>
      </dgm:prSet>
      <dgm:spPr/>
    </dgm:pt>
    <dgm:pt modelId="{D79BB955-1A77-4A1C-A5A5-B5D2FB6662DE}" type="pres">
      <dgm:prSet presAssocID="{0CC4534B-0175-4077-A8AE-ABA08D632B3D}" presName="rootConnector" presStyleLbl="node2" presStyleIdx="0" presStyleCnt="0"/>
      <dgm:spPr/>
    </dgm:pt>
    <dgm:pt modelId="{BB502D4F-D72B-4668-A6C0-865824AA9695}" type="pres">
      <dgm:prSet presAssocID="{0CC4534B-0175-4077-A8AE-ABA08D632B3D}" presName="hierChild4" presStyleCnt="0"/>
      <dgm:spPr/>
    </dgm:pt>
    <dgm:pt modelId="{47734242-5D34-4CA8-8AF0-6F0459034318}" type="pres">
      <dgm:prSet presAssocID="{0CC4534B-0175-4077-A8AE-ABA08D632B3D}" presName="hierChild5" presStyleCnt="0"/>
      <dgm:spPr/>
    </dgm:pt>
    <dgm:pt modelId="{F440A6C0-9233-4027-8387-1AECA587DCBA}" type="pres">
      <dgm:prSet presAssocID="{24C2984E-85A2-4F0A-9EB3-CA71E31966FD}" presName="Name37" presStyleLbl="parChTrans1D2" presStyleIdx="2" presStyleCnt="4"/>
      <dgm:spPr/>
    </dgm:pt>
    <dgm:pt modelId="{E587C64E-1F0E-42A1-843D-D7F316346653}" type="pres">
      <dgm:prSet presAssocID="{194E9279-7FB7-4411-A752-9D51287F35E0}" presName="hierRoot2" presStyleCnt="0">
        <dgm:presLayoutVars>
          <dgm:hierBranch val="init"/>
        </dgm:presLayoutVars>
      </dgm:prSet>
      <dgm:spPr/>
    </dgm:pt>
    <dgm:pt modelId="{F1C3C990-8200-4A40-86DF-5EC95EBAB1C8}" type="pres">
      <dgm:prSet presAssocID="{194E9279-7FB7-4411-A752-9D51287F35E0}" presName="rootComposite" presStyleCnt="0"/>
      <dgm:spPr/>
    </dgm:pt>
    <dgm:pt modelId="{7E217DAA-9EBE-4727-A312-29163BD6DFB9}" type="pres">
      <dgm:prSet presAssocID="{194E9279-7FB7-4411-A752-9D51287F35E0}" presName="rootText" presStyleLbl="node1" presStyleIdx="2" presStyleCnt="4">
        <dgm:presLayoutVars>
          <dgm:chMax/>
          <dgm:chPref val="3"/>
        </dgm:presLayoutVars>
      </dgm:prSet>
      <dgm:spPr/>
    </dgm:pt>
    <dgm:pt modelId="{FE5FBD91-0B8E-4E17-A7F1-7436727319D1}" type="pres">
      <dgm:prSet presAssocID="{194E9279-7FB7-4411-A752-9D51287F35E0}" presName="titleText2" presStyleLbl="fgAcc1" presStyleIdx="2" presStyleCnt="4" custScaleY="445890" custLinFactY="45520" custLinFactNeighborX="-900" custLinFactNeighborY="100000">
        <dgm:presLayoutVars>
          <dgm:chMax val="0"/>
          <dgm:chPref val="0"/>
        </dgm:presLayoutVars>
      </dgm:prSet>
      <dgm:spPr/>
    </dgm:pt>
    <dgm:pt modelId="{0C69727C-C855-4EC0-96B1-B78CFD477251}" type="pres">
      <dgm:prSet presAssocID="{194E9279-7FB7-4411-A752-9D51287F35E0}" presName="rootConnector" presStyleLbl="node2" presStyleIdx="0" presStyleCnt="0"/>
      <dgm:spPr/>
    </dgm:pt>
    <dgm:pt modelId="{E8BB325D-0D7F-4F94-B032-F5E052504365}" type="pres">
      <dgm:prSet presAssocID="{194E9279-7FB7-4411-A752-9D51287F35E0}" presName="hierChild4" presStyleCnt="0"/>
      <dgm:spPr/>
    </dgm:pt>
    <dgm:pt modelId="{F2CE3F98-600F-443B-AB04-A482D1E6F1AA}" type="pres">
      <dgm:prSet presAssocID="{194E9279-7FB7-4411-A752-9D51287F35E0}" presName="hierChild5" presStyleCnt="0"/>
      <dgm:spPr/>
    </dgm:pt>
    <dgm:pt modelId="{6EB014D2-1D15-4CE6-BD99-D4640C03C646}" type="pres">
      <dgm:prSet presAssocID="{8685959B-66AD-4711-B3AC-C2188230273C}" presName="Name37" presStyleLbl="parChTrans1D2" presStyleIdx="3" presStyleCnt="4"/>
      <dgm:spPr/>
    </dgm:pt>
    <dgm:pt modelId="{6C82D9C2-A4B4-4898-AC01-E89BF137193D}" type="pres">
      <dgm:prSet presAssocID="{6228239D-3DE6-426F-89DD-D0200B7D435E}" presName="hierRoot2" presStyleCnt="0">
        <dgm:presLayoutVars>
          <dgm:hierBranch val="init"/>
        </dgm:presLayoutVars>
      </dgm:prSet>
      <dgm:spPr/>
    </dgm:pt>
    <dgm:pt modelId="{A57E2FBF-81D2-413C-96AF-D97D3C4603BB}" type="pres">
      <dgm:prSet presAssocID="{6228239D-3DE6-426F-89DD-D0200B7D435E}" presName="rootComposite" presStyleCnt="0"/>
      <dgm:spPr/>
    </dgm:pt>
    <dgm:pt modelId="{84839469-DE7E-47E0-B8E7-BB10457835DE}" type="pres">
      <dgm:prSet presAssocID="{6228239D-3DE6-426F-89DD-D0200B7D435E}" presName="rootText" presStyleLbl="node1" presStyleIdx="3" presStyleCnt="4">
        <dgm:presLayoutVars>
          <dgm:chMax/>
          <dgm:chPref val="3"/>
        </dgm:presLayoutVars>
      </dgm:prSet>
      <dgm:spPr/>
    </dgm:pt>
    <dgm:pt modelId="{C53CAE8E-5434-4F2F-9466-671DAE49DDA9}" type="pres">
      <dgm:prSet presAssocID="{6228239D-3DE6-426F-89DD-D0200B7D435E}" presName="titleText2" presStyleLbl="fgAcc1" presStyleIdx="3" presStyleCnt="4" custScaleY="436813" custLinFactY="45255" custLinFactNeighborX="4501" custLinFactNeighborY="100000">
        <dgm:presLayoutVars>
          <dgm:chMax val="0"/>
          <dgm:chPref val="0"/>
        </dgm:presLayoutVars>
      </dgm:prSet>
      <dgm:spPr/>
    </dgm:pt>
    <dgm:pt modelId="{B4801ED3-2FFD-4353-ADA9-3339DF85B850}" type="pres">
      <dgm:prSet presAssocID="{6228239D-3DE6-426F-89DD-D0200B7D435E}" presName="rootConnector" presStyleLbl="node2" presStyleIdx="0" presStyleCnt="0"/>
      <dgm:spPr/>
    </dgm:pt>
    <dgm:pt modelId="{752CA5A2-DEC1-437B-BBB0-0DD52982DE33}" type="pres">
      <dgm:prSet presAssocID="{6228239D-3DE6-426F-89DD-D0200B7D435E}" presName="hierChild4" presStyleCnt="0"/>
      <dgm:spPr/>
    </dgm:pt>
    <dgm:pt modelId="{CB50A8AF-39B3-4314-9FDC-7200DE0A6289}" type="pres">
      <dgm:prSet presAssocID="{6228239D-3DE6-426F-89DD-D0200B7D435E}" presName="hierChild5" presStyleCnt="0"/>
      <dgm:spPr/>
    </dgm:pt>
    <dgm:pt modelId="{A946377E-C66D-40EC-9E50-B1F64AD0DE15}" type="pres">
      <dgm:prSet presAssocID="{58FE04D1-1A41-46C8-A113-38E5111579AB}" presName="hierChild3" presStyleCnt="0"/>
      <dgm:spPr/>
    </dgm:pt>
  </dgm:ptLst>
  <dgm:cxnLst>
    <dgm:cxn modelId="{8C259C0E-5012-49DF-A0BC-22454712AE9B}" type="presOf" srcId="{0CC4534B-0175-4077-A8AE-ABA08D632B3D}" destId="{BEB53F70-EC6B-46CE-8C88-98CF2DD5FC1E}" srcOrd="0" destOrd="0" presId="urn:microsoft.com/office/officeart/2008/layout/NameandTitleOrganizationalChart"/>
    <dgm:cxn modelId="{7B810711-1E09-49A5-99CB-F9DB7D07CCFD}" type="presOf" srcId="{CF89AB77-B5AC-4DDB-BA8E-7C782251BE80}" destId="{FE5FBD91-0B8E-4E17-A7F1-7436727319D1}" srcOrd="0" destOrd="0" presId="urn:microsoft.com/office/officeart/2008/layout/NameandTitleOrganizationalChart"/>
    <dgm:cxn modelId="{FFF34613-71A9-470D-B8E5-0FD5C4A75852}" type="presOf" srcId="{58FE04D1-1A41-46C8-A113-38E5111579AB}" destId="{AAB6E484-4216-4EC2-8D3E-700F7AC697CF}" srcOrd="1" destOrd="0" presId="urn:microsoft.com/office/officeart/2008/layout/NameandTitleOrganizationalChart"/>
    <dgm:cxn modelId="{3AF1982E-0CF6-4279-805E-D12E0F001225}" type="presOf" srcId="{B21C8FD0-EBDD-4E0B-9F21-783113B4D6F4}" destId="{1A873759-BF4C-4579-8EEC-DF2E246270CE}" srcOrd="1" destOrd="0" presId="urn:microsoft.com/office/officeart/2008/layout/NameandTitleOrganizationalChart"/>
    <dgm:cxn modelId="{03D48632-8349-4559-ACFA-9EAEFC798CC7}" type="presOf" srcId="{6228239D-3DE6-426F-89DD-D0200B7D435E}" destId="{B4801ED3-2FFD-4353-ADA9-3339DF85B850}" srcOrd="1" destOrd="0" presId="urn:microsoft.com/office/officeart/2008/layout/NameandTitleOrganizationalChart"/>
    <dgm:cxn modelId="{203D663C-FD10-439B-BF3D-7A6CB937EB4E}" type="presOf" srcId="{58E64C72-7426-4D09-BB1B-6CD8CA9DCBF7}" destId="{1E6EF2E8-90C1-4887-9D90-F2DA42D5BF3A}" srcOrd="0" destOrd="0" presId="urn:microsoft.com/office/officeart/2008/layout/NameandTitleOrganizationalChart"/>
    <dgm:cxn modelId="{E7FAC262-1FFE-406F-8995-5EE6C7D4273A}" type="presOf" srcId="{A473D72D-EC87-4D53-B836-09DFEDDEC7F6}" destId="{C53CAE8E-5434-4F2F-9466-671DAE49DDA9}" srcOrd="0" destOrd="0" presId="urn:microsoft.com/office/officeart/2008/layout/NameandTitleOrganizationalChart"/>
    <dgm:cxn modelId="{85AD5F45-03C1-4939-B934-73466077293A}" type="presOf" srcId="{194E9279-7FB7-4411-A752-9D51287F35E0}" destId="{7E217DAA-9EBE-4727-A312-29163BD6DFB9}" srcOrd="0" destOrd="0" presId="urn:microsoft.com/office/officeart/2008/layout/NameandTitleOrganizationalChart"/>
    <dgm:cxn modelId="{79C4D149-8100-4CFA-B50F-E3C5BF09440A}" type="presOf" srcId="{B21C8FD0-EBDD-4E0B-9F21-783113B4D6F4}" destId="{856F4D71-B50C-4D56-BEB7-15648F7A17CF}" srcOrd="0" destOrd="0" presId="urn:microsoft.com/office/officeart/2008/layout/NameandTitleOrganizationalChart"/>
    <dgm:cxn modelId="{91D90F6B-B156-4E6F-BE8B-098968220BD2}" type="presOf" srcId="{58FE04D1-1A41-46C8-A113-38E5111579AB}" destId="{39797FB7-AFFC-4AA4-B81E-36791C7A8079}" srcOrd="0" destOrd="0" presId="urn:microsoft.com/office/officeart/2008/layout/NameandTitleOrganizationalChart"/>
    <dgm:cxn modelId="{08A9EB4C-AF4E-4467-B4F0-561CD18FC980}" srcId="{58FE04D1-1A41-46C8-A113-38E5111579AB}" destId="{6228239D-3DE6-426F-89DD-D0200B7D435E}" srcOrd="3" destOrd="0" parTransId="{8685959B-66AD-4711-B3AC-C2188230273C}" sibTransId="{A473D72D-EC87-4D53-B836-09DFEDDEC7F6}"/>
    <dgm:cxn modelId="{2CA56874-3E72-4450-BF33-384D74178384}" srcId="{58FE04D1-1A41-46C8-A113-38E5111579AB}" destId="{B21C8FD0-EBDD-4E0B-9F21-783113B4D6F4}" srcOrd="0" destOrd="0" parTransId="{C89F4688-B865-410F-911F-486F66416C97}" sibTransId="{58E64C72-7426-4D09-BB1B-6CD8CA9DCBF7}"/>
    <dgm:cxn modelId="{812E9B76-896E-485F-8A96-CA11A80291FC}" type="presOf" srcId="{3B07B988-5541-44F3-AAEF-952019852E73}" destId="{14951ABB-A8D6-4F7D-9BC7-A7A838AF7453}" srcOrd="0" destOrd="0" presId="urn:microsoft.com/office/officeart/2008/layout/NameandTitleOrganizationalChart"/>
    <dgm:cxn modelId="{6EB3AF57-69BE-423D-ABB7-2AE1DB9CCCF8}" type="presOf" srcId="{C0FF0914-3FA6-4998-BE83-64C9AF5A2BB0}" destId="{B1C4B7EE-542B-4D8E-8CD7-6DF0EEA51801}" srcOrd="0" destOrd="0" presId="urn:microsoft.com/office/officeart/2008/layout/NameandTitleOrganizationalChart"/>
    <dgm:cxn modelId="{3CBEB87D-D75F-40D5-87A5-A7418CFFF618}" srcId="{95432848-2586-46F6-AC3E-49D8FE802109}" destId="{58FE04D1-1A41-46C8-A113-38E5111579AB}" srcOrd="0" destOrd="0" parTransId="{1F5EA638-ECF8-438D-813E-BDFDCE514E2D}" sibTransId="{2F0CB882-7191-4E8D-A14D-8611D338E031}"/>
    <dgm:cxn modelId="{6D5DC57D-21B2-453E-B44B-EFE6EF751424}" type="presOf" srcId="{24C2984E-85A2-4F0A-9EB3-CA71E31966FD}" destId="{F440A6C0-9233-4027-8387-1AECA587DCBA}" srcOrd="0" destOrd="0" presId="urn:microsoft.com/office/officeart/2008/layout/NameandTitleOrganizationalChart"/>
    <dgm:cxn modelId="{6E14EC7D-A939-49FF-BB1E-F67B167E3B5E}" type="presOf" srcId="{6228239D-3DE6-426F-89DD-D0200B7D435E}" destId="{84839469-DE7E-47E0-B8E7-BB10457835DE}" srcOrd="0" destOrd="0" presId="urn:microsoft.com/office/officeart/2008/layout/NameandTitleOrganizationalChart"/>
    <dgm:cxn modelId="{A9051383-0D3F-491C-9A84-CEBE043A554A}" type="presOf" srcId="{2F0CB882-7191-4E8D-A14D-8611D338E031}" destId="{20041B35-B8F5-44DE-BD7F-D8F7154B5FC6}" srcOrd="0" destOrd="0" presId="urn:microsoft.com/office/officeart/2008/layout/NameandTitleOrganizationalChart"/>
    <dgm:cxn modelId="{54631687-22F4-4F3C-B332-59AF621FB239}" type="presOf" srcId="{95432848-2586-46F6-AC3E-49D8FE802109}" destId="{827A32BE-5362-447A-8256-4AADBC2CC594}" srcOrd="0" destOrd="0" presId="urn:microsoft.com/office/officeart/2008/layout/NameandTitleOrganizationalChart"/>
    <dgm:cxn modelId="{6645EF88-83E7-469F-97BC-C1B084FC2FAF}" type="presOf" srcId="{194E9279-7FB7-4411-A752-9D51287F35E0}" destId="{0C69727C-C855-4EC0-96B1-B78CFD477251}" srcOrd="1" destOrd="0" presId="urn:microsoft.com/office/officeart/2008/layout/NameandTitleOrganizationalChart"/>
    <dgm:cxn modelId="{9504809C-D1FF-4F3D-BF19-CAFE1AB07ED5}" type="presOf" srcId="{8685959B-66AD-4711-B3AC-C2188230273C}" destId="{6EB014D2-1D15-4CE6-BD99-D4640C03C646}" srcOrd="0" destOrd="0" presId="urn:microsoft.com/office/officeart/2008/layout/NameandTitleOrganizationalChart"/>
    <dgm:cxn modelId="{7566C2A2-635A-4D77-A890-1655F1224053}" type="presOf" srcId="{0CC4534B-0175-4077-A8AE-ABA08D632B3D}" destId="{D79BB955-1A77-4A1C-A5A5-B5D2FB6662DE}" srcOrd="1" destOrd="0" presId="urn:microsoft.com/office/officeart/2008/layout/NameandTitleOrganizationalChart"/>
    <dgm:cxn modelId="{59179AA3-86F4-4160-BFE4-A844887BA493}" srcId="{58FE04D1-1A41-46C8-A113-38E5111579AB}" destId="{194E9279-7FB7-4411-A752-9D51287F35E0}" srcOrd="2" destOrd="0" parTransId="{24C2984E-85A2-4F0A-9EB3-CA71E31966FD}" sibTransId="{CF89AB77-B5AC-4DDB-BA8E-7C782251BE80}"/>
    <dgm:cxn modelId="{A72324C7-AFAC-4D29-941A-FC5BEAA5F0A6}" srcId="{58FE04D1-1A41-46C8-A113-38E5111579AB}" destId="{0CC4534B-0175-4077-A8AE-ABA08D632B3D}" srcOrd="1" destOrd="0" parTransId="{C0FF0914-3FA6-4998-BE83-64C9AF5A2BB0}" sibTransId="{3B07B988-5541-44F3-AAEF-952019852E73}"/>
    <dgm:cxn modelId="{DFADCEDB-A3E0-41B3-B7B4-B1A3E7A0A9E5}" type="presOf" srcId="{C89F4688-B865-410F-911F-486F66416C97}" destId="{9331CEEA-2C22-4D5F-8729-5A653D8786E0}" srcOrd="0" destOrd="0" presId="urn:microsoft.com/office/officeart/2008/layout/NameandTitleOrganizationalChart"/>
    <dgm:cxn modelId="{929F7268-F5AC-491E-AA8C-BA22614BD0C4}" type="presParOf" srcId="{827A32BE-5362-447A-8256-4AADBC2CC594}" destId="{B07B65CB-CF69-40F0-B8BD-69C71940C8DC}" srcOrd="0" destOrd="0" presId="urn:microsoft.com/office/officeart/2008/layout/NameandTitleOrganizationalChart"/>
    <dgm:cxn modelId="{A7842A46-0294-48F8-8C8B-61384492ECB3}" type="presParOf" srcId="{B07B65CB-CF69-40F0-B8BD-69C71940C8DC}" destId="{539A17C5-AEEC-4811-B583-0A47CD6DD377}" srcOrd="0" destOrd="0" presId="urn:microsoft.com/office/officeart/2008/layout/NameandTitleOrganizationalChart"/>
    <dgm:cxn modelId="{6756463F-EA2B-40AC-893F-D942C2623A0C}" type="presParOf" srcId="{539A17C5-AEEC-4811-B583-0A47CD6DD377}" destId="{39797FB7-AFFC-4AA4-B81E-36791C7A8079}" srcOrd="0" destOrd="0" presId="urn:microsoft.com/office/officeart/2008/layout/NameandTitleOrganizationalChart"/>
    <dgm:cxn modelId="{EDD0AB96-AD02-487A-9A05-87908ECD2167}" type="presParOf" srcId="{539A17C5-AEEC-4811-B583-0A47CD6DD377}" destId="{20041B35-B8F5-44DE-BD7F-D8F7154B5FC6}" srcOrd="1" destOrd="0" presId="urn:microsoft.com/office/officeart/2008/layout/NameandTitleOrganizationalChart"/>
    <dgm:cxn modelId="{4A1D2B94-7D0E-4043-B164-EBB29206D9A5}" type="presParOf" srcId="{539A17C5-AEEC-4811-B583-0A47CD6DD377}" destId="{AAB6E484-4216-4EC2-8D3E-700F7AC697CF}" srcOrd="2" destOrd="0" presId="urn:microsoft.com/office/officeart/2008/layout/NameandTitleOrganizationalChart"/>
    <dgm:cxn modelId="{7ED67C42-BB25-4101-AD19-A12C9CFE00E1}" type="presParOf" srcId="{B07B65CB-CF69-40F0-B8BD-69C71940C8DC}" destId="{BEBE91FB-7C7A-4F35-AF8D-9D68324318C2}" srcOrd="1" destOrd="0" presId="urn:microsoft.com/office/officeart/2008/layout/NameandTitleOrganizationalChart"/>
    <dgm:cxn modelId="{BEB08E8B-78E8-4AC5-8999-96ED7F0B629F}" type="presParOf" srcId="{BEBE91FB-7C7A-4F35-AF8D-9D68324318C2}" destId="{9331CEEA-2C22-4D5F-8729-5A653D8786E0}" srcOrd="0" destOrd="0" presId="urn:microsoft.com/office/officeart/2008/layout/NameandTitleOrganizationalChart"/>
    <dgm:cxn modelId="{3D255AEA-64D6-4F0B-A1E2-1E6870D28000}" type="presParOf" srcId="{BEBE91FB-7C7A-4F35-AF8D-9D68324318C2}" destId="{331C0CBB-BB11-49B8-A803-124C30D9BE47}" srcOrd="1" destOrd="0" presId="urn:microsoft.com/office/officeart/2008/layout/NameandTitleOrganizationalChart"/>
    <dgm:cxn modelId="{09A6EC9F-5DC5-4B87-8745-C91B53557FD8}" type="presParOf" srcId="{331C0CBB-BB11-49B8-A803-124C30D9BE47}" destId="{55E92C54-3A2F-4B14-BEA6-35DDFD40C848}" srcOrd="0" destOrd="0" presId="urn:microsoft.com/office/officeart/2008/layout/NameandTitleOrganizationalChart"/>
    <dgm:cxn modelId="{C211B6A3-D5CB-4E95-9026-B6CCA04034D9}" type="presParOf" srcId="{55E92C54-3A2F-4B14-BEA6-35DDFD40C848}" destId="{856F4D71-B50C-4D56-BEB7-15648F7A17CF}" srcOrd="0" destOrd="0" presId="urn:microsoft.com/office/officeart/2008/layout/NameandTitleOrganizationalChart"/>
    <dgm:cxn modelId="{F91EE733-61AE-4621-B94F-2C9D14719D75}" type="presParOf" srcId="{55E92C54-3A2F-4B14-BEA6-35DDFD40C848}" destId="{1E6EF2E8-90C1-4887-9D90-F2DA42D5BF3A}" srcOrd="1" destOrd="0" presId="urn:microsoft.com/office/officeart/2008/layout/NameandTitleOrganizationalChart"/>
    <dgm:cxn modelId="{D6C6F12F-5020-476C-B30E-860BD9314DFF}" type="presParOf" srcId="{55E92C54-3A2F-4B14-BEA6-35DDFD40C848}" destId="{1A873759-BF4C-4579-8EEC-DF2E246270CE}" srcOrd="2" destOrd="0" presId="urn:microsoft.com/office/officeart/2008/layout/NameandTitleOrganizationalChart"/>
    <dgm:cxn modelId="{07DCB547-82F2-4656-A8AC-59567E9C7A7F}" type="presParOf" srcId="{331C0CBB-BB11-49B8-A803-124C30D9BE47}" destId="{9A5152AB-201F-416E-A1B6-1C01B1CFCE0C}" srcOrd="1" destOrd="0" presId="urn:microsoft.com/office/officeart/2008/layout/NameandTitleOrganizationalChart"/>
    <dgm:cxn modelId="{41FA8486-FFDE-428F-B906-CB2E631FA81B}" type="presParOf" srcId="{331C0CBB-BB11-49B8-A803-124C30D9BE47}" destId="{B3BB98AE-7913-4CDC-B724-7A24566BD178}" srcOrd="2" destOrd="0" presId="urn:microsoft.com/office/officeart/2008/layout/NameandTitleOrganizationalChart"/>
    <dgm:cxn modelId="{7847C839-3D89-45A5-B642-15A43554E8AA}" type="presParOf" srcId="{BEBE91FB-7C7A-4F35-AF8D-9D68324318C2}" destId="{B1C4B7EE-542B-4D8E-8CD7-6DF0EEA51801}" srcOrd="2" destOrd="0" presId="urn:microsoft.com/office/officeart/2008/layout/NameandTitleOrganizationalChart"/>
    <dgm:cxn modelId="{C3BE76FB-47C6-4788-8EB7-EBC15DD591D2}" type="presParOf" srcId="{BEBE91FB-7C7A-4F35-AF8D-9D68324318C2}" destId="{BDD69354-173B-4B07-9EDB-2529B5DB3512}" srcOrd="3" destOrd="0" presId="urn:microsoft.com/office/officeart/2008/layout/NameandTitleOrganizationalChart"/>
    <dgm:cxn modelId="{5E37D832-47AE-45BF-9E90-B7E99F2DCA48}" type="presParOf" srcId="{BDD69354-173B-4B07-9EDB-2529B5DB3512}" destId="{47FD5B23-4569-48BA-9C25-97B5092E72A0}" srcOrd="0" destOrd="0" presId="urn:microsoft.com/office/officeart/2008/layout/NameandTitleOrganizationalChart"/>
    <dgm:cxn modelId="{6DB67F0B-4D45-44FB-94DA-E99F82FA550B}" type="presParOf" srcId="{47FD5B23-4569-48BA-9C25-97B5092E72A0}" destId="{BEB53F70-EC6B-46CE-8C88-98CF2DD5FC1E}" srcOrd="0" destOrd="0" presId="urn:microsoft.com/office/officeart/2008/layout/NameandTitleOrganizationalChart"/>
    <dgm:cxn modelId="{3200332F-8517-4061-861B-37E998E820B0}" type="presParOf" srcId="{47FD5B23-4569-48BA-9C25-97B5092E72A0}" destId="{14951ABB-A8D6-4F7D-9BC7-A7A838AF7453}" srcOrd="1" destOrd="0" presId="urn:microsoft.com/office/officeart/2008/layout/NameandTitleOrganizationalChart"/>
    <dgm:cxn modelId="{D306266F-578E-41A0-AA5D-2563F5D7DC0C}" type="presParOf" srcId="{47FD5B23-4569-48BA-9C25-97B5092E72A0}" destId="{D79BB955-1A77-4A1C-A5A5-B5D2FB6662DE}" srcOrd="2" destOrd="0" presId="urn:microsoft.com/office/officeart/2008/layout/NameandTitleOrganizationalChart"/>
    <dgm:cxn modelId="{FE889469-4238-487B-B938-464771A6759F}" type="presParOf" srcId="{BDD69354-173B-4B07-9EDB-2529B5DB3512}" destId="{BB502D4F-D72B-4668-A6C0-865824AA9695}" srcOrd="1" destOrd="0" presId="urn:microsoft.com/office/officeart/2008/layout/NameandTitleOrganizationalChart"/>
    <dgm:cxn modelId="{0BDB3E2E-36BC-4FB1-A0EA-DD39ED74363F}" type="presParOf" srcId="{BDD69354-173B-4B07-9EDB-2529B5DB3512}" destId="{47734242-5D34-4CA8-8AF0-6F0459034318}" srcOrd="2" destOrd="0" presId="urn:microsoft.com/office/officeart/2008/layout/NameandTitleOrganizationalChart"/>
    <dgm:cxn modelId="{771601F7-233B-42D5-B00F-CD27DF7B2ECF}" type="presParOf" srcId="{BEBE91FB-7C7A-4F35-AF8D-9D68324318C2}" destId="{F440A6C0-9233-4027-8387-1AECA587DCBA}" srcOrd="4" destOrd="0" presId="urn:microsoft.com/office/officeart/2008/layout/NameandTitleOrganizationalChart"/>
    <dgm:cxn modelId="{49802F1E-02ED-4F07-ACE5-3506065826C5}" type="presParOf" srcId="{BEBE91FB-7C7A-4F35-AF8D-9D68324318C2}" destId="{E587C64E-1F0E-42A1-843D-D7F316346653}" srcOrd="5" destOrd="0" presId="urn:microsoft.com/office/officeart/2008/layout/NameandTitleOrganizationalChart"/>
    <dgm:cxn modelId="{0F9B37E3-55E1-4341-BEEF-CF9E54D96F27}" type="presParOf" srcId="{E587C64E-1F0E-42A1-843D-D7F316346653}" destId="{F1C3C990-8200-4A40-86DF-5EC95EBAB1C8}" srcOrd="0" destOrd="0" presId="urn:microsoft.com/office/officeart/2008/layout/NameandTitleOrganizationalChart"/>
    <dgm:cxn modelId="{113CEA2C-C2BF-4708-A45A-927A47BF2616}" type="presParOf" srcId="{F1C3C990-8200-4A40-86DF-5EC95EBAB1C8}" destId="{7E217DAA-9EBE-4727-A312-29163BD6DFB9}" srcOrd="0" destOrd="0" presId="urn:microsoft.com/office/officeart/2008/layout/NameandTitleOrganizationalChart"/>
    <dgm:cxn modelId="{B5455E26-DBE1-403A-97F0-9716488238F6}" type="presParOf" srcId="{F1C3C990-8200-4A40-86DF-5EC95EBAB1C8}" destId="{FE5FBD91-0B8E-4E17-A7F1-7436727319D1}" srcOrd="1" destOrd="0" presId="urn:microsoft.com/office/officeart/2008/layout/NameandTitleOrganizationalChart"/>
    <dgm:cxn modelId="{48646752-8884-44E8-A549-7C4AAE983440}" type="presParOf" srcId="{F1C3C990-8200-4A40-86DF-5EC95EBAB1C8}" destId="{0C69727C-C855-4EC0-96B1-B78CFD477251}" srcOrd="2" destOrd="0" presId="urn:microsoft.com/office/officeart/2008/layout/NameandTitleOrganizationalChart"/>
    <dgm:cxn modelId="{5AC9E489-187D-4652-9DAE-9306AC1BED36}" type="presParOf" srcId="{E587C64E-1F0E-42A1-843D-D7F316346653}" destId="{E8BB325D-0D7F-4F94-B032-F5E052504365}" srcOrd="1" destOrd="0" presId="urn:microsoft.com/office/officeart/2008/layout/NameandTitleOrganizationalChart"/>
    <dgm:cxn modelId="{78180D27-690C-41CC-8793-C96A59EE7F0F}" type="presParOf" srcId="{E587C64E-1F0E-42A1-843D-D7F316346653}" destId="{F2CE3F98-600F-443B-AB04-A482D1E6F1AA}" srcOrd="2" destOrd="0" presId="urn:microsoft.com/office/officeart/2008/layout/NameandTitleOrganizationalChart"/>
    <dgm:cxn modelId="{46AA3F50-8159-44D9-B740-DA523067D052}" type="presParOf" srcId="{BEBE91FB-7C7A-4F35-AF8D-9D68324318C2}" destId="{6EB014D2-1D15-4CE6-BD99-D4640C03C646}" srcOrd="6" destOrd="0" presId="urn:microsoft.com/office/officeart/2008/layout/NameandTitleOrganizationalChart"/>
    <dgm:cxn modelId="{157318CC-C1B9-4934-94B3-696B204CB6D1}" type="presParOf" srcId="{BEBE91FB-7C7A-4F35-AF8D-9D68324318C2}" destId="{6C82D9C2-A4B4-4898-AC01-E89BF137193D}" srcOrd="7" destOrd="0" presId="urn:microsoft.com/office/officeart/2008/layout/NameandTitleOrganizationalChart"/>
    <dgm:cxn modelId="{BD1F1A79-C40D-4742-84A5-49B25EA34396}" type="presParOf" srcId="{6C82D9C2-A4B4-4898-AC01-E89BF137193D}" destId="{A57E2FBF-81D2-413C-96AF-D97D3C4603BB}" srcOrd="0" destOrd="0" presId="urn:microsoft.com/office/officeart/2008/layout/NameandTitleOrganizationalChart"/>
    <dgm:cxn modelId="{2317BB9F-66AF-4A84-AF92-415A2CB748FE}" type="presParOf" srcId="{A57E2FBF-81D2-413C-96AF-D97D3C4603BB}" destId="{84839469-DE7E-47E0-B8E7-BB10457835DE}" srcOrd="0" destOrd="0" presId="urn:microsoft.com/office/officeart/2008/layout/NameandTitleOrganizationalChart"/>
    <dgm:cxn modelId="{97FD20AC-C30E-42A2-ACAB-2BF4E9EADACE}" type="presParOf" srcId="{A57E2FBF-81D2-413C-96AF-D97D3C4603BB}" destId="{C53CAE8E-5434-4F2F-9466-671DAE49DDA9}" srcOrd="1" destOrd="0" presId="urn:microsoft.com/office/officeart/2008/layout/NameandTitleOrganizationalChart"/>
    <dgm:cxn modelId="{FDEA359E-712F-40FF-86CB-8F7BDE6D31D9}" type="presParOf" srcId="{A57E2FBF-81D2-413C-96AF-D97D3C4603BB}" destId="{B4801ED3-2FFD-4353-ADA9-3339DF85B850}" srcOrd="2" destOrd="0" presId="urn:microsoft.com/office/officeart/2008/layout/NameandTitleOrganizationalChart"/>
    <dgm:cxn modelId="{6D3B02AF-62CE-493E-AD1B-758DE78750F2}" type="presParOf" srcId="{6C82D9C2-A4B4-4898-AC01-E89BF137193D}" destId="{752CA5A2-DEC1-437B-BBB0-0DD52982DE33}" srcOrd="1" destOrd="0" presId="urn:microsoft.com/office/officeart/2008/layout/NameandTitleOrganizationalChart"/>
    <dgm:cxn modelId="{03786DAB-8494-4882-810F-3A16448915D4}" type="presParOf" srcId="{6C82D9C2-A4B4-4898-AC01-E89BF137193D}" destId="{CB50A8AF-39B3-4314-9FDC-7200DE0A6289}" srcOrd="2" destOrd="0" presId="urn:microsoft.com/office/officeart/2008/layout/NameandTitleOrganizationalChart"/>
    <dgm:cxn modelId="{8313530C-4822-40A8-BB2C-4A1590C6FE36}" type="presParOf" srcId="{B07B65CB-CF69-40F0-B8BD-69C71940C8DC}" destId="{A946377E-C66D-40EC-9E50-B1F64AD0DE15}"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899CB2-882C-4C55-AEAB-2C86FC350445}"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0EEEF0B9-7B5E-4840-9077-18DA068CEFA1}">
      <dgm:prSet phldrT="[Text]"/>
      <dgm:spPr/>
      <dgm:t>
        <a:bodyPr/>
        <a:lstStyle/>
        <a:p>
          <a:r>
            <a:rPr lang="en-US" b="1" dirty="0"/>
            <a:t>Competency Model or Framework</a:t>
          </a:r>
          <a:endParaRPr lang="en-US" dirty="0"/>
        </a:p>
      </dgm:t>
    </dgm:pt>
    <dgm:pt modelId="{3207819C-3C8F-4A2A-A02C-820AB5802AA7}" type="parTrans" cxnId="{F580646F-CEB7-4F61-ADB9-3E93ADB31D72}">
      <dgm:prSet/>
      <dgm:spPr/>
      <dgm:t>
        <a:bodyPr/>
        <a:lstStyle/>
        <a:p>
          <a:endParaRPr lang="en-US"/>
        </a:p>
      </dgm:t>
    </dgm:pt>
    <dgm:pt modelId="{B9D8A023-927E-4166-A2E3-3BA2B4DDA430}" type="sibTrans" cxnId="{F580646F-CEB7-4F61-ADB9-3E93ADB31D72}">
      <dgm:prSet/>
      <dgm:spPr/>
      <dgm:t>
        <a:bodyPr/>
        <a:lstStyle/>
        <a:p>
          <a:endParaRPr lang="en-US"/>
        </a:p>
      </dgm:t>
    </dgm:pt>
    <dgm:pt modelId="{5CF93D8D-4EBA-4C0B-A9EE-CB248CC6326C}">
      <dgm:prSet phldrT="[Text]"/>
      <dgm:spPr>
        <a:solidFill>
          <a:schemeClr val="accent2">
            <a:lumMod val="40000"/>
            <a:lumOff val="60000"/>
          </a:schemeClr>
        </a:solidFill>
      </dgm:spPr>
      <dgm:t>
        <a:bodyPr/>
        <a:lstStyle/>
        <a:p>
          <a:r>
            <a:rPr lang="en-US" b="1" dirty="0"/>
            <a:t>Evaluation or Assessment Framework</a:t>
          </a:r>
          <a:endParaRPr lang="en-US" dirty="0"/>
        </a:p>
      </dgm:t>
    </dgm:pt>
    <dgm:pt modelId="{88D7D147-3852-46E8-936E-E7229CF9E87F}" type="parTrans" cxnId="{CF1AC01D-DD5F-4830-8F98-909CF5799C18}">
      <dgm:prSet/>
      <dgm:spPr/>
      <dgm:t>
        <a:bodyPr/>
        <a:lstStyle/>
        <a:p>
          <a:endParaRPr lang="en-US"/>
        </a:p>
      </dgm:t>
    </dgm:pt>
    <dgm:pt modelId="{482CE964-8E2A-4A44-A951-5C2C6110535D}" type="sibTrans" cxnId="{CF1AC01D-DD5F-4830-8F98-909CF5799C18}">
      <dgm:prSet/>
      <dgm:spPr/>
      <dgm:t>
        <a:bodyPr/>
        <a:lstStyle/>
        <a:p>
          <a:endParaRPr lang="en-US"/>
        </a:p>
      </dgm:t>
    </dgm:pt>
    <dgm:pt modelId="{17E7A43D-172D-4487-9391-83715A61DCD6}">
      <dgm:prSet phldrT="[Text]"/>
      <dgm:spPr/>
      <dgm:t>
        <a:bodyPr/>
        <a:lstStyle/>
        <a:p>
          <a:r>
            <a:rPr lang="en-US" b="1" dirty="0"/>
            <a:t>Teaching Framework</a:t>
          </a:r>
          <a:endParaRPr lang="en-US" dirty="0"/>
        </a:p>
      </dgm:t>
    </dgm:pt>
    <dgm:pt modelId="{20E087DC-7D4C-4BD9-A651-5401A258BEAF}" type="parTrans" cxnId="{7B0AE4E6-1B93-40B1-A75E-929E66F5DA0E}">
      <dgm:prSet/>
      <dgm:spPr/>
      <dgm:t>
        <a:bodyPr/>
        <a:lstStyle/>
        <a:p>
          <a:endParaRPr lang="en-US"/>
        </a:p>
      </dgm:t>
    </dgm:pt>
    <dgm:pt modelId="{F9C4BC13-11AC-4113-998E-CFEE3E64CD22}" type="sibTrans" cxnId="{7B0AE4E6-1B93-40B1-A75E-929E66F5DA0E}">
      <dgm:prSet/>
      <dgm:spPr/>
      <dgm:t>
        <a:bodyPr/>
        <a:lstStyle/>
        <a:p>
          <a:endParaRPr lang="en-US"/>
        </a:p>
      </dgm:t>
    </dgm:pt>
    <dgm:pt modelId="{3825815F-D4FD-435B-A781-1F6584AAACD5}" type="pres">
      <dgm:prSet presAssocID="{D8899CB2-882C-4C55-AEAB-2C86FC350445}" presName="linear" presStyleCnt="0">
        <dgm:presLayoutVars>
          <dgm:dir/>
          <dgm:animLvl val="lvl"/>
          <dgm:resizeHandles val="exact"/>
        </dgm:presLayoutVars>
      </dgm:prSet>
      <dgm:spPr/>
    </dgm:pt>
    <dgm:pt modelId="{792B303C-D341-462A-95BF-AE4C49C29328}" type="pres">
      <dgm:prSet presAssocID="{0EEEF0B9-7B5E-4840-9077-18DA068CEFA1}" presName="parentLin" presStyleCnt="0"/>
      <dgm:spPr/>
    </dgm:pt>
    <dgm:pt modelId="{AB31FED7-5646-4B2F-8313-3386080C2985}" type="pres">
      <dgm:prSet presAssocID="{0EEEF0B9-7B5E-4840-9077-18DA068CEFA1}" presName="parentLeftMargin" presStyleLbl="node1" presStyleIdx="0" presStyleCnt="3"/>
      <dgm:spPr/>
    </dgm:pt>
    <dgm:pt modelId="{ED1BC05F-E3DB-41C2-8DF3-1F3F318398F6}" type="pres">
      <dgm:prSet presAssocID="{0EEEF0B9-7B5E-4840-9077-18DA068CEFA1}" presName="parentText" presStyleLbl="node1" presStyleIdx="0" presStyleCnt="3">
        <dgm:presLayoutVars>
          <dgm:chMax val="0"/>
          <dgm:bulletEnabled val="1"/>
        </dgm:presLayoutVars>
      </dgm:prSet>
      <dgm:spPr/>
    </dgm:pt>
    <dgm:pt modelId="{F133876A-D744-41A6-A7D2-103FD296046A}" type="pres">
      <dgm:prSet presAssocID="{0EEEF0B9-7B5E-4840-9077-18DA068CEFA1}" presName="negativeSpace" presStyleCnt="0"/>
      <dgm:spPr/>
    </dgm:pt>
    <dgm:pt modelId="{586263A4-F5AB-4325-9832-7A7E7F3C29B4}" type="pres">
      <dgm:prSet presAssocID="{0EEEF0B9-7B5E-4840-9077-18DA068CEFA1}" presName="childText" presStyleLbl="conFgAcc1" presStyleIdx="0" presStyleCnt="3">
        <dgm:presLayoutVars>
          <dgm:bulletEnabled val="1"/>
        </dgm:presLayoutVars>
      </dgm:prSet>
      <dgm:spPr/>
    </dgm:pt>
    <dgm:pt modelId="{1692C184-774B-4645-BD7C-7ECDD686ED54}" type="pres">
      <dgm:prSet presAssocID="{B9D8A023-927E-4166-A2E3-3BA2B4DDA430}" presName="spaceBetweenRectangles" presStyleCnt="0"/>
      <dgm:spPr/>
    </dgm:pt>
    <dgm:pt modelId="{BD15B644-4662-4D8A-840B-97451FC9FFAF}" type="pres">
      <dgm:prSet presAssocID="{5CF93D8D-4EBA-4C0B-A9EE-CB248CC6326C}" presName="parentLin" presStyleCnt="0"/>
      <dgm:spPr/>
    </dgm:pt>
    <dgm:pt modelId="{99335469-F267-4993-A4D7-9409B6247F2B}" type="pres">
      <dgm:prSet presAssocID="{5CF93D8D-4EBA-4C0B-A9EE-CB248CC6326C}" presName="parentLeftMargin" presStyleLbl="node1" presStyleIdx="0" presStyleCnt="3"/>
      <dgm:spPr/>
    </dgm:pt>
    <dgm:pt modelId="{20D8B8B5-8CB3-4015-BF0E-F9CA5B045FC9}" type="pres">
      <dgm:prSet presAssocID="{5CF93D8D-4EBA-4C0B-A9EE-CB248CC6326C}" presName="parentText" presStyleLbl="node1" presStyleIdx="1" presStyleCnt="3">
        <dgm:presLayoutVars>
          <dgm:chMax val="0"/>
          <dgm:bulletEnabled val="1"/>
        </dgm:presLayoutVars>
      </dgm:prSet>
      <dgm:spPr/>
    </dgm:pt>
    <dgm:pt modelId="{283B905F-C98E-40B2-8E6C-84303F1B2C79}" type="pres">
      <dgm:prSet presAssocID="{5CF93D8D-4EBA-4C0B-A9EE-CB248CC6326C}" presName="negativeSpace" presStyleCnt="0"/>
      <dgm:spPr/>
    </dgm:pt>
    <dgm:pt modelId="{61C8637C-C8D4-4A39-BC60-ACEEAAEAEB3E}" type="pres">
      <dgm:prSet presAssocID="{5CF93D8D-4EBA-4C0B-A9EE-CB248CC6326C}" presName="childText" presStyleLbl="conFgAcc1" presStyleIdx="1" presStyleCnt="3">
        <dgm:presLayoutVars>
          <dgm:bulletEnabled val="1"/>
        </dgm:presLayoutVars>
      </dgm:prSet>
      <dgm:spPr/>
    </dgm:pt>
    <dgm:pt modelId="{48590580-5916-4965-8449-0B7558EE7EBE}" type="pres">
      <dgm:prSet presAssocID="{482CE964-8E2A-4A44-A951-5C2C6110535D}" presName="spaceBetweenRectangles" presStyleCnt="0"/>
      <dgm:spPr/>
    </dgm:pt>
    <dgm:pt modelId="{CD8DD6E6-520B-4364-8D8E-7D599CD90899}" type="pres">
      <dgm:prSet presAssocID="{17E7A43D-172D-4487-9391-83715A61DCD6}" presName="parentLin" presStyleCnt="0"/>
      <dgm:spPr/>
    </dgm:pt>
    <dgm:pt modelId="{25A9378B-7CBD-43D1-B5B9-CA01941921ED}" type="pres">
      <dgm:prSet presAssocID="{17E7A43D-172D-4487-9391-83715A61DCD6}" presName="parentLeftMargin" presStyleLbl="node1" presStyleIdx="1" presStyleCnt="3"/>
      <dgm:spPr/>
    </dgm:pt>
    <dgm:pt modelId="{6F422480-B48F-4C9E-9CB1-ADDBA46EBB4A}" type="pres">
      <dgm:prSet presAssocID="{17E7A43D-172D-4487-9391-83715A61DCD6}" presName="parentText" presStyleLbl="node1" presStyleIdx="2" presStyleCnt="3">
        <dgm:presLayoutVars>
          <dgm:chMax val="0"/>
          <dgm:bulletEnabled val="1"/>
        </dgm:presLayoutVars>
      </dgm:prSet>
      <dgm:spPr/>
    </dgm:pt>
    <dgm:pt modelId="{36DD7A52-174D-43D9-BAD2-59328A2ED415}" type="pres">
      <dgm:prSet presAssocID="{17E7A43D-172D-4487-9391-83715A61DCD6}" presName="negativeSpace" presStyleCnt="0"/>
      <dgm:spPr/>
    </dgm:pt>
    <dgm:pt modelId="{784EB562-9D19-4223-947C-A584DA82F855}" type="pres">
      <dgm:prSet presAssocID="{17E7A43D-172D-4487-9391-83715A61DCD6}" presName="childText" presStyleLbl="conFgAcc1" presStyleIdx="2" presStyleCnt="3">
        <dgm:presLayoutVars>
          <dgm:bulletEnabled val="1"/>
        </dgm:presLayoutVars>
      </dgm:prSet>
      <dgm:spPr/>
    </dgm:pt>
  </dgm:ptLst>
  <dgm:cxnLst>
    <dgm:cxn modelId="{D2B3C709-24C5-41BC-BCD2-E37C75C746B5}" type="presOf" srcId="{5CF93D8D-4EBA-4C0B-A9EE-CB248CC6326C}" destId="{20D8B8B5-8CB3-4015-BF0E-F9CA5B045FC9}" srcOrd="1" destOrd="0" presId="urn:microsoft.com/office/officeart/2005/8/layout/list1"/>
    <dgm:cxn modelId="{BB36EF17-763E-441B-A1E2-C90574C1A895}" type="presOf" srcId="{5CF93D8D-4EBA-4C0B-A9EE-CB248CC6326C}" destId="{99335469-F267-4993-A4D7-9409B6247F2B}" srcOrd="0" destOrd="0" presId="urn:microsoft.com/office/officeart/2005/8/layout/list1"/>
    <dgm:cxn modelId="{CF1AC01D-DD5F-4830-8F98-909CF5799C18}" srcId="{D8899CB2-882C-4C55-AEAB-2C86FC350445}" destId="{5CF93D8D-4EBA-4C0B-A9EE-CB248CC6326C}" srcOrd="1" destOrd="0" parTransId="{88D7D147-3852-46E8-936E-E7229CF9E87F}" sibTransId="{482CE964-8E2A-4A44-A951-5C2C6110535D}"/>
    <dgm:cxn modelId="{8B59196F-DA8B-46DB-B599-5509A16EEC60}" type="presOf" srcId="{17E7A43D-172D-4487-9391-83715A61DCD6}" destId="{6F422480-B48F-4C9E-9CB1-ADDBA46EBB4A}" srcOrd="1" destOrd="0" presId="urn:microsoft.com/office/officeart/2005/8/layout/list1"/>
    <dgm:cxn modelId="{F580646F-CEB7-4F61-ADB9-3E93ADB31D72}" srcId="{D8899CB2-882C-4C55-AEAB-2C86FC350445}" destId="{0EEEF0B9-7B5E-4840-9077-18DA068CEFA1}" srcOrd="0" destOrd="0" parTransId="{3207819C-3C8F-4A2A-A02C-820AB5802AA7}" sibTransId="{B9D8A023-927E-4166-A2E3-3BA2B4DDA430}"/>
    <dgm:cxn modelId="{004BAA54-B167-4D3C-BB21-E3B47EBC95E6}" type="presOf" srcId="{0EEEF0B9-7B5E-4840-9077-18DA068CEFA1}" destId="{ED1BC05F-E3DB-41C2-8DF3-1F3F318398F6}" srcOrd="1" destOrd="0" presId="urn:microsoft.com/office/officeart/2005/8/layout/list1"/>
    <dgm:cxn modelId="{A749A0D2-EBF4-4F52-8174-A9BA3596FE10}" type="presOf" srcId="{0EEEF0B9-7B5E-4840-9077-18DA068CEFA1}" destId="{AB31FED7-5646-4B2F-8313-3386080C2985}" srcOrd="0" destOrd="0" presId="urn:microsoft.com/office/officeart/2005/8/layout/list1"/>
    <dgm:cxn modelId="{7B0AE4E6-1B93-40B1-A75E-929E66F5DA0E}" srcId="{D8899CB2-882C-4C55-AEAB-2C86FC350445}" destId="{17E7A43D-172D-4487-9391-83715A61DCD6}" srcOrd="2" destOrd="0" parTransId="{20E087DC-7D4C-4BD9-A651-5401A258BEAF}" sibTransId="{F9C4BC13-11AC-4113-998E-CFEE3E64CD22}"/>
    <dgm:cxn modelId="{502491E8-1D50-4335-8238-6F983A4D3B48}" type="presOf" srcId="{17E7A43D-172D-4487-9391-83715A61DCD6}" destId="{25A9378B-7CBD-43D1-B5B9-CA01941921ED}" srcOrd="0" destOrd="0" presId="urn:microsoft.com/office/officeart/2005/8/layout/list1"/>
    <dgm:cxn modelId="{715AD1EE-4C42-4EBB-A351-B7C28DCACFE6}" type="presOf" srcId="{D8899CB2-882C-4C55-AEAB-2C86FC350445}" destId="{3825815F-D4FD-435B-A781-1F6584AAACD5}" srcOrd="0" destOrd="0" presId="urn:microsoft.com/office/officeart/2005/8/layout/list1"/>
    <dgm:cxn modelId="{E51E1C4E-C9FC-4EF2-BC7B-8A49930599F6}" type="presParOf" srcId="{3825815F-D4FD-435B-A781-1F6584AAACD5}" destId="{792B303C-D341-462A-95BF-AE4C49C29328}" srcOrd="0" destOrd="0" presId="urn:microsoft.com/office/officeart/2005/8/layout/list1"/>
    <dgm:cxn modelId="{409A359D-B705-4728-B211-613D4ABFF30B}" type="presParOf" srcId="{792B303C-D341-462A-95BF-AE4C49C29328}" destId="{AB31FED7-5646-4B2F-8313-3386080C2985}" srcOrd="0" destOrd="0" presId="urn:microsoft.com/office/officeart/2005/8/layout/list1"/>
    <dgm:cxn modelId="{7A4BDEAD-0A63-4B85-B2EB-7413CC624ECE}" type="presParOf" srcId="{792B303C-D341-462A-95BF-AE4C49C29328}" destId="{ED1BC05F-E3DB-41C2-8DF3-1F3F318398F6}" srcOrd="1" destOrd="0" presId="urn:microsoft.com/office/officeart/2005/8/layout/list1"/>
    <dgm:cxn modelId="{0E09C50F-6CEB-4AE5-9697-56CD9CDD528B}" type="presParOf" srcId="{3825815F-D4FD-435B-A781-1F6584AAACD5}" destId="{F133876A-D744-41A6-A7D2-103FD296046A}" srcOrd="1" destOrd="0" presId="urn:microsoft.com/office/officeart/2005/8/layout/list1"/>
    <dgm:cxn modelId="{C7BA0350-3231-4E44-A999-A3753EF827AF}" type="presParOf" srcId="{3825815F-D4FD-435B-A781-1F6584AAACD5}" destId="{586263A4-F5AB-4325-9832-7A7E7F3C29B4}" srcOrd="2" destOrd="0" presId="urn:microsoft.com/office/officeart/2005/8/layout/list1"/>
    <dgm:cxn modelId="{694B4813-EB4B-4302-9E96-3C989C521A75}" type="presParOf" srcId="{3825815F-D4FD-435B-A781-1F6584AAACD5}" destId="{1692C184-774B-4645-BD7C-7ECDD686ED54}" srcOrd="3" destOrd="0" presId="urn:microsoft.com/office/officeart/2005/8/layout/list1"/>
    <dgm:cxn modelId="{60F49A61-CECF-4150-A2FB-19FC101CCF0C}" type="presParOf" srcId="{3825815F-D4FD-435B-A781-1F6584AAACD5}" destId="{BD15B644-4662-4D8A-840B-97451FC9FFAF}" srcOrd="4" destOrd="0" presId="urn:microsoft.com/office/officeart/2005/8/layout/list1"/>
    <dgm:cxn modelId="{9B11E93A-EFE0-44FD-A54B-B4074C380178}" type="presParOf" srcId="{BD15B644-4662-4D8A-840B-97451FC9FFAF}" destId="{99335469-F267-4993-A4D7-9409B6247F2B}" srcOrd="0" destOrd="0" presId="urn:microsoft.com/office/officeart/2005/8/layout/list1"/>
    <dgm:cxn modelId="{A0251103-998F-4D88-AC32-6063AB461ADD}" type="presParOf" srcId="{BD15B644-4662-4D8A-840B-97451FC9FFAF}" destId="{20D8B8B5-8CB3-4015-BF0E-F9CA5B045FC9}" srcOrd="1" destOrd="0" presId="urn:microsoft.com/office/officeart/2005/8/layout/list1"/>
    <dgm:cxn modelId="{D1D9769C-975D-4E39-AC7E-622A4A122A30}" type="presParOf" srcId="{3825815F-D4FD-435B-A781-1F6584AAACD5}" destId="{283B905F-C98E-40B2-8E6C-84303F1B2C79}" srcOrd="5" destOrd="0" presId="urn:microsoft.com/office/officeart/2005/8/layout/list1"/>
    <dgm:cxn modelId="{DFBC6790-AB50-4A71-A9F2-54886B3BB8F9}" type="presParOf" srcId="{3825815F-D4FD-435B-A781-1F6584AAACD5}" destId="{61C8637C-C8D4-4A39-BC60-ACEEAAEAEB3E}" srcOrd="6" destOrd="0" presId="urn:microsoft.com/office/officeart/2005/8/layout/list1"/>
    <dgm:cxn modelId="{6929B50E-3858-4F30-94A4-2B6D908AB3C2}" type="presParOf" srcId="{3825815F-D4FD-435B-A781-1F6584AAACD5}" destId="{48590580-5916-4965-8449-0B7558EE7EBE}" srcOrd="7" destOrd="0" presId="urn:microsoft.com/office/officeart/2005/8/layout/list1"/>
    <dgm:cxn modelId="{06541E87-F05B-407B-BDF4-FA6A2E11805C}" type="presParOf" srcId="{3825815F-D4FD-435B-A781-1F6584AAACD5}" destId="{CD8DD6E6-520B-4364-8D8E-7D599CD90899}" srcOrd="8" destOrd="0" presId="urn:microsoft.com/office/officeart/2005/8/layout/list1"/>
    <dgm:cxn modelId="{83BB76C3-923F-481A-86DB-A5E5804F6B19}" type="presParOf" srcId="{CD8DD6E6-520B-4364-8D8E-7D599CD90899}" destId="{25A9378B-7CBD-43D1-B5B9-CA01941921ED}" srcOrd="0" destOrd="0" presId="urn:microsoft.com/office/officeart/2005/8/layout/list1"/>
    <dgm:cxn modelId="{21CFCBFC-ECEA-412B-8BC2-F12C2D043389}" type="presParOf" srcId="{CD8DD6E6-520B-4364-8D8E-7D599CD90899}" destId="{6F422480-B48F-4C9E-9CB1-ADDBA46EBB4A}" srcOrd="1" destOrd="0" presId="urn:microsoft.com/office/officeart/2005/8/layout/list1"/>
    <dgm:cxn modelId="{DDFAC3FB-41DE-4CEB-A7A5-76A7144C74B5}" type="presParOf" srcId="{3825815F-D4FD-435B-A781-1F6584AAACD5}" destId="{36DD7A52-174D-43D9-BAD2-59328A2ED415}" srcOrd="9" destOrd="0" presId="urn:microsoft.com/office/officeart/2005/8/layout/list1"/>
    <dgm:cxn modelId="{074B276C-A10B-4D7A-A5AF-54A15BB1D8CA}" type="presParOf" srcId="{3825815F-D4FD-435B-A781-1F6584AAACD5}" destId="{784EB562-9D19-4223-947C-A584DA82F85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899CB2-882C-4C55-AEAB-2C86FC350445}"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0EEEF0B9-7B5E-4840-9077-18DA068CEFA1}">
      <dgm:prSet phldrT="[Text]"/>
      <dgm:spPr/>
      <dgm:t>
        <a:bodyPr/>
        <a:lstStyle/>
        <a:p>
          <a:r>
            <a:rPr lang="en-US" b="1" dirty="0"/>
            <a:t>Competency Model or Framework</a:t>
          </a:r>
          <a:endParaRPr lang="en-US" dirty="0"/>
        </a:p>
      </dgm:t>
    </dgm:pt>
    <dgm:pt modelId="{3207819C-3C8F-4A2A-A02C-820AB5802AA7}" type="parTrans" cxnId="{F580646F-CEB7-4F61-ADB9-3E93ADB31D72}">
      <dgm:prSet/>
      <dgm:spPr/>
      <dgm:t>
        <a:bodyPr/>
        <a:lstStyle/>
        <a:p>
          <a:endParaRPr lang="en-US"/>
        </a:p>
      </dgm:t>
    </dgm:pt>
    <dgm:pt modelId="{B9D8A023-927E-4166-A2E3-3BA2B4DDA430}" type="sibTrans" cxnId="{F580646F-CEB7-4F61-ADB9-3E93ADB31D72}">
      <dgm:prSet/>
      <dgm:spPr/>
      <dgm:t>
        <a:bodyPr/>
        <a:lstStyle/>
        <a:p>
          <a:endParaRPr lang="en-US"/>
        </a:p>
      </dgm:t>
    </dgm:pt>
    <dgm:pt modelId="{5CF93D8D-4EBA-4C0B-A9EE-CB248CC6326C}">
      <dgm:prSet phldrT="[Text]"/>
      <dgm:spPr/>
      <dgm:t>
        <a:bodyPr/>
        <a:lstStyle/>
        <a:p>
          <a:r>
            <a:rPr lang="en-US" b="1" dirty="0"/>
            <a:t>Evaluation or Assessment Framework</a:t>
          </a:r>
          <a:endParaRPr lang="en-US" dirty="0"/>
        </a:p>
      </dgm:t>
    </dgm:pt>
    <dgm:pt modelId="{88D7D147-3852-46E8-936E-E7229CF9E87F}" type="parTrans" cxnId="{CF1AC01D-DD5F-4830-8F98-909CF5799C18}">
      <dgm:prSet/>
      <dgm:spPr/>
      <dgm:t>
        <a:bodyPr/>
        <a:lstStyle/>
        <a:p>
          <a:endParaRPr lang="en-US"/>
        </a:p>
      </dgm:t>
    </dgm:pt>
    <dgm:pt modelId="{482CE964-8E2A-4A44-A951-5C2C6110535D}" type="sibTrans" cxnId="{CF1AC01D-DD5F-4830-8F98-909CF5799C18}">
      <dgm:prSet/>
      <dgm:spPr/>
      <dgm:t>
        <a:bodyPr/>
        <a:lstStyle/>
        <a:p>
          <a:endParaRPr lang="en-US"/>
        </a:p>
      </dgm:t>
    </dgm:pt>
    <dgm:pt modelId="{17E7A43D-172D-4487-9391-83715A61DCD6}">
      <dgm:prSet phldrT="[Text]"/>
      <dgm:spPr>
        <a:solidFill>
          <a:schemeClr val="accent2">
            <a:lumMod val="40000"/>
            <a:lumOff val="60000"/>
          </a:schemeClr>
        </a:solidFill>
      </dgm:spPr>
      <dgm:t>
        <a:bodyPr/>
        <a:lstStyle/>
        <a:p>
          <a:r>
            <a:rPr lang="en-US" b="1" dirty="0"/>
            <a:t>Teaching Framework</a:t>
          </a:r>
          <a:endParaRPr lang="en-US" dirty="0"/>
        </a:p>
      </dgm:t>
    </dgm:pt>
    <dgm:pt modelId="{20E087DC-7D4C-4BD9-A651-5401A258BEAF}" type="parTrans" cxnId="{7B0AE4E6-1B93-40B1-A75E-929E66F5DA0E}">
      <dgm:prSet/>
      <dgm:spPr/>
      <dgm:t>
        <a:bodyPr/>
        <a:lstStyle/>
        <a:p>
          <a:endParaRPr lang="en-US"/>
        </a:p>
      </dgm:t>
    </dgm:pt>
    <dgm:pt modelId="{F9C4BC13-11AC-4113-998E-CFEE3E64CD22}" type="sibTrans" cxnId="{7B0AE4E6-1B93-40B1-A75E-929E66F5DA0E}">
      <dgm:prSet/>
      <dgm:spPr/>
      <dgm:t>
        <a:bodyPr/>
        <a:lstStyle/>
        <a:p>
          <a:endParaRPr lang="en-US"/>
        </a:p>
      </dgm:t>
    </dgm:pt>
    <dgm:pt modelId="{3825815F-D4FD-435B-A781-1F6584AAACD5}" type="pres">
      <dgm:prSet presAssocID="{D8899CB2-882C-4C55-AEAB-2C86FC350445}" presName="linear" presStyleCnt="0">
        <dgm:presLayoutVars>
          <dgm:dir/>
          <dgm:animLvl val="lvl"/>
          <dgm:resizeHandles val="exact"/>
        </dgm:presLayoutVars>
      </dgm:prSet>
      <dgm:spPr/>
    </dgm:pt>
    <dgm:pt modelId="{792B303C-D341-462A-95BF-AE4C49C29328}" type="pres">
      <dgm:prSet presAssocID="{0EEEF0B9-7B5E-4840-9077-18DA068CEFA1}" presName="parentLin" presStyleCnt="0"/>
      <dgm:spPr/>
    </dgm:pt>
    <dgm:pt modelId="{AB31FED7-5646-4B2F-8313-3386080C2985}" type="pres">
      <dgm:prSet presAssocID="{0EEEF0B9-7B5E-4840-9077-18DA068CEFA1}" presName="parentLeftMargin" presStyleLbl="node1" presStyleIdx="0" presStyleCnt="3"/>
      <dgm:spPr/>
    </dgm:pt>
    <dgm:pt modelId="{ED1BC05F-E3DB-41C2-8DF3-1F3F318398F6}" type="pres">
      <dgm:prSet presAssocID="{0EEEF0B9-7B5E-4840-9077-18DA068CEFA1}" presName="parentText" presStyleLbl="node1" presStyleIdx="0" presStyleCnt="3">
        <dgm:presLayoutVars>
          <dgm:chMax val="0"/>
          <dgm:bulletEnabled val="1"/>
        </dgm:presLayoutVars>
      </dgm:prSet>
      <dgm:spPr/>
    </dgm:pt>
    <dgm:pt modelId="{F133876A-D744-41A6-A7D2-103FD296046A}" type="pres">
      <dgm:prSet presAssocID="{0EEEF0B9-7B5E-4840-9077-18DA068CEFA1}" presName="negativeSpace" presStyleCnt="0"/>
      <dgm:spPr/>
    </dgm:pt>
    <dgm:pt modelId="{586263A4-F5AB-4325-9832-7A7E7F3C29B4}" type="pres">
      <dgm:prSet presAssocID="{0EEEF0B9-7B5E-4840-9077-18DA068CEFA1}" presName="childText" presStyleLbl="conFgAcc1" presStyleIdx="0" presStyleCnt="3">
        <dgm:presLayoutVars>
          <dgm:bulletEnabled val="1"/>
        </dgm:presLayoutVars>
      </dgm:prSet>
      <dgm:spPr/>
    </dgm:pt>
    <dgm:pt modelId="{1692C184-774B-4645-BD7C-7ECDD686ED54}" type="pres">
      <dgm:prSet presAssocID="{B9D8A023-927E-4166-A2E3-3BA2B4DDA430}" presName="spaceBetweenRectangles" presStyleCnt="0"/>
      <dgm:spPr/>
    </dgm:pt>
    <dgm:pt modelId="{BD15B644-4662-4D8A-840B-97451FC9FFAF}" type="pres">
      <dgm:prSet presAssocID="{5CF93D8D-4EBA-4C0B-A9EE-CB248CC6326C}" presName="parentLin" presStyleCnt="0"/>
      <dgm:spPr/>
    </dgm:pt>
    <dgm:pt modelId="{99335469-F267-4993-A4D7-9409B6247F2B}" type="pres">
      <dgm:prSet presAssocID="{5CF93D8D-4EBA-4C0B-A9EE-CB248CC6326C}" presName="parentLeftMargin" presStyleLbl="node1" presStyleIdx="0" presStyleCnt="3"/>
      <dgm:spPr/>
    </dgm:pt>
    <dgm:pt modelId="{20D8B8B5-8CB3-4015-BF0E-F9CA5B045FC9}" type="pres">
      <dgm:prSet presAssocID="{5CF93D8D-4EBA-4C0B-A9EE-CB248CC6326C}" presName="parentText" presStyleLbl="node1" presStyleIdx="1" presStyleCnt="3">
        <dgm:presLayoutVars>
          <dgm:chMax val="0"/>
          <dgm:bulletEnabled val="1"/>
        </dgm:presLayoutVars>
      </dgm:prSet>
      <dgm:spPr/>
    </dgm:pt>
    <dgm:pt modelId="{283B905F-C98E-40B2-8E6C-84303F1B2C79}" type="pres">
      <dgm:prSet presAssocID="{5CF93D8D-4EBA-4C0B-A9EE-CB248CC6326C}" presName="negativeSpace" presStyleCnt="0"/>
      <dgm:spPr/>
    </dgm:pt>
    <dgm:pt modelId="{61C8637C-C8D4-4A39-BC60-ACEEAAEAEB3E}" type="pres">
      <dgm:prSet presAssocID="{5CF93D8D-4EBA-4C0B-A9EE-CB248CC6326C}" presName="childText" presStyleLbl="conFgAcc1" presStyleIdx="1" presStyleCnt="3">
        <dgm:presLayoutVars>
          <dgm:bulletEnabled val="1"/>
        </dgm:presLayoutVars>
      </dgm:prSet>
      <dgm:spPr/>
    </dgm:pt>
    <dgm:pt modelId="{48590580-5916-4965-8449-0B7558EE7EBE}" type="pres">
      <dgm:prSet presAssocID="{482CE964-8E2A-4A44-A951-5C2C6110535D}" presName="spaceBetweenRectangles" presStyleCnt="0"/>
      <dgm:spPr/>
    </dgm:pt>
    <dgm:pt modelId="{CD8DD6E6-520B-4364-8D8E-7D599CD90899}" type="pres">
      <dgm:prSet presAssocID="{17E7A43D-172D-4487-9391-83715A61DCD6}" presName="parentLin" presStyleCnt="0"/>
      <dgm:spPr/>
    </dgm:pt>
    <dgm:pt modelId="{25A9378B-7CBD-43D1-B5B9-CA01941921ED}" type="pres">
      <dgm:prSet presAssocID="{17E7A43D-172D-4487-9391-83715A61DCD6}" presName="parentLeftMargin" presStyleLbl="node1" presStyleIdx="1" presStyleCnt="3"/>
      <dgm:spPr/>
    </dgm:pt>
    <dgm:pt modelId="{6F422480-B48F-4C9E-9CB1-ADDBA46EBB4A}" type="pres">
      <dgm:prSet presAssocID="{17E7A43D-172D-4487-9391-83715A61DCD6}" presName="parentText" presStyleLbl="node1" presStyleIdx="2" presStyleCnt="3">
        <dgm:presLayoutVars>
          <dgm:chMax val="0"/>
          <dgm:bulletEnabled val="1"/>
        </dgm:presLayoutVars>
      </dgm:prSet>
      <dgm:spPr/>
    </dgm:pt>
    <dgm:pt modelId="{36DD7A52-174D-43D9-BAD2-59328A2ED415}" type="pres">
      <dgm:prSet presAssocID="{17E7A43D-172D-4487-9391-83715A61DCD6}" presName="negativeSpace" presStyleCnt="0"/>
      <dgm:spPr/>
    </dgm:pt>
    <dgm:pt modelId="{784EB562-9D19-4223-947C-A584DA82F855}" type="pres">
      <dgm:prSet presAssocID="{17E7A43D-172D-4487-9391-83715A61DCD6}" presName="childText" presStyleLbl="conFgAcc1" presStyleIdx="2" presStyleCnt="3">
        <dgm:presLayoutVars>
          <dgm:bulletEnabled val="1"/>
        </dgm:presLayoutVars>
      </dgm:prSet>
      <dgm:spPr/>
    </dgm:pt>
  </dgm:ptLst>
  <dgm:cxnLst>
    <dgm:cxn modelId="{D2B3C709-24C5-41BC-BCD2-E37C75C746B5}" type="presOf" srcId="{5CF93D8D-4EBA-4C0B-A9EE-CB248CC6326C}" destId="{20D8B8B5-8CB3-4015-BF0E-F9CA5B045FC9}" srcOrd="1" destOrd="0" presId="urn:microsoft.com/office/officeart/2005/8/layout/list1"/>
    <dgm:cxn modelId="{BB36EF17-763E-441B-A1E2-C90574C1A895}" type="presOf" srcId="{5CF93D8D-4EBA-4C0B-A9EE-CB248CC6326C}" destId="{99335469-F267-4993-A4D7-9409B6247F2B}" srcOrd="0" destOrd="0" presId="urn:microsoft.com/office/officeart/2005/8/layout/list1"/>
    <dgm:cxn modelId="{CF1AC01D-DD5F-4830-8F98-909CF5799C18}" srcId="{D8899CB2-882C-4C55-AEAB-2C86FC350445}" destId="{5CF93D8D-4EBA-4C0B-A9EE-CB248CC6326C}" srcOrd="1" destOrd="0" parTransId="{88D7D147-3852-46E8-936E-E7229CF9E87F}" sibTransId="{482CE964-8E2A-4A44-A951-5C2C6110535D}"/>
    <dgm:cxn modelId="{8B59196F-DA8B-46DB-B599-5509A16EEC60}" type="presOf" srcId="{17E7A43D-172D-4487-9391-83715A61DCD6}" destId="{6F422480-B48F-4C9E-9CB1-ADDBA46EBB4A}" srcOrd="1" destOrd="0" presId="urn:microsoft.com/office/officeart/2005/8/layout/list1"/>
    <dgm:cxn modelId="{F580646F-CEB7-4F61-ADB9-3E93ADB31D72}" srcId="{D8899CB2-882C-4C55-AEAB-2C86FC350445}" destId="{0EEEF0B9-7B5E-4840-9077-18DA068CEFA1}" srcOrd="0" destOrd="0" parTransId="{3207819C-3C8F-4A2A-A02C-820AB5802AA7}" sibTransId="{B9D8A023-927E-4166-A2E3-3BA2B4DDA430}"/>
    <dgm:cxn modelId="{004BAA54-B167-4D3C-BB21-E3B47EBC95E6}" type="presOf" srcId="{0EEEF0B9-7B5E-4840-9077-18DA068CEFA1}" destId="{ED1BC05F-E3DB-41C2-8DF3-1F3F318398F6}" srcOrd="1" destOrd="0" presId="urn:microsoft.com/office/officeart/2005/8/layout/list1"/>
    <dgm:cxn modelId="{A749A0D2-EBF4-4F52-8174-A9BA3596FE10}" type="presOf" srcId="{0EEEF0B9-7B5E-4840-9077-18DA068CEFA1}" destId="{AB31FED7-5646-4B2F-8313-3386080C2985}" srcOrd="0" destOrd="0" presId="urn:microsoft.com/office/officeart/2005/8/layout/list1"/>
    <dgm:cxn modelId="{7B0AE4E6-1B93-40B1-A75E-929E66F5DA0E}" srcId="{D8899CB2-882C-4C55-AEAB-2C86FC350445}" destId="{17E7A43D-172D-4487-9391-83715A61DCD6}" srcOrd="2" destOrd="0" parTransId="{20E087DC-7D4C-4BD9-A651-5401A258BEAF}" sibTransId="{F9C4BC13-11AC-4113-998E-CFEE3E64CD22}"/>
    <dgm:cxn modelId="{502491E8-1D50-4335-8238-6F983A4D3B48}" type="presOf" srcId="{17E7A43D-172D-4487-9391-83715A61DCD6}" destId="{25A9378B-7CBD-43D1-B5B9-CA01941921ED}" srcOrd="0" destOrd="0" presId="urn:microsoft.com/office/officeart/2005/8/layout/list1"/>
    <dgm:cxn modelId="{715AD1EE-4C42-4EBB-A351-B7C28DCACFE6}" type="presOf" srcId="{D8899CB2-882C-4C55-AEAB-2C86FC350445}" destId="{3825815F-D4FD-435B-A781-1F6584AAACD5}" srcOrd="0" destOrd="0" presId="urn:microsoft.com/office/officeart/2005/8/layout/list1"/>
    <dgm:cxn modelId="{E51E1C4E-C9FC-4EF2-BC7B-8A49930599F6}" type="presParOf" srcId="{3825815F-D4FD-435B-A781-1F6584AAACD5}" destId="{792B303C-D341-462A-95BF-AE4C49C29328}" srcOrd="0" destOrd="0" presId="urn:microsoft.com/office/officeart/2005/8/layout/list1"/>
    <dgm:cxn modelId="{409A359D-B705-4728-B211-613D4ABFF30B}" type="presParOf" srcId="{792B303C-D341-462A-95BF-AE4C49C29328}" destId="{AB31FED7-5646-4B2F-8313-3386080C2985}" srcOrd="0" destOrd="0" presId="urn:microsoft.com/office/officeart/2005/8/layout/list1"/>
    <dgm:cxn modelId="{7A4BDEAD-0A63-4B85-B2EB-7413CC624ECE}" type="presParOf" srcId="{792B303C-D341-462A-95BF-AE4C49C29328}" destId="{ED1BC05F-E3DB-41C2-8DF3-1F3F318398F6}" srcOrd="1" destOrd="0" presId="urn:microsoft.com/office/officeart/2005/8/layout/list1"/>
    <dgm:cxn modelId="{0E09C50F-6CEB-4AE5-9697-56CD9CDD528B}" type="presParOf" srcId="{3825815F-D4FD-435B-A781-1F6584AAACD5}" destId="{F133876A-D744-41A6-A7D2-103FD296046A}" srcOrd="1" destOrd="0" presId="urn:microsoft.com/office/officeart/2005/8/layout/list1"/>
    <dgm:cxn modelId="{C7BA0350-3231-4E44-A999-A3753EF827AF}" type="presParOf" srcId="{3825815F-D4FD-435B-A781-1F6584AAACD5}" destId="{586263A4-F5AB-4325-9832-7A7E7F3C29B4}" srcOrd="2" destOrd="0" presId="urn:microsoft.com/office/officeart/2005/8/layout/list1"/>
    <dgm:cxn modelId="{694B4813-EB4B-4302-9E96-3C989C521A75}" type="presParOf" srcId="{3825815F-D4FD-435B-A781-1F6584AAACD5}" destId="{1692C184-774B-4645-BD7C-7ECDD686ED54}" srcOrd="3" destOrd="0" presId="urn:microsoft.com/office/officeart/2005/8/layout/list1"/>
    <dgm:cxn modelId="{60F49A61-CECF-4150-A2FB-19FC101CCF0C}" type="presParOf" srcId="{3825815F-D4FD-435B-A781-1F6584AAACD5}" destId="{BD15B644-4662-4D8A-840B-97451FC9FFAF}" srcOrd="4" destOrd="0" presId="urn:microsoft.com/office/officeart/2005/8/layout/list1"/>
    <dgm:cxn modelId="{9B11E93A-EFE0-44FD-A54B-B4074C380178}" type="presParOf" srcId="{BD15B644-4662-4D8A-840B-97451FC9FFAF}" destId="{99335469-F267-4993-A4D7-9409B6247F2B}" srcOrd="0" destOrd="0" presId="urn:microsoft.com/office/officeart/2005/8/layout/list1"/>
    <dgm:cxn modelId="{A0251103-998F-4D88-AC32-6063AB461ADD}" type="presParOf" srcId="{BD15B644-4662-4D8A-840B-97451FC9FFAF}" destId="{20D8B8B5-8CB3-4015-BF0E-F9CA5B045FC9}" srcOrd="1" destOrd="0" presId="urn:microsoft.com/office/officeart/2005/8/layout/list1"/>
    <dgm:cxn modelId="{D1D9769C-975D-4E39-AC7E-622A4A122A30}" type="presParOf" srcId="{3825815F-D4FD-435B-A781-1F6584AAACD5}" destId="{283B905F-C98E-40B2-8E6C-84303F1B2C79}" srcOrd="5" destOrd="0" presId="urn:microsoft.com/office/officeart/2005/8/layout/list1"/>
    <dgm:cxn modelId="{DFBC6790-AB50-4A71-A9F2-54886B3BB8F9}" type="presParOf" srcId="{3825815F-D4FD-435B-A781-1F6584AAACD5}" destId="{61C8637C-C8D4-4A39-BC60-ACEEAAEAEB3E}" srcOrd="6" destOrd="0" presId="urn:microsoft.com/office/officeart/2005/8/layout/list1"/>
    <dgm:cxn modelId="{6929B50E-3858-4F30-94A4-2B6D908AB3C2}" type="presParOf" srcId="{3825815F-D4FD-435B-A781-1F6584AAACD5}" destId="{48590580-5916-4965-8449-0B7558EE7EBE}" srcOrd="7" destOrd="0" presId="urn:microsoft.com/office/officeart/2005/8/layout/list1"/>
    <dgm:cxn modelId="{06541E87-F05B-407B-BDF4-FA6A2E11805C}" type="presParOf" srcId="{3825815F-D4FD-435B-A781-1F6584AAACD5}" destId="{CD8DD6E6-520B-4364-8D8E-7D599CD90899}" srcOrd="8" destOrd="0" presId="urn:microsoft.com/office/officeart/2005/8/layout/list1"/>
    <dgm:cxn modelId="{83BB76C3-923F-481A-86DB-A5E5804F6B19}" type="presParOf" srcId="{CD8DD6E6-520B-4364-8D8E-7D599CD90899}" destId="{25A9378B-7CBD-43D1-B5B9-CA01941921ED}" srcOrd="0" destOrd="0" presId="urn:microsoft.com/office/officeart/2005/8/layout/list1"/>
    <dgm:cxn modelId="{21CFCBFC-ECEA-412B-8BC2-F12C2D043389}" type="presParOf" srcId="{CD8DD6E6-520B-4364-8D8E-7D599CD90899}" destId="{6F422480-B48F-4C9E-9CB1-ADDBA46EBB4A}" srcOrd="1" destOrd="0" presId="urn:microsoft.com/office/officeart/2005/8/layout/list1"/>
    <dgm:cxn modelId="{DDFAC3FB-41DE-4CEB-A7A5-76A7144C74B5}" type="presParOf" srcId="{3825815F-D4FD-435B-A781-1F6584AAACD5}" destId="{36DD7A52-174D-43D9-BAD2-59328A2ED415}" srcOrd="9" destOrd="0" presId="urn:microsoft.com/office/officeart/2005/8/layout/list1"/>
    <dgm:cxn modelId="{074B276C-A10B-4D7A-A5AF-54A15BB1D8CA}" type="presParOf" srcId="{3825815F-D4FD-435B-A781-1F6584AAACD5}" destId="{784EB562-9D19-4223-947C-A584DA82F85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263A4-F5AB-4325-9832-7A7E7F3C29B4}">
      <dsp:nvSpPr>
        <dsp:cNvPr id="0" name=""/>
        <dsp:cNvSpPr/>
      </dsp:nvSpPr>
      <dsp:spPr>
        <a:xfrm>
          <a:off x="0" y="390600"/>
          <a:ext cx="9163492" cy="579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1BC05F-E3DB-41C2-8DF3-1F3F318398F6}">
      <dsp:nvSpPr>
        <dsp:cNvPr id="0" name=""/>
        <dsp:cNvSpPr/>
      </dsp:nvSpPr>
      <dsp:spPr>
        <a:xfrm>
          <a:off x="458174" y="51120"/>
          <a:ext cx="6414444" cy="6789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451" tIns="0" rIns="242451" bIns="0" numCol="1" spcCol="1270" anchor="ctr" anchorCtr="0">
          <a:noAutofit/>
        </a:bodyPr>
        <a:lstStyle/>
        <a:p>
          <a:pPr marL="0" lvl="0" indent="0" algn="l" defTabSz="1022350">
            <a:lnSpc>
              <a:spcPct val="90000"/>
            </a:lnSpc>
            <a:spcBef>
              <a:spcPct val="0"/>
            </a:spcBef>
            <a:spcAft>
              <a:spcPct val="35000"/>
            </a:spcAft>
            <a:buNone/>
          </a:pPr>
          <a:r>
            <a:rPr lang="en-US" sz="2300" b="1" kern="1200" dirty="0"/>
            <a:t>Competency Model or Framework</a:t>
          </a:r>
          <a:endParaRPr lang="en-US" sz="2300" kern="1200" dirty="0"/>
        </a:p>
      </dsp:txBody>
      <dsp:txXfrm>
        <a:off x="491318" y="84264"/>
        <a:ext cx="6348156" cy="612672"/>
      </dsp:txXfrm>
    </dsp:sp>
    <dsp:sp modelId="{61C8637C-C8D4-4A39-BC60-ACEEAAEAEB3E}">
      <dsp:nvSpPr>
        <dsp:cNvPr id="0" name=""/>
        <dsp:cNvSpPr/>
      </dsp:nvSpPr>
      <dsp:spPr>
        <a:xfrm>
          <a:off x="0" y="1433880"/>
          <a:ext cx="9163492" cy="579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D8B8B5-8CB3-4015-BF0E-F9CA5B045FC9}">
      <dsp:nvSpPr>
        <dsp:cNvPr id="0" name=""/>
        <dsp:cNvSpPr/>
      </dsp:nvSpPr>
      <dsp:spPr>
        <a:xfrm>
          <a:off x="458174" y="1094400"/>
          <a:ext cx="6414444" cy="6789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451" tIns="0" rIns="242451" bIns="0" numCol="1" spcCol="1270" anchor="ctr" anchorCtr="0">
          <a:noAutofit/>
        </a:bodyPr>
        <a:lstStyle/>
        <a:p>
          <a:pPr marL="0" lvl="0" indent="0" algn="l" defTabSz="1022350">
            <a:lnSpc>
              <a:spcPct val="90000"/>
            </a:lnSpc>
            <a:spcBef>
              <a:spcPct val="0"/>
            </a:spcBef>
            <a:spcAft>
              <a:spcPct val="35000"/>
            </a:spcAft>
            <a:buNone/>
          </a:pPr>
          <a:r>
            <a:rPr lang="en-US" sz="2300" b="1" kern="1200" dirty="0"/>
            <a:t>Evaluation or Assessment Framework</a:t>
          </a:r>
          <a:endParaRPr lang="en-US" sz="2300" kern="1200" dirty="0"/>
        </a:p>
      </dsp:txBody>
      <dsp:txXfrm>
        <a:off x="491318" y="1127544"/>
        <a:ext cx="6348156" cy="612672"/>
      </dsp:txXfrm>
    </dsp:sp>
    <dsp:sp modelId="{784EB562-9D19-4223-947C-A584DA82F855}">
      <dsp:nvSpPr>
        <dsp:cNvPr id="0" name=""/>
        <dsp:cNvSpPr/>
      </dsp:nvSpPr>
      <dsp:spPr>
        <a:xfrm>
          <a:off x="0" y="2477160"/>
          <a:ext cx="9163492" cy="579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422480-B48F-4C9E-9CB1-ADDBA46EBB4A}">
      <dsp:nvSpPr>
        <dsp:cNvPr id="0" name=""/>
        <dsp:cNvSpPr/>
      </dsp:nvSpPr>
      <dsp:spPr>
        <a:xfrm>
          <a:off x="458174" y="2137680"/>
          <a:ext cx="6414444" cy="6789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451" tIns="0" rIns="242451" bIns="0" numCol="1" spcCol="1270" anchor="ctr" anchorCtr="0">
          <a:noAutofit/>
        </a:bodyPr>
        <a:lstStyle/>
        <a:p>
          <a:pPr marL="0" lvl="0" indent="0" algn="l" defTabSz="1022350">
            <a:lnSpc>
              <a:spcPct val="90000"/>
            </a:lnSpc>
            <a:spcBef>
              <a:spcPct val="0"/>
            </a:spcBef>
            <a:spcAft>
              <a:spcPct val="35000"/>
            </a:spcAft>
            <a:buNone/>
          </a:pPr>
          <a:r>
            <a:rPr lang="en-US" sz="2300" b="1" kern="1200" dirty="0"/>
            <a:t>Teaching Framework</a:t>
          </a:r>
          <a:endParaRPr lang="en-US" sz="2300" kern="1200" dirty="0"/>
        </a:p>
      </dsp:txBody>
      <dsp:txXfrm>
        <a:off x="491318" y="2170824"/>
        <a:ext cx="6348156"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263A4-F5AB-4325-9832-7A7E7F3C29B4}">
      <dsp:nvSpPr>
        <dsp:cNvPr id="0" name=""/>
        <dsp:cNvSpPr/>
      </dsp:nvSpPr>
      <dsp:spPr>
        <a:xfrm>
          <a:off x="0" y="390600"/>
          <a:ext cx="9163492" cy="579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1BC05F-E3DB-41C2-8DF3-1F3F318398F6}">
      <dsp:nvSpPr>
        <dsp:cNvPr id="0" name=""/>
        <dsp:cNvSpPr/>
      </dsp:nvSpPr>
      <dsp:spPr>
        <a:xfrm>
          <a:off x="458174" y="51120"/>
          <a:ext cx="6414444" cy="678960"/>
        </a:xfrm>
        <a:prstGeom prst="roundRect">
          <a:avLst/>
        </a:prstGeom>
        <a:solidFill>
          <a:schemeClr val="accent2">
            <a:lumMod val="40000"/>
            <a:lumOff val="6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451" tIns="0" rIns="242451" bIns="0" numCol="1" spcCol="1270" anchor="ctr" anchorCtr="0">
          <a:noAutofit/>
        </a:bodyPr>
        <a:lstStyle/>
        <a:p>
          <a:pPr marL="0" lvl="0" indent="0" algn="l" defTabSz="1022350">
            <a:lnSpc>
              <a:spcPct val="90000"/>
            </a:lnSpc>
            <a:spcBef>
              <a:spcPct val="0"/>
            </a:spcBef>
            <a:spcAft>
              <a:spcPct val="35000"/>
            </a:spcAft>
            <a:buNone/>
          </a:pPr>
          <a:r>
            <a:rPr lang="en-US" sz="2300" b="1" kern="1200" dirty="0"/>
            <a:t>Competency Model or Framework</a:t>
          </a:r>
          <a:endParaRPr lang="en-US" sz="2300" kern="1200" dirty="0"/>
        </a:p>
      </dsp:txBody>
      <dsp:txXfrm>
        <a:off x="491318" y="84264"/>
        <a:ext cx="6348156" cy="612672"/>
      </dsp:txXfrm>
    </dsp:sp>
    <dsp:sp modelId="{61C8637C-C8D4-4A39-BC60-ACEEAAEAEB3E}">
      <dsp:nvSpPr>
        <dsp:cNvPr id="0" name=""/>
        <dsp:cNvSpPr/>
      </dsp:nvSpPr>
      <dsp:spPr>
        <a:xfrm>
          <a:off x="0" y="1433880"/>
          <a:ext cx="9163492" cy="579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D8B8B5-8CB3-4015-BF0E-F9CA5B045FC9}">
      <dsp:nvSpPr>
        <dsp:cNvPr id="0" name=""/>
        <dsp:cNvSpPr/>
      </dsp:nvSpPr>
      <dsp:spPr>
        <a:xfrm>
          <a:off x="458174" y="1094400"/>
          <a:ext cx="6414444" cy="6789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451" tIns="0" rIns="242451" bIns="0" numCol="1" spcCol="1270" anchor="ctr" anchorCtr="0">
          <a:noAutofit/>
        </a:bodyPr>
        <a:lstStyle/>
        <a:p>
          <a:pPr marL="0" lvl="0" indent="0" algn="l" defTabSz="1022350">
            <a:lnSpc>
              <a:spcPct val="90000"/>
            </a:lnSpc>
            <a:spcBef>
              <a:spcPct val="0"/>
            </a:spcBef>
            <a:spcAft>
              <a:spcPct val="35000"/>
            </a:spcAft>
            <a:buNone/>
          </a:pPr>
          <a:r>
            <a:rPr lang="en-US" sz="2300" b="1" kern="1200" dirty="0"/>
            <a:t>Evaluation or Assessment Framework</a:t>
          </a:r>
          <a:endParaRPr lang="en-US" sz="2300" kern="1200" dirty="0"/>
        </a:p>
      </dsp:txBody>
      <dsp:txXfrm>
        <a:off x="491318" y="1127544"/>
        <a:ext cx="6348156" cy="612672"/>
      </dsp:txXfrm>
    </dsp:sp>
    <dsp:sp modelId="{784EB562-9D19-4223-947C-A584DA82F855}">
      <dsp:nvSpPr>
        <dsp:cNvPr id="0" name=""/>
        <dsp:cNvSpPr/>
      </dsp:nvSpPr>
      <dsp:spPr>
        <a:xfrm>
          <a:off x="0" y="2477160"/>
          <a:ext cx="9163492" cy="579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422480-B48F-4C9E-9CB1-ADDBA46EBB4A}">
      <dsp:nvSpPr>
        <dsp:cNvPr id="0" name=""/>
        <dsp:cNvSpPr/>
      </dsp:nvSpPr>
      <dsp:spPr>
        <a:xfrm>
          <a:off x="458174" y="2137680"/>
          <a:ext cx="6414444" cy="6789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451" tIns="0" rIns="242451" bIns="0" numCol="1" spcCol="1270" anchor="ctr" anchorCtr="0">
          <a:noAutofit/>
        </a:bodyPr>
        <a:lstStyle/>
        <a:p>
          <a:pPr marL="0" lvl="0" indent="0" algn="l" defTabSz="1022350">
            <a:lnSpc>
              <a:spcPct val="90000"/>
            </a:lnSpc>
            <a:spcBef>
              <a:spcPct val="0"/>
            </a:spcBef>
            <a:spcAft>
              <a:spcPct val="35000"/>
            </a:spcAft>
            <a:buNone/>
          </a:pPr>
          <a:r>
            <a:rPr lang="en-US" sz="2300" b="1" kern="1200" dirty="0"/>
            <a:t>Teaching Framework</a:t>
          </a:r>
          <a:endParaRPr lang="en-US" sz="2300" kern="1200" dirty="0"/>
        </a:p>
      </dsp:txBody>
      <dsp:txXfrm>
        <a:off x="491318" y="2170824"/>
        <a:ext cx="6348156" cy="612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014D2-1D15-4CE6-BD99-D4640C03C646}">
      <dsp:nvSpPr>
        <dsp:cNvPr id="0" name=""/>
        <dsp:cNvSpPr/>
      </dsp:nvSpPr>
      <dsp:spPr>
        <a:xfrm>
          <a:off x="3905321" y="2151572"/>
          <a:ext cx="3059035" cy="458121"/>
        </a:xfrm>
        <a:custGeom>
          <a:avLst/>
          <a:gdLst/>
          <a:ahLst/>
          <a:cxnLst/>
          <a:rect l="0" t="0" r="0" b="0"/>
          <a:pathLst>
            <a:path>
              <a:moveTo>
                <a:pt x="0" y="0"/>
              </a:moveTo>
              <a:lnTo>
                <a:pt x="0" y="273111"/>
              </a:lnTo>
              <a:lnTo>
                <a:pt x="3059035" y="273111"/>
              </a:lnTo>
              <a:lnTo>
                <a:pt x="3059035" y="45812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40A6C0-9233-4027-8387-1AECA587DCBA}">
      <dsp:nvSpPr>
        <dsp:cNvPr id="0" name=""/>
        <dsp:cNvSpPr/>
      </dsp:nvSpPr>
      <dsp:spPr>
        <a:xfrm>
          <a:off x="3905321" y="2151572"/>
          <a:ext cx="1004448" cy="458121"/>
        </a:xfrm>
        <a:custGeom>
          <a:avLst/>
          <a:gdLst/>
          <a:ahLst/>
          <a:cxnLst/>
          <a:rect l="0" t="0" r="0" b="0"/>
          <a:pathLst>
            <a:path>
              <a:moveTo>
                <a:pt x="0" y="0"/>
              </a:moveTo>
              <a:lnTo>
                <a:pt x="0" y="273111"/>
              </a:lnTo>
              <a:lnTo>
                <a:pt x="1004448" y="273111"/>
              </a:lnTo>
              <a:lnTo>
                <a:pt x="1004448" y="45812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C4B7EE-542B-4D8E-8CD7-6DF0EEA51801}">
      <dsp:nvSpPr>
        <dsp:cNvPr id="0" name=""/>
        <dsp:cNvSpPr/>
      </dsp:nvSpPr>
      <dsp:spPr>
        <a:xfrm>
          <a:off x="2855183" y="2151572"/>
          <a:ext cx="1050138" cy="458121"/>
        </a:xfrm>
        <a:custGeom>
          <a:avLst/>
          <a:gdLst/>
          <a:ahLst/>
          <a:cxnLst/>
          <a:rect l="0" t="0" r="0" b="0"/>
          <a:pathLst>
            <a:path>
              <a:moveTo>
                <a:pt x="1050138" y="0"/>
              </a:moveTo>
              <a:lnTo>
                <a:pt x="1050138" y="273111"/>
              </a:lnTo>
              <a:lnTo>
                <a:pt x="0" y="273111"/>
              </a:lnTo>
              <a:lnTo>
                <a:pt x="0" y="45812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31CEEA-2C22-4D5F-8729-5A653D8786E0}">
      <dsp:nvSpPr>
        <dsp:cNvPr id="0" name=""/>
        <dsp:cNvSpPr/>
      </dsp:nvSpPr>
      <dsp:spPr>
        <a:xfrm>
          <a:off x="846285" y="2151572"/>
          <a:ext cx="3059035" cy="458121"/>
        </a:xfrm>
        <a:custGeom>
          <a:avLst/>
          <a:gdLst/>
          <a:ahLst/>
          <a:cxnLst/>
          <a:rect l="0" t="0" r="0" b="0"/>
          <a:pathLst>
            <a:path>
              <a:moveTo>
                <a:pt x="3059035" y="0"/>
              </a:moveTo>
              <a:lnTo>
                <a:pt x="3059035" y="273111"/>
              </a:lnTo>
              <a:lnTo>
                <a:pt x="0" y="273111"/>
              </a:lnTo>
              <a:lnTo>
                <a:pt x="0" y="45812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797FB7-AFFC-4AA4-B81E-36791C7A8079}">
      <dsp:nvSpPr>
        <dsp:cNvPr id="0" name=""/>
        <dsp:cNvSpPr/>
      </dsp:nvSpPr>
      <dsp:spPr>
        <a:xfrm>
          <a:off x="3139610" y="1358669"/>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11887" numCol="1" spcCol="1270" anchor="ctr" anchorCtr="0">
          <a:noAutofit/>
        </a:bodyPr>
        <a:lstStyle/>
        <a:p>
          <a:pPr marL="0" lvl="0" indent="0" algn="ctr" defTabSz="933450">
            <a:lnSpc>
              <a:spcPct val="90000"/>
            </a:lnSpc>
            <a:spcBef>
              <a:spcPct val="0"/>
            </a:spcBef>
            <a:spcAft>
              <a:spcPct val="35000"/>
            </a:spcAft>
            <a:buNone/>
          </a:pPr>
          <a:r>
            <a:rPr lang="en-CA" sz="2100" kern="1200" dirty="0"/>
            <a:t>Data types</a:t>
          </a:r>
          <a:endParaRPr lang="en-US" sz="2100" kern="1200" dirty="0"/>
        </a:p>
      </dsp:txBody>
      <dsp:txXfrm>
        <a:off x="3139610" y="1358669"/>
        <a:ext cx="1531423" cy="792903"/>
      </dsp:txXfrm>
    </dsp:sp>
    <dsp:sp modelId="{20041B35-B8F5-44DE-BD7F-D8F7154B5FC6}">
      <dsp:nvSpPr>
        <dsp:cNvPr id="0" name=""/>
        <dsp:cNvSpPr/>
      </dsp:nvSpPr>
      <dsp:spPr>
        <a:xfrm>
          <a:off x="3445894" y="1975371"/>
          <a:ext cx="1378281" cy="264301"/>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Structure</a:t>
          </a:r>
          <a:endParaRPr lang="en-US" sz="1700" kern="1200" dirty="0"/>
        </a:p>
      </dsp:txBody>
      <dsp:txXfrm>
        <a:off x="3445894" y="1975371"/>
        <a:ext cx="1378281" cy="264301"/>
      </dsp:txXfrm>
    </dsp:sp>
    <dsp:sp modelId="{856F4D71-B50C-4D56-BEB7-15648F7A17CF}">
      <dsp:nvSpPr>
        <dsp:cNvPr id="0" name=""/>
        <dsp:cNvSpPr/>
      </dsp:nvSpPr>
      <dsp:spPr>
        <a:xfrm>
          <a:off x="80574" y="2609694"/>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11887" numCol="1" spcCol="1270" anchor="ctr" anchorCtr="0">
          <a:noAutofit/>
        </a:bodyPr>
        <a:lstStyle/>
        <a:p>
          <a:pPr marL="0" lvl="0" indent="0" algn="ctr" defTabSz="933450">
            <a:lnSpc>
              <a:spcPct val="90000"/>
            </a:lnSpc>
            <a:spcBef>
              <a:spcPct val="0"/>
            </a:spcBef>
            <a:spcAft>
              <a:spcPct val="35000"/>
            </a:spcAft>
            <a:buNone/>
          </a:pPr>
          <a:r>
            <a:rPr lang="en-CA" sz="2100" kern="1200" dirty="0"/>
            <a:t>Structured</a:t>
          </a:r>
          <a:endParaRPr lang="en-US" sz="2100" kern="1200" dirty="0"/>
        </a:p>
      </dsp:txBody>
      <dsp:txXfrm>
        <a:off x="80574" y="2609694"/>
        <a:ext cx="1531423" cy="792903"/>
      </dsp:txXfrm>
    </dsp:sp>
    <dsp:sp modelId="{1E6EF2E8-90C1-4887-9D90-F2DA42D5BF3A}">
      <dsp:nvSpPr>
        <dsp:cNvPr id="0" name=""/>
        <dsp:cNvSpPr/>
      </dsp:nvSpPr>
      <dsp:spPr>
        <a:xfrm>
          <a:off x="469638" y="3148627"/>
          <a:ext cx="1286901" cy="1175883"/>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Sensor data</a:t>
          </a:r>
        </a:p>
        <a:p>
          <a:pPr marL="0" lvl="0" indent="0" algn="r" defTabSz="755650">
            <a:lnSpc>
              <a:spcPct val="90000"/>
            </a:lnSpc>
            <a:spcBef>
              <a:spcPct val="0"/>
            </a:spcBef>
            <a:spcAft>
              <a:spcPct val="35000"/>
            </a:spcAft>
            <a:buNone/>
          </a:pPr>
          <a:r>
            <a:rPr lang="en-CA" sz="1700" kern="1200" dirty="0"/>
            <a:t>Geospatial</a:t>
          </a:r>
        </a:p>
        <a:p>
          <a:pPr marL="0" lvl="0" indent="0" algn="r" defTabSz="755650">
            <a:lnSpc>
              <a:spcPct val="90000"/>
            </a:lnSpc>
            <a:spcBef>
              <a:spcPct val="0"/>
            </a:spcBef>
            <a:spcAft>
              <a:spcPct val="35000"/>
            </a:spcAft>
            <a:buNone/>
          </a:pPr>
          <a:r>
            <a:rPr lang="en-CA" sz="1700" kern="1200" dirty="0"/>
            <a:t>Quantities</a:t>
          </a:r>
        </a:p>
      </dsp:txBody>
      <dsp:txXfrm>
        <a:off x="469638" y="3148627"/>
        <a:ext cx="1286901" cy="1175883"/>
      </dsp:txXfrm>
    </dsp:sp>
    <dsp:sp modelId="{BEB53F70-EC6B-46CE-8C88-98CF2DD5FC1E}">
      <dsp:nvSpPr>
        <dsp:cNvPr id="0" name=""/>
        <dsp:cNvSpPr/>
      </dsp:nvSpPr>
      <dsp:spPr>
        <a:xfrm>
          <a:off x="2089471" y="2609694"/>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11887" numCol="1" spcCol="1270" anchor="ctr" anchorCtr="0">
          <a:noAutofit/>
        </a:bodyPr>
        <a:lstStyle/>
        <a:p>
          <a:pPr marL="0" lvl="0" indent="0" algn="ctr" defTabSz="933450">
            <a:lnSpc>
              <a:spcPct val="90000"/>
            </a:lnSpc>
            <a:spcBef>
              <a:spcPct val="0"/>
            </a:spcBef>
            <a:spcAft>
              <a:spcPct val="35000"/>
            </a:spcAft>
            <a:buNone/>
          </a:pPr>
          <a:r>
            <a:rPr lang="en-CA" sz="2100" kern="1200" dirty="0"/>
            <a:t>Unstructured</a:t>
          </a:r>
          <a:endParaRPr lang="en-US" sz="2100" kern="1200" dirty="0"/>
        </a:p>
      </dsp:txBody>
      <dsp:txXfrm>
        <a:off x="2089471" y="2609694"/>
        <a:ext cx="1531423" cy="792903"/>
      </dsp:txXfrm>
    </dsp:sp>
    <dsp:sp modelId="{14951ABB-A8D6-4F7D-9BC7-A7A838AF7453}">
      <dsp:nvSpPr>
        <dsp:cNvPr id="0" name=""/>
        <dsp:cNvSpPr/>
      </dsp:nvSpPr>
      <dsp:spPr>
        <a:xfrm>
          <a:off x="2457792" y="3153912"/>
          <a:ext cx="1378281" cy="1197019"/>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Verbal reports</a:t>
          </a:r>
        </a:p>
        <a:p>
          <a:pPr marL="0" lvl="0" indent="0" algn="r" defTabSz="755650">
            <a:lnSpc>
              <a:spcPct val="90000"/>
            </a:lnSpc>
            <a:spcBef>
              <a:spcPct val="0"/>
            </a:spcBef>
            <a:spcAft>
              <a:spcPct val="35000"/>
            </a:spcAft>
            <a:buNone/>
          </a:pPr>
          <a:r>
            <a:rPr lang="en-CA" sz="1700" kern="1200" dirty="0"/>
            <a:t>Photographs</a:t>
          </a:r>
        </a:p>
        <a:p>
          <a:pPr marL="0" lvl="0" indent="0" algn="r" defTabSz="755650">
            <a:lnSpc>
              <a:spcPct val="90000"/>
            </a:lnSpc>
            <a:spcBef>
              <a:spcPct val="0"/>
            </a:spcBef>
            <a:spcAft>
              <a:spcPct val="35000"/>
            </a:spcAft>
            <a:buNone/>
          </a:pPr>
          <a:r>
            <a:rPr lang="en-CA" sz="1700" kern="1200" dirty="0"/>
            <a:t>Blog posts</a:t>
          </a:r>
          <a:endParaRPr lang="en-US" sz="1700" kern="1200" dirty="0"/>
        </a:p>
      </dsp:txBody>
      <dsp:txXfrm>
        <a:off x="2457792" y="3153912"/>
        <a:ext cx="1378281" cy="1197019"/>
      </dsp:txXfrm>
    </dsp:sp>
    <dsp:sp modelId="{7E217DAA-9EBE-4727-A312-29163BD6DFB9}">
      <dsp:nvSpPr>
        <dsp:cNvPr id="0" name=""/>
        <dsp:cNvSpPr/>
      </dsp:nvSpPr>
      <dsp:spPr>
        <a:xfrm>
          <a:off x="4144058" y="2609694"/>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11887" numCol="1" spcCol="1270" anchor="ctr" anchorCtr="0">
          <a:noAutofit/>
        </a:bodyPr>
        <a:lstStyle/>
        <a:p>
          <a:pPr marL="0" lvl="0" indent="0" algn="ctr" defTabSz="933450">
            <a:lnSpc>
              <a:spcPct val="90000"/>
            </a:lnSpc>
            <a:spcBef>
              <a:spcPct val="0"/>
            </a:spcBef>
            <a:spcAft>
              <a:spcPct val="35000"/>
            </a:spcAft>
            <a:buNone/>
          </a:pPr>
          <a:r>
            <a:rPr lang="en-CA" sz="2100" kern="1200" dirty="0"/>
            <a:t>Semi-structured</a:t>
          </a:r>
          <a:endParaRPr lang="en-US" sz="2100" kern="1200" dirty="0"/>
        </a:p>
      </dsp:txBody>
      <dsp:txXfrm>
        <a:off x="4144058" y="2609694"/>
        <a:ext cx="1531423" cy="792903"/>
      </dsp:txXfrm>
    </dsp:sp>
    <dsp:sp modelId="{FE5FBD91-0B8E-4E17-A7F1-7436727319D1}">
      <dsp:nvSpPr>
        <dsp:cNvPr id="0" name=""/>
        <dsp:cNvSpPr/>
      </dsp:nvSpPr>
      <dsp:spPr>
        <a:xfrm>
          <a:off x="4437938" y="3153912"/>
          <a:ext cx="1378281" cy="1178492"/>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Entry Form</a:t>
          </a:r>
        </a:p>
        <a:p>
          <a:pPr marL="0" lvl="0" indent="0" algn="r" defTabSz="755650">
            <a:lnSpc>
              <a:spcPct val="90000"/>
            </a:lnSpc>
            <a:spcBef>
              <a:spcPct val="0"/>
            </a:spcBef>
            <a:spcAft>
              <a:spcPct val="35000"/>
            </a:spcAft>
            <a:buNone/>
          </a:pPr>
          <a:r>
            <a:rPr lang="en-CA" sz="1700" kern="1200" dirty="0"/>
            <a:t>News article</a:t>
          </a:r>
        </a:p>
        <a:p>
          <a:pPr marL="0" lvl="0" indent="0" algn="r" defTabSz="755650">
            <a:lnSpc>
              <a:spcPct val="90000"/>
            </a:lnSpc>
            <a:spcBef>
              <a:spcPct val="0"/>
            </a:spcBef>
            <a:spcAft>
              <a:spcPct val="35000"/>
            </a:spcAft>
            <a:buNone/>
          </a:pPr>
          <a:r>
            <a:rPr lang="en-CA" sz="1700" kern="1200" dirty="0"/>
            <a:t>API response</a:t>
          </a:r>
          <a:endParaRPr lang="en-US" sz="1700" kern="1200" dirty="0"/>
        </a:p>
      </dsp:txBody>
      <dsp:txXfrm>
        <a:off x="4437938" y="3153912"/>
        <a:ext cx="1378281" cy="1178492"/>
      </dsp:txXfrm>
    </dsp:sp>
    <dsp:sp modelId="{84839469-DE7E-47E0-B8E7-BB10457835DE}">
      <dsp:nvSpPr>
        <dsp:cNvPr id="0" name=""/>
        <dsp:cNvSpPr/>
      </dsp:nvSpPr>
      <dsp:spPr>
        <a:xfrm>
          <a:off x="6198646" y="2609694"/>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11887" numCol="1" spcCol="1270" anchor="ctr" anchorCtr="0">
          <a:noAutofit/>
        </a:bodyPr>
        <a:lstStyle/>
        <a:p>
          <a:pPr marL="0" lvl="0" indent="0" algn="ctr" defTabSz="933450">
            <a:lnSpc>
              <a:spcPct val="90000"/>
            </a:lnSpc>
            <a:spcBef>
              <a:spcPct val="0"/>
            </a:spcBef>
            <a:spcAft>
              <a:spcPct val="35000"/>
            </a:spcAft>
            <a:buNone/>
          </a:pPr>
          <a:r>
            <a:rPr lang="en-CA" sz="2100" kern="1200" dirty="0"/>
            <a:t>Mixed</a:t>
          </a:r>
          <a:endParaRPr lang="en-US" sz="2100" kern="1200" dirty="0"/>
        </a:p>
      </dsp:txBody>
      <dsp:txXfrm>
        <a:off x="6198646" y="2609694"/>
        <a:ext cx="1531423" cy="792903"/>
      </dsp:txXfrm>
    </dsp:sp>
    <dsp:sp modelId="{C53CAE8E-5434-4F2F-9466-671DAE49DDA9}">
      <dsp:nvSpPr>
        <dsp:cNvPr id="0" name=""/>
        <dsp:cNvSpPr/>
      </dsp:nvSpPr>
      <dsp:spPr>
        <a:xfrm>
          <a:off x="6566967" y="3165206"/>
          <a:ext cx="1378281" cy="1154501"/>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Combination of the  other types</a:t>
          </a:r>
          <a:endParaRPr lang="en-US" sz="1700" kern="1200" dirty="0"/>
        </a:p>
      </dsp:txBody>
      <dsp:txXfrm>
        <a:off x="6566967" y="3165206"/>
        <a:ext cx="1378281" cy="11545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014D2-1D15-4CE6-BD99-D4640C03C646}">
      <dsp:nvSpPr>
        <dsp:cNvPr id="0" name=""/>
        <dsp:cNvSpPr/>
      </dsp:nvSpPr>
      <dsp:spPr>
        <a:xfrm>
          <a:off x="3905321" y="2151572"/>
          <a:ext cx="3059035" cy="458121"/>
        </a:xfrm>
        <a:custGeom>
          <a:avLst/>
          <a:gdLst/>
          <a:ahLst/>
          <a:cxnLst/>
          <a:rect l="0" t="0" r="0" b="0"/>
          <a:pathLst>
            <a:path>
              <a:moveTo>
                <a:pt x="0" y="0"/>
              </a:moveTo>
              <a:lnTo>
                <a:pt x="0" y="273111"/>
              </a:lnTo>
              <a:lnTo>
                <a:pt x="3059035" y="273111"/>
              </a:lnTo>
              <a:lnTo>
                <a:pt x="3059035" y="45812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40A6C0-9233-4027-8387-1AECA587DCBA}">
      <dsp:nvSpPr>
        <dsp:cNvPr id="0" name=""/>
        <dsp:cNvSpPr/>
      </dsp:nvSpPr>
      <dsp:spPr>
        <a:xfrm>
          <a:off x="3905321" y="2151572"/>
          <a:ext cx="1004448" cy="458121"/>
        </a:xfrm>
        <a:custGeom>
          <a:avLst/>
          <a:gdLst/>
          <a:ahLst/>
          <a:cxnLst/>
          <a:rect l="0" t="0" r="0" b="0"/>
          <a:pathLst>
            <a:path>
              <a:moveTo>
                <a:pt x="0" y="0"/>
              </a:moveTo>
              <a:lnTo>
                <a:pt x="0" y="273111"/>
              </a:lnTo>
              <a:lnTo>
                <a:pt x="1004448" y="273111"/>
              </a:lnTo>
              <a:lnTo>
                <a:pt x="1004448" y="45812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C4B7EE-542B-4D8E-8CD7-6DF0EEA51801}">
      <dsp:nvSpPr>
        <dsp:cNvPr id="0" name=""/>
        <dsp:cNvSpPr/>
      </dsp:nvSpPr>
      <dsp:spPr>
        <a:xfrm>
          <a:off x="2855183" y="2151572"/>
          <a:ext cx="1050138" cy="458121"/>
        </a:xfrm>
        <a:custGeom>
          <a:avLst/>
          <a:gdLst/>
          <a:ahLst/>
          <a:cxnLst/>
          <a:rect l="0" t="0" r="0" b="0"/>
          <a:pathLst>
            <a:path>
              <a:moveTo>
                <a:pt x="1050138" y="0"/>
              </a:moveTo>
              <a:lnTo>
                <a:pt x="1050138" y="273111"/>
              </a:lnTo>
              <a:lnTo>
                <a:pt x="0" y="273111"/>
              </a:lnTo>
              <a:lnTo>
                <a:pt x="0" y="45812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31CEEA-2C22-4D5F-8729-5A653D8786E0}">
      <dsp:nvSpPr>
        <dsp:cNvPr id="0" name=""/>
        <dsp:cNvSpPr/>
      </dsp:nvSpPr>
      <dsp:spPr>
        <a:xfrm>
          <a:off x="846285" y="2151572"/>
          <a:ext cx="3059035" cy="458121"/>
        </a:xfrm>
        <a:custGeom>
          <a:avLst/>
          <a:gdLst/>
          <a:ahLst/>
          <a:cxnLst/>
          <a:rect l="0" t="0" r="0" b="0"/>
          <a:pathLst>
            <a:path>
              <a:moveTo>
                <a:pt x="3059035" y="0"/>
              </a:moveTo>
              <a:lnTo>
                <a:pt x="3059035" y="273111"/>
              </a:lnTo>
              <a:lnTo>
                <a:pt x="0" y="273111"/>
              </a:lnTo>
              <a:lnTo>
                <a:pt x="0" y="45812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797FB7-AFFC-4AA4-B81E-36791C7A8079}">
      <dsp:nvSpPr>
        <dsp:cNvPr id="0" name=""/>
        <dsp:cNvSpPr/>
      </dsp:nvSpPr>
      <dsp:spPr>
        <a:xfrm>
          <a:off x="3139610" y="1358669"/>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11887" numCol="1" spcCol="1270" anchor="ctr" anchorCtr="0">
          <a:noAutofit/>
        </a:bodyPr>
        <a:lstStyle/>
        <a:p>
          <a:pPr marL="0" lvl="0" indent="0" algn="ctr" defTabSz="1200150">
            <a:lnSpc>
              <a:spcPct val="90000"/>
            </a:lnSpc>
            <a:spcBef>
              <a:spcPct val="0"/>
            </a:spcBef>
            <a:spcAft>
              <a:spcPct val="35000"/>
            </a:spcAft>
            <a:buNone/>
          </a:pPr>
          <a:r>
            <a:rPr lang="en-CA" sz="2700" kern="1200" dirty="0"/>
            <a:t>Data types</a:t>
          </a:r>
          <a:endParaRPr lang="en-US" sz="2700" kern="1200" dirty="0"/>
        </a:p>
      </dsp:txBody>
      <dsp:txXfrm>
        <a:off x="3139610" y="1358669"/>
        <a:ext cx="1531423" cy="792903"/>
      </dsp:txXfrm>
    </dsp:sp>
    <dsp:sp modelId="{20041B35-B8F5-44DE-BD7F-D8F7154B5FC6}">
      <dsp:nvSpPr>
        <dsp:cNvPr id="0" name=""/>
        <dsp:cNvSpPr/>
      </dsp:nvSpPr>
      <dsp:spPr>
        <a:xfrm>
          <a:off x="3445894" y="1975371"/>
          <a:ext cx="1378281" cy="264301"/>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Velocity</a:t>
          </a:r>
          <a:endParaRPr lang="en-US" sz="1700" kern="1200" dirty="0"/>
        </a:p>
      </dsp:txBody>
      <dsp:txXfrm>
        <a:off x="3445894" y="1975371"/>
        <a:ext cx="1378281" cy="264301"/>
      </dsp:txXfrm>
    </dsp:sp>
    <dsp:sp modelId="{856F4D71-B50C-4D56-BEB7-15648F7A17CF}">
      <dsp:nvSpPr>
        <dsp:cNvPr id="0" name=""/>
        <dsp:cNvSpPr/>
      </dsp:nvSpPr>
      <dsp:spPr>
        <a:xfrm>
          <a:off x="80574" y="2609694"/>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11887" numCol="1" spcCol="1270" anchor="ctr" anchorCtr="0">
          <a:noAutofit/>
        </a:bodyPr>
        <a:lstStyle/>
        <a:p>
          <a:pPr marL="0" lvl="0" indent="0" algn="ctr" defTabSz="1200150">
            <a:lnSpc>
              <a:spcPct val="90000"/>
            </a:lnSpc>
            <a:spcBef>
              <a:spcPct val="0"/>
            </a:spcBef>
            <a:spcAft>
              <a:spcPct val="35000"/>
            </a:spcAft>
            <a:buNone/>
          </a:pPr>
          <a:r>
            <a:rPr lang="en-CA" sz="2700" kern="1200" dirty="0"/>
            <a:t>Batch</a:t>
          </a:r>
          <a:endParaRPr lang="en-US" sz="2700" kern="1200" dirty="0"/>
        </a:p>
      </dsp:txBody>
      <dsp:txXfrm>
        <a:off x="80574" y="2609694"/>
        <a:ext cx="1531423" cy="792903"/>
      </dsp:txXfrm>
    </dsp:sp>
    <dsp:sp modelId="{1E6EF2E8-90C1-4887-9D90-F2DA42D5BF3A}">
      <dsp:nvSpPr>
        <dsp:cNvPr id="0" name=""/>
        <dsp:cNvSpPr/>
      </dsp:nvSpPr>
      <dsp:spPr>
        <a:xfrm>
          <a:off x="469638" y="3148627"/>
          <a:ext cx="1286901" cy="1175883"/>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At time intervals</a:t>
          </a:r>
        </a:p>
      </dsp:txBody>
      <dsp:txXfrm>
        <a:off x="469638" y="3148627"/>
        <a:ext cx="1286901" cy="1175883"/>
      </dsp:txXfrm>
    </dsp:sp>
    <dsp:sp modelId="{BEB53F70-EC6B-46CE-8C88-98CF2DD5FC1E}">
      <dsp:nvSpPr>
        <dsp:cNvPr id="0" name=""/>
        <dsp:cNvSpPr/>
      </dsp:nvSpPr>
      <dsp:spPr>
        <a:xfrm>
          <a:off x="2089471" y="2609694"/>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11887" numCol="1" spcCol="1270" anchor="ctr" anchorCtr="0">
          <a:noAutofit/>
        </a:bodyPr>
        <a:lstStyle/>
        <a:p>
          <a:pPr marL="0" lvl="0" indent="0" algn="ctr" defTabSz="1200150">
            <a:lnSpc>
              <a:spcPct val="90000"/>
            </a:lnSpc>
            <a:spcBef>
              <a:spcPct val="0"/>
            </a:spcBef>
            <a:spcAft>
              <a:spcPct val="35000"/>
            </a:spcAft>
            <a:buNone/>
          </a:pPr>
          <a:r>
            <a:rPr lang="en-CA" sz="2700" kern="1200" dirty="0"/>
            <a:t>Near-time</a:t>
          </a:r>
          <a:endParaRPr lang="en-US" sz="2700" kern="1200" dirty="0"/>
        </a:p>
      </dsp:txBody>
      <dsp:txXfrm>
        <a:off x="2089471" y="2609694"/>
        <a:ext cx="1531423" cy="792903"/>
      </dsp:txXfrm>
    </dsp:sp>
    <dsp:sp modelId="{14951ABB-A8D6-4F7D-9BC7-A7A838AF7453}">
      <dsp:nvSpPr>
        <dsp:cNvPr id="0" name=""/>
        <dsp:cNvSpPr/>
      </dsp:nvSpPr>
      <dsp:spPr>
        <a:xfrm>
          <a:off x="2457792" y="3153912"/>
          <a:ext cx="1378281" cy="1197019"/>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At small time intervals</a:t>
          </a:r>
          <a:endParaRPr lang="en-US" sz="1700" kern="1200" dirty="0"/>
        </a:p>
      </dsp:txBody>
      <dsp:txXfrm>
        <a:off x="2457792" y="3153912"/>
        <a:ext cx="1378281" cy="1197019"/>
      </dsp:txXfrm>
    </dsp:sp>
    <dsp:sp modelId="{7E217DAA-9EBE-4727-A312-29163BD6DFB9}">
      <dsp:nvSpPr>
        <dsp:cNvPr id="0" name=""/>
        <dsp:cNvSpPr/>
      </dsp:nvSpPr>
      <dsp:spPr>
        <a:xfrm>
          <a:off x="4144058" y="2609694"/>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11887" numCol="1" spcCol="1270" anchor="ctr" anchorCtr="0">
          <a:noAutofit/>
        </a:bodyPr>
        <a:lstStyle/>
        <a:p>
          <a:pPr marL="0" lvl="0" indent="0" algn="ctr" defTabSz="1200150">
            <a:lnSpc>
              <a:spcPct val="90000"/>
            </a:lnSpc>
            <a:spcBef>
              <a:spcPct val="0"/>
            </a:spcBef>
            <a:spcAft>
              <a:spcPct val="35000"/>
            </a:spcAft>
            <a:buNone/>
          </a:pPr>
          <a:r>
            <a:rPr lang="en-CA" sz="2700" kern="1200" dirty="0"/>
            <a:t>Real-time</a:t>
          </a:r>
          <a:endParaRPr lang="en-US" sz="2700" kern="1200" dirty="0"/>
        </a:p>
      </dsp:txBody>
      <dsp:txXfrm>
        <a:off x="4144058" y="2609694"/>
        <a:ext cx="1531423" cy="792903"/>
      </dsp:txXfrm>
    </dsp:sp>
    <dsp:sp modelId="{FE5FBD91-0B8E-4E17-A7F1-7436727319D1}">
      <dsp:nvSpPr>
        <dsp:cNvPr id="0" name=""/>
        <dsp:cNvSpPr/>
      </dsp:nvSpPr>
      <dsp:spPr>
        <a:xfrm>
          <a:off x="4437938" y="3153912"/>
          <a:ext cx="1378281" cy="1178492"/>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Continuous input, process output</a:t>
          </a:r>
          <a:endParaRPr lang="en-US" sz="1700" kern="1200" dirty="0"/>
        </a:p>
      </dsp:txBody>
      <dsp:txXfrm>
        <a:off x="4437938" y="3153912"/>
        <a:ext cx="1378281" cy="1178492"/>
      </dsp:txXfrm>
    </dsp:sp>
    <dsp:sp modelId="{84839469-DE7E-47E0-B8E7-BB10457835DE}">
      <dsp:nvSpPr>
        <dsp:cNvPr id="0" name=""/>
        <dsp:cNvSpPr/>
      </dsp:nvSpPr>
      <dsp:spPr>
        <a:xfrm>
          <a:off x="6198646" y="2609694"/>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11887" numCol="1" spcCol="1270" anchor="ctr" anchorCtr="0">
          <a:noAutofit/>
        </a:bodyPr>
        <a:lstStyle/>
        <a:p>
          <a:pPr marL="0" lvl="0" indent="0" algn="ctr" defTabSz="1200150">
            <a:lnSpc>
              <a:spcPct val="90000"/>
            </a:lnSpc>
            <a:spcBef>
              <a:spcPct val="0"/>
            </a:spcBef>
            <a:spcAft>
              <a:spcPct val="35000"/>
            </a:spcAft>
            <a:buNone/>
          </a:pPr>
          <a:r>
            <a:rPr lang="en-CA" sz="2700" kern="1200" dirty="0"/>
            <a:t>Stream</a:t>
          </a:r>
          <a:endParaRPr lang="en-US" sz="2700" kern="1200" dirty="0"/>
        </a:p>
      </dsp:txBody>
      <dsp:txXfrm>
        <a:off x="6198646" y="2609694"/>
        <a:ext cx="1531423" cy="792903"/>
      </dsp:txXfrm>
    </dsp:sp>
    <dsp:sp modelId="{C53CAE8E-5434-4F2F-9466-671DAE49DDA9}">
      <dsp:nvSpPr>
        <dsp:cNvPr id="0" name=""/>
        <dsp:cNvSpPr/>
      </dsp:nvSpPr>
      <dsp:spPr>
        <a:xfrm>
          <a:off x="6566967" y="3165206"/>
          <a:ext cx="1378281" cy="1154501"/>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Data flows</a:t>
          </a:r>
          <a:endParaRPr lang="en-US" sz="1700" kern="1200" dirty="0"/>
        </a:p>
      </dsp:txBody>
      <dsp:txXfrm>
        <a:off x="6566967" y="3165206"/>
        <a:ext cx="1378281" cy="11545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014D2-1D15-4CE6-BD99-D4640C03C646}">
      <dsp:nvSpPr>
        <dsp:cNvPr id="0" name=""/>
        <dsp:cNvSpPr/>
      </dsp:nvSpPr>
      <dsp:spPr>
        <a:xfrm>
          <a:off x="3905321" y="2151572"/>
          <a:ext cx="3059035" cy="458121"/>
        </a:xfrm>
        <a:custGeom>
          <a:avLst/>
          <a:gdLst/>
          <a:ahLst/>
          <a:cxnLst/>
          <a:rect l="0" t="0" r="0" b="0"/>
          <a:pathLst>
            <a:path>
              <a:moveTo>
                <a:pt x="0" y="0"/>
              </a:moveTo>
              <a:lnTo>
                <a:pt x="0" y="273111"/>
              </a:lnTo>
              <a:lnTo>
                <a:pt x="3059035" y="273111"/>
              </a:lnTo>
              <a:lnTo>
                <a:pt x="3059035" y="45812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40A6C0-9233-4027-8387-1AECA587DCBA}">
      <dsp:nvSpPr>
        <dsp:cNvPr id="0" name=""/>
        <dsp:cNvSpPr/>
      </dsp:nvSpPr>
      <dsp:spPr>
        <a:xfrm>
          <a:off x="3905321" y="2151572"/>
          <a:ext cx="1004448" cy="458121"/>
        </a:xfrm>
        <a:custGeom>
          <a:avLst/>
          <a:gdLst/>
          <a:ahLst/>
          <a:cxnLst/>
          <a:rect l="0" t="0" r="0" b="0"/>
          <a:pathLst>
            <a:path>
              <a:moveTo>
                <a:pt x="0" y="0"/>
              </a:moveTo>
              <a:lnTo>
                <a:pt x="0" y="273111"/>
              </a:lnTo>
              <a:lnTo>
                <a:pt x="1004448" y="273111"/>
              </a:lnTo>
              <a:lnTo>
                <a:pt x="1004448" y="45812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C4B7EE-542B-4D8E-8CD7-6DF0EEA51801}">
      <dsp:nvSpPr>
        <dsp:cNvPr id="0" name=""/>
        <dsp:cNvSpPr/>
      </dsp:nvSpPr>
      <dsp:spPr>
        <a:xfrm>
          <a:off x="2855183" y="2151572"/>
          <a:ext cx="1050138" cy="458121"/>
        </a:xfrm>
        <a:custGeom>
          <a:avLst/>
          <a:gdLst/>
          <a:ahLst/>
          <a:cxnLst/>
          <a:rect l="0" t="0" r="0" b="0"/>
          <a:pathLst>
            <a:path>
              <a:moveTo>
                <a:pt x="1050138" y="0"/>
              </a:moveTo>
              <a:lnTo>
                <a:pt x="1050138" y="273111"/>
              </a:lnTo>
              <a:lnTo>
                <a:pt x="0" y="273111"/>
              </a:lnTo>
              <a:lnTo>
                <a:pt x="0" y="45812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31CEEA-2C22-4D5F-8729-5A653D8786E0}">
      <dsp:nvSpPr>
        <dsp:cNvPr id="0" name=""/>
        <dsp:cNvSpPr/>
      </dsp:nvSpPr>
      <dsp:spPr>
        <a:xfrm>
          <a:off x="846285" y="2151572"/>
          <a:ext cx="3059035" cy="458121"/>
        </a:xfrm>
        <a:custGeom>
          <a:avLst/>
          <a:gdLst/>
          <a:ahLst/>
          <a:cxnLst/>
          <a:rect l="0" t="0" r="0" b="0"/>
          <a:pathLst>
            <a:path>
              <a:moveTo>
                <a:pt x="3059035" y="0"/>
              </a:moveTo>
              <a:lnTo>
                <a:pt x="3059035" y="273111"/>
              </a:lnTo>
              <a:lnTo>
                <a:pt x="0" y="273111"/>
              </a:lnTo>
              <a:lnTo>
                <a:pt x="0" y="45812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797FB7-AFFC-4AA4-B81E-36791C7A8079}">
      <dsp:nvSpPr>
        <dsp:cNvPr id="0" name=""/>
        <dsp:cNvSpPr/>
      </dsp:nvSpPr>
      <dsp:spPr>
        <a:xfrm>
          <a:off x="3139610" y="1358669"/>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11887" numCol="1" spcCol="1270" anchor="ctr" anchorCtr="0">
          <a:noAutofit/>
        </a:bodyPr>
        <a:lstStyle/>
        <a:p>
          <a:pPr marL="0" lvl="0" indent="0" algn="ctr" defTabSz="1200150">
            <a:lnSpc>
              <a:spcPct val="90000"/>
            </a:lnSpc>
            <a:spcBef>
              <a:spcPct val="0"/>
            </a:spcBef>
            <a:spcAft>
              <a:spcPct val="35000"/>
            </a:spcAft>
            <a:buNone/>
          </a:pPr>
          <a:r>
            <a:rPr lang="en-CA" sz="2700" kern="1200" dirty="0"/>
            <a:t>Data types</a:t>
          </a:r>
          <a:endParaRPr lang="en-US" sz="2700" kern="1200" dirty="0"/>
        </a:p>
      </dsp:txBody>
      <dsp:txXfrm>
        <a:off x="3139610" y="1358669"/>
        <a:ext cx="1531423" cy="792903"/>
      </dsp:txXfrm>
    </dsp:sp>
    <dsp:sp modelId="{20041B35-B8F5-44DE-BD7F-D8F7154B5FC6}">
      <dsp:nvSpPr>
        <dsp:cNvPr id="0" name=""/>
        <dsp:cNvSpPr/>
      </dsp:nvSpPr>
      <dsp:spPr>
        <a:xfrm>
          <a:off x="3445894" y="1975371"/>
          <a:ext cx="1378281" cy="264301"/>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Formats</a:t>
          </a:r>
          <a:endParaRPr lang="en-US" sz="1700" kern="1200" dirty="0"/>
        </a:p>
      </dsp:txBody>
      <dsp:txXfrm>
        <a:off x="3445894" y="1975371"/>
        <a:ext cx="1378281" cy="264301"/>
      </dsp:txXfrm>
    </dsp:sp>
    <dsp:sp modelId="{856F4D71-B50C-4D56-BEB7-15648F7A17CF}">
      <dsp:nvSpPr>
        <dsp:cNvPr id="0" name=""/>
        <dsp:cNvSpPr/>
      </dsp:nvSpPr>
      <dsp:spPr>
        <a:xfrm>
          <a:off x="80574" y="2609694"/>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11887" numCol="1" spcCol="1270" anchor="ctr" anchorCtr="0">
          <a:noAutofit/>
        </a:bodyPr>
        <a:lstStyle/>
        <a:p>
          <a:pPr marL="0" lvl="0" indent="0" algn="ctr" defTabSz="1200150">
            <a:lnSpc>
              <a:spcPct val="90000"/>
            </a:lnSpc>
            <a:spcBef>
              <a:spcPct val="0"/>
            </a:spcBef>
            <a:spcAft>
              <a:spcPct val="35000"/>
            </a:spcAft>
            <a:buNone/>
          </a:pPr>
          <a:r>
            <a:rPr lang="en-CA" sz="2700" kern="1200" dirty="0"/>
            <a:t>Numeric</a:t>
          </a:r>
          <a:endParaRPr lang="en-US" sz="2700" kern="1200" dirty="0"/>
        </a:p>
      </dsp:txBody>
      <dsp:txXfrm>
        <a:off x="80574" y="2609694"/>
        <a:ext cx="1531423" cy="792903"/>
      </dsp:txXfrm>
    </dsp:sp>
    <dsp:sp modelId="{1E6EF2E8-90C1-4887-9D90-F2DA42D5BF3A}">
      <dsp:nvSpPr>
        <dsp:cNvPr id="0" name=""/>
        <dsp:cNvSpPr/>
      </dsp:nvSpPr>
      <dsp:spPr>
        <a:xfrm>
          <a:off x="469638" y="3148627"/>
          <a:ext cx="1286901" cy="1175883"/>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Counts</a:t>
          </a:r>
        </a:p>
        <a:p>
          <a:pPr marL="0" lvl="0" indent="0" algn="r" defTabSz="755650">
            <a:lnSpc>
              <a:spcPct val="90000"/>
            </a:lnSpc>
            <a:spcBef>
              <a:spcPct val="0"/>
            </a:spcBef>
            <a:spcAft>
              <a:spcPct val="35000"/>
            </a:spcAft>
            <a:buNone/>
          </a:pPr>
          <a:r>
            <a:rPr lang="en-CA" sz="1700" kern="1200" dirty="0"/>
            <a:t>Values</a:t>
          </a:r>
        </a:p>
        <a:p>
          <a:pPr marL="0" lvl="0" indent="0" algn="r" defTabSz="755650">
            <a:lnSpc>
              <a:spcPct val="90000"/>
            </a:lnSpc>
            <a:spcBef>
              <a:spcPct val="0"/>
            </a:spcBef>
            <a:spcAft>
              <a:spcPct val="35000"/>
            </a:spcAft>
            <a:buNone/>
          </a:pPr>
          <a:r>
            <a:rPr lang="en-CA" sz="1700" kern="1200" dirty="0"/>
            <a:t>Measures</a:t>
          </a:r>
        </a:p>
      </dsp:txBody>
      <dsp:txXfrm>
        <a:off x="469638" y="3148627"/>
        <a:ext cx="1286901" cy="1175883"/>
      </dsp:txXfrm>
    </dsp:sp>
    <dsp:sp modelId="{BEB53F70-EC6B-46CE-8C88-98CF2DD5FC1E}">
      <dsp:nvSpPr>
        <dsp:cNvPr id="0" name=""/>
        <dsp:cNvSpPr/>
      </dsp:nvSpPr>
      <dsp:spPr>
        <a:xfrm>
          <a:off x="2089471" y="2609694"/>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11887" numCol="1" spcCol="1270" anchor="ctr" anchorCtr="0">
          <a:noAutofit/>
        </a:bodyPr>
        <a:lstStyle/>
        <a:p>
          <a:pPr marL="0" lvl="0" indent="0" algn="ctr" defTabSz="1200150">
            <a:lnSpc>
              <a:spcPct val="90000"/>
            </a:lnSpc>
            <a:spcBef>
              <a:spcPct val="0"/>
            </a:spcBef>
            <a:spcAft>
              <a:spcPct val="35000"/>
            </a:spcAft>
            <a:buNone/>
          </a:pPr>
          <a:r>
            <a:rPr lang="en-CA" sz="2700" kern="1200" dirty="0"/>
            <a:t>Text</a:t>
          </a:r>
          <a:endParaRPr lang="en-US" sz="2700" kern="1200" dirty="0"/>
        </a:p>
      </dsp:txBody>
      <dsp:txXfrm>
        <a:off x="2089471" y="2609694"/>
        <a:ext cx="1531423" cy="792903"/>
      </dsp:txXfrm>
    </dsp:sp>
    <dsp:sp modelId="{14951ABB-A8D6-4F7D-9BC7-A7A838AF7453}">
      <dsp:nvSpPr>
        <dsp:cNvPr id="0" name=""/>
        <dsp:cNvSpPr/>
      </dsp:nvSpPr>
      <dsp:spPr>
        <a:xfrm>
          <a:off x="2457792" y="3153912"/>
          <a:ext cx="1378281" cy="1197019"/>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Articles</a:t>
          </a:r>
        </a:p>
        <a:p>
          <a:pPr marL="0" lvl="0" indent="0" algn="r" defTabSz="755650">
            <a:lnSpc>
              <a:spcPct val="90000"/>
            </a:lnSpc>
            <a:spcBef>
              <a:spcPct val="0"/>
            </a:spcBef>
            <a:spcAft>
              <a:spcPct val="35000"/>
            </a:spcAft>
            <a:buNone/>
          </a:pPr>
          <a:r>
            <a:rPr lang="en-CA" sz="1700" kern="1200" dirty="0"/>
            <a:t>Transcripts</a:t>
          </a:r>
        </a:p>
        <a:p>
          <a:pPr marL="0" lvl="0" indent="0" algn="r" defTabSz="755650">
            <a:lnSpc>
              <a:spcPct val="90000"/>
            </a:lnSpc>
            <a:spcBef>
              <a:spcPct val="0"/>
            </a:spcBef>
            <a:spcAft>
              <a:spcPct val="35000"/>
            </a:spcAft>
            <a:buNone/>
          </a:pPr>
          <a:r>
            <a:rPr lang="en-CA" sz="1700" kern="1200" dirty="0"/>
            <a:t>Form input</a:t>
          </a:r>
          <a:endParaRPr lang="en-US" sz="1700" kern="1200" dirty="0"/>
        </a:p>
      </dsp:txBody>
      <dsp:txXfrm>
        <a:off x="2457792" y="3153912"/>
        <a:ext cx="1378281" cy="1197019"/>
      </dsp:txXfrm>
    </dsp:sp>
    <dsp:sp modelId="{7E217DAA-9EBE-4727-A312-29163BD6DFB9}">
      <dsp:nvSpPr>
        <dsp:cNvPr id="0" name=""/>
        <dsp:cNvSpPr/>
      </dsp:nvSpPr>
      <dsp:spPr>
        <a:xfrm>
          <a:off x="4144058" y="2609694"/>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11887" numCol="1" spcCol="1270" anchor="ctr" anchorCtr="0">
          <a:noAutofit/>
        </a:bodyPr>
        <a:lstStyle/>
        <a:p>
          <a:pPr marL="0" lvl="0" indent="0" algn="ctr" defTabSz="1200150">
            <a:lnSpc>
              <a:spcPct val="90000"/>
            </a:lnSpc>
            <a:spcBef>
              <a:spcPct val="0"/>
            </a:spcBef>
            <a:spcAft>
              <a:spcPct val="35000"/>
            </a:spcAft>
            <a:buNone/>
          </a:pPr>
          <a:r>
            <a:rPr lang="en-CA" sz="2700" kern="1200" dirty="0"/>
            <a:t>Media</a:t>
          </a:r>
          <a:endParaRPr lang="en-US" sz="2700" kern="1200" dirty="0"/>
        </a:p>
      </dsp:txBody>
      <dsp:txXfrm>
        <a:off x="4144058" y="2609694"/>
        <a:ext cx="1531423" cy="792903"/>
      </dsp:txXfrm>
    </dsp:sp>
    <dsp:sp modelId="{FE5FBD91-0B8E-4E17-A7F1-7436727319D1}">
      <dsp:nvSpPr>
        <dsp:cNvPr id="0" name=""/>
        <dsp:cNvSpPr/>
      </dsp:nvSpPr>
      <dsp:spPr>
        <a:xfrm>
          <a:off x="4437938" y="3153912"/>
          <a:ext cx="1378281" cy="1178492"/>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Images</a:t>
          </a:r>
        </a:p>
        <a:p>
          <a:pPr marL="0" lvl="0" indent="0" algn="r" defTabSz="755650">
            <a:lnSpc>
              <a:spcPct val="90000"/>
            </a:lnSpc>
            <a:spcBef>
              <a:spcPct val="0"/>
            </a:spcBef>
            <a:spcAft>
              <a:spcPct val="35000"/>
            </a:spcAft>
            <a:buNone/>
          </a:pPr>
          <a:r>
            <a:rPr lang="en-CA" sz="1700" kern="1200" dirty="0"/>
            <a:t>Graphs</a:t>
          </a:r>
        </a:p>
        <a:p>
          <a:pPr marL="0" lvl="0" indent="0" algn="r" defTabSz="755650">
            <a:lnSpc>
              <a:spcPct val="90000"/>
            </a:lnSpc>
            <a:spcBef>
              <a:spcPct val="0"/>
            </a:spcBef>
            <a:spcAft>
              <a:spcPct val="35000"/>
            </a:spcAft>
            <a:buNone/>
          </a:pPr>
          <a:r>
            <a:rPr lang="en-CA" sz="1700" kern="1200" dirty="0"/>
            <a:t>Charts</a:t>
          </a:r>
          <a:endParaRPr lang="en-US" sz="1700" kern="1200" dirty="0"/>
        </a:p>
      </dsp:txBody>
      <dsp:txXfrm>
        <a:off x="4437938" y="3153912"/>
        <a:ext cx="1378281" cy="1178492"/>
      </dsp:txXfrm>
    </dsp:sp>
    <dsp:sp modelId="{84839469-DE7E-47E0-B8E7-BB10457835DE}">
      <dsp:nvSpPr>
        <dsp:cNvPr id="0" name=""/>
        <dsp:cNvSpPr/>
      </dsp:nvSpPr>
      <dsp:spPr>
        <a:xfrm>
          <a:off x="6198646" y="2609694"/>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11887" numCol="1" spcCol="1270" anchor="ctr" anchorCtr="0">
          <a:noAutofit/>
        </a:bodyPr>
        <a:lstStyle/>
        <a:p>
          <a:pPr marL="0" lvl="0" indent="0" algn="ctr" defTabSz="1200150">
            <a:lnSpc>
              <a:spcPct val="90000"/>
            </a:lnSpc>
            <a:spcBef>
              <a:spcPct val="0"/>
            </a:spcBef>
            <a:spcAft>
              <a:spcPct val="35000"/>
            </a:spcAft>
            <a:buNone/>
          </a:pPr>
          <a:r>
            <a:rPr lang="en-CA" sz="2700" kern="1200" dirty="0"/>
            <a:t>Mixed</a:t>
          </a:r>
          <a:endParaRPr lang="en-US" sz="2700" kern="1200" dirty="0"/>
        </a:p>
      </dsp:txBody>
      <dsp:txXfrm>
        <a:off x="6198646" y="2609694"/>
        <a:ext cx="1531423" cy="792903"/>
      </dsp:txXfrm>
    </dsp:sp>
    <dsp:sp modelId="{C53CAE8E-5434-4F2F-9466-671DAE49DDA9}">
      <dsp:nvSpPr>
        <dsp:cNvPr id="0" name=""/>
        <dsp:cNvSpPr/>
      </dsp:nvSpPr>
      <dsp:spPr>
        <a:xfrm>
          <a:off x="6566967" y="3165206"/>
          <a:ext cx="1378281" cy="1154501"/>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Combination of the three</a:t>
          </a:r>
          <a:endParaRPr lang="en-US" sz="1700" kern="1200" dirty="0"/>
        </a:p>
      </dsp:txBody>
      <dsp:txXfrm>
        <a:off x="6566967" y="3165206"/>
        <a:ext cx="1378281" cy="11545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263A4-F5AB-4325-9832-7A7E7F3C29B4}">
      <dsp:nvSpPr>
        <dsp:cNvPr id="0" name=""/>
        <dsp:cNvSpPr/>
      </dsp:nvSpPr>
      <dsp:spPr>
        <a:xfrm>
          <a:off x="0" y="390600"/>
          <a:ext cx="9163492" cy="579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1BC05F-E3DB-41C2-8DF3-1F3F318398F6}">
      <dsp:nvSpPr>
        <dsp:cNvPr id="0" name=""/>
        <dsp:cNvSpPr/>
      </dsp:nvSpPr>
      <dsp:spPr>
        <a:xfrm>
          <a:off x="458174" y="51120"/>
          <a:ext cx="6414444" cy="6789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451" tIns="0" rIns="242451" bIns="0" numCol="1" spcCol="1270" anchor="ctr" anchorCtr="0">
          <a:noAutofit/>
        </a:bodyPr>
        <a:lstStyle/>
        <a:p>
          <a:pPr marL="0" lvl="0" indent="0" algn="l" defTabSz="1022350">
            <a:lnSpc>
              <a:spcPct val="90000"/>
            </a:lnSpc>
            <a:spcBef>
              <a:spcPct val="0"/>
            </a:spcBef>
            <a:spcAft>
              <a:spcPct val="35000"/>
            </a:spcAft>
            <a:buNone/>
          </a:pPr>
          <a:r>
            <a:rPr lang="en-US" sz="2300" b="1" kern="1200" dirty="0"/>
            <a:t>Competency Model or Framework</a:t>
          </a:r>
          <a:endParaRPr lang="en-US" sz="2300" kern="1200" dirty="0"/>
        </a:p>
      </dsp:txBody>
      <dsp:txXfrm>
        <a:off x="491318" y="84264"/>
        <a:ext cx="6348156" cy="612672"/>
      </dsp:txXfrm>
    </dsp:sp>
    <dsp:sp modelId="{61C8637C-C8D4-4A39-BC60-ACEEAAEAEB3E}">
      <dsp:nvSpPr>
        <dsp:cNvPr id="0" name=""/>
        <dsp:cNvSpPr/>
      </dsp:nvSpPr>
      <dsp:spPr>
        <a:xfrm>
          <a:off x="0" y="1433880"/>
          <a:ext cx="9163492" cy="579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D8B8B5-8CB3-4015-BF0E-F9CA5B045FC9}">
      <dsp:nvSpPr>
        <dsp:cNvPr id="0" name=""/>
        <dsp:cNvSpPr/>
      </dsp:nvSpPr>
      <dsp:spPr>
        <a:xfrm>
          <a:off x="458174" y="1094400"/>
          <a:ext cx="6414444" cy="678960"/>
        </a:xfrm>
        <a:prstGeom prst="roundRect">
          <a:avLst/>
        </a:prstGeom>
        <a:solidFill>
          <a:schemeClr val="accent2">
            <a:lumMod val="40000"/>
            <a:lumOff val="6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451" tIns="0" rIns="242451" bIns="0" numCol="1" spcCol="1270" anchor="ctr" anchorCtr="0">
          <a:noAutofit/>
        </a:bodyPr>
        <a:lstStyle/>
        <a:p>
          <a:pPr marL="0" lvl="0" indent="0" algn="l" defTabSz="1022350">
            <a:lnSpc>
              <a:spcPct val="90000"/>
            </a:lnSpc>
            <a:spcBef>
              <a:spcPct val="0"/>
            </a:spcBef>
            <a:spcAft>
              <a:spcPct val="35000"/>
            </a:spcAft>
            <a:buNone/>
          </a:pPr>
          <a:r>
            <a:rPr lang="en-US" sz="2300" b="1" kern="1200" dirty="0"/>
            <a:t>Evaluation or Assessment Framework</a:t>
          </a:r>
          <a:endParaRPr lang="en-US" sz="2300" kern="1200" dirty="0"/>
        </a:p>
      </dsp:txBody>
      <dsp:txXfrm>
        <a:off x="491318" y="1127544"/>
        <a:ext cx="6348156" cy="612672"/>
      </dsp:txXfrm>
    </dsp:sp>
    <dsp:sp modelId="{784EB562-9D19-4223-947C-A584DA82F855}">
      <dsp:nvSpPr>
        <dsp:cNvPr id="0" name=""/>
        <dsp:cNvSpPr/>
      </dsp:nvSpPr>
      <dsp:spPr>
        <a:xfrm>
          <a:off x="0" y="2477160"/>
          <a:ext cx="9163492" cy="579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422480-B48F-4C9E-9CB1-ADDBA46EBB4A}">
      <dsp:nvSpPr>
        <dsp:cNvPr id="0" name=""/>
        <dsp:cNvSpPr/>
      </dsp:nvSpPr>
      <dsp:spPr>
        <a:xfrm>
          <a:off x="458174" y="2137680"/>
          <a:ext cx="6414444" cy="6789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451" tIns="0" rIns="242451" bIns="0" numCol="1" spcCol="1270" anchor="ctr" anchorCtr="0">
          <a:noAutofit/>
        </a:bodyPr>
        <a:lstStyle/>
        <a:p>
          <a:pPr marL="0" lvl="0" indent="0" algn="l" defTabSz="1022350">
            <a:lnSpc>
              <a:spcPct val="90000"/>
            </a:lnSpc>
            <a:spcBef>
              <a:spcPct val="0"/>
            </a:spcBef>
            <a:spcAft>
              <a:spcPct val="35000"/>
            </a:spcAft>
            <a:buNone/>
          </a:pPr>
          <a:r>
            <a:rPr lang="en-US" sz="2300" b="1" kern="1200" dirty="0"/>
            <a:t>Teaching Framework</a:t>
          </a:r>
          <a:endParaRPr lang="en-US" sz="2300" kern="1200" dirty="0"/>
        </a:p>
      </dsp:txBody>
      <dsp:txXfrm>
        <a:off x="491318" y="2170824"/>
        <a:ext cx="6348156" cy="6126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263A4-F5AB-4325-9832-7A7E7F3C29B4}">
      <dsp:nvSpPr>
        <dsp:cNvPr id="0" name=""/>
        <dsp:cNvSpPr/>
      </dsp:nvSpPr>
      <dsp:spPr>
        <a:xfrm>
          <a:off x="0" y="390600"/>
          <a:ext cx="9163492" cy="579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1BC05F-E3DB-41C2-8DF3-1F3F318398F6}">
      <dsp:nvSpPr>
        <dsp:cNvPr id="0" name=""/>
        <dsp:cNvSpPr/>
      </dsp:nvSpPr>
      <dsp:spPr>
        <a:xfrm>
          <a:off x="458174" y="51120"/>
          <a:ext cx="6414444" cy="6789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451" tIns="0" rIns="242451" bIns="0" numCol="1" spcCol="1270" anchor="ctr" anchorCtr="0">
          <a:noAutofit/>
        </a:bodyPr>
        <a:lstStyle/>
        <a:p>
          <a:pPr marL="0" lvl="0" indent="0" algn="l" defTabSz="1022350">
            <a:lnSpc>
              <a:spcPct val="90000"/>
            </a:lnSpc>
            <a:spcBef>
              <a:spcPct val="0"/>
            </a:spcBef>
            <a:spcAft>
              <a:spcPct val="35000"/>
            </a:spcAft>
            <a:buNone/>
          </a:pPr>
          <a:r>
            <a:rPr lang="en-US" sz="2300" b="1" kern="1200" dirty="0"/>
            <a:t>Competency Model or Framework</a:t>
          </a:r>
          <a:endParaRPr lang="en-US" sz="2300" kern="1200" dirty="0"/>
        </a:p>
      </dsp:txBody>
      <dsp:txXfrm>
        <a:off x="491318" y="84264"/>
        <a:ext cx="6348156" cy="612672"/>
      </dsp:txXfrm>
    </dsp:sp>
    <dsp:sp modelId="{61C8637C-C8D4-4A39-BC60-ACEEAAEAEB3E}">
      <dsp:nvSpPr>
        <dsp:cNvPr id="0" name=""/>
        <dsp:cNvSpPr/>
      </dsp:nvSpPr>
      <dsp:spPr>
        <a:xfrm>
          <a:off x="0" y="1433880"/>
          <a:ext cx="9163492" cy="579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D8B8B5-8CB3-4015-BF0E-F9CA5B045FC9}">
      <dsp:nvSpPr>
        <dsp:cNvPr id="0" name=""/>
        <dsp:cNvSpPr/>
      </dsp:nvSpPr>
      <dsp:spPr>
        <a:xfrm>
          <a:off x="458174" y="1094400"/>
          <a:ext cx="6414444" cy="6789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451" tIns="0" rIns="242451" bIns="0" numCol="1" spcCol="1270" anchor="ctr" anchorCtr="0">
          <a:noAutofit/>
        </a:bodyPr>
        <a:lstStyle/>
        <a:p>
          <a:pPr marL="0" lvl="0" indent="0" algn="l" defTabSz="1022350">
            <a:lnSpc>
              <a:spcPct val="90000"/>
            </a:lnSpc>
            <a:spcBef>
              <a:spcPct val="0"/>
            </a:spcBef>
            <a:spcAft>
              <a:spcPct val="35000"/>
            </a:spcAft>
            <a:buNone/>
          </a:pPr>
          <a:r>
            <a:rPr lang="en-US" sz="2300" b="1" kern="1200" dirty="0"/>
            <a:t>Evaluation or Assessment Framework</a:t>
          </a:r>
          <a:endParaRPr lang="en-US" sz="2300" kern="1200" dirty="0"/>
        </a:p>
      </dsp:txBody>
      <dsp:txXfrm>
        <a:off x="491318" y="1127544"/>
        <a:ext cx="6348156" cy="612672"/>
      </dsp:txXfrm>
    </dsp:sp>
    <dsp:sp modelId="{784EB562-9D19-4223-947C-A584DA82F855}">
      <dsp:nvSpPr>
        <dsp:cNvPr id="0" name=""/>
        <dsp:cNvSpPr/>
      </dsp:nvSpPr>
      <dsp:spPr>
        <a:xfrm>
          <a:off x="0" y="2477160"/>
          <a:ext cx="9163492" cy="579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422480-B48F-4C9E-9CB1-ADDBA46EBB4A}">
      <dsp:nvSpPr>
        <dsp:cNvPr id="0" name=""/>
        <dsp:cNvSpPr/>
      </dsp:nvSpPr>
      <dsp:spPr>
        <a:xfrm>
          <a:off x="458174" y="2137680"/>
          <a:ext cx="6414444" cy="678960"/>
        </a:xfrm>
        <a:prstGeom prst="roundRect">
          <a:avLst/>
        </a:prstGeom>
        <a:solidFill>
          <a:schemeClr val="accent2">
            <a:lumMod val="40000"/>
            <a:lumOff val="6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451" tIns="0" rIns="242451" bIns="0" numCol="1" spcCol="1270" anchor="ctr" anchorCtr="0">
          <a:noAutofit/>
        </a:bodyPr>
        <a:lstStyle/>
        <a:p>
          <a:pPr marL="0" lvl="0" indent="0" algn="l" defTabSz="1022350">
            <a:lnSpc>
              <a:spcPct val="90000"/>
            </a:lnSpc>
            <a:spcBef>
              <a:spcPct val="0"/>
            </a:spcBef>
            <a:spcAft>
              <a:spcPct val="35000"/>
            </a:spcAft>
            <a:buNone/>
          </a:pPr>
          <a:r>
            <a:rPr lang="en-US" sz="2300" b="1" kern="1200" dirty="0"/>
            <a:t>Teaching Framework</a:t>
          </a:r>
          <a:endParaRPr lang="en-US" sz="2300" kern="1200" dirty="0"/>
        </a:p>
      </dsp:txBody>
      <dsp:txXfrm>
        <a:off x="491318" y="2170824"/>
        <a:ext cx="6348156"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127D6-8D44-416D-ADD5-0565494E30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6ECBC0-069F-4C85-9FA3-D0441A0333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958049-4236-4977-ADBD-6E67A55BDB91}"/>
              </a:ext>
            </a:extLst>
          </p:cNvPr>
          <p:cNvSpPr>
            <a:spLocks noGrp="1"/>
          </p:cNvSpPr>
          <p:nvPr>
            <p:ph type="dt" sz="half" idx="10"/>
          </p:nvPr>
        </p:nvSpPr>
        <p:spPr/>
        <p:txBody>
          <a:bodyPr/>
          <a:lstStyle/>
          <a:p>
            <a:fld id="{00FCE726-F05D-4CC4-9711-9576B269A83F}" type="datetimeFigureOut">
              <a:rPr lang="en-US" smtClean="0"/>
              <a:t>3/26/2022</a:t>
            </a:fld>
            <a:endParaRPr lang="en-US"/>
          </a:p>
        </p:txBody>
      </p:sp>
      <p:sp>
        <p:nvSpPr>
          <p:cNvPr id="5" name="Footer Placeholder 4">
            <a:extLst>
              <a:ext uri="{FF2B5EF4-FFF2-40B4-BE49-F238E27FC236}">
                <a16:creationId xmlns:a16="http://schemas.microsoft.com/office/drawing/2014/main" id="{80447B07-214E-4EB8-9B2F-5044A8DB0A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225859-5AD9-49C4-AD64-1F4D72363515}"/>
              </a:ext>
            </a:extLst>
          </p:cNvPr>
          <p:cNvSpPr>
            <a:spLocks noGrp="1"/>
          </p:cNvSpPr>
          <p:nvPr>
            <p:ph type="sldNum" sz="quarter" idx="12"/>
          </p:nvPr>
        </p:nvSpPr>
        <p:spPr/>
        <p:txBody>
          <a:bodyPr/>
          <a:lstStyle/>
          <a:p>
            <a:fld id="{C6BF2AB9-14D0-4896-94B0-E5AE1DCDC902}" type="slidenum">
              <a:rPr lang="en-US" smtClean="0"/>
              <a:t>‹#›</a:t>
            </a:fld>
            <a:endParaRPr lang="en-US"/>
          </a:p>
        </p:txBody>
      </p:sp>
    </p:spTree>
    <p:extLst>
      <p:ext uri="{BB962C8B-B14F-4D97-AF65-F5344CB8AC3E}">
        <p14:creationId xmlns:p14="http://schemas.microsoft.com/office/powerpoint/2010/main" val="3274954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9EA38-158E-4F04-911C-0026AF03F2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8DF437-BCD9-4804-8113-4CB7B4CE9C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CEC347-8BEC-44C9-ACA3-5C7327B046F0}"/>
              </a:ext>
            </a:extLst>
          </p:cNvPr>
          <p:cNvSpPr>
            <a:spLocks noGrp="1"/>
          </p:cNvSpPr>
          <p:nvPr>
            <p:ph type="dt" sz="half" idx="10"/>
          </p:nvPr>
        </p:nvSpPr>
        <p:spPr/>
        <p:txBody>
          <a:bodyPr/>
          <a:lstStyle/>
          <a:p>
            <a:fld id="{00FCE726-F05D-4CC4-9711-9576B269A83F}" type="datetimeFigureOut">
              <a:rPr lang="en-US" smtClean="0"/>
              <a:t>3/26/2022</a:t>
            </a:fld>
            <a:endParaRPr lang="en-US"/>
          </a:p>
        </p:txBody>
      </p:sp>
      <p:sp>
        <p:nvSpPr>
          <p:cNvPr id="5" name="Footer Placeholder 4">
            <a:extLst>
              <a:ext uri="{FF2B5EF4-FFF2-40B4-BE49-F238E27FC236}">
                <a16:creationId xmlns:a16="http://schemas.microsoft.com/office/drawing/2014/main" id="{8F7DB54F-A3FA-48C3-B295-2CC00BACB2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C8BB61-7191-401A-9CA2-CF6C8F376D08}"/>
              </a:ext>
            </a:extLst>
          </p:cNvPr>
          <p:cNvSpPr>
            <a:spLocks noGrp="1"/>
          </p:cNvSpPr>
          <p:nvPr>
            <p:ph type="sldNum" sz="quarter" idx="12"/>
          </p:nvPr>
        </p:nvSpPr>
        <p:spPr/>
        <p:txBody>
          <a:bodyPr/>
          <a:lstStyle/>
          <a:p>
            <a:fld id="{C6BF2AB9-14D0-4896-94B0-E5AE1DCDC902}" type="slidenum">
              <a:rPr lang="en-US" smtClean="0"/>
              <a:t>‹#›</a:t>
            </a:fld>
            <a:endParaRPr lang="en-US"/>
          </a:p>
        </p:txBody>
      </p:sp>
    </p:spTree>
    <p:extLst>
      <p:ext uri="{BB962C8B-B14F-4D97-AF65-F5344CB8AC3E}">
        <p14:creationId xmlns:p14="http://schemas.microsoft.com/office/powerpoint/2010/main" val="3606629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C154E6-B663-441D-928A-02F2346A1C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C985CD-F5E7-485C-8D3E-E5D11D19CF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54EB93-7F2A-4EC8-94E4-58F45E849493}"/>
              </a:ext>
            </a:extLst>
          </p:cNvPr>
          <p:cNvSpPr>
            <a:spLocks noGrp="1"/>
          </p:cNvSpPr>
          <p:nvPr>
            <p:ph type="dt" sz="half" idx="10"/>
          </p:nvPr>
        </p:nvSpPr>
        <p:spPr/>
        <p:txBody>
          <a:bodyPr/>
          <a:lstStyle/>
          <a:p>
            <a:fld id="{00FCE726-F05D-4CC4-9711-9576B269A83F}" type="datetimeFigureOut">
              <a:rPr lang="en-US" smtClean="0"/>
              <a:t>3/26/2022</a:t>
            </a:fld>
            <a:endParaRPr lang="en-US"/>
          </a:p>
        </p:txBody>
      </p:sp>
      <p:sp>
        <p:nvSpPr>
          <p:cNvPr id="5" name="Footer Placeholder 4">
            <a:extLst>
              <a:ext uri="{FF2B5EF4-FFF2-40B4-BE49-F238E27FC236}">
                <a16:creationId xmlns:a16="http://schemas.microsoft.com/office/drawing/2014/main" id="{E6FCF16F-2B15-4248-8C55-9BA3F356C7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E5DE2D-34DC-450E-8B39-65B4517625B9}"/>
              </a:ext>
            </a:extLst>
          </p:cNvPr>
          <p:cNvSpPr>
            <a:spLocks noGrp="1"/>
          </p:cNvSpPr>
          <p:nvPr>
            <p:ph type="sldNum" sz="quarter" idx="12"/>
          </p:nvPr>
        </p:nvSpPr>
        <p:spPr/>
        <p:txBody>
          <a:bodyPr/>
          <a:lstStyle/>
          <a:p>
            <a:fld id="{C6BF2AB9-14D0-4896-94B0-E5AE1DCDC902}" type="slidenum">
              <a:rPr lang="en-US" smtClean="0"/>
              <a:t>‹#›</a:t>
            </a:fld>
            <a:endParaRPr lang="en-US"/>
          </a:p>
        </p:txBody>
      </p:sp>
    </p:spTree>
    <p:extLst>
      <p:ext uri="{BB962C8B-B14F-4D97-AF65-F5344CB8AC3E}">
        <p14:creationId xmlns:p14="http://schemas.microsoft.com/office/powerpoint/2010/main" val="435358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5DC60-37C7-4414-8845-22F8CDA553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A24227-272E-4BC9-964B-4DA3C59D13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2386EA-7EDE-421D-91F2-9EF2AE20436A}"/>
              </a:ext>
            </a:extLst>
          </p:cNvPr>
          <p:cNvSpPr>
            <a:spLocks noGrp="1"/>
          </p:cNvSpPr>
          <p:nvPr>
            <p:ph type="dt" sz="half" idx="10"/>
          </p:nvPr>
        </p:nvSpPr>
        <p:spPr/>
        <p:txBody>
          <a:bodyPr/>
          <a:lstStyle/>
          <a:p>
            <a:fld id="{00FCE726-F05D-4CC4-9711-9576B269A83F}" type="datetimeFigureOut">
              <a:rPr lang="en-US" smtClean="0"/>
              <a:t>3/26/2022</a:t>
            </a:fld>
            <a:endParaRPr lang="en-US"/>
          </a:p>
        </p:txBody>
      </p:sp>
      <p:sp>
        <p:nvSpPr>
          <p:cNvPr id="5" name="Footer Placeholder 4">
            <a:extLst>
              <a:ext uri="{FF2B5EF4-FFF2-40B4-BE49-F238E27FC236}">
                <a16:creationId xmlns:a16="http://schemas.microsoft.com/office/drawing/2014/main" id="{4AADDFCA-FD6E-4D94-B622-F6A531425B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FBA680-B00E-413C-B3FC-7CCB232DAE4E}"/>
              </a:ext>
            </a:extLst>
          </p:cNvPr>
          <p:cNvSpPr>
            <a:spLocks noGrp="1"/>
          </p:cNvSpPr>
          <p:nvPr>
            <p:ph type="sldNum" sz="quarter" idx="12"/>
          </p:nvPr>
        </p:nvSpPr>
        <p:spPr/>
        <p:txBody>
          <a:bodyPr/>
          <a:lstStyle/>
          <a:p>
            <a:fld id="{C6BF2AB9-14D0-4896-94B0-E5AE1DCDC902}" type="slidenum">
              <a:rPr lang="en-US" smtClean="0"/>
              <a:t>‹#›</a:t>
            </a:fld>
            <a:endParaRPr lang="en-US"/>
          </a:p>
        </p:txBody>
      </p:sp>
    </p:spTree>
    <p:extLst>
      <p:ext uri="{BB962C8B-B14F-4D97-AF65-F5344CB8AC3E}">
        <p14:creationId xmlns:p14="http://schemas.microsoft.com/office/powerpoint/2010/main" val="948274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AE028-2036-4979-B047-F971C7A8AF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4D82C5-4537-4E57-8851-E3D996972C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DD753C-C036-4BCF-9595-FFB90561C7D7}"/>
              </a:ext>
            </a:extLst>
          </p:cNvPr>
          <p:cNvSpPr>
            <a:spLocks noGrp="1"/>
          </p:cNvSpPr>
          <p:nvPr>
            <p:ph type="dt" sz="half" idx="10"/>
          </p:nvPr>
        </p:nvSpPr>
        <p:spPr/>
        <p:txBody>
          <a:bodyPr/>
          <a:lstStyle/>
          <a:p>
            <a:fld id="{00FCE726-F05D-4CC4-9711-9576B269A83F}" type="datetimeFigureOut">
              <a:rPr lang="en-US" smtClean="0"/>
              <a:t>3/26/2022</a:t>
            </a:fld>
            <a:endParaRPr lang="en-US"/>
          </a:p>
        </p:txBody>
      </p:sp>
      <p:sp>
        <p:nvSpPr>
          <p:cNvPr id="5" name="Footer Placeholder 4">
            <a:extLst>
              <a:ext uri="{FF2B5EF4-FFF2-40B4-BE49-F238E27FC236}">
                <a16:creationId xmlns:a16="http://schemas.microsoft.com/office/drawing/2014/main" id="{D4923B6A-ACE2-4F09-8865-10A8D7CF3D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DA04BF-7EDE-409C-9BBB-B74E379843DF}"/>
              </a:ext>
            </a:extLst>
          </p:cNvPr>
          <p:cNvSpPr>
            <a:spLocks noGrp="1"/>
          </p:cNvSpPr>
          <p:nvPr>
            <p:ph type="sldNum" sz="quarter" idx="12"/>
          </p:nvPr>
        </p:nvSpPr>
        <p:spPr/>
        <p:txBody>
          <a:bodyPr/>
          <a:lstStyle/>
          <a:p>
            <a:fld id="{C6BF2AB9-14D0-4896-94B0-E5AE1DCDC902}" type="slidenum">
              <a:rPr lang="en-US" smtClean="0"/>
              <a:t>‹#›</a:t>
            </a:fld>
            <a:endParaRPr lang="en-US"/>
          </a:p>
        </p:txBody>
      </p:sp>
    </p:spTree>
    <p:extLst>
      <p:ext uri="{BB962C8B-B14F-4D97-AF65-F5344CB8AC3E}">
        <p14:creationId xmlns:p14="http://schemas.microsoft.com/office/powerpoint/2010/main" val="3614604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93747-0B99-4C88-9F87-F512190F0C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2052AE-98F4-42D6-B453-601E39D878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307BCB-2BD6-41E4-B72B-7C38FC8B8C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0A108A-C1C3-48D9-8FCC-A1EE2557A8C3}"/>
              </a:ext>
            </a:extLst>
          </p:cNvPr>
          <p:cNvSpPr>
            <a:spLocks noGrp="1"/>
          </p:cNvSpPr>
          <p:nvPr>
            <p:ph type="dt" sz="half" idx="10"/>
          </p:nvPr>
        </p:nvSpPr>
        <p:spPr/>
        <p:txBody>
          <a:bodyPr/>
          <a:lstStyle/>
          <a:p>
            <a:fld id="{00FCE726-F05D-4CC4-9711-9576B269A83F}" type="datetimeFigureOut">
              <a:rPr lang="en-US" smtClean="0"/>
              <a:t>3/26/2022</a:t>
            </a:fld>
            <a:endParaRPr lang="en-US"/>
          </a:p>
        </p:txBody>
      </p:sp>
      <p:sp>
        <p:nvSpPr>
          <p:cNvPr id="6" name="Footer Placeholder 5">
            <a:extLst>
              <a:ext uri="{FF2B5EF4-FFF2-40B4-BE49-F238E27FC236}">
                <a16:creationId xmlns:a16="http://schemas.microsoft.com/office/drawing/2014/main" id="{A1FDEB86-BE26-4419-A3BD-D1F3290BD0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001635-E6CE-477B-8D2D-35EF0121A02F}"/>
              </a:ext>
            </a:extLst>
          </p:cNvPr>
          <p:cNvSpPr>
            <a:spLocks noGrp="1"/>
          </p:cNvSpPr>
          <p:nvPr>
            <p:ph type="sldNum" sz="quarter" idx="12"/>
          </p:nvPr>
        </p:nvSpPr>
        <p:spPr/>
        <p:txBody>
          <a:bodyPr/>
          <a:lstStyle/>
          <a:p>
            <a:fld id="{C6BF2AB9-14D0-4896-94B0-E5AE1DCDC902}" type="slidenum">
              <a:rPr lang="en-US" smtClean="0"/>
              <a:t>‹#›</a:t>
            </a:fld>
            <a:endParaRPr lang="en-US"/>
          </a:p>
        </p:txBody>
      </p:sp>
    </p:spTree>
    <p:extLst>
      <p:ext uri="{BB962C8B-B14F-4D97-AF65-F5344CB8AC3E}">
        <p14:creationId xmlns:p14="http://schemas.microsoft.com/office/powerpoint/2010/main" val="634562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2F328-002A-4560-AFB8-C4178D95F3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18F67E-E9FA-4EFD-8174-762C8FF1D5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010433-7E86-43F5-96DE-C6B2E902E7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ABF682-9212-4F3D-AAEF-7C744677FA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A4CF64-9770-4277-BF87-4AB32D2E04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29143D-8A3C-45CF-8DC8-E4EE5AA5057A}"/>
              </a:ext>
            </a:extLst>
          </p:cNvPr>
          <p:cNvSpPr>
            <a:spLocks noGrp="1"/>
          </p:cNvSpPr>
          <p:nvPr>
            <p:ph type="dt" sz="half" idx="10"/>
          </p:nvPr>
        </p:nvSpPr>
        <p:spPr/>
        <p:txBody>
          <a:bodyPr/>
          <a:lstStyle/>
          <a:p>
            <a:fld id="{00FCE726-F05D-4CC4-9711-9576B269A83F}" type="datetimeFigureOut">
              <a:rPr lang="en-US" smtClean="0"/>
              <a:t>3/26/2022</a:t>
            </a:fld>
            <a:endParaRPr lang="en-US"/>
          </a:p>
        </p:txBody>
      </p:sp>
      <p:sp>
        <p:nvSpPr>
          <p:cNvPr id="8" name="Footer Placeholder 7">
            <a:extLst>
              <a:ext uri="{FF2B5EF4-FFF2-40B4-BE49-F238E27FC236}">
                <a16:creationId xmlns:a16="http://schemas.microsoft.com/office/drawing/2014/main" id="{F7B386DE-07A6-4EA7-B374-725D0CF72F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0BA787-B3D4-4D8C-9817-CE3FD7A284A8}"/>
              </a:ext>
            </a:extLst>
          </p:cNvPr>
          <p:cNvSpPr>
            <a:spLocks noGrp="1"/>
          </p:cNvSpPr>
          <p:nvPr>
            <p:ph type="sldNum" sz="quarter" idx="12"/>
          </p:nvPr>
        </p:nvSpPr>
        <p:spPr/>
        <p:txBody>
          <a:bodyPr/>
          <a:lstStyle/>
          <a:p>
            <a:fld id="{C6BF2AB9-14D0-4896-94B0-E5AE1DCDC902}" type="slidenum">
              <a:rPr lang="en-US" smtClean="0"/>
              <a:t>‹#›</a:t>
            </a:fld>
            <a:endParaRPr lang="en-US"/>
          </a:p>
        </p:txBody>
      </p:sp>
    </p:spTree>
    <p:extLst>
      <p:ext uri="{BB962C8B-B14F-4D97-AF65-F5344CB8AC3E}">
        <p14:creationId xmlns:p14="http://schemas.microsoft.com/office/powerpoint/2010/main" val="397548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3BB25-0EF2-4247-9580-DE30F2EF68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DF4DE4-1E95-4104-ACB5-116BE7744D1E}"/>
              </a:ext>
            </a:extLst>
          </p:cNvPr>
          <p:cNvSpPr>
            <a:spLocks noGrp="1"/>
          </p:cNvSpPr>
          <p:nvPr>
            <p:ph type="dt" sz="half" idx="10"/>
          </p:nvPr>
        </p:nvSpPr>
        <p:spPr/>
        <p:txBody>
          <a:bodyPr/>
          <a:lstStyle/>
          <a:p>
            <a:fld id="{00FCE726-F05D-4CC4-9711-9576B269A83F}" type="datetimeFigureOut">
              <a:rPr lang="en-US" smtClean="0"/>
              <a:t>3/26/2022</a:t>
            </a:fld>
            <a:endParaRPr lang="en-US"/>
          </a:p>
        </p:txBody>
      </p:sp>
      <p:sp>
        <p:nvSpPr>
          <p:cNvPr id="4" name="Footer Placeholder 3">
            <a:extLst>
              <a:ext uri="{FF2B5EF4-FFF2-40B4-BE49-F238E27FC236}">
                <a16:creationId xmlns:a16="http://schemas.microsoft.com/office/drawing/2014/main" id="{A2D2B8E8-2837-4A39-B0AA-74D1F775D3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564B4E-CDC8-45EF-A59C-928B764978CC}"/>
              </a:ext>
            </a:extLst>
          </p:cNvPr>
          <p:cNvSpPr>
            <a:spLocks noGrp="1"/>
          </p:cNvSpPr>
          <p:nvPr>
            <p:ph type="sldNum" sz="quarter" idx="12"/>
          </p:nvPr>
        </p:nvSpPr>
        <p:spPr/>
        <p:txBody>
          <a:bodyPr/>
          <a:lstStyle/>
          <a:p>
            <a:fld id="{C6BF2AB9-14D0-4896-94B0-E5AE1DCDC902}" type="slidenum">
              <a:rPr lang="en-US" smtClean="0"/>
              <a:t>‹#›</a:t>
            </a:fld>
            <a:endParaRPr lang="en-US"/>
          </a:p>
        </p:txBody>
      </p:sp>
    </p:spTree>
    <p:extLst>
      <p:ext uri="{BB962C8B-B14F-4D97-AF65-F5344CB8AC3E}">
        <p14:creationId xmlns:p14="http://schemas.microsoft.com/office/powerpoint/2010/main" val="634459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C66992-0D3C-44DA-B1DB-9B1F4F3DD18F}"/>
              </a:ext>
            </a:extLst>
          </p:cNvPr>
          <p:cNvSpPr>
            <a:spLocks noGrp="1"/>
          </p:cNvSpPr>
          <p:nvPr>
            <p:ph type="dt" sz="half" idx="10"/>
          </p:nvPr>
        </p:nvSpPr>
        <p:spPr/>
        <p:txBody>
          <a:bodyPr/>
          <a:lstStyle/>
          <a:p>
            <a:fld id="{00FCE726-F05D-4CC4-9711-9576B269A83F}" type="datetimeFigureOut">
              <a:rPr lang="en-US" smtClean="0"/>
              <a:t>3/26/2022</a:t>
            </a:fld>
            <a:endParaRPr lang="en-US"/>
          </a:p>
        </p:txBody>
      </p:sp>
      <p:sp>
        <p:nvSpPr>
          <p:cNvPr id="3" name="Footer Placeholder 2">
            <a:extLst>
              <a:ext uri="{FF2B5EF4-FFF2-40B4-BE49-F238E27FC236}">
                <a16:creationId xmlns:a16="http://schemas.microsoft.com/office/drawing/2014/main" id="{C2E1A083-9BD3-4E26-9B11-89BFFFA3C4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3A1E69-8492-4B71-8DD2-558E5BC56E2A}"/>
              </a:ext>
            </a:extLst>
          </p:cNvPr>
          <p:cNvSpPr>
            <a:spLocks noGrp="1"/>
          </p:cNvSpPr>
          <p:nvPr>
            <p:ph type="sldNum" sz="quarter" idx="12"/>
          </p:nvPr>
        </p:nvSpPr>
        <p:spPr/>
        <p:txBody>
          <a:bodyPr/>
          <a:lstStyle/>
          <a:p>
            <a:fld id="{C6BF2AB9-14D0-4896-94B0-E5AE1DCDC902}" type="slidenum">
              <a:rPr lang="en-US" smtClean="0"/>
              <a:t>‹#›</a:t>
            </a:fld>
            <a:endParaRPr lang="en-US"/>
          </a:p>
        </p:txBody>
      </p:sp>
    </p:spTree>
    <p:extLst>
      <p:ext uri="{BB962C8B-B14F-4D97-AF65-F5344CB8AC3E}">
        <p14:creationId xmlns:p14="http://schemas.microsoft.com/office/powerpoint/2010/main" val="4196661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0315-0A42-4BF3-9134-9593FF1620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83BD8C-0B53-4155-A7A5-3BE32710BF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DBED8C-E7A4-4099-96CA-EBE84F39C9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70C7E0-A7E3-4A9C-8449-57946C71D095}"/>
              </a:ext>
            </a:extLst>
          </p:cNvPr>
          <p:cNvSpPr>
            <a:spLocks noGrp="1"/>
          </p:cNvSpPr>
          <p:nvPr>
            <p:ph type="dt" sz="half" idx="10"/>
          </p:nvPr>
        </p:nvSpPr>
        <p:spPr/>
        <p:txBody>
          <a:bodyPr/>
          <a:lstStyle/>
          <a:p>
            <a:fld id="{00FCE726-F05D-4CC4-9711-9576B269A83F}" type="datetimeFigureOut">
              <a:rPr lang="en-US" smtClean="0"/>
              <a:t>3/26/2022</a:t>
            </a:fld>
            <a:endParaRPr lang="en-US"/>
          </a:p>
        </p:txBody>
      </p:sp>
      <p:sp>
        <p:nvSpPr>
          <p:cNvPr id="6" name="Footer Placeholder 5">
            <a:extLst>
              <a:ext uri="{FF2B5EF4-FFF2-40B4-BE49-F238E27FC236}">
                <a16:creationId xmlns:a16="http://schemas.microsoft.com/office/drawing/2014/main" id="{CB429354-646A-4229-90BE-24F6F70A5B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17B736-152C-4575-A207-87C73FCF0E42}"/>
              </a:ext>
            </a:extLst>
          </p:cNvPr>
          <p:cNvSpPr>
            <a:spLocks noGrp="1"/>
          </p:cNvSpPr>
          <p:nvPr>
            <p:ph type="sldNum" sz="quarter" idx="12"/>
          </p:nvPr>
        </p:nvSpPr>
        <p:spPr/>
        <p:txBody>
          <a:bodyPr/>
          <a:lstStyle/>
          <a:p>
            <a:fld id="{C6BF2AB9-14D0-4896-94B0-E5AE1DCDC902}" type="slidenum">
              <a:rPr lang="en-US" smtClean="0"/>
              <a:t>‹#›</a:t>
            </a:fld>
            <a:endParaRPr lang="en-US"/>
          </a:p>
        </p:txBody>
      </p:sp>
    </p:spTree>
    <p:extLst>
      <p:ext uri="{BB962C8B-B14F-4D97-AF65-F5344CB8AC3E}">
        <p14:creationId xmlns:p14="http://schemas.microsoft.com/office/powerpoint/2010/main" val="1191758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15736-843F-456E-9D8F-2641992E98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469813-EE0B-4573-B772-48E64CD1C5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C3401A-8BF2-4FDC-A6E1-4193303AA5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37266A-EFD1-4F87-90C8-A08D8528D7FF}"/>
              </a:ext>
            </a:extLst>
          </p:cNvPr>
          <p:cNvSpPr>
            <a:spLocks noGrp="1"/>
          </p:cNvSpPr>
          <p:nvPr>
            <p:ph type="dt" sz="half" idx="10"/>
          </p:nvPr>
        </p:nvSpPr>
        <p:spPr/>
        <p:txBody>
          <a:bodyPr/>
          <a:lstStyle/>
          <a:p>
            <a:fld id="{00FCE726-F05D-4CC4-9711-9576B269A83F}" type="datetimeFigureOut">
              <a:rPr lang="en-US" smtClean="0"/>
              <a:t>3/26/2022</a:t>
            </a:fld>
            <a:endParaRPr lang="en-US"/>
          </a:p>
        </p:txBody>
      </p:sp>
      <p:sp>
        <p:nvSpPr>
          <p:cNvPr id="6" name="Footer Placeholder 5">
            <a:extLst>
              <a:ext uri="{FF2B5EF4-FFF2-40B4-BE49-F238E27FC236}">
                <a16:creationId xmlns:a16="http://schemas.microsoft.com/office/drawing/2014/main" id="{1C9D4F5A-0CE7-4A32-9249-DCE7DA0CD3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5A4480-D107-496B-919A-91E5B789F8AD}"/>
              </a:ext>
            </a:extLst>
          </p:cNvPr>
          <p:cNvSpPr>
            <a:spLocks noGrp="1"/>
          </p:cNvSpPr>
          <p:nvPr>
            <p:ph type="sldNum" sz="quarter" idx="12"/>
          </p:nvPr>
        </p:nvSpPr>
        <p:spPr/>
        <p:txBody>
          <a:bodyPr/>
          <a:lstStyle/>
          <a:p>
            <a:fld id="{C6BF2AB9-14D0-4896-94B0-E5AE1DCDC902}" type="slidenum">
              <a:rPr lang="en-US" smtClean="0"/>
              <a:t>‹#›</a:t>
            </a:fld>
            <a:endParaRPr lang="en-US"/>
          </a:p>
        </p:txBody>
      </p:sp>
    </p:spTree>
    <p:extLst>
      <p:ext uri="{BB962C8B-B14F-4D97-AF65-F5344CB8AC3E}">
        <p14:creationId xmlns:p14="http://schemas.microsoft.com/office/powerpoint/2010/main" val="2480462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7B04B7-8673-4550-AC03-F22C5D6B76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12B897-30DD-4253-A9CE-A60F6363E8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60F84E-0356-4930-9486-33F4D1A076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FCE726-F05D-4CC4-9711-9576B269A83F}" type="datetimeFigureOut">
              <a:rPr lang="en-US" smtClean="0"/>
              <a:t>3/26/2022</a:t>
            </a:fld>
            <a:endParaRPr lang="en-US"/>
          </a:p>
        </p:txBody>
      </p:sp>
      <p:sp>
        <p:nvSpPr>
          <p:cNvPr id="5" name="Footer Placeholder 4">
            <a:extLst>
              <a:ext uri="{FF2B5EF4-FFF2-40B4-BE49-F238E27FC236}">
                <a16:creationId xmlns:a16="http://schemas.microsoft.com/office/drawing/2014/main" id="{347E831C-4333-4D6F-997A-49E281B0A7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FB44F5-65BB-4EDF-AD92-D57C541AD4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BF2AB9-14D0-4896-94B0-E5AE1DCDC902}" type="slidenum">
              <a:rPr lang="en-US" smtClean="0"/>
              <a:t>‹#›</a:t>
            </a:fld>
            <a:endParaRPr lang="en-US"/>
          </a:p>
        </p:txBody>
      </p:sp>
    </p:spTree>
    <p:extLst>
      <p:ext uri="{BB962C8B-B14F-4D97-AF65-F5344CB8AC3E}">
        <p14:creationId xmlns:p14="http://schemas.microsoft.com/office/powerpoint/2010/main" val="1740315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medium.com/swlh/driver-trees-a-tool-to-make-your-teams-more-successful-88f751e86482" TargetMode="External"/><Relationship Id="rId4" Type="http://schemas.openxmlformats.org/officeDocument/2006/relationships/hyperlink" Target="https://p2p.navy.mi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azure.microsoft.com/en-us/blog/microsoft-launches-azure-health-data-services-to-unify-health-data-and-power-ai-in-the-cloud/"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tcrecord.org/Content.asp?ContentID=1785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hyperlink" Target="https://ml-ops.org/content/end-to-end-ml-workflow"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researchgate.net/publication/259335041_Big_Data_Computing_and_Clouds_Challenges_Solutions_and_Future_Directions"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t.al/"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www.amstat.org/docs/default-source/amstat-documents/gaiseiiprek-12_full.pdf"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hyperlink" Target="https://www.oecd.org/skills/piaac/" TargetMode="External"/><Relationship Id="rId2" Type="http://schemas.openxmlformats.org/officeDocument/2006/relationships/hyperlink" Target="https://www.oecd-ilibrary.org/education/are-15-year-olds-prepared-to-deal-with-fake-news-and-misinformation_6ad5395e-en"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hyperlink" Target="https://www.amstat.org/docs/default-source/amstat-documents/gaisecollege_full.pdf" TargetMode="External"/><Relationship Id="rId2" Type="http://schemas.openxmlformats.org/officeDocument/2006/relationships/hyperlink" Target="http://et.al/"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www.amstat.org/docs/default-source/amstat-documents/gaiseiiprek-12_full.pdf"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eckerson.com/articles/the-data-literacy-imperative-part-iii-data-literacy-assessmen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quanthub.com/data-literacy-assessment/"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23.png"/><Relationship Id="rId4" Type="http://schemas.openxmlformats.org/officeDocument/2006/relationships/hyperlink" Target="https://forces.ca/en/career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dataliteracy.com/data-literacy-score/"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dataliteracy.com/take-the-17-key-traits-self-assessment/" TargetMode="External"/><Relationship Id="rId1" Type="http://schemas.openxmlformats.org/officeDocument/2006/relationships/slideLayout" Target="../slideLayouts/slideLayout2.xml"/><Relationship Id="rId4" Type="http://schemas.openxmlformats.org/officeDocument/2006/relationships/hyperlink" Target="https://business.udemy.com/resources/data-skills-assessment-templat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data.mooc.ca/author/6" TargetMode="External"/><Relationship Id="rId2" Type="http://schemas.openxmlformats.org/officeDocument/2006/relationships/hyperlink" Target="https://data.mooc.ca/author/24"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dalspace.library.dal.ca/bitstream/handle/10222/64578/Strategies%20and%20Best%20Practices%20for%20Data%20Literacy%20Education.pdf?sequence=1&amp;isAllowed=y" TargetMode="External"/><Relationship Id="rId4" Type="http://schemas.openxmlformats.org/officeDocument/2006/relationships/hyperlink" Target="https://data.mooc.ca/feed/21"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catalogue.csps-efpc.gc.ca/product?catalog=DDN302&amp;cm_locale=en"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wested.org/project/data-literacy-assessment-development/" TargetMode="External"/><Relationship Id="rId2" Type="http://schemas.openxmlformats.org/officeDocument/2006/relationships/hyperlink" Target="https://www.questionmark.com/platform-services/questionmark-data-literacy-by-cambridge-assessments/" TargetMode="Externa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researchgate.net/publication/301802243_Data_Literacy_Assessing_Student_Understanding_of_Variability_in_Data"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ncbi.nlm.nih.gov/pmc/articles/PMC7055418/" TargetMode="External"/><Relationship Id="rId2" Type="http://schemas.openxmlformats.org/officeDocument/2006/relationships/hyperlink" Target="https://www.researchgate.net/publication/350169382_Data_literacy_of_high_school_students_on_physics_learning" TargetMode="Externa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aryng.com/data-literacy-test"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pinterest.ca/pin/731905376935604058/?mt=login"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community.alteryx.com/t5/Women-of-Analytics/To-require-Data-Literacy-for-every-university-student-what-does/td-p/542076"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quanthub.com/data-literacy-program/"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openjournals.uwaterloo.ca/index.php/JoCI/article/view/3275"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eckerson.com/articles/the-data-literacy-imperative-part-i-building-a-data-literacy-progra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eckerson.com/articles/the-data-literacy-imperative-part-iv-developing-data-literacy"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uis.unesco.org/sites/default/files/documents/ip51-global-framework-reference-digital-literacy-skills-2018-en.pdf" TargetMode="External"/><Relationship Id="rId2" Type="http://schemas.openxmlformats.org/officeDocument/2006/relationships/hyperlink" Target="http://gaml.uis.unesco.org/" TargetMode="Externa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hyperlink" Target="http://gaml.uis.unesco.org/wp-content/uploads/sites/2/2018/12/4.4.2_02-Assessment-tools-for-monitoring-digital-literacy.pdf" TargetMode="External"/><Relationship Id="rId4" Type="http://schemas.openxmlformats.org/officeDocument/2006/relationships/hyperlink" Target="http://uis.unesco.org/en/blog/digital-literacy-skills-framework-measure"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oecd.org/skills/" TargetMode="External"/><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hyperlink" Target="https://www.oecd.org/education/2030/E2030%20Position%20Paper%20(05.04.2018).pdf" TargetMode="External"/><Relationship Id="rId4" Type="http://schemas.openxmlformats.org/officeDocument/2006/relationships/hyperlink" Target="https://www.oecd.org/skills/centre-for-skills/Strengthening_the_Governance_of_Skills_Systems_Self_Assessment_Tool.pdf"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stateofopendata.od4d.net/chapters/issues/data-literacy.html"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amstat.org/docs/default-source/amstat-documents/gaisecollege_full.pdf" TargetMode="External"/><Relationship Id="rId2" Type="http://schemas.openxmlformats.org/officeDocument/2006/relationships/hyperlink" Target="http://et.al/" TargetMode="External"/><Relationship Id="rId1" Type="http://schemas.openxmlformats.org/officeDocument/2006/relationships/slideLayout" Target="../slideLayouts/slideLayout2.xml"/><Relationship Id="rId4" Type="http://schemas.openxmlformats.org/officeDocument/2006/relationships/hyperlink" Target="https://www.amstat.org/docs/default-source/amstat-documents/gaiseiiprek-12_full.pdf"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dl.acm.org/doi/pdf/10.1145/3450741.3465246"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iase-web.org/documents/SERJ/SERJ16%282%29_Biehler.pdf" TargetMode="External"/><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hyperlink" Target="https://www.tinkerplots.com/"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digitalcommons.odu.edu/cgi/viewcontent.cgi?article=1104&amp;context=teachinglearning_fac_pubs" TargetMode="External"/><Relationship Id="rId2" Type="http://schemas.openxmlformats.org/officeDocument/2006/relationships/hyperlink" Target="https://www.tandfonline.com/doi/full/10.1080/00228958.2017.1334479" TargetMode="Externa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link.springer.com/article/10.1007/s10763-011-9303-2" TargetMode="Externa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files.eric.ed.gov/fulltext/EJ1151410.pdf"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pinterest.ca/pin/332984966170591583/" TargetMode="External"/><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stlouisfed.org/education/lessons-for-teaching-data-literacy" TargetMode="External"/><Relationship Id="rId2" Type="http://schemas.openxmlformats.org/officeDocument/2006/relationships/hyperlink" Target="https://www.stlouisfed.org/education/-/media/project/frbstl/stlouisfed/education/lessons/pdf/fred-gdp-stacking.pdf" TargetMode="Externa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3.xml.rels><?xml version="1.0" encoding="UTF-8" standalone="yes"?>
<Relationships xmlns="http://schemas.openxmlformats.org/package/2006/relationships"><Relationship Id="rId3" Type="http://schemas.openxmlformats.org/officeDocument/2006/relationships/hyperlink" Target="https://datavizproject.com/" TargetMode="External"/><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vaei.vai.org/wp-content/uploads/sites/6/2018/10/Data-Analysis-Strategies.pdf" TargetMode="External"/><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150.statcan.gc.ca/n1/en/catalogue/89200006#wb-auto-2=" TargetMode="External"/><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kubicle.com/library" TargetMode="External"/><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ecm.elearningcurve.com/Online_Data_Stewardship_Education_s/119.htm" TargetMode="External"/><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7.xml.rels><?xml version="1.0" encoding="UTF-8" standalone="yes"?>
<Relationships xmlns="http://schemas.openxmlformats.org/package/2006/relationships"><Relationship Id="rId3" Type="http://schemas.openxmlformats.org/officeDocument/2006/relationships/hyperlink" Target="https://www.gartner.com/en/documents/4003941-how-to-measure-the-value-of-data-literacy" TargetMode="External"/><Relationship Id="rId2" Type="http://schemas.openxmlformats.org/officeDocument/2006/relationships/hyperlink" Target="https://www.gartner.com/en/documents/3983897/toolkit-data-literacy-individual-assessment"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publicsectornetwork.co/wp-content/uploads/2021/09/John-Walsh-PDF.pdf" TargetMode="External"/><Relationship Id="rId2" Type="http://schemas.openxmlformats.org/officeDocument/2006/relationships/hyperlink" Target="https://www.canada.ca/en/department-national-defence/corporate/reports-publications/data-strategy.html"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D8A9C-07F7-4F60-A264-DF9CC00D68F5}"/>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D83FE114-9976-479B-8191-13BB1F98CCA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4148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B07B75-7730-4573-B9C8-835BE39BA242}"/>
              </a:ext>
            </a:extLst>
          </p:cNvPr>
          <p:cNvPicPr>
            <a:picLocks noChangeAspect="1"/>
          </p:cNvPicPr>
          <p:nvPr/>
        </p:nvPicPr>
        <p:blipFill>
          <a:blip r:embed="rId2"/>
          <a:stretch>
            <a:fillRect/>
          </a:stretch>
        </p:blipFill>
        <p:spPr>
          <a:xfrm>
            <a:off x="838200" y="2057680"/>
            <a:ext cx="10740202" cy="2247300"/>
          </a:xfrm>
          <a:prstGeom prst="rect">
            <a:avLst/>
          </a:prstGeom>
        </p:spPr>
      </p:pic>
      <p:pic>
        <p:nvPicPr>
          <p:cNvPr id="9" name="Picture 8" descr="Diagram&#10;&#10;Description automatically generated">
            <a:extLst>
              <a:ext uri="{FF2B5EF4-FFF2-40B4-BE49-F238E27FC236}">
                <a16:creationId xmlns:a16="http://schemas.microsoft.com/office/drawing/2014/main" id="{955B921A-03F4-49F5-9717-0A616684A9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787" y="3975419"/>
            <a:ext cx="4237143" cy="2336481"/>
          </a:xfrm>
          <a:prstGeom prst="rect">
            <a:avLst/>
          </a:prstGeom>
        </p:spPr>
      </p:pic>
      <p:sp>
        <p:nvSpPr>
          <p:cNvPr id="2" name="Title 1">
            <a:extLst>
              <a:ext uri="{FF2B5EF4-FFF2-40B4-BE49-F238E27FC236}">
                <a16:creationId xmlns:a16="http://schemas.microsoft.com/office/drawing/2014/main" id="{CA94D65F-DFEA-4EF9-9514-EA7C4B3D361A}"/>
              </a:ext>
            </a:extLst>
          </p:cNvPr>
          <p:cNvSpPr>
            <a:spLocks noGrp="1"/>
          </p:cNvSpPr>
          <p:nvPr>
            <p:ph type="title"/>
          </p:nvPr>
        </p:nvSpPr>
        <p:spPr/>
        <p:txBody>
          <a:bodyPr/>
          <a:lstStyle/>
          <a:p>
            <a:r>
              <a:rPr lang="en-CA" dirty="0" err="1"/>
              <a:t>Exmples</a:t>
            </a:r>
            <a:r>
              <a:rPr lang="en-CA" dirty="0"/>
              <a:t>…</a:t>
            </a:r>
            <a:endParaRPr lang="en-US" dirty="0"/>
          </a:p>
        </p:txBody>
      </p:sp>
      <p:sp>
        <p:nvSpPr>
          <p:cNvPr id="3" name="Content Placeholder 2">
            <a:extLst>
              <a:ext uri="{FF2B5EF4-FFF2-40B4-BE49-F238E27FC236}">
                <a16:creationId xmlns:a16="http://schemas.microsoft.com/office/drawing/2014/main" id="{1FBB65A8-C311-410E-9364-6114A8492878}"/>
              </a:ext>
            </a:extLst>
          </p:cNvPr>
          <p:cNvSpPr>
            <a:spLocks noGrp="1"/>
          </p:cNvSpPr>
          <p:nvPr>
            <p:ph idx="1"/>
          </p:nvPr>
        </p:nvSpPr>
        <p:spPr/>
        <p:txBody>
          <a:bodyPr/>
          <a:lstStyle/>
          <a:p>
            <a:r>
              <a:rPr lang="en-CA" dirty="0"/>
              <a:t>U.S. Navy – Performance to Plan (P2P)</a:t>
            </a:r>
            <a:endParaRPr lang="en-US" dirty="0"/>
          </a:p>
        </p:txBody>
      </p:sp>
      <p:sp>
        <p:nvSpPr>
          <p:cNvPr id="7" name="TextBox 6">
            <a:extLst>
              <a:ext uri="{FF2B5EF4-FFF2-40B4-BE49-F238E27FC236}">
                <a16:creationId xmlns:a16="http://schemas.microsoft.com/office/drawing/2014/main" id="{B037DFC1-34DA-4F49-92CA-B7574F6B6168}"/>
              </a:ext>
            </a:extLst>
          </p:cNvPr>
          <p:cNvSpPr txBox="1"/>
          <p:nvPr/>
        </p:nvSpPr>
        <p:spPr>
          <a:xfrm>
            <a:off x="1032302" y="6176963"/>
            <a:ext cx="6098720" cy="369332"/>
          </a:xfrm>
          <a:prstGeom prst="rect">
            <a:avLst/>
          </a:prstGeom>
          <a:noFill/>
        </p:spPr>
        <p:txBody>
          <a:bodyPr wrap="square">
            <a:spAutoFit/>
          </a:bodyPr>
          <a:lstStyle/>
          <a:p>
            <a:r>
              <a:rPr lang="en-US" dirty="0">
                <a:hlinkClick r:id="rId4"/>
              </a:rPr>
              <a:t>https://p2p.navy.mil/</a:t>
            </a:r>
            <a:r>
              <a:rPr lang="en-US" dirty="0"/>
              <a:t> </a:t>
            </a:r>
          </a:p>
        </p:txBody>
      </p:sp>
      <p:sp>
        <p:nvSpPr>
          <p:cNvPr id="15" name="TextBox 14">
            <a:extLst>
              <a:ext uri="{FF2B5EF4-FFF2-40B4-BE49-F238E27FC236}">
                <a16:creationId xmlns:a16="http://schemas.microsoft.com/office/drawing/2014/main" id="{534F6C46-4133-42F0-A971-2F8DBC6D2C11}"/>
              </a:ext>
            </a:extLst>
          </p:cNvPr>
          <p:cNvSpPr txBox="1"/>
          <p:nvPr/>
        </p:nvSpPr>
        <p:spPr>
          <a:xfrm>
            <a:off x="5792517" y="6220789"/>
            <a:ext cx="6098240" cy="646331"/>
          </a:xfrm>
          <a:prstGeom prst="rect">
            <a:avLst/>
          </a:prstGeom>
          <a:noFill/>
        </p:spPr>
        <p:txBody>
          <a:bodyPr wrap="square">
            <a:spAutoFit/>
          </a:bodyPr>
          <a:lstStyle/>
          <a:p>
            <a:r>
              <a:rPr lang="en-US" dirty="0">
                <a:hlinkClick r:id="rId5"/>
              </a:rPr>
              <a:t>https://medium.com/swlh/driver-trees-a-tool-to-make-your-teams-more-successful-88f751e86482</a:t>
            </a:r>
            <a:r>
              <a:rPr lang="en-US" dirty="0"/>
              <a:t> </a:t>
            </a:r>
          </a:p>
        </p:txBody>
      </p:sp>
      <p:cxnSp>
        <p:nvCxnSpPr>
          <p:cNvPr id="17" name="Straight Arrow Connector 16">
            <a:extLst>
              <a:ext uri="{FF2B5EF4-FFF2-40B4-BE49-F238E27FC236}">
                <a16:creationId xmlns:a16="http://schemas.microsoft.com/office/drawing/2014/main" id="{38486869-48ED-48D3-A5BF-72D51BD2FAC8}"/>
              </a:ext>
            </a:extLst>
          </p:cNvPr>
          <p:cNvCxnSpPr/>
          <p:nvPr/>
        </p:nvCxnSpPr>
        <p:spPr>
          <a:xfrm flipH="1">
            <a:off x="4450976" y="3778624"/>
            <a:ext cx="309283" cy="4034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8A7C513-AC13-4F50-90C8-4255F23B5600}"/>
              </a:ext>
            </a:extLst>
          </p:cNvPr>
          <p:cNvSpPr txBox="1"/>
          <p:nvPr/>
        </p:nvSpPr>
        <p:spPr>
          <a:xfrm>
            <a:off x="7329374" y="1363960"/>
            <a:ext cx="4361329" cy="923330"/>
          </a:xfrm>
          <a:prstGeom prst="rect">
            <a:avLst/>
          </a:prstGeom>
          <a:noFill/>
        </p:spPr>
        <p:txBody>
          <a:bodyPr wrap="square">
            <a:spAutoFit/>
          </a:bodyPr>
          <a:lstStyle/>
          <a:p>
            <a:r>
              <a:rPr lang="en-US" dirty="0">
                <a:effectLst/>
                <a:latin typeface="arial" panose="020B0604020202020204" pitchFamily="34" charset="0"/>
              </a:rPr>
              <a:t>Drive Navy performance improvement through mission-driven metric reporting advanced data analytics techniques</a:t>
            </a:r>
            <a:endParaRPr lang="en-US" dirty="0"/>
          </a:p>
        </p:txBody>
      </p:sp>
      <p:pic>
        <p:nvPicPr>
          <p:cNvPr id="22" name="Picture 21">
            <a:extLst>
              <a:ext uri="{FF2B5EF4-FFF2-40B4-BE49-F238E27FC236}">
                <a16:creationId xmlns:a16="http://schemas.microsoft.com/office/drawing/2014/main" id="{F7289F4B-EE09-41B8-9FD0-9979D8233534}"/>
              </a:ext>
            </a:extLst>
          </p:cNvPr>
          <p:cNvPicPr>
            <a:picLocks noChangeAspect="1"/>
          </p:cNvPicPr>
          <p:nvPr/>
        </p:nvPicPr>
        <p:blipFill>
          <a:blip r:embed="rId6"/>
          <a:stretch>
            <a:fillRect/>
          </a:stretch>
        </p:blipFill>
        <p:spPr>
          <a:xfrm>
            <a:off x="6096000" y="4439917"/>
            <a:ext cx="5122760" cy="1184270"/>
          </a:xfrm>
          <a:prstGeom prst="rect">
            <a:avLst/>
          </a:prstGeom>
        </p:spPr>
      </p:pic>
      <p:cxnSp>
        <p:nvCxnSpPr>
          <p:cNvPr id="24" name="Straight Arrow Connector 23">
            <a:extLst>
              <a:ext uri="{FF2B5EF4-FFF2-40B4-BE49-F238E27FC236}">
                <a16:creationId xmlns:a16="http://schemas.microsoft.com/office/drawing/2014/main" id="{32297A61-85E3-4CD0-994F-6A2918814EEF}"/>
              </a:ext>
            </a:extLst>
          </p:cNvPr>
          <p:cNvCxnSpPr/>
          <p:nvPr/>
        </p:nvCxnSpPr>
        <p:spPr>
          <a:xfrm>
            <a:off x="6387353" y="3778624"/>
            <a:ext cx="349623" cy="4034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BFB8B5F-A0C3-436C-A63F-1D9C0AF764ED}"/>
              </a:ext>
            </a:extLst>
          </p:cNvPr>
          <p:cNvSpPr txBox="1"/>
          <p:nvPr/>
        </p:nvSpPr>
        <p:spPr>
          <a:xfrm>
            <a:off x="7438465" y="5621727"/>
            <a:ext cx="3402106" cy="369332"/>
          </a:xfrm>
          <a:prstGeom prst="rect">
            <a:avLst/>
          </a:prstGeom>
          <a:noFill/>
        </p:spPr>
        <p:txBody>
          <a:bodyPr wrap="square" rtlCol="0">
            <a:spAutoFit/>
          </a:bodyPr>
          <a:lstStyle/>
          <a:p>
            <a:r>
              <a:rPr lang="en-CA" dirty="0"/>
              <a:t>Data Dictionary</a:t>
            </a:r>
            <a:endParaRPr lang="en-US" dirty="0"/>
          </a:p>
        </p:txBody>
      </p:sp>
      <p:sp>
        <p:nvSpPr>
          <p:cNvPr id="26" name="TextBox 25">
            <a:extLst>
              <a:ext uri="{FF2B5EF4-FFF2-40B4-BE49-F238E27FC236}">
                <a16:creationId xmlns:a16="http://schemas.microsoft.com/office/drawing/2014/main" id="{0781D920-A92D-402A-A396-B10D36E0B649}"/>
              </a:ext>
            </a:extLst>
          </p:cNvPr>
          <p:cNvSpPr txBox="1"/>
          <p:nvPr/>
        </p:nvSpPr>
        <p:spPr>
          <a:xfrm>
            <a:off x="3422208" y="5573236"/>
            <a:ext cx="1798018" cy="369332"/>
          </a:xfrm>
          <a:prstGeom prst="rect">
            <a:avLst/>
          </a:prstGeom>
          <a:noFill/>
        </p:spPr>
        <p:txBody>
          <a:bodyPr wrap="square" rtlCol="0">
            <a:spAutoFit/>
          </a:bodyPr>
          <a:lstStyle/>
          <a:p>
            <a:r>
              <a:rPr lang="en-CA" dirty="0"/>
              <a:t>Driver Tree</a:t>
            </a:r>
            <a:endParaRPr lang="en-US" dirty="0"/>
          </a:p>
        </p:txBody>
      </p:sp>
    </p:spTree>
    <p:extLst>
      <p:ext uri="{BB962C8B-B14F-4D97-AF65-F5344CB8AC3E}">
        <p14:creationId xmlns:p14="http://schemas.microsoft.com/office/powerpoint/2010/main" val="161040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a:extLst>
              <a:ext uri="{FF2B5EF4-FFF2-40B4-BE49-F238E27FC236}">
                <a16:creationId xmlns:a16="http://schemas.microsoft.com/office/drawing/2014/main" id="{4396DCD6-0CD5-4EBF-A8CF-4701A57A77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894" y="2719556"/>
            <a:ext cx="7543800" cy="31306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9950C85-438B-4C86-B904-178E51126F68}"/>
              </a:ext>
            </a:extLst>
          </p:cNvPr>
          <p:cNvSpPr>
            <a:spLocks noGrp="1"/>
          </p:cNvSpPr>
          <p:nvPr>
            <p:ph type="title"/>
          </p:nvPr>
        </p:nvSpPr>
        <p:spPr/>
        <p:txBody>
          <a:bodyPr/>
          <a:lstStyle/>
          <a:p>
            <a:r>
              <a:rPr lang="en-CA" dirty="0"/>
              <a:t>Examples</a:t>
            </a:r>
            <a:endParaRPr lang="en-US" dirty="0"/>
          </a:p>
        </p:txBody>
      </p:sp>
      <p:sp>
        <p:nvSpPr>
          <p:cNvPr id="3" name="Content Placeholder 2">
            <a:extLst>
              <a:ext uri="{FF2B5EF4-FFF2-40B4-BE49-F238E27FC236}">
                <a16:creationId xmlns:a16="http://schemas.microsoft.com/office/drawing/2014/main" id="{4789B795-8034-4361-BFA5-422CFF84C34E}"/>
              </a:ext>
            </a:extLst>
          </p:cNvPr>
          <p:cNvSpPr>
            <a:spLocks noGrp="1"/>
          </p:cNvSpPr>
          <p:nvPr>
            <p:ph idx="1"/>
          </p:nvPr>
        </p:nvSpPr>
        <p:spPr/>
        <p:txBody>
          <a:bodyPr/>
          <a:lstStyle/>
          <a:p>
            <a:pPr marL="0" indent="0">
              <a:buNone/>
            </a:pPr>
            <a:r>
              <a:rPr lang="en-CA" dirty="0"/>
              <a:t>Azure Health Data Services</a:t>
            </a:r>
            <a:endParaRPr lang="en-US" dirty="0"/>
          </a:p>
        </p:txBody>
      </p:sp>
      <p:sp>
        <p:nvSpPr>
          <p:cNvPr id="21" name="TextBox 20">
            <a:extLst>
              <a:ext uri="{FF2B5EF4-FFF2-40B4-BE49-F238E27FC236}">
                <a16:creationId xmlns:a16="http://schemas.microsoft.com/office/drawing/2014/main" id="{898160C7-3A51-4C80-8172-A2C22C78C719}"/>
              </a:ext>
            </a:extLst>
          </p:cNvPr>
          <p:cNvSpPr txBox="1"/>
          <p:nvPr/>
        </p:nvSpPr>
        <p:spPr>
          <a:xfrm>
            <a:off x="838200" y="5715298"/>
            <a:ext cx="10515600" cy="923330"/>
          </a:xfrm>
          <a:prstGeom prst="rect">
            <a:avLst/>
          </a:prstGeom>
          <a:noFill/>
        </p:spPr>
        <p:txBody>
          <a:bodyPr wrap="square">
            <a:spAutoFit/>
          </a:bodyPr>
          <a:lstStyle/>
          <a:p>
            <a:r>
              <a:rPr lang="en-US" dirty="0"/>
              <a:t>Heather Jordan Cartwright. 2022. Microsoft launches Azure Health Data Services to unify health data and power AI in the cloud. Microsoft. </a:t>
            </a:r>
            <a:r>
              <a:rPr lang="en-US" dirty="0">
                <a:hlinkClick r:id="rId3"/>
              </a:rPr>
              <a:t>https://azure.microsoft.com/en-us/blog/microsoft-launches-azure-health-data-services-to-unify-health-data-and-power-ai-in-the-cloud/</a:t>
            </a:r>
            <a:r>
              <a:rPr lang="en-US" dirty="0"/>
              <a:t>   </a:t>
            </a:r>
          </a:p>
        </p:txBody>
      </p:sp>
      <p:sp>
        <p:nvSpPr>
          <p:cNvPr id="23" name="TextBox 22">
            <a:extLst>
              <a:ext uri="{FF2B5EF4-FFF2-40B4-BE49-F238E27FC236}">
                <a16:creationId xmlns:a16="http://schemas.microsoft.com/office/drawing/2014/main" id="{F524C88B-3B51-4CE5-A3CE-D8A8FD608537}"/>
              </a:ext>
            </a:extLst>
          </p:cNvPr>
          <p:cNvSpPr txBox="1"/>
          <p:nvPr/>
        </p:nvSpPr>
        <p:spPr>
          <a:xfrm>
            <a:off x="838200" y="2382363"/>
            <a:ext cx="10183906" cy="646331"/>
          </a:xfrm>
          <a:prstGeom prst="rect">
            <a:avLst/>
          </a:prstGeom>
          <a:noFill/>
        </p:spPr>
        <p:txBody>
          <a:bodyPr wrap="square">
            <a:spAutoFit/>
          </a:bodyPr>
          <a:lstStyle/>
          <a:p>
            <a:r>
              <a:rPr lang="en-US" dirty="0"/>
              <a:t>Example of data management and use (in health care). "Azure Health Data Services, a platform as a service (PaaS) designed to support Protected Health Information (PHI) in the cloud."</a:t>
            </a:r>
          </a:p>
        </p:txBody>
      </p:sp>
    </p:spTree>
    <p:extLst>
      <p:ext uri="{BB962C8B-B14F-4D97-AF65-F5344CB8AC3E}">
        <p14:creationId xmlns:p14="http://schemas.microsoft.com/office/powerpoint/2010/main" val="1906735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50C85-438B-4C86-B904-178E51126F68}"/>
              </a:ext>
            </a:extLst>
          </p:cNvPr>
          <p:cNvSpPr>
            <a:spLocks noGrp="1"/>
          </p:cNvSpPr>
          <p:nvPr>
            <p:ph type="title"/>
          </p:nvPr>
        </p:nvSpPr>
        <p:spPr/>
        <p:txBody>
          <a:bodyPr/>
          <a:lstStyle/>
          <a:p>
            <a:r>
              <a:rPr lang="en-CA" dirty="0"/>
              <a:t>Examples</a:t>
            </a:r>
            <a:endParaRPr lang="en-US" dirty="0"/>
          </a:p>
        </p:txBody>
      </p:sp>
      <p:sp>
        <p:nvSpPr>
          <p:cNvPr id="3" name="Content Placeholder 2">
            <a:extLst>
              <a:ext uri="{FF2B5EF4-FFF2-40B4-BE49-F238E27FC236}">
                <a16:creationId xmlns:a16="http://schemas.microsoft.com/office/drawing/2014/main" id="{4789B795-8034-4361-BFA5-422CFF84C34E}"/>
              </a:ext>
            </a:extLst>
          </p:cNvPr>
          <p:cNvSpPr>
            <a:spLocks noGrp="1"/>
          </p:cNvSpPr>
          <p:nvPr>
            <p:ph idx="1"/>
          </p:nvPr>
        </p:nvSpPr>
        <p:spPr>
          <a:xfrm>
            <a:off x="838200" y="1825625"/>
            <a:ext cx="10183906" cy="2182849"/>
          </a:xfrm>
        </p:spPr>
        <p:txBody>
          <a:bodyPr/>
          <a:lstStyle/>
          <a:p>
            <a:pPr marL="0" indent="0">
              <a:buNone/>
            </a:pPr>
            <a:r>
              <a:rPr lang="en-CA" dirty="0" err="1"/>
              <a:t>Datawise</a:t>
            </a:r>
            <a:endParaRPr lang="en-US" dirty="0"/>
          </a:p>
        </p:txBody>
      </p:sp>
      <p:sp>
        <p:nvSpPr>
          <p:cNvPr id="23" name="TextBox 22">
            <a:extLst>
              <a:ext uri="{FF2B5EF4-FFF2-40B4-BE49-F238E27FC236}">
                <a16:creationId xmlns:a16="http://schemas.microsoft.com/office/drawing/2014/main" id="{F524C88B-3B51-4CE5-A3CE-D8A8FD608537}"/>
              </a:ext>
            </a:extLst>
          </p:cNvPr>
          <p:cNvSpPr txBox="1"/>
          <p:nvPr/>
        </p:nvSpPr>
        <p:spPr>
          <a:xfrm>
            <a:off x="838200" y="2382363"/>
            <a:ext cx="4191000" cy="2092881"/>
          </a:xfrm>
          <a:prstGeom prst="rect">
            <a:avLst/>
          </a:prstGeom>
          <a:noFill/>
        </p:spPr>
        <p:txBody>
          <a:bodyPr wrap="square">
            <a:spAutoFit/>
          </a:bodyPr>
          <a:lstStyle/>
          <a:p>
            <a:r>
              <a:rPr lang="en-US" dirty="0"/>
              <a:t>Program to teach instructors to use data to support learning and assessment</a:t>
            </a:r>
            <a:endParaRPr lang="en-US" sz="1200" dirty="0"/>
          </a:p>
          <a:p>
            <a:endParaRPr lang="en-US" sz="1200" dirty="0"/>
          </a:p>
          <a:p>
            <a:r>
              <a:rPr lang="en-US" sz="1600" dirty="0"/>
              <a:t>Addresses “a need to bridge the resources of an institution of higher education with the instructional capacity of professional development providers and the authentic experiences of school-based practitioners.”</a:t>
            </a:r>
            <a:endParaRPr lang="en-US" dirty="0"/>
          </a:p>
        </p:txBody>
      </p:sp>
      <p:sp>
        <p:nvSpPr>
          <p:cNvPr id="8" name="TextBox 7">
            <a:extLst>
              <a:ext uri="{FF2B5EF4-FFF2-40B4-BE49-F238E27FC236}">
                <a16:creationId xmlns:a16="http://schemas.microsoft.com/office/drawing/2014/main" id="{A7CE2A32-38FA-4F0A-9FFE-864D471A1912}"/>
              </a:ext>
            </a:extLst>
          </p:cNvPr>
          <p:cNvSpPr txBox="1"/>
          <p:nvPr/>
        </p:nvSpPr>
        <p:spPr>
          <a:xfrm>
            <a:off x="380114" y="4565212"/>
            <a:ext cx="4734147" cy="1438471"/>
          </a:xfrm>
          <a:prstGeom prst="rect">
            <a:avLst/>
          </a:prstGeom>
          <a:noFill/>
        </p:spPr>
        <p:txBody>
          <a:bodyPr wrap="square">
            <a:spAutoFit/>
          </a:bodyPr>
          <a:lstStyle/>
          <a:p>
            <a:pPr marL="457200">
              <a:lnSpc>
                <a:spcPct val="115000"/>
              </a:lnSpc>
              <a:spcAft>
                <a:spcPts val="0"/>
              </a:spcAft>
            </a:pPr>
            <a:r>
              <a:rPr lang="en-US" sz="1100" dirty="0">
                <a:solidFill>
                  <a:srgbClr val="000000"/>
                </a:solidFill>
                <a:effectLst/>
                <a:latin typeface="Arial" panose="020B0604020202020204" pitchFamily="34" charset="0"/>
              </a:rPr>
              <a:t>Candice </a:t>
            </a:r>
            <a:r>
              <a:rPr lang="en-US" sz="1100" dirty="0" err="1">
                <a:solidFill>
                  <a:srgbClr val="000000"/>
                </a:solidFill>
                <a:effectLst/>
                <a:latin typeface="Arial" panose="020B0604020202020204" pitchFamily="34" charset="0"/>
              </a:rPr>
              <a:t>Bocala</a:t>
            </a:r>
            <a:r>
              <a:rPr lang="en-US" sz="1100" dirty="0">
                <a:solidFill>
                  <a:srgbClr val="000000"/>
                </a:solidFill>
                <a:effectLst/>
                <a:latin typeface="Arial" panose="020B0604020202020204" pitchFamily="34" charset="0"/>
              </a:rPr>
              <a:t>, Kathryn Parker </a:t>
            </a:r>
            <a:r>
              <a:rPr lang="en-US" sz="1100" dirty="0" err="1">
                <a:solidFill>
                  <a:srgbClr val="000000"/>
                </a:solidFill>
                <a:effectLst/>
                <a:latin typeface="Arial" panose="020B0604020202020204" pitchFamily="34" charset="0"/>
              </a:rPr>
              <a:t>Boudett</a:t>
            </a:r>
            <a:r>
              <a:rPr lang="en-US" sz="1100" dirty="0">
                <a:solidFill>
                  <a:srgbClr val="000000"/>
                </a:solidFill>
                <a:effectLst/>
                <a:latin typeface="Arial" panose="020B0604020202020204" pitchFamily="34" charset="0"/>
              </a:rPr>
              <a:t>, Teaching Educators Habits of Mind for Using Data Wisely, Teachers College Record. </a:t>
            </a:r>
            <a:r>
              <a:rPr lang="en-US" sz="1100" u="sng" dirty="0">
                <a:solidFill>
                  <a:srgbClr val="004466"/>
                </a:solidFill>
                <a:effectLst/>
                <a:latin typeface="Arial" panose="020B0604020202020204" pitchFamily="34" charset="0"/>
                <a:hlinkClick r:id="rId2"/>
              </a:rPr>
              <a:t>https://www.tcrecord.org/Content.asp?ContentID=17853</a:t>
            </a:r>
            <a:r>
              <a:rPr lang="en-US" sz="1100" dirty="0">
                <a:solidFill>
                  <a:srgbClr val="000000"/>
                </a:solidFill>
                <a:effectLst/>
                <a:latin typeface="Arial" panose="020B0604020202020204" pitchFamily="34" charset="0"/>
              </a:rPr>
              <a:t> </a:t>
            </a:r>
          </a:p>
          <a:p>
            <a:pPr marL="457200">
              <a:lnSpc>
                <a:spcPct val="115000"/>
              </a:lnSpc>
              <a:spcAft>
                <a:spcPts val="1000"/>
              </a:spcAft>
            </a:pPr>
            <a:r>
              <a:rPr lang="en-US" sz="1100" dirty="0" err="1">
                <a:solidFill>
                  <a:srgbClr val="000000"/>
                </a:solidFill>
                <a:effectLst/>
                <a:latin typeface="Arial" panose="020B0604020202020204" pitchFamily="34" charset="0"/>
              </a:rPr>
              <a:t>Boudett</a:t>
            </a:r>
            <a:r>
              <a:rPr lang="en-US" sz="1100" dirty="0">
                <a:solidFill>
                  <a:srgbClr val="000000"/>
                </a:solidFill>
                <a:effectLst/>
                <a:latin typeface="Arial" panose="020B0604020202020204" pitchFamily="34" charset="0"/>
              </a:rPr>
              <a:t>, K. P., City, E. A., &amp; Murnane, R. J.</a:t>
            </a:r>
            <a:r>
              <a:rPr lang="en-US" sz="1100" i="1" dirty="0">
                <a:solidFill>
                  <a:srgbClr val="000000"/>
                </a:solidFill>
                <a:effectLst/>
                <a:latin typeface="Arial" panose="020B0604020202020204" pitchFamily="34" charset="0"/>
              </a:rPr>
              <a:t> </a:t>
            </a:r>
            <a:r>
              <a:rPr lang="en-US" sz="1100" dirty="0">
                <a:solidFill>
                  <a:srgbClr val="000000"/>
                </a:solidFill>
                <a:effectLst/>
                <a:latin typeface="Arial" panose="020B0604020202020204" pitchFamily="34" charset="0"/>
              </a:rPr>
              <a:t>(2013). </a:t>
            </a:r>
            <a:r>
              <a:rPr lang="en-US" sz="1100" i="1" dirty="0">
                <a:solidFill>
                  <a:srgbClr val="000000"/>
                </a:solidFill>
                <a:effectLst/>
                <a:latin typeface="Arial" panose="020B0604020202020204" pitchFamily="34" charset="0"/>
              </a:rPr>
              <a:t>Data Wise: A step-by-step guide to using assessment results to improve learning and teaching</a:t>
            </a:r>
            <a:r>
              <a:rPr lang="en-US" sz="1100" dirty="0">
                <a:solidFill>
                  <a:srgbClr val="000000"/>
                </a:solidFill>
                <a:effectLst/>
                <a:latin typeface="Arial" panose="020B0604020202020204" pitchFamily="34" charset="0"/>
              </a:rPr>
              <a:t> (revised and expanded ed.). Cambridge, MA: Harvard Education Press.</a:t>
            </a:r>
          </a:p>
        </p:txBody>
      </p:sp>
      <p:pic>
        <p:nvPicPr>
          <p:cNvPr id="6" name="Picture 5">
            <a:extLst>
              <a:ext uri="{FF2B5EF4-FFF2-40B4-BE49-F238E27FC236}">
                <a16:creationId xmlns:a16="http://schemas.microsoft.com/office/drawing/2014/main" id="{AE3CEA4C-9D45-426D-89F3-28CDBC839284}"/>
              </a:ext>
            </a:extLst>
          </p:cNvPr>
          <p:cNvPicPr>
            <a:picLocks noChangeAspect="1"/>
          </p:cNvPicPr>
          <p:nvPr/>
        </p:nvPicPr>
        <p:blipFill>
          <a:blip r:embed="rId3"/>
          <a:stretch>
            <a:fillRect/>
          </a:stretch>
        </p:blipFill>
        <p:spPr>
          <a:xfrm>
            <a:off x="5571951" y="1373269"/>
            <a:ext cx="4933016" cy="4713513"/>
          </a:xfrm>
          <a:prstGeom prst="rect">
            <a:avLst/>
          </a:prstGeom>
        </p:spPr>
      </p:pic>
    </p:spTree>
    <p:extLst>
      <p:ext uri="{BB962C8B-B14F-4D97-AF65-F5344CB8AC3E}">
        <p14:creationId xmlns:p14="http://schemas.microsoft.com/office/powerpoint/2010/main" val="4207829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373BD-6B94-4DB6-A4B8-76424C199AD5}"/>
              </a:ext>
            </a:extLst>
          </p:cNvPr>
          <p:cNvSpPr>
            <a:spLocks noGrp="1"/>
          </p:cNvSpPr>
          <p:nvPr>
            <p:ph type="title"/>
          </p:nvPr>
        </p:nvSpPr>
        <p:spPr/>
        <p:txBody>
          <a:bodyPr/>
          <a:lstStyle/>
          <a:p>
            <a:r>
              <a:rPr lang="en-CA" dirty="0"/>
              <a:t>Data</a:t>
            </a:r>
            <a:endParaRPr lang="en-US" dirty="0"/>
          </a:p>
        </p:txBody>
      </p:sp>
      <p:sp>
        <p:nvSpPr>
          <p:cNvPr id="3" name="Content Placeholder 2">
            <a:extLst>
              <a:ext uri="{FF2B5EF4-FFF2-40B4-BE49-F238E27FC236}">
                <a16:creationId xmlns:a16="http://schemas.microsoft.com/office/drawing/2014/main" id="{D062C13E-1A15-4949-9E4E-BFEEBC8694CE}"/>
              </a:ext>
            </a:extLst>
          </p:cNvPr>
          <p:cNvSpPr>
            <a:spLocks noGrp="1"/>
          </p:cNvSpPr>
          <p:nvPr>
            <p:ph idx="1"/>
          </p:nvPr>
        </p:nvSpPr>
        <p:spPr>
          <a:xfrm>
            <a:off x="838200" y="1825625"/>
            <a:ext cx="5413744" cy="4351338"/>
          </a:xfrm>
        </p:spPr>
        <p:txBody>
          <a:bodyPr>
            <a:normAutofit/>
          </a:bodyPr>
          <a:lstStyle/>
          <a:p>
            <a:r>
              <a:rPr lang="en-US" sz="2400" dirty="0"/>
              <a:t>“The representation of facts as text, numbers, graphics, images, sound, or video” (The Department of National </a:t>
            </a:r>
            <a:r>
              <a:rPr lang="en-US" sz="2400" dirty="0" err="1"/>
              <a:t>Defence</a:t>
            </a:r>
            <a:r>
              <a:rPr lang="en-US" sz="2400" dirty="0"/>
              <a:t> and Canadian Armed Forces Data Strategy, 2019) </a:t>
            </a:r>
          </a:p>
          <a:p>
            <a:r>
              <a:rPr lang="en-US" sz="2400" dirty="0"/>
              <a:t>“An object, variable, or piece of information that has the perceived capacity to be collected, stored, and identifiable.” (Bhargava, et.al., 2015) </a:t>
            </a:r>
          </a:p>
        </p:txBody>
      </p:sp>
      <p:pic>
        <p:nvPicPr>
          <p:cNvPr id="6" name="Picture 5" descr="Graphical user interface, application&#10;&#10;Description automatically generated">
            <a:extLst>
              <a:ext uri="{FF2B5EF4-FFF2-40B4-BE49-F238E27FC236}">
                <a16:creationId xmlns:a16="http://schemas.microsoft.com/office/drawing/2014/main" id="{906B8833-8908-495B-9313-96DDD37DDD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1325" y="1825625"/>
            <a:ext cx="4180629" cy="4351338"/>
          </a:xfrm>
          <a:prstGeom prst="rect">
            <a:avLst/>
          </a:prstGeom>
        </p:spPr>
      </p:pic>
    </p:spTree>
    <p:extLst>
      <p:ext uri="{BB962C8B-B14F-4D97-AF65-F5344CB8AC3E}">
        <p14:creationId xmlns:p14="http://schemas.microsoft.com/office/powerpoint/2010/main" val="3896371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373BD-6B94-4DB6-A4B8-76424C199AD5}"/>
              </a:ext>
            </a:extLst>
          </p:cNvPr>
          <p:cNvSpPr>
            <a:spLocks noGrp="1"/>
          </p:cNvSpPr>
          <p:nvPr>
            <p:ph type="title"/>
          </p:nvPr>
        </p:nvSpPr>
        <p:spPr/>
        <p:txBody>
          <a:bodyPr/>
          <a:lstStyle/>
          <a:p>
            <a:r>
              <a:rPr lang="en-CA" dirty="0"/>
              <a:t>Data</a:t>
            </a:r>
            <a:endParaRPr lang="en-US" dirty="0"/>
          </a:p>
        </p:txBody>
      </p:sp>
      <p:sp>
        <p:nvSpPr>
          <p:cNvPr id="3" name="Content Placeholder 2">
            <a:extLst>
              <a:ext uri="{FF2B5EF4-FFF2-40B4-BE49-F238E27FC236}">
                <a16:creationId xmlns:a16="http://schemas.microsoft.com/office/drawing/2014/main" id="{D062C13E-1A15-4949-9E4E-BFEEBC8694CE}"/>
              </a:ext>
            </a:extLst>
          </p:cNvPr>
          <p:cNvSpPr>
            <a:spLocks noGrp="1"/>
          </p:cNvSpPr>
          <p:nvPr>
            <p:ph idx="1"/>
          </p:nvPr>
        </p:nvSpPr>
        <p:spPr/>
        <p:txBody>
          <a:bodyPr/>
          <a:lstStyle/>
          <a:p>
            <a:r>
              <a:rPr lang="en-CA" dirty="0"/>
              <a:t>Types of data</a:t>
            </a:r>
            <a:endParaRPr lang="en-US" dirty="0"/>
          </a:p>
        </p:txBody>
      </p:sp>
      <p:graphicFrame>
        <p:nvGraphicFramePr>
          <p:cNvPr id="5" name="Diagram 4">
            <a:extLst>
              <a:ext uri="{FF2B5EF4-FFF2-40B4-BE49-F238E27FC236}">
                <a16:creationId xmlns:a16="http://schemas.microsoft.com/office/drawing/2014/main" id="{22449DC7-FDE7-4063-8B5F-CE8F3D3BB798}"/>
              </a:ext>
            </a:extLst>
          </p:cNvPr>
          <p:cNvGraphicFramePr/>
          <p:nvPr>
            <p:extLst>
              <p:ext uri="{D42A27DB-BD31-4B8C-83A1-F6EECF244321}">
                <p14:modId xmlns:p14="http://schemas.microsoft.com/office/powerpoint/2010/main" val="4108863450"/>
              </p:ext>
            </p:extLst>
          </p:nvPr>
        </p:nvGraphicFramePr>
        <p:xfrm>
          <a:off x="2339163" y="861238"/>
          <a:ext cx="7963786" cy="5315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106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373BD-6B94-4DB6-A4B8-76424C199AD5}"/>
              </a:ext>
            </a:extLst>
          </p:cNvPr>
          <p:cNvSpPr>
            <a:spLocks noGrp="1"/>
          </p:cNvSpPr>
          <p:nvPr>
            <p:ph type="title"/>
          </p:nvPr>
        </p:nvSpPr>
        <p:spPr/>
        <p:txBody>
          <a:bodyPr/>
          <a:lstStyle/>
          <a:p>
            <a:r>
              <a:rPr lang="en-CA" dirty="0"/>
              <a:t>Data</a:t>
            </a:r>
            <a:endParaRPr lang="en-US" dirty="0"/>
          </a:p>
        </p:txBody>
      </p:sp>
      <p:sp>
        <p:nvSpPr>
          <p:cNvPr id="3" name="Content Placeholder 2">
            <a:extLst>
              <a:ext uri="{FF2B5EF4-FFF2-40B4-BE49-F238E27FC236}">
                <a16:creationId xmlns:a16="http://schemas.microsoft.com/office/drawing/2014/main" id="{D062C13E-1A15-4949-9E4E-BFEEBC8694CE}"/>
              </a:ext>
            </a:extLst>
          </p:cNvPr>
          <p:cNvSpPr>
            <a:spLocks noGrp="1"/>
          </p:cNvSpPr>
          <p:nvPr>
            <p:ph idx="1"/>
          </p:nvPr>
        </p:nvSpPr>
        <p:spPr/>
        <p:txBody>
          <a:bodyPr/>
          <a:lstStyle/>
          <a:p>
            <a:r>
              <a:rPr lang="en-CA" dirty="0"/>
              <a:t>Types of data</a:t>
            </a:r>
            <a:endParaRPr lang="en-US" dirty="0"/>
          </a:p>
        </p:txBody>
      </p:sp>
      <p:graphicFrame>
        <p:nvGraphicFramePr>
          <p:cNvPr id="5" name="Diagram 4">
            <a:extLst>
              <a:ext uri="{FF2B5EF4-FFF2-40B4-BE49-F238E27FC236}">
                <a16:creationId xmlns:a16="http://schemas.microsoft.com/office/drawing/2014/main" id="{22449DC7-FDE7-4063-8B5F-CE8F3D3BB798}"/>
              </a:ext>
            </a:extLst>
          </p:cNvPr>
          <p:cNvGraphicFramePr/>
          <p:nvPr>
            <p:extLst>
              <p:ext uri="{D42A27DB-BD31-4B8C-83A1-F6EECF244321}">
                <p14:modId xmlns:p14="http://schemas.microsoft.com/office/powerpoint/2010/main" val="254384982"/>
              </p:ext>
            </p:extLst>
          </p:nvPr>
        </p:nvGraphicFramePr>
        <p:xfrm>
          <a:off x="2339163" y="861238"/>
          <a:ext cx="7963786" cy="5315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7298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373BD-6B94-4DB6-A4B8-76424C199AD5}"/>
              </a:ext>
            </a:extLst>
          </p:cNvPr>
          <p:cNvSpPr>
            <a:spLocks noGrp="1"/>
          </p:cNvSpPr>
          <p:nvPr>
            <p:ph type="title"/>
          </p:nvPr>
        </p:nvSpPr>
        <p:spPr/>
        <p:txBody>
          <a:bodyPr/>
          <a:lstStyle/>
          <a:p>
            <a:r>
              <a:rPr lang="en-CA" dirty="0"/>
              <a:t>Data</a:t>
            </a:r>
            <a:endParaRPr lang="en-US" dirty="0"/>
          </a:p>
        </p:txBody>
      </p:sp>
      <p:sp>
        <p:nvSpPr>
          <p:cNvPr id="3" name="Content Placeholder 2">
            <a:extLst>
              <a:ext uri="{FF2B5EF4-FFF2-40B4-BE49-F238E27FC236}">
                <a16:creationId xmlns:a16="http://schemas.microsoft.com/office/drawing/2014/main" id="{D062C13E-1A15-4949-9E4E-BFEEBC8694CE}"/>
              </a:ext>
            </a:extLst>
          </p:cNvPr>
          <p:cNvSpPr>
            <a:spLocks noGrp="1"/>
          </p:cNvSpPr>
          <p:nvPr>
            <p:ph idx="1"/>
          </p:nvPr>
        </p:nvSpPr>
        <p:spPr/>
        <p:txBody>
          <a:bodyPr/>
          <a:lstStyle/>
          <a:p>
            <a:r>
              <a:rPr lang="en-CA" dirty="0"/>
              <a:t>Types of data</a:t>
            </a:r>
            <a:endParaRPr lang="en-US" dirty="0"/>
          </a:p>
        </p:txBody>
      </p:sp>
      <p:graphicFrame>
        <p:nvGraphicFramePr>
          <p:cNvPr id="5" name="Diagram 4">
            <a:extLst>
              <a:ext uri="{FF2B5EF4-FFF2-40B4-BE49-F238E27FC236}">
                <a16:creationId xmlns:a16="http://schemas.microsoft.com/office/drawing/2014/main" id="{22449DC7-FDE7-4063-8B5F-CE8F3D3BB798}"/>
              </a:ext>
            </a:extLst>
          </p:cNvPr>
          <p:cNvGraphicFramePr/>
          <p:nvPr>
            <p:extLst>
              <p:ext uri="{D42A27DB-BD31-4B8C-83A1-F6EECF244321}">
                <p14:modId xmlns:p14="http://schemas.microsoft.com/office/powerpoint/2010/main" val="2630441627"/>
              </p:ext>
            </p:extLst>
          </p:nvPr>
        </p:nvGraphicFramePr>
        <p:xfrm>
          <a:off x="2339163" y="861238"/>
          <a:ext cx="7963786" cy="5315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2297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FA1D-EFC1-4D04-B5CF-BBEB508F1185}"/>
              </a:ext>
            </a:extLst>
          </p:cNvPr>
          <p:cNvSpPr>
            <a:spLocks noGrp="1"/>
          </p:cNvSpPr>
          <p:nvPr>
            <p:ph type="title"/>
          </p:nvPr>
        </p:nvSpPr>
        <p:spPr/>
        <p:txBody>
          <a:bodyPr/>
          <a:lstStyle/>
          <a:p>
            <a:r>
              <a:rPr lang="en-CA" dirty="0"/>
              <a:t>Data Workflows</a:t>
            </a:r>
            <a:endParaRPr lang="en-US" dirty="0"/>
          </a:p>
        </p:txBody>
      </p:sp>
      <p:sp>
        <p:nvSpPr>
          <p:cNvPr id="3" name="Content Placeholder 2">
            <a:extLst>
              <a:ext uri="{FF2B5EF4-FFF2-40B4-BE49-F238E27FC236}">
                <a16:creationId xmlns:a16="http://schemas.microsoft.com/office/drawing/2014/main" id="{1B744843-662B-4E0A-AB96-6CEE22C8EBCD}"/>
              </a:ext>
            </a:extLst>
          </p:cNvPr>
          <p:cNvSpPr>
            <a:spLocks noGrp="1"/>
          </p:cNvSpPr>
          <p:nvPr>
            <p:ph idx="1"/>
          </p:nvPr>
        </p:nvSpPr>
        <p:spPr>
          <a:xfrm>
            <a:off x="838200" y="1825625"/>
            <a:ext cx="2511056" cy="4351338"/>
          </a:xfrm>
        </p:spPr>
        <p:txBody>
          <a:bodyPr/>
          <a:lstStyle/>
          <a:p>
            <a:pPr marL="0" indent="0">
              <a:buNone/>
            </a:pPr>
            <a:r>
              <a:rPr lang="en-CA" dirty="0"/>
              <a:t>Machine Learning Engineering</a:t>
            </a:r>
            <a:endParaRPr lang="en-US" dirty="0"/>
          </a:p>
        </p:txBody>
      </p:sp>
      <p:pic>
        <p:nvPicPr>
          <p:cNvPr id="7" name="Picture 6" descr="Diagram&#10;&#10;Description automatically generated">
            <a:extLst>
              <a:ext uri="{FF2B5EF4-FFF2-40B4-BE49-F238E27FC236}">
                <a16:creationId xmlns:a16="http://schemas.microsoft.com/office/drawing/2014/main" id="{C296C489-C61E-475B-BE56-D787A13677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5822" y="1605847"/>
            <a:ext cx="6879265" cy="5156931"/>
          </a:xfrm>
          <a:prstGeom prst="rect">
            <a:avLst/>
          </a:prstGeom>
        </p:spPr>
      </p:pic>
      <p:sp>
        <p:nvSpPr>
          <p:cNvPr id="9" name="TextBox 8">
            <a:extLst>
              <a:ext uri="{FF2B5EF4-FFF2-40B4-BE49-F238E27FC236}">
                <a16:creationId xmlns:a16="http://schemas.microsoft.com/office/drawing/2014/main" id="{012881C1-9977-4764-A1C9-0E8C91D52769}"/>
              </a:ext>
            </a:extLst>
          </p:cNvPr>
          <p:cNvSpPr txBox="1"/>
          <p:nvPr/>
        </p:nvSpPr>
        <p:spPr>
          <a:xfrm>
            <a:off x="781494" y="5111571"/>
            <a:ext cx="2033477" cy="1200329"/>
          </a:xfrm>
          <a:prstGeom prst="rect">
            <a:avLst/>
          </a:prstGeom>
          <a:noFill/>
        </p:spPr>
        <p:txBody>
          <a:bodyPr wrap="square">
            <a:spAutoFit/>
          </a:bodyPr>
          <a:lstStyle/>
          <a:p>
            <a:r>
              <a:rPr lang="en-US" dirty="0" err="1"/>
              <a:t>MLops</a:t>
            </a:r>
            <a:r>
              <a:rPr lang="en-US" dirty="0"/>
              <a:t> </a:t>
            </a:r>
            <a:r>
              <a:rPr lang="en-US" dirty="0">
                <a:hlinkClick r:id="rId3"/>
              </a:rPr>
              <a:t>https://ml-ops.org/content/end-to-end-ml-workflow</a:t>
            </a:r>
            <a:r>
              <a:rPr lang="en-US" dirty="0"/>
              <a:t> </a:t>
            </a:r>
          </a:p>
        </p:txBody>
      </p:sp>
    </p:spTree>
    <p:extLst>
      <p:ext uri="{BB962C8B-B14F-4D97-AF65-F5344CB8AC3E}">
        <p14:creationId xmlns:p14="http://schemas.microsoft.com/office/powerpoint/2010/main" val="1841122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09CAFA22-310B-4994-ADA3-0738A0000E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5168" y="2139950"/>
            <a:ext cx="8096250" cy="4171950"/>
          </a:xfrm>
          <a:prstGeom prst="rect">
            <a:avLst/>
          </a:prstGeom>
        </p:spPr>
      </p:pic>
      <p:sp>
        <p:nvSpPr>
          <p:cNvPr id="2" name="Title 1">
            <a:extLst>
              <a:ext uri="{FF2B5EF4-FFF2-40B4-BE49-F238E27FC236}">
                <a16:creationId xmlns:a16="http://schemas.microsoft.com/office/drawing/2014/main" id="{DAF0FA1D-EFC1-4D04-B5CF-BBEB508F1185}"/>
              </a:ext>
            </a:extLst>
          </p:cNvPr>
          <p:cNvSpPr>
            <a:spLocks noGrp="1"/>
          </p:cNvSpPr>
          <p:nvPr>
            <p:ph type="title"/>
          </p:nvPr>
        </p:nvSpPr>
        <p:spPr/>
        <p:txBody>
          <a:bodyPr/>
          <a:lstStyle/>
          <a:p>
            <a:r>
              <a:rPr lang="en-CA" dirty="0"/>
              <a:t>Data Workflows</a:t>
            </a:r>
            <a:endParaRPr lang="en-US" dirty="0"/>
          </a:p>
        </p:txBody>
      </p:sp>
      <p:sp>
        <p:nvSpPr>
          <p:cNvPr id="3" name="Content Placeholder 2">
            <a:extLst>
              <a:ext uri="{FF2B5EF4-FFF2-40B4-BE49-F238E27FC236}">
                <a16:creationId xmlns:a16="http://schemas.microsoft.com/office/drawing/2014/main" id="{1B744843-662B-4E0A-AB96-6CEE22C8EBCD}"/>
              </a:ext>
            </a:extLst>
          </p:cNvPr>
          <p:cNvSpPr>
            <a:spLocks noGrp="1"/>
          </p:cNvSpPr>
          <p:nvPr>
            <p:ph idx="1"/>
          </p:nvPr>
        </p:nvSpPr>
        <p:spPr>
          <a:xfrm>
            <a:off x="838199" y="1825625"/>
            <a:ext cx="10515599" cy="4351338"/>
          </a:xfrm>
        </p:spPr>
        <p:txBody>
          <a:bodyPr/>
          <a:lstStyle/>
          <a:p>
            <a:pPr marL="0" indent="0">
              <a:buNone/>
            </a:pPr>
            <a:r>
              <a:rPr lang="en-CA" dirty="0"/>
              <a:t>Big Data Analytics</a:t>
            </a:r>
            <a:endParaRPr lang="en-US" dirty="0"/>
          </a:p>
        </p:txBody>
      </p:sp>
      <p:sp>
        <p:nvSpPr>
          <p:cNvPr id="10" name="TextBox 9">
            <a:extLst>
              <a:ext uri="{FF2B5EF4-FFF2-40B4-BE49-F238E27FC236}">
                <a16:creationId xmlns:a16="http://schemas.microsoft.com/office/drawing/2014/main" id="{D0729478-2679-4BC2-90D3-B9F73E659491}"/>
              </a:ext>
            </a:extLst>
          </p:cNvPr>
          <p:cNvSpPr txBox="1"/>
          <p:nvPr/>
        </p:nvSpPr>
        <p:spPr>
          <a:xfrm>
            <a:off x="838198" y="4836904"/>
            <a:ext cx="2676969" cy="1785104"/>
          </a:xfrm>
          <a:prstGeom prst="rect">
            <a:avLst/>
          </a:prstGeom>
          <a:noFill/>
        </p:spPr>
        <p:txBody>
          <a:bodyPr wrap="square">
            <a:spAutoFit/>
          </a:bodyPr>
          <a:lstStyle/>
          <a:p>
            <a:r>
              <a:rPr lang="en-US" sz="1100" dirty="0"/>
              <a:t>Marcos D. </a:t>
            </a:r>
            <a:r>
              <a:rPr lang="en-US" sz="1100" dirty="0" err="1"/>
              <a:t>Assuncao</a:t>
            </a:r>
            <a:r>
              <a:rPr lang="en-US" sz="1100" dirty="0"/>
              <a:t>, Rodrigo N. </a:t>
            </a:r>
            <a:r>
              <a:rPr lang="en-US" sz="1100" dirty="0" err="1"/>
              <a:t>Calheiros</a:t>
            </a:r>
            <a:r>
              <a:rPr lang="en-US" sz="1100" dirty="0"/>
              <a:t>, Silvia Bianchi, Marco A. S. </a:t>
            </a:r>
            <a:r>
              <a:rPr lang="en-US" sz="1100" dirty="0" err="1"/>
              <a:t>Netto</a:t>
            </a:r>
            <a:r>
              <a:rPr lang="en-US" sz="1100" dirty="0"/>
              <a:t>, Rajkumar </a:t>
            </a:r>
            <a:r>
              <a:rPr lang="en-US" sz="1100" dirty="0" err="1"/>
              <a:t>Buyya</a:t>
            </a:r>
            <a:r>
              <a:rPr lang="en-US" sz="1100" dirty="0"/>
              <a:t>. (2014). Big Data Computing and Clouds: Trends and Future Directions. Journal of Parallel and Distributed Computing. </a:t>
            </a:r>
            <a:r>
              <a:rPr lang="en-US" sz="1100" dirty="0">
                <a:hlinkClick r:id="rId3"/>
              </a:rPr>
              <a:t>https://www.researchgate.net/publication/259335041_Big_Data_Computing_and_Clouds_Challenges_Solutions_and_Future_Directions</a:t>
            </a:r>
            <a:r>
              <a:rPr lang="en-US" sz="1100" dirty="0"/>
              <a:t> </a:t>
            </a:r>
          </a:p>
        </p:txBody>
      </p:sp>
    </p:spTree>
    <p:extLst>
      <p:ext uri="{BB962C8B-B14F-4D97-AF65-F5344CB8AC3E}">
        <p14:creationId xmlns:p14="http://schemas.microsoft.com/office/powerpoint/2010/main" val="2741277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F1DDF-2CD4-4F20-9B75-0975BA4E4942}"/>
              </a:ext>
            </a:extLst>
          </p:cNvPr>
          <p:cNvSpPr>
            <a:spLocks noGrp="1"/>
          </p:cNvSpPr>
          <p:nvPr>
            <p:ph type="title"/>
          </p:nvPr>
        </p:nvSpPr>
        <p:spPr/>
        <p:txBody>
          <a:bodyPr/>
          <a:lstStyle/>
          <a:p>
            <a:r>
              <a:rPr lang="en-CA" dirty="0"/>
              <a:t>Data Workflows</a:t>
            </a:r>
            <a:endParaRPr lang="en-US" dirty="0"/>
          </a:p>
        </p:txBody>
      </p:sp>
      <p:sp>
        <p:nvSpPr>
          <p:cNvPr id="3" name="Content Placeholder 2">
            <a:extLst>
              <a:ext uri="{FF2B5EF4-FFF2-40B4-BE49-F238E27FC236}">
                <a16:creationId xmlns:a16="http://schemas.microsoft.com/office/drawing/2014/main" id="{CD1DC999-140F-4D87-8723-7519F16FBA2D}"/>
              </a:ext>
            </a:extLst>
          </p:cNvPr>
          <p:cNvSpPr>
            <a:spLocks noGrp="1"/>
          </p:cNvSpPr>
          <p:nvPr>
            <p:ph idx="1"/>
          </p:nvPr>
        </p:nvSpPr>
        <p:spPr/>
        <p:txBody>
          <a:bodyPr/>
          <a:lstStyle/>
          <a:p>
            <a:pPr marL="0" indent="0">
              <a:buNone/>
            </a:pPr>
            <a:r>
              <a:rPr lang="en-CA" dirty="0"/>
              <a:t>GAISE</a:t>
            </a:r>
            <a:endParaRPr lang="en-US" dirty="0"/>
          </a:p>
        </p:txBody>
      </p:sp>
      <p:pic>
        <p:nvPicPr>
          <p:cNvPr id="5" name="Picture 4">
            <a:extLst>
              <a:ext uri="{FF2B5EF4-FFF2-40B4-BE49-F238E27FC236}">
                <a16:creationId xmlns:a16="http://schemas.microsoft.com/office/drawing/2014/main" id="{41F7C56C-CA9E-4D5A-B37B-80338B9F6119}"/>
              </a:ext>
            </a:extLst>
          </p:cNvPr>
          <p:cNvPicPr>
            <a:picLocks noChangeAspect="1"/>
          </p:cNvPicPr>
          <p:nvPr/>
        </p:nvPicPr>
        <p:blipFill>
          <a:blip r:embed="rId2"/>
          <a:stretch>
            <a:fillRect/>
          </a:stretch>
        </p:blipFill>
        <p:spPr>
          <a:xfrm>
            <a:off x="3787611" y="1825625"/>
            <a:ext cx="6573167" cy="3667637"/>
          </a:xfrm>
          <a:prstGeom prst="rect">
            <a:avLst/>
          </a:prstGeom>
        </p:spPr>
      </p:pic>
      <p:sp>
        <p:nvSpPr>
          <p:cNvPr id="7" name="TextBox 6">
            <a:extLst>
              <a:ext uri="{FF2B5EF4-FFF2-40B4-BE49-F238E27FC236}">
                <a16:creationId xmlns:a16="http://schemas.microsoft.com/office/drawing/2014/main" id="{D24CCB66-EA5B-4932-8C1E-205E90F0E285}"/>
              </a:ext>
            </a:extLst>
          </p:cNvPr>
          <p:cNvSpPr txBox="1"/>
          <p:nvPr/>
        </p:nvSpPr>
        <p:spPr>
          <a:xfrm>
            <a:off x="307665" y="4403721"/>
            <a:ext cx="3047114" cy="1773242"/>
          </a:xfrm>
          <a:prstGeom prst="rect">
            <a:avLst/>
          </a:prstGeom>
          <a:noFill/>
        </p:spPr>
        <p:txBody>
          <a:bodyPr wrap="square">
            <a:spAutoFit/>
          </a:bodyPr>
          <a:lstStyle/>
          <a:p>
            <a:pPr marL="457200">
              <a:lnSpc>
                <a:spcPct val="115000"/>
              </a:lnSpc>
              <a:spcAft>
                <a:spcPts val="0"/>
              </a:spcAft>
            </a:pPr>
            <a:r>
              <a:rPr lang="en-US" sz="1200" dirty="0">
                <a:solidFill>
                  <a:srgbClr val="000000"/>
                </a:solidFill>
                <a:effectLst/>
                <a:latin typeface="Arial" panose="020B0604020202020204" pitchFamily="34" charset="0"/>
              </a:rPr>
              <a:t>Anna </a:t>
            </a:r>
            <a:r>
              <a:rPr lang="en-US" sz="1200" dirty="0" err="1">
                <a:solidFill>
                  <a:srgbClr val="000000"/>
                </a:solidFill>
                <a:effectLst/>
                <a:latin typeface="Arial" panose="020B0604020202020204" pitchFamily="34" charset="0"/>
              </a:rPr>
              <a:t>Bargagliotti</a:t>
            </a:r>
            <a:r>
              <a:rPr lang="en-US" sz="1200" dirty="0">
                <a:solidFill>
                  <a:srgbClr val="000000"/>
                </a:solidFill>
                <a:effectLst/>
                <a:latin typeface="Arial" panose="020B0604020202020204" pitchFamily="34" charset="0"/>
              </a:rPr>
              <a:t>, </a:t>
            </a:r>
            <a:r>
              <a:rPr lang="en-US" sz="1200" dirty="0">
                <a:solidFill>
                  <a:srgbClr val="000000"/>
                </a:solidFill>
                <a:effectLst/>
                <a:latin typeface="Arial" panose="020B0604020202020204" pitchFamily="34" charset="0"/>
                <a:hlinkClick r:id="rId3"/>
              </a:rPr>
              <a:t>et.al</a:t>
            </a:r>
            <a:r>
              <a:rPr lang="en-US" sz="1200" dirty="0">
                <a:solidFill>
                  <a:srgbClr val="000000"/>
                </a:solidFill>
                <a:effectLst/>
                <a:latin typeface="Arial" panose="020B0604020202020204" pitchFamily="34" charset="0"/>
              </a:rPr>
              <a:t>. (2020). Pre-K–12 Guidelines for Assessment and Instruction in Statistics Education II (GAISE II). American Statistical Association. </a:t>
            </a:r>
            <a:r>
              <a:rPr lang="en-US" sz="1200" u="sng" dirty="0">
                <a:solidFill>
                  <a:srgbClr val="004466"/>
                </a:solidFill>
                <a:effectLst/>
                <a:latin typeface="Arial" panose="020B0604020202020204" pitchFamily="34" charset="0"/>
                <a:hlinkClick r:id="rId4"/>
              </a:rPr>
              <a:t>https://www.amstat.org/docs/default-source/amstat-documents/gaiseiiprek-12_full.pdf</a:t>
            </a:r>
            <a:endParaRPr lang="en-US" sz="120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132892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84A02-FA6A-465F-9638-7A181D8B55C4}"/>
              </a:ext>
            </a:extLst>
          </p:cNvPr>
          <p:cNvSpPr>
            <a:spLocks noGrp="1"/>
          </p:cNvSpPr>
          <p:nvPr>
            <p:ph type="title"/>
          </p:nvPr>
        </p:nvSpPr>
        <p:spPr/>
        <p:txBody>
          <a:bodyPr/>
          <a:lstStyle/>
          <a:p>
            <a:r>
              <a:rPr lang="en-CA" dirty="0"/>
              <a:t>Three Frameworks</a:t>
            </a:r>
            <a:endParaRPr lang="en-US" dirty="0"/>
          </a:p>
        </p:txBody>
      </p:sp>
      <p:graphicFrame>
        <p:nvGraphicFramePr>
          <p:cNvPr id="4" name="Content Placeholder 3">
            <a:extLst>
              <a:ext uri="{FF2B5EF4-FFF2-40B4-BE49-F238E27FC236}">
                <a16:creationId xmlns:a16="http://schemas.microsoft.com/office/drawing/2014/main" id="{AD0C385D-2467-429A-B99C-A068E028B6BE}"/>
              </a:ext>
            </a:extLst>
          </p:cNvPr>
          <p:cNvGraphicFramePr>
            <a:graphicFrameLocks noGrp="1"/>
          </p:cNvGraphicFramePr>
          <p:nvPr>
            <p:ph idx="1"/>
            <p:extLst>
              <p:ext uri="{D42A27DB-BD31-4B8C-83A1-F6EECF244321}">
                <p14:modId xmlns:p14="http://schemas.microsoft.com/office/powerpoint/2010/main" val="4215505158"/>
              </p:ext>
            </p:extLst>
          </p:nvPr>
        </p:nvGraphicFramePr>
        <p:xfrm>
          <a:off x="1637414" y="1995746"/>
          <a:ext cx="9163492" cy="3107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2194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1A594-4982-4602-AD2B-E443244AB4A4}"/>
              </a:ext>
            </a:extLst>
          </p:cNvPr>
          <p:cNvSpPr>
            <a:spLocks noGrp="1"/>
          </p:cNvSpPr>
          <p:nvPr>
            <p:ph type="title"/>
          </p:nvPr>
        </p:nvSpPr>
        <p:spPr/>
        <p:txBody>
          <a:bodyPr/>
          <a:lstStyle/>
          <a:p>
            <a:r>
              <a:rPr lang="en-CA" dirty="0"/>
              <a:t>Subdivisions</a:t>
            </a:r>
            <a:endParaRPr lang="en-US" dirty="0"/>
          </a:p>
        </p:txBody>
      </p:sp>
      <p:graphicFrame>
        <p:nvGraphicFramePr>
          <p:cNvPr id="4" name="Table 4">
            <a:extLst>
              <a:ext uri="{FF2B5EF4-FFF2-40B4-BE49-F238E27FC236}">
                <a16:creationId xmlns:a16="http://schemas.microsoft.com/office/drawing/2014/main" id="{63B83B37-1467-492E-9C97-587F15C59C27}"/>
              </a:ext>
            </a:extLst>
          </p:cNvPr>
          <p:cNvGraphicFramePr>
            <a:graphicFrameLocks noGrp="1"/>
          </p:cNvGraphicFramePr>
          <p:nvPr>
            <p:ph idx="1"/>
            <p:extLst>
              <p:ext uri="{D42A27DB-BD31-4B8C-83A1-F6EECF244321}">
                <p14:modId xmlns:p14="http://schemas.microsoft.com/office/powerpoint/2010/main" val="397330456"/>
              </p:ext>
            </p:extLst>
          </p:nvPr>
        </p:nvGraphicFramePr>
        <p:xfrm>
          <a:off x="838200" y="1825625"/>
          <a:ext cx="10515600" cy="1854200"/>
        </p:xfrm>
        <a:graphic>
          <a:graphicData uri="http://schemas.openxmlformats.org/drawingml/2006/table">
            <a:tbl>
              <a:tblPr firstRow="1" bandRow="1">
                <a:tableStyleId>{F5AB1C69-6EDB-4FF4-983F-18BD219EF322}</a:tableStyleId>
              </a:tblPr>
              <a:tblGrid>
                <a:gridCol w="2805953">
                  <a:extLst>
                    <a:ext uri="{9D8B030D-6E8A-4147-A177-3AD203B41FA5}">
                      <a16:colId xmlns:a16="http://schemas.microsoft.com/office/drawing/2014/main" val="2631129326"/>
                    </a:ext>
                  </a:extLst>
                </a:gridCol>
                <a:gridCol w="7709647">
                  <a:extLst>
                    <a:ext uri="{9D8B030D-6E8A-4147-A177-3AD203B41FA5}">
                      <a16:colId xmlns:a16="http://schemas.microsoft.com/office/drawing/2014/main" val="3841256324"/>
                    </a:ext>
                  </a:extLst>
                </a:gridCol>
              </a:tblGrid>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3894389997"/>
                  </a:ext>
                </a:extLst>
              </a:tr>
              <a:tr h="370840">
                <a:tc>
                  <a:txBody>
                    <a:bodyPr/>
                    <a:lstStyle/>
                    <a:p>
                      <a:r>
                        <a:rPr lang="en-CA" dirty="0"/>
                        <a:t>Information Literacy</a:t>
                      </a:r>
                      <a:endParaRPr lang="en-US" dirty="0"/>
                    </a:p>
                  </a:txBody>
                  <a:tcPr/>
                </a:tc>
                <a:tc>
                  <a:txBody>
                    <a:bodyPr/>
                    <a:lstStyle/>
                    <a:p>
                      <a:endParaRPr lang="en-US" dirty="0"/>
                    </a:p>
                  </a:txBody>
                  <a:tcPr/>
                </a:tc>
                <a:extLst>
                  <a:ext uri="{0D108BD9-81ED-4DB2-BD59-A6C34878D82A}">
                    <a16:rowId xmlns:a16="http://schemas.microsoft.com/office/drawing/2014/main" val="1930829203"/>
                  </a:ext>
                </a:extLst>
              </a:tr>
              <a:tr h="370840">
                <a:tc>
                  <a:txBody>
                    <a:bodyPr/>
                    <a:lstStyle/>
                    <a:p>
                      <a:r>
                        <a:rPr lang="en-CA" dirty="0"/>
                        <a:t>Probability and Statistics</a:t>
                      </a:r>
                      <a:endParaRPr lang="en-US" dirty="0"/>
                    </a:p>
                  </a:txBody>
                  <a:tcPr/>
                </a:tc>
                <a:tc>
                  <a:txBody>
                    <a:bodyPr/>
                    <a:lstStyle/>
                    <a:p>
                      <a:endParaRPr lang="en-US"/>
                    </a:p>
                  </a:txBody>
                  <a:tcPr/>
                </a:tc>
                <a:extLst>
                  <a:ext uri="{0D108BD9-81ED-4DB2-BD59-A6C34878D82A}">
                    <a16:rowId xmlns:a16="http://schemas.microsoft.com/office/drawing/2014/main" val="1144630437"/>
                  </a:ext>
                </a:extLst>
              </a:tr>
              <a:tr h="370840">
                <a:tc>
                  <a:txBody>
                    <a:bodyPr/>
                    <a:lstStyle/>
                    <a:p>
                      <a:r>
                        <a:rPr lang="en-CA" dirty="0"/>
                        <a:t>Critical Thinking</a:t>
                      </a:r>
                      <a:endParaRPr lang="en-US" dirty="0"/>
                    </a:p>
                  </a:txBody>
                  <a:tcPr/>
                </a:tc>
                <a:tc>
                  <a:txBody>
                    <a:bodyPr/>
                    <a:lstStyle/>
                    <a:p>
                      <a:endParaRPr lang="en-US"/>
                    </a:p>
                  </a:txBody>
                  <a:tcPr/>
                </a:tc>
                <a:extLst>
                  <a:ext uri="{0D108BD9-81ED-4DB2-BD59-A6C34878D82A}">
                    <a16:rowId xmlns:a16="http://schemas.microsoft.com/office/drawing/2014/main" val="1020239481"/>
                  </a:ext>
                </a:extLst>
              </a:tr>
              <a:tr h="370840">
                <a:tc>
                  <a:txBody>
                    <a:bodyPr/>
                    <a:lstStyle/>
                    <a:p>
                      <a:r>
                        <a:rPr lang="en-CA" dirty="0"/>
                        <a:t>Data Management</a:t>
                      </a:r>
                      <a:endParaRPr lang="en-US" dirty="0"/>
                    </a:p>
                  </a:txBody>
                  <a:tcPr/>
                </a:tc>
                <a:tc>
                  <a:txBody>
                    <a:bodyPr/>
                    <a:lstStyle/>
                    <a:p>
                      <a:endParaRPr lang="en-US" dirty="0"/>
                    </a:p>
                  </a:txBody>
                  <a:tcPr/>
                </a:tc>
                <a:extLst>
                  <a:ext uri="{0D108BD9-81ED-4DB2-BD59-A6C34878D82A}">
                    <a16:rowId xmlns:a16="http://schemas.microsoft.com/office/drawing/2014/main" val="3322174199"/>
                  </a:ext>
                </a:extLst>
              </a:tr>
            </a:tbl>
          </a:graphicData>
        </a:graphic>
      </p:graphicFrame>
    </p:spTree>
    <p:extLst>
      <p:ext uri="{BB962C8B-B14F-4D97-AF65-F5344CB8AC3E}">
        <p14:creationId xmlns:p14="http://schemas.microsoft.com/office/powerpoint/2010/main" val="1068907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89E98CD-1611-4594-9FCC-A2BD0F35261F}"/>
              </a:ext>
            </a:extLst>
          </p:cNvPr>
          <p:cNvGraphicFramePr>
            <a:graphicFrameLocks noGrp="1"/>
          </p:cNvGraphicFramePr>
          <p:nvPr>
            <p:ph idx="1"/>
            <p:extLst>
              <p:ext uri="{D42A27DB-BD31-4B8C-83A1-F6EECF244321}">
                <p14:modId xmlns:p14="http://schemas.microsoft.com/office/powerpoint/2010/main" val="3340661183"/>
              </p:ext>
            </p:extLst>
          </p:nvPr>
        </p:nvGraphicFramePr>
        <p:xfrm>
          <a:off x="297568" y="287294"/>
          <a:ext cx="9714630" cy="6441141"/>
        </p:xfrm>
        <a:graphic>
          <a:graphicData uri="http://schemas.openxmlformats.org/drawingml/2006/table">
            <a:tbl>
              <a:tblPr firstRow="1" firstCol="1">
                <a:tableStyleId>{F5AB1C69-6EDB-4FF4-983F-18BD219EF322}</a:tableStyleId>
              </a:tblPr>
              <a:tblGrid>
                <a:gridCol w="1291950">
                  <a:extLst>
                    <a:ext uri="{9D8B030D-6E8A-4147-A177-3AD203B41FA5}">
                      <a16:colId xmlns:a16="http://schemas.microsoft.com/office/drawing/2014/main" val="3309032444"/>
                    </a:ext>
                  </a:extLst>
                </a:gridCol>
                <a:gridCol w="421134">
                  <a:extLst>
                    <a:ext uri="{9D8B030D-6E8A-4147-A177-3AD203B41FA5}">
                      <a16:colId xmlns:a16="http://schemas.microsoft.com/office/drawing/2014/main" val="2434963098"/>
                    </a:ext>
                  </a:extLst>
                </a:gridCol>
                <a:gridCol w="421134">
                  <a:extLst>
                    <a:ext uri="{9D8B030D-6E8A-4147-A177-3AD203B41FA5}">
                      <a16:colId xmlns:a16="http://schemas.microsoft.com/office/drawing/2014/main" val="1869673743"/>
                    </a:ext>
                  </a:extLst>
                </a:gridCol>
                <a:gridCol w="421134">
                  <a:extLst>
                    <a:ext uri="{9D8B030D-6E8A-4147-A177-3AD203B41FA5}">
                      <a16:colId xmlns:a16="http://schemas.microsoft.com/office/drawing/2014/main" val="2593086618"/>
                    </a:ext>
                  </a:extLst>
                </a:gridCol>
                <a:gridCol w="421134">
                  <a:extLst>
                    <a:ext uri="{9D8B030D-6E8A-4147-A177-3AD203B41FA5}">
                      <a16:colId xmlns:a16="http://schemas.microsoft.com/office/drawing/2014/main" val="963570239"/>
                    </a:ext>
                  </a:extLst>
                </a:gridCol>
                <a:gridCol w="421134">
                  <a:extLst>
                    <a:ext uri="{9D8B030D-6E8A-4147-A177-3AD203B41FA5}">
                      <a16:colId xmlns:a16="http://schemas.microsoft.com/office/drawing/2014/main" val="1782415637"/>
                    </a:ext>
                  </a:extLst>
                </a:gridCol>
                <a:gridCol w="421134">
                  <a:extLst>
                    <a:ext uri="{9D8B030D-6E8A-4147-A177-3AD203B41FA5}">
                      <a16:colId xmlns:a16="http://schemas.microsoft.com/office/drawing/2014/main" val="1316089361"/>
                    </a:ext>
                  </a:extLst>
                </a:gridCol>
                <a:gridCol w="421134">
                  <a:extLst>
                    <a:ext uri="{9D8B030D-6E8A-4147-A177-3AD203B41FA5}">
                      <a16:colId xmlns:a16="http://schemas.microsoft.com/office/drawing/2014/main" val="2727923384"/>
                    </a:ext>
                  </a:extLst>
                </a:gridCol>
                <a:gridCol w="421134">
                  <a:extLst>
                    <a:ext uri="{9D8B030D-6E8A-4147-A177-3AD203B41FA5}">
                      <a16:colId xmlns:a16="http://schemas.microsoft.com/office/drawing/2014/main" val="1348245430"/>
                    </a:ext>
                  </a:extLst>
                </a:gridCol>
                <a:gridCol w="421134">
                  <a:extLst>
                    <a:ext uri="{9D8B030D-6E8A-4147-A177-3AD203B41FA5}">
                      <a16:colId xmlns:a16="http://schemas.microsoft.com/office/drawing/2014/main" val="1497910044"/>
                    </a:ext>
                  </a:extLst>
                </a:gridCol>
                <a:gridCol w="421134">
                  <a:extLst>
                    <a:ext uri="{9D8B030D-6E8A-4147-A177-3AD203B41FA5}">
                      <a16:colId xmlns:a16="http://schemas.microsoft.com/office/drawing/2014/main" val="3465711025"/>
                    </a:ext>
                  </a:extLst>
                </a:gridCol>
                <a:gridCol w="421134">
                  <a:extLst>
                    <a:ext uri="{9D8B030D-6E8A-4147-A177-3AD203B41FA5}">
                      <a16:colId xmlns:a16="http://schemas.microsoft.com/office/drawing/2014/main" val="133006822"/>
                    </a:ext>
                  </a:extLst>
                </a:gridCol>
                <a:gridCol w="421134">
                  <a:extLst>
                    <a:ext uri="{9D8B030D-6E8A-4147-A177-3AD203B41FA5}">
                      <a16:colId xmlns:a16="http://schemas.microsoft.com/office/drawing/2014/main" val="1997676979"/>
                    </a:ext>
                  </a:extLst>
                </a:gridCol>
                <a:gridCol w="421134">
                  <a:extLst>
                    <a:ext uri="{9D8B030D-6E8A-4147-A177-3AD203B41FA5}">
                      <a16:colId xmlns:a16="http://schemas.microsoft.com/office/drawing/2014/main" val="542472321"/>
                    </a:ext>
                  </a:extLst>
                </a:gridCol>
                <a:gridCol w="421134">
                  <a:extLst>
                    <a:ext uri="{9D8B030D-6E8A-4147-A177-3AD203B41FA5}">
                      <a16:colId xmlns:a16="http://schemas.microsoft.com/office/drawing/2014/main" val="206923675"/>
                    </a:ext>
                  </a:extLst>
                </a:gridCol>
                <a:gridCol w="421134">
                  <a:extLst>
                    <a:ext uri="{9D8B030D-6E8A-4147-A177-3AD203B41FA5}">
                      <a16:colId xmlns:a16="http://schemas.microsoft.com/office/drawing/2014/main" val="147138987"/>
                    </a:ext>
                  </a:extLst>
                </a:gridCol>
                <a:gridCol w="421134">
                  <a:extLst>
                    <a:ext uri="{9D8B030D-6E8A-4147-A177-3AD203B41FA5}">
                      <a16:colId xmlns:a16="http://schemas.microsoft.com/office/drawing/2014/main" val="2455924578"/>
                    </a:ext>
                  </a:extLst>
                </a:gridCol>
                <a:gridCol w="421134">
                  <a:extLst>
                    <a:ext uri="{9D8B030D-6E8A-4147-A177-3AD203B41FA5}">
                      <a16:colId xmlns:a16="http://schemas.microsoft.com/office/drawing/2014/main" val="1020332884"/>
                    </a:ext>
                  </a:extLst>
                </a:gridCol>
                <a:gridCol w="421134">
                  <a:extLst>
                    <a:ext uri="{9D8B030D-6E8A-4147-A177-3AD203B41FA5}">
                      <a16:colId xmlns:a16="http://schemas.microsoft.com/office/drawing/2014/main" val="95335568"/>
                    </a:ext>
                  </a:extLst>
                </a:gridCol>
                <a:gridCol w="421134">
                  <a:extLst>
                    <a:ext uri="{9D8B030D-6E8A-4147-A177-3AD203B41FA5}">
                      <a16:colId xmlns:a16="http://schemas.microsoft.com/office/drawing/2014/main" val="3768220688"/>
                    </a:ext>
                  </a:extLst>
                </a:gridCol>
                <a:gridCol w="421134">
                  <a:extLst>
                    <a:ext uri="{9D8B030D-6E8A-4147-A177-3AD203B41FA5}">
                      <a16:colId xmlns:a16="http://schemas.microsoft.com/office/drawing/2014/main" val="3441219002"/>
                    </a:ext>
                  </a:extLst>
                </a:gridCol>
              </a:tblGrid>
              <a:tr h="157101">
                <a:tc>
                  <a:txBody>
                    <a:bodyPr/>
                    <a:lstStyle/>
                    <a:p>
                      <a:pPr>
                        <a:spcAft>
                          <a:spcPts val="0"/>
                        </a:spcAft>
                      </a:pPr>
                      <a:r>
                        <a:rPr lang="en-US" sz="1000" b="1" dirty="0">
                          <a:solidFill>
                            <a:srgbClr val="000000"/>
                          </a:solidFill>
                          <a:effectLst/>
                          <a:latin typeface="+mj-lt"/>
                        </a:rPr>
                        <a:t>Data…</a:t>
                      </a:r>
                      <a:endParaRPr lang="en-US" sz="1000" dirty="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dirty="0">
                          <a:solidFill>
                            <a:srgbClr val="000000"/>
                          </a:solidFill>
                          <a:effectLst/>
                          <a:latin typeface="+mj-lt"/>
                        </a:rPr>
                        <a:t>1</a:t>
                      </a:r>
                    </a:p>
                  </a:txBody>
                  <a:tcPr marL="53065" marR="53065" marT="0" marB="0">
                    <a:solidFill>
                      <a:schemeClr val="bg1">
                        <a:lumMod val="85000"/>
                        <a:alpha val="57000"/>
                      </a:schemeClr>
                    </a:solidFill>
                  </a:tcPr>
                </a:tc>
                <a:tc>
                  <a:txBody>
                    <a:bodyPr/>
                    <a:lstStyle/>
                    <a:p>
                      <a:pPr>
                        <a:spcAft>
                          <a:spcPts val="0"/>
                        </a:spcAft>
                      </a:pPr>
                      <a:r>
                        <a:rPr lang="en-US" sz="1000">
                          <a:solidFill>
                            <a:srgbClr val="000000"/>
                          </a:solidFill>
                          <a:effectLst/>
                          <a:latin typeface="+mj-lt"/>
                        </a:rPr>
                        <a:t>2</a:t>
                      </a:r>
                    </a:p>
                  </a:txBody>
                  <a:tcPr marL="53065" marR="53065" marT="0" marB="0">
                    <a:solidFill>
                      <a:schemeClr val="bg1">
                        <a:lumMod val="85000"/>
                        <a:alpha val="57000"/>
                      </a:schemeClr>
                    </a:solidFill>
                  </a:tcPr>
                </a:tc>
                <a:tc>
                  <a:txBody>
                    <a:bodyPr/>
                    <a:lstStyle/>
                    <a:p>
                      <a:pPr>
                        <a:spcAft>
                          <a:spcPts val="0"/>
                        </a:spcAft>
                      </a:pPr>
                      <a:r>
                        <a:rPr lang="en-US" sz="1000">
                          <a:solidFill>
                            <a:srgbClr val="000000"/>
                          </a:solidFill>
                          <a:effectLst/>
                          <a:latin typeface="+mj-lt"/>
                        </a:rPr>
                        <a:t>3</a:t>
                      </a:r>
                    </a:p>
                  </a:txBody>
                  <a:tcPr marL="53065" marR="53065" marT="0" marB="0">
                    <a:solidFill>
                      <a:schemeClr val="bg1">
                        <a:lumMod val="85000"/>
                        <a:alpha val="57000"/>
                      </a:schemeClr>
                    </a:solidFill>
                  </a:tcPr>
                </a:tc>
                <a:tc>
                  <a:txBody>
                    <a:bodyPr/>
                    <a:lstStyle/>
                    <a:p>
                      <a:pPr>
                        <a:spcAft>
                          <a:spcPts val="0"/>
                        </a:spcAft>
                      </a:pPr>
                      <a:r>
                        <a:rPr lang="en-US" sz="1000" dirty="0">
                          <a:solidFill>
                            <a:srgbClr val="000000"/>
                          </a:solidFill>
                          <a:effectLst/>
                          <a:latin typeface="+mj-lt"/>
                        </a:rPr>
                        <a:t>4</a:t>
                      </a:r>
                    </a:p>
                  </a:txBody>
                  <a:tcPr marL="53065" marR="53065" marT="0" marB="0">
                    <a:solidFill>
                      <a:schemeClr val="bg1">
                        <a:lumMod val="85000"/>
                        <a:alpha val="57000"/>
                      </a:schemeClr>
                    </a:solidFill>
                  </a:tcPr>
                </a:tc>
                <a:tc>
                  <a:txBody>
                    <a:bodyPr/>
                    <a:lstStyle/>
                    <a:p>
                      <a:pPr>
                        <a:spcAft>
                          <a:spcPts val="0"/>
                        </a:spcAft>
                      </a:pPr>
                      <a:r>
                        <a:rPr lang="en-US" sz="1000">
                          <a:solidFill>
                            <a:srgbClr val="000000"/>
                          </a:solidFill>
                          <a:effectLst/>
                          <a:latin typeface="+mj-lt"/>
                        </a:rPr>
                        <a:t>5</a:t>
                      </a:r>
                    </a:p>
                  </a:txBody>
                  <a:tcPr marL="53065" marR="53065" marT="0" marB="0">
                    <a:solidFill>
                      <a:schemeClr val="bg1">
                        <a:lumMod val="85000"/>
                        <a:alpha val="57000"/>
                      </a:schemeClr>
                    </a:solidFill>
                  </a:tcPr>
                </a:tc>
                <a:tc>
                  <a:txBody>
                    <a:bodyPr/>
                    <a:lstStyle/>
                    <a:p>
                      <a:pPr>
                        <a:spcAft>
                          <a:spcPts val="0"/>
                        </a:spcAft>
                      </a:pPr>
                      <a:r>
                        <a:rPr lang="en-US" sz="1000" dirty="0">
                          <a:solidFill>
                            <a:srgbClr val="000000"/>
                          </a:solidFill>
                          <a:effectLst/>
                          <a:latin typeface="+mj-lt"/>
                        </a:rPr>
                        <a:t>6</a:t>
                      </a:r>
                    </a:p>
                  </a:txBody>
                  <a:tcPr marL="53065" marR="53065" marT="0" marB="0">
                    <a:solidFill>
                      <a:schemeClr val="bg1">
                        <a:lumMod val="85000"/>
                        <a:alpha val="57000"/>
                      </a:schemeClr>
                    </a:solidFill>
                  </a:tcPr>
                </a:tc>
                <a:tc>
                  <a:txBody>
                    <a:bodyPr/>
                    <a:lstStyle/>
                    <a:p>
                      <a:pPr>
                        <a:spcAft>
                          <a:spcPts val="0"/>
                        </a:spcAft>
                      </a:pPr>
                      <a:r>
                        <a:rPr lang="en-US" sz="1000" dirty="0">
                          <a:solidFill>
                            <a:srgbClr val="000000"/>
                          </a:solidFill>
                          <a:effectLst/>
                          <a:latin typeface="+mj-lt"/>
                        </a:rPr>
                        <a:t>7</a:t>
                      </a:r>
                    </a:p>
                  </a:txBody>
                  <a:tcPr marL="53065" marR="53065" marT="0" marB="0">
                    <a:solidFill>
                      <a:schemeClr val="bg1">
                        <a:lumMod val="85000"/>
                        <a:alpha val="57000"/>
                      </a:schemeClr>
                    </a:solidFill>
                  </a:tcPr>
                </a:tc>
                <a:tc>
                  <a:txBody>
                    <a:bodyPr/>
                    <a:lstStyle/>
                    <a:p>
                      <a:pPr>
                        <a:spcAft>
                          <a:spcPts val="0"/>
                        </a:spcAft>
                      </a:pPr>
                      <a:r>
                        <a:rPr lang="en-US" sz="1000">
                          <a:solidFill>
                            <a:srgbClr val="000000"/>
                          </a:solidFill>
                          <a:effectLst/>
                          <a:latin typeface="+mj-lt"/>
                        </a:rPr>
                        <a:t>8</a:t>
                      </a:r>
                    </a:p>
                  </a:txBody>
                  <a:tcPr marL="53065" marR="53065" marT="0" marB="0">
                    <a:solidFill>
                      <a:schemeClr val="bg1">
                        <a:lumMod val="85000"/>
                        <a:alpha val="57000"/>
                      </a:schemeClr>
                    </a:solidFill>
                  </a:tcPr>
                </a:tc>
                <a:tc>
                  <a:txBody>
                    <a:bodyPr/>
                    <a:lstStyle/>
                    <a:p>
                      <a:pPr>
                        <a:spcAft>
                          <a:spcPts val="0"/>
                        </a:spcAft>
                      </a:pPr>
                      <a:r>
                        <a:rPr lang="en-US" sz="1000">
                          <a:solidFill>
                            <a:srgbClr val="000000"/>
                          </a:solidFill>
                          <a:effectLst/>
                          <a:latin typeface="+mj-lt"/>
                        </a:rPr>
                        <a:t>9</a:t>
                      </a:r>
                    </a:p>
                  </a:txBody>
                  <a:tcPr marL="53065" marR="53065" marT="0" marB="0">
                    <a:solidFill>
                      <a:schemeClr val="bg1">
                        <a:lumMod val="85000"/>
                        <a:alpha val="57000"/>
                      </a:schemeClr>
                    </a:solidFill>
                  </a:tcPr>
                </a:tc>
                <a:tc>
                  <a:txBody>
                    <a:bodyPr/>
                    <a:lstStyle/>
                    <a:p>
                      <a:pPr>
                        <a:spcAft>
                          <a:spcPts val="0"/>
                        </a:spcAft>
                      </a:pPr>
                      <a:r>
                        <a:rPr lang="en-US" sz="1000" dirty="0">
                          <a:solidFill>
                            <a:srgbClr val="000000"/>
                          </a:solidFill>
                          <a:effectLst/>
                          <a:latin typeface="+mj-lt"/>
                        </a:rPr>
                        <a:t>10</a:t>
                      </a:r>
                    </a:p>
                  </a:txBody>
                  <a:tcPr marL="53065" marR="53065" marT="0" marB="0">
                    <a:solidFill>
                      <a:schemeClr val="bg1">
                        <a:lumMod val="85000"/>
                        <a:alpha val="57000"/>
                      </a:schemeClr>
                    </a:solidFill>
                  </a:tcPr>
                </a:tc>
                <a:tc>
                  <a:txBody>
                    <a:bodyPr/>
                    <a:lstStyle/>
                    <a:p>
                      <a:pPr>
                        <a:spcAft>
                          <a:spcPts val="0"/>
                        </a:spcAft>
                      </a:pPr>
                      <a:r>
                        <a:rPr lang="en-US" sz="1000">
                          <a:solidFill>
                            <a:srgbClr val="000000"/>
                          </a:solidFill>
                          <a:effectLst/>
                          <a:latin typeface="+mj-lt"/>
                        </a:rPr>
                        <a:t>11</a:t>
                      </a:r>
                    </a:p>
                  </a:txBody>
                  <a:tcPr marL="53065" marR="53065" marT="0" marB="0">
                    <a:solidFill>
                      <a:schemeClr val="bg1">
                        <a:lumMod val="85000"/>
                        <a:alpha val="57000"/>
                      </a:schemeClr>
                    </a:solidFill>
                  </a:tcPr>
                </a:tc>
                <a:tc>
                  <a:txBody>
                    <a:bodyPr/>
                    <a:lstStyle/>
                    <a:p>
                      <a:pPr>
                        <a:spcAft>
                          <a:spcPts val="0"/>
                        </a:spcAft>
                      </a:pPr>
                      <a:r>
                        <a:rPr lang="en-US" sz="1000" b="1">
                          <a:solidFill>
                            <a:srgbClr val="000000"/>
                          </a:solidFill>
                          <a:effectLst/>
                          <a:latin typeface="+mj-lt"/>
                        </a:rPr>
                        <a:t>12</a:t>
                      </a:r>
                      <a:endParaRPr lang="en-US" sz="100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dirty="0">
                          <a:solidFill>
                            <a:srgbClr val="000000"/>
                          </a:solidFill>
                          <a:effectLst/>
                          <a:latin typeface="+mj-lt"/>
                        </a:rPr>
                        <a:t>13</a:t>
                      </a:r>
                      <a:endParaRPr lang="en-US" sz="1000" dirty="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a:solidFill>
                            <a:srgbClr val="000000"/>
                          </a:solidFill>
                          <a:effectLst/>
                          <a:latin typeface="+mj-lt"/>
                        </a:rPr>
                        <a:t>14</a:t>
                      </a:r>
                      <a:endParaRPr lang="en-US" sz="100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a:solidFill>
                            <a:srgbClr val="000000"/>
                          </a:solidFill>
                          <a:effectLst/>
                          <a:latin typeface="+mj-lt"/>
                        </a:rPr>
                        <a:t>15</a:t>
                      </a:r>
                      <a:endParaRPr lang="en-US" sz="100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dirty="0">
                          <a:solidFill>
                            <a:srgbClr val="000000"/>
                          </a:solidFill>
                          <a:effectLst/>
                          <a:latin typeface="+mj-lt"/>
                        </a:rPr>
                        <a:t>16</a:t>
                      </a:r>
                      <a:endParaRPr lang="en-US" sz="1000" dirty="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dirty="0">
                          <a:solidFill>
                            <a:srgbClr val="000000"/>
                          </a:solidFill>
                          <a:effectLst/>
                          <a:latin typeface="+mj-lt"/>
                        </a:rPr>
                        <a:t>17</a:t>
                      </a:r>
                      <a:endParaRPr lang="en-US" sz="1000" dirty="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dirty="0">
                          <a:solidFill>
                            <a:srgbClr val="000000"/>
                          </a:solidFill>
                          <a:effectLst/>
                          <a:latin typeface="+mj-lt"/>
                        </a:rPr>
                        <a:t>18</a:t>
                      </a:r>
                      <a:endParaRPr lang="en-US" sz="1000" dirty="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dirty="0">
                          <a:solidFill>
                            <a:srgbClr val="000000"/>
                          </a:solidFill>
                          <a:effectLst/>
                          <a:latin typeface="+mj-lt"/>
                        </a:rPr>
                        <a:t>19</a:t>
                      </a:r>
                      <a:endParaRPr lang="en-US" sz="1000" dirty="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dirty="0">
                          <a:solidFill>
                            <a:srgbClr val="000000"/>
                          </a:solidFill>
                          <a:effectLst/>
                          <a:latin typeface="+mj-lt"/>
                        </a:rPr>
                        <a:t>20</a:t>
                      </a:r>
                      <a:endParaRPr lang="en-US" sz="1000" dirty="0">
                        <a:solidFill>
                          <a:srgbClr val="000000"/>
                        </a:solidFill>
                        <a:effectLst/>
                        <a:latin typeface="+mj-lt"/>
                      </a:endParaRPr>
                    </a:p>
                  </a:txBody>
                  <a:tcPr marL="53065" marR="53065" marT="0" marB="0">
                    <a:solidFill>
                      <a:schemeClr val="bg1">
                        <a:lumMod val="85000"/>
                        <a:alpha val="57000"/>
                      </a:schemeClr>
                    </a:solidFill>
                  </a:tcPr>
                </a:tc>
                <a:extLst>
                  <a:ext uri="{0D108BD9-81ED-4DB2-BD59-A6C34878D82A}">
                    <a16:rowId xmlns:a16="http://schemas.microsoft.com/office/drawing/2014/main" val="1539497408"/>
                  </a:ext>
                </a:extLst>
              </a:tr>
              <a:tr h="157101">
                <a:tc>
                  <a:txBody>
                    <a:bodyPr/>
                    <a:lstStyle/>
                    <a:p>
                      <a:pPr>
                        <a:spcAft>
                          <a:spcPts val="0"/>
                        </a:spcAft>
                      </a:pPr>
                      <a:r>
                        <a:rPr lang="en-US" sz="1000" b="1" dirty="0">
                          <a:solidFill>
                            <a:srgbClr val="000000"/>
                          </a:solidFill>
                          <a:effectLst/>
                          <a:latin typeface="+mj-lt"/>
                        </a:rPr>
                        <a:t>Awareness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extLst>
                  <a:ext uri="{0D108BD9-81ED-4DB2-BD59-A6C34878D82A}">
                    <a16:rowId xmlns:a16="http://schemas.microsoft.com/office/drawing/2014/main" val="4070664898"/>
                  </a:ext>
                </a:extLst>
              </a:tr>
              <a:tr h="157101">
                <a:tc>
                  <a:txBody>
                    <a:bodyPr/>
                    <a:lstStyle/>
                    <a:p>
                      <a:pPr>
                        <a:spcAft>
                          <a:spcPts val="0"/>
                        </a:spcAft>
                      </a:pPr>
                      <a:r>
                        <a:rPr lang="en-US" sz="1000" b="1" dirty="0">
                          <a:solidFill>
                            <a:srgbClr val="000000"/>
                          </a:solidFill>
                          <a:effectLst/>
                          <a:latin typeface="+mj-lt"/>
                        </a:rPr>
                        <a:t>Dispositions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extLst>
                  <a:ext uri="{0D108BD9-81ED-4DB2-BD59-A6C34878D82A}">
                    <a16:rowId xmlns:a16="http://schemas.microsoft.com/office/drawing/2014/main" val="215792902"/>
                  </a:ext>
                </a:extLst>
              </a:tr>
              <a:tr h="157101">
                <a:tc>
                  <a:txBody>
                    <a:bodyPr/>
                    <a:lstStyle/>
                    <a:p>
                      <a:pPr>
                        <a:spcAft>
                          <a:spcPts val="0"/>
                        </a:spcAft>
                      </a:pPr>
                      <a:r>
                        <a:rPr lang="en-US" sz="1000" b="1" dirty="0">
                          <a:solidFill>
                            <a:srgbClr val="000000"/>
                          </a:solidFill>
                          <a:effectLst/>
                          <a:latin typeface="+mj-lt"/>
                        </a:rPr>
                        <a:t>Strategy/Culture</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extLst>
                  <a:ext uri="{0D108BD9-81ED-4DB2-BD59-A6C34878D82A}">
                    <a16:rowId xmlns:a16="http://schemas.microsoft.com/office/drawing/2014/main" val="361243344"/>
                  </a:ext>
                </a:extLst>
              </a:tr>
              <a:tr h="157101">
                <a:tc>
                  <a:txBody>
                    <a:bodyPr/>
                    <a:lstStyle/>
                    <a:p>
                      <a:pPr>
                        <a:spcAft>
                          <a:spcPts val="0"/>
                        </a:spcAft>
                      </a:pPr>
                      <a:r>
                        <a:rPr lang="en-US" sz="1000" b="1" dirty="0">
                          <a:solidFill>
                            <a:srgbClr val="000000"/>
                          </a:solidFill>
                          <a:effectLst/>
                          <a:latin typeface="+mj-lt"/>
                        </a:rPr>
                        <a:t>Plan, Implement, Mon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extLst>
                  <a:ext uri="{0D108BD9-81ED-4DB2-BD59-A6C34878D82A}">
                    <a16:rowId xmlns:a16="http://schemas.microsoft.com/office/drawing/2014/main" val="2680585903"/>
                  </a:ext>
                </a:extLst>
              </a:tr>
              <a:tr h="157101">
                <a:tc>
                  <a:txBody>
                    <a:bodyPr/>
                    <a:lstStyle/>
                    <a:p>
                      <a:pPr>
                        <a:spcAft>
                          <a:spcPts val="0"/>
                        </a:spcAft>
                      </a:pPr>
                      <a:r>
                        <a:rPr lang="en-US" sz="1000" b="1" dirty="0">
                          <a:solidFill>
                            <a:srgbClr val="000000"/>
                          </a:solidFill>
                          <a:effectLst/>
                          <a:latin typeface="+mj-lt"/>
                        </a:rPr>
                        <a:t>Inquiry Process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extLst>
                  <a:ext uri="{0D108BD9-81ED-4DB2-BD59-A6C34878D82A}">
                    <a16:rowId xmlns:a16="http://schemas.microsoft.com/office/drawing/2014/main" val="847658033"/>
                  </a:ext>
                </a:extLst>
              </a:tr>
              <a:tr h="157101">
                <a:tc>
                  <a:txBody>
                    <a:bodyPr/>
                    <a:lstStyle/>
                    <a:p>
                      <a:pPr>
                        <a:spcAft>
                          <a:spcPts val="0"/>
                        </a:spcAft>
                      </a:pPr>
                      <a:r>
                        <a:rPr lang="en-US" sz="1000" b="1" dirty="0">
                          <a:solidFill>
                            <a:srgbClr val="000000"/>
                          </a:solidFill>
                          <a:effectLst/>
                          <a:latin typeface="+mj-lt"/>
                        </a:rPr>
                        <a:t>Discovery / Explore</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extLst>
                  <a:ext uri="{0D108BD9-81ED-4DB2-BD59-A6C34878D82A}">
                    <a16:rowId xmlns:a16="http://schemas.microsoft.com/office/drawing/2014/main" val="3477896968"/>
                  </a:ext>
                </a:extLst>
              </a:tr>
              <a:tr h="157101">
                <a:tc>
                  <a:txBody>
                    <a:bodyPr/>
                    <a:lstStyle/>
                    <a:p>
                      <a:pPr>
                        <a:spcAft>
                          <a:spcPts val="0"/>
                        </a:spcAft>
                      </a:pPr>
                      <a:r>
                        <a:rPr lang="en-US" sz="1000" b="1" dirty="0">
                          <a:solidFill>
                            <a:srgbClr val="000000"/>
                          </a:solidFill>
                          <a:effectLst/>
                          <a:latin typeface="+mj-lt"/>
                        </a:rPr>
                        <a:t>Ethics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100007254"/>
                  </a:ext>
                </a:extLst>
              </a:tr>
              <a:tr h="157101">
                <a:tc>
                  <a:txBody>
                    <a:bodyPr/>
                    <a:lstStyle/>
                    <a:p>
                      <a:pPr>
                        <a:spcAft>
                          <a:spcPts val="0"/>
                        </a:spcAft>
                      </a:pPr>
                      <a:r>
                        <a:rPr lang="en-US" sz="1000" b="1" dirty="0">
                          <a:solidFill>
                            <a:srgbClr val="000000"/>
                          </a:solidFill>
                          <a:effectLst/>
                          <a:latin typeface="+mj-lt"/>
                        </a:rPr>
                        <a:t>Gathering / Collection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1103375195"/>
                  </a:ext>
                </a:extLst>
              </a:tr>
              <a:tr h="157101">
                <a:tc>
                  <a:txBody>
                    <a:bodyPr/>
                    <a:lstStyle/>
                    <a:p>
                      <a:pPr>
                        <a:spcAft>
                          <a:spcPts val="0"/>
                        </a:spcAft>
                      </a:pPr>
                      <a:r>
                        <a:rPr lang="en-US" sz="1000" b="1" dirty="0">
                          <a:solidFill>
                            <a:srgbClr val="000000"/>
                          </a:solidFill>
                          <a:effectLst/>
                          <a:latin typeface="+mj-lt"/>
                        </a:rPr>
                        <a:t>Curation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278956700"/>
                  </a:ext>
                </a:extLst>
              </a:tr>
              <a:tr h="157101">
                <a:tc>
                  <a:txBody>
                    <a:bodyPr/>
                    <a:lstStyle/>
                    <a:p>
                      <a:pPr>
                        <a:spcAft>
                          <a:spcPts val="0"/>
                        </a:spcAft>
                      </a:pPr>
                      <a:r>
                        <a:rPr lang="en-US" sz="1000" b="1" dirty="0">
                          <a:solidFill>
                            <a:srgbClr val="000000"/>
                          </a:solidFill>
                          <a:effectLst/>
                          <a:latin typeface="+mj-lt"/>
                        </a:rPr>
                        <a:t>Communities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1575095557"/>
                  </a:ext>
                </a:extLst>
              </a:tr>
              <a:tr h="157101">
                <a:tc>
                  <a:txBody>
                    <a:bodyPr/>
                    <a:lstStyle/>
                    <a:p>
                      <a:pPr>
                        <a:spcAft>
                          <a:spcPts val="0"/>
                        </a:spcAft>
                      </a:pPr>
                      <a:r>
                        <a:rPr lang="en-US" sz="1000" b="1" dirty="0">
                          <a:solidFill>
                            <a:srgbClr val="000000"/>
                          </a:solidFill>
                          <a:effectLst/>
                          <a:latin typeface="+mj-lt"/>
                        </a:rPr>
                        <a:t>Requirements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3146516053"/>
                  </a:ext>
                </a:extLst>
              </a:tr>
              <a:tr h="157101">
                <a:tc>
                  <a:txBody>
                    <a:bodyPr/>
                    <a:lstStyle/>
                    <a:p>
                      <a:pPr>
                        <a:spcAft>
                          <a:spcPts val="0"/>
                        </a:spcAft>
                      </a:pPr>
                      <a:r>
                        <a:rPr lang="en-US" sz="1000" b="1" dirty="0">
                          <a:solidFill>
                            <a:srgbClr val="000000"/>
                          </a:solidFill>
                          <a:effectLst/>
                          <a:latin typeface="+mj-lt"/>
                        </a:rPr>
                        <a:t>Valuation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33918254"/>
                  </a:ext>
                </a:extLst>
              </a:tr>
              <a:tr h="157101">
                <a:tc>
                  <a:txBody>
                    <a:bodyPr/>
                    <a:lstStyle/>
                    <a:p>
                      <a:pPr>
                        <a:spcAft>
                          <a:spcPts val="0"/>
                        </a:spcAft>
                      </a:pPr>
                      <a:r>
                        <a:rPr lang="en-US" sz="1000" b="1" dirty="0">
                          <a:solidFill>
                            <a:srgbClr val="000000"/>
                          </a:solidFill>
                          <a:effectLst/>
                          <a:latin typeface="+mj-lt"/>
                        </a:rPr>
                        <a:t>Evaluation/Assessment</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1773017504"/>
                  </a:ext>
                </a:extLst>
              </a:tr>
              <a:tr h="157101">
                <a:tc>
                  <a:txBody>
                    <a:bodyPr/>
                    <a:lstStyle/>
                    <a:p>
                      <a:pPr>
                        <a:spcAft>
                          <a:spcPts val="0"/>
                        </a:spcAft>
                      </a:pPr>
                      <a:r>
                        <a:rPr lang="en-US" sz="1000" b="1" dirty="0">
                          <a:solidFill>
                            <a:srgbClr val="000000"/>
                          </a:solidFill>
                          <a:effectLst/>
                          <a:latin typeface="+mj-lt"/>
                        </a:rPr>
                        <a:t>Informed Decision-</a:t>
                      </a:r>
                      <a:r>
                        <a:rPr lang="en-US" sz="1000" b="1" dirty="0" err="1">
                          <a:solidFill>
                            <a:srgbClr val="000000"/>
                          </a:solidFill>
                          <a:effectLst/>
                          <a:latin typeface="+mj-lt"/>
                        </a:rPr>
                        <a:t>mak</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1872408531"/>
                  </a:ext>
                </a:extLst>
              </a:tr>
              <a:tr h="157101">
                <a:tc>
                  <a:txBody>
                    <a:bodyPr/>
                    <a:lstStyle/>
                    <a:p>
                      <a:pPr>
                        <a:spcAft>
                          <a:spcPts val="0"/>
                        </a:spcAft>
                      </a:pPr>
                      <a:r>
                        <a:rPr lang="en-US" sz="1000" b="1" dirty="0">
                          <a:solidFill>
                            <a:srgbClr val="000000"/>
                          </a:solidFill>
                          <a:effectLst/>
                          <a:latin typeface="+mj-lt"/>
                        </a:rPr>
                        <a:t>Governance / Steward</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899070339"/>
                  </a:ext>
                </a:extLst>
              </a:tr>
              <a:tr h="157101">
                <a:tc>
                  <a:txBody>
                    <a:bodyPr/>
                    <a:lstStyle/>
                    <a:p>
                      <a:pPr>
                        <a:spcAft>
                          <a:spcPts val="0"/>
                        </a:spcAft>
                      </a:pPr>
                      <a:r>
                        <a:rPr lang="en-US" sz="1000" b="1" dirty="0">
                          <a:solidFill>
                            <a:srgbClr val="000000"/>
                          </a:solidFill>
                          <a:effectLst/>
                          <a:latin typeface="+mj-lt"/>
                        </a:rPr>
                        <a:t>Standards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3113967411"/>
                  </a:ext>
                </a:extLst>
              </a:tr>
              <a:tr h="157101">
                <a:tc>
                  <a:txBody>
                    <a:bodyPr/>
                    <a:lstStyle/>
                    <a:p>
                      <a:pPr>
                        <a:spcAft>
                          <a:spcPts val="0"/>
                        </a:spcAft>
                      </a:pPr>
                      <a:r>
                        <a:rPr lang="en-US" sz="1000" b="1" dirty="0">
                          <a:solidFill>
                            <a:srgbClr val="000000"/>
                          </a:solidFill>
                          <a:effectLst/>
                          <a:latin typeface="+mj-lt"/>
                        </a:rPr>
                        <a:t>Description/Metadata</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926828988"/>
                  </a:ext>
                </a:extLst>
              </a:tr>
              <a:tr h="157101">
                <a:tc>
                  <a:txBody>
                    <a:bodyPr/>
                    <a:lstStyle/>
                    <a:p>
                      <a:pPr>
                        <a:spcAft>
                          <a:spcPts val="0"/>
                        </a:spcAft>
                      </a:pPr>
                      <a:r>
                        <a:rPr lang="en-US" sz="1000" b="1" dirty="0">
                          <a:solidFill>
                            <a:srgbClr val="000000"/>
                          </a:solidFill>
                          <a:effectLst/>
                          <a:latin typeface="+mj-lt"/>
                        </a:rPr>
                        <a:t>Conversion, </a:t>
                      </a:r>
                      <a:r>
                        <a:rPr lang="en-US" sz="1000" b="1" dirty="0" err="1">
                          <a:solidFill>
                            <a:srgbClr val="000000"/>
                          </a:solidFill>
                          <a:effectLst/>
                          <a:latin typeface="+mj-lt"/>
                        </a:rPr>
                        <a:t>Interopabl</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353733795"/>
                  </a:ext>
                </a:extLst>
              </a:tr>
              <a:tr h="157101">
                <a:tc>
                  <a:txBody>
                    <a:bodyPr/>
                    <a:lstStyle/>
                    <a:p>
                      <a:pPr>
                        <a:spcAft>
                          <a:spcPts val="0"/>
                        </a:spcAft>
                      </a:pPr>
                      <a:r>
                        <a:rPr lang="en-US" sz="1000" b="1" dirty="0">
                          <a:solidFill>
                            <a:srgbClr val="000000"/>
                          </a:solidFill>
                          <a:effectLst/>
                          <a:latin typeface="+mj-lt"/>
                        </a:rPr>
                        <a:t>Management</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3622303764"/>
                  </a:ext>
                </a:extLst>
              </a:tr>
              <a:tr h="157101">
                <a:tc>
                  <a:txBody>
                    <a:bodyPr/>
                    <a:lstStyle/>
                    <a:p>
                      <a:pPr>
                        <a:spcAft>
                          <a:spcPts val="0"/>
                        </a:spcAft>
                      </a:pPr>
                      <a:r>
                        <a:rPr lang="en-US" sz="1000" b="1" dirty="0">
                          <a:solidFill>
                            <a:srgbClr val="000000"/>
                          </a:solidFill>
                          <a:effectLst/>
                          <a:latin typeface="+mj-lt"/>
                        </a:rPr>
                        <a:t>Preservation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extLst>
                  <a:ext uri="{0D108BD9-81ED-4DB2-BD59-A6C34878D82A}">
                    <a16:rowId xmlns:a16="http://schemas.microsoft.com/office/drawing/2014/main" val="3703813541"/>
                  </a:ext>
                </a:extLst>
              </a:tr>
              <a:tr h="157101">
                <a:tc>
                  <a:txBody>
                    <a:bodyPr/>
                    <a:lstStyle/>
                    <a:p>
                      <a:pPr>
                        <a:spcAft>
                          <a:spcPts val="0"/>
                        </a:spcAft>
                      </a:pPr>
                      <a:r>
                        <a:rPr lang="en-US" sz="1000" b="1" dirty="0">
                          <a:solidFill>
                            <a:srgbClr val="000000"/>
                          </a:solidFill>
                          <a:effectLst/>
                          <a:latin typeface="+mj-lt"/>
                        </a:rPr>
                        <a:t>Cleaning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3845941579"/>
                  </a:ext>
                </a:extLst>
              </a:tr>
              <a:tr h="157101">
                <a:tc>
                  <a:txBody>
                    <a:bodyPr/>
                    <a:lstStyle/>
                    <a:p>
                      <a:pPr>
                        <a:spcAft>
                          <a:spcPts val="0"/>
                        </a:spcAft>
                      </a:pPr>
                      <a:r>
                        <a:rPr lang="en-US" sz="1000" b="1" dirty="0">
                          <a:solidFill>
                            <a:srgbClr val="000000"/>
                          </a:solidFill>
                          <a:effectLst/>
                          <a:latin typeface="+mj-lt"/>
                        </a:rPr>
                        <a:t>Systems &amp; Tools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5127298"/>
                  </a:ext>
                </a:extLst>
              </a:tr>
              <a:tr h="157101">
                <a:tc>
                  <a:txBody>
                    <a:bodyPr/>
                    <a:lstStyle/>
                    <a:p>
                      <a:pPr>
                        <a:spcAft>
                          <a:spcPts val="0"/>
                        </a:spcAft>
                      </a:pPr>
                      <a:r>
                        <a:rPr lang="en-US" sz="1000" b="1" dirty="0">
                          <a:solidFill>
                            <a:srgbClr val="000000"/>
                          </a:solidFill>
                          <a:effectLst/>
                          <a:latin typeface="+mj-lt"/>
                        </a:rPr>
                        <a:t>Policy</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219845653"/>
                  </a:ext>
                </a:extLst>
              </a:tr>
              <a:tr h="157101">
                <a:tc>
                  <a:txBody>
                    <a:bodyPr/>
                    <a:lstStyle/>
                    <a:p>
                      <a:pPr>
                        <a:spcAft>
                          <a:spcPts val="0"/>
                        </a:spcAft>
                      </a:pPr>
                      <a:r>
                        <a:rPr lang="en-US" sz="1000" b="1" dirty="0">
                          <a:solidFill>
                            <a:srgbClr val="000000"/>
                          </a:solidFill>
                          <a:effectLst/>
                          <a:latin typeface="+mj-lt"/>
                        </a:rPr>
                        <a:t>Quality</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1191643031"/>
                  </a:ext>
                </a:extLst>
              </a:tr>
              <a:tr h="157101">
                <a:tc>
                  <a:txBody>
                    <a:bodyPr/>
                    <a:lstStyle/>
                    <a:p>
                      <a:pPr>
                        <a:spcAft>
                          <a:spcPts val="0"/>
                        </a:spcAft>
                      </a:pPr>
                      <a:r>
                        <a:rPr lang="en-US" sz="1000" b="1" dirty="0">
                          <a:solidFill>
                            <a:srgbClr val="000000"/>
                          </a:solidFill>
                          <a:effectLst/>
                          <a:latin typeface="+mj-lt"/>
                        </a:rPr>
                        <a:t>Security</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235914699"/>
                  </a:ext>
                </a:extLst>
              </a:tr>
              <a:tr h="157101">
                <a:tc>
                  <a:txBody>
                    <a:bodyPr/>
                    <a:lstStyle/>
                    <a:p>
                      <a:pPr>
                        <a:spcAft>
                          <a:spcPts val="0"/>
                        </a:spcAft>
                      </a:pPr>
                      <a:r>
                        <a:rPr lang="en-US" sz="1000" b="1" dirty="0">
                          <a:solidFill>
                            <a:srgbClr val="000000"/>
                          </a:solidFill>
                          <a:effectLst/>
                          <a:latin typeface="+mj-lt"/>
                        </a:rPr>
                        <a:t>Manipulation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755469413"/>
                  </a:ext>
                </a:extLst>
              </a:tr>
              <a:tr h="157101">
                <a:tc>
                  <a:txBody>
                    <a:bodyPr/>
                    <a:lstStyle/>
                    <a:p>
                      <a:pPr>
                        <a:spcAft>
                          <a:spcPts val="0"/>
                        </a:spcAft>
                      </a:pPr>
                      <a:r>
                        <a:rPr lang="en-US" sz="1000" b="1" dirty="0">
                          <a:solidFill>
                            <a:srgbClr val="000000"/>
                          </a:solidFill>
                          <a:effectLst/>
                          <a:latin typeface="+mj-lt"/>
                        </a:rPr>
                        <a:t>Statistics &amp; Reasoning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866421839"/>
                  </a:ext>
                </a:extLst>
              </a:tr>
              <a:tr h="157101">
                <a:tc>
                  <a:txBody>
                    <a:bodyPr/>
                    <a:lstStyle/>
                    <a:p>
                      <a:pPr>
                        <a:spcAft>
                          <a:spcPts val="0"/>
                        </a:spcAft>
                      </a:pPr>
                      <a:r>
                        <a:rPr lang="en-US" sz="1000" b="1" dirty="0">
                          <a:solidFill>
                            <a:srgbClr val="000000"/>
                          </a:solidFill>
                          <a:effectLst/>
                          <a:latin typeface="+mj-lt"/>
                        </a:rPr>
                        <a:t>Critical Thinking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3088410006"/>
                  </a:ext>
                </a:extLst>
              </a:tr>
              <a:tr h="157101">
                <a:tc>
                  <a:txBody>
                    <a:bodyPr/>
                    <a:lstStyle/>
                    <a:p>
                      <a:pPr>
                        <a:spcAft>
                          <a:spcPts val="0"/>
                        </a:spcAft>
                      </a:pPr>
                      <a:r>
                        <a:rPr lang="en-US" sz="1000" b="1" dirty="0">
                          <a:solidFill>
                            <a:srgbClr val="000000"/>
                          </a:solidFill>
                          <a:effectLst/>
                          <a:latin typeface="+mj-lt"/>
                        </a:rPr>
                        <a:t>Analysis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extLst>
                  <a:ext uri="{0D108BD9-81ED-4DB2-BD59-A6C34878D82A}">
                    <a16:rowId xmlns:a16="http://schemas.microsoft.com/office/drawing/2014/main" val="3422391586"/>
                  </a:ext>
                </a:extLst>
              </a:tr>
              <a:tr h="157101">
                <a:tc>
                  <a:txBody>
                    <a:bodyPr/>
                    <a:lstStyle/>
                    <a:p>
                      <a:pPr>
                        <a:spcAft>
                          <a:spcPts val="0"/>
                        </a:spcAft>
                      </a:pPr>
                      <a:r>
                        <a:rPr lang="en-US" sz="1000" b="1" dirty="0">
                          <a:solidFill>
                            <a:srgbClr val="000000"/>
                          </a:solidFill>
                          <a:effectLst/>
                          <a:latin typeface="+mj-lt"/>
                        </a:rPr>
                        <a:t>Interpretation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4278976439"/>
                  </a:ext>
                </a:extLst>
              </a:tr>
              <a:tr h="157101">
                <a:tc>
                  <a:txBody>
                    <a:bodyPr/>
                    <a:lstStyle/>
                    <a:p>
                      <a:pPr>
                        <a:spcAft>
                          <a:spcPts val="0"/>
                        </a:spcAft>
                      </a:pPr>
                      <a:r>
                        <a:rPr lang="en-US" sz="1000" b="1" dirty="0">
                          <a:solidFill>
                            <a:srgbClr val="000000"/>
                          </a:solidFill>
                          <a:effectLst/>
                          <a:latin typeface="+mj-lt"/>
                        </a:rPr>
                        <a:t>Modeling/Architecture</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4155409734"/>
                  </a:ext>
                </a:extLst>
              </a:tr>
              <a:tr h="157101">
                <a:tc>
                  <a:txBody>
                    <a:bodyPr/>
                    <a:lstStyle/>
                    <a:p>
                      <a:pPr>
                        <a:spcAft>
                          <a:spcPts val="0"/>
                        </a:spcAft>
                      </a:pPr>
                      <a:r>
                        <a:rPr lang="en-US" sz="1000" b="1" dirty="0">
                          <a:solidFill>
                            <a:srgbClr val="000000"/>
                          </a:solidFill>
                          <a:effectLst/>
                          <a:latin typeface="+mj-lt"/>
                        </a:rPr>
                        <a:t>Data Science and ML</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1973273746"/>
                  </a:ext>
                </a:extLst>
              </a:tr>
              <a:tr h="157101">
                <a:tc>
                  <a:txBody>
                    <a:bodyPr/>
                    <a:lstStyle/>
                    <a:p>
                      <a:pPr>
                        <a:spcAft>
                          <a:spcPts val="0"/>
                        </a:spcAft>
                      </a:pPr>
                      <a:r>
                        <a:rPr lang="en-US" sz="1000" b="1" dirty="0">
                          <a:solidFill>
                            <a:srgbClr val="000000"/>
                          </a:solidFill>
                          <a:effectLst/>
                          <a:latin typeface="+mj-lt"/>
                        </a:rPr>
                        <a:t>Citation &amp; Sharing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extLst>
                  <a:ext uri="{0D108BD9-81ED-4DB2-BD59-A6C34878D82A}">
                    <a16:rowId xmlns:a16="http://schemas.microsoft.com/office/drawing/2014/main" val="1050668884"/>
                  </a:ext>
                </a:extLst>
              </a:tr>
              <a:tr h="157101">
                <a:tc>
                  <a:txBody>
                    <a:bodyPr/>
                    <a:lstStyle/>
                    <a:p>
                      <a:pPr>
                        <a:spcAft>
                          <a:spcPts val="0"/>
                        </a:spcAft>
                      </a:pPr>
                      <a:r>
                        <a:rPr lang="en-US" sz="1000" b="1" dirty="0">
                          <a:solidFill>
                            <a:srgbClr val="000000"/>
                          </a:solidFill>
                          <a:effectLst/>
                          <a:latin typeface="+mj-lt"/>
                        </a:rPr>
                        <a:t>Visualization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extLst>
                  <a:ext uri="{0D108BD9-81ED-4DB2-BD59-A6C34878D82A}">
                    <a16:rowId xmlns:a16="http://schemas.microsoft.com/office/drawing/2014/main" val="1512342698"/>
                  </a:ext>
                </a:extLst>
              </a:tr>
              <a:tr h="157101">
                <a:tc>
                  <a:txBody>
                    <a:bodyPr/>
                    <a:lstStyle/>
                    <a:p>
                      <a:pPr>
                        <a:spcAft>
                          <a:spcPts val="0"/>
                        </a:spcAft>
                      </a:pPr>
                      <a:r>
                        <a:rPr lang="en-US" sz="1000" b="1" dirty="0">
                          <a:solidFill>
                            <a:srgbClr val="000000"/>
                          </a:solidFill>
                          <a:effectLst/>
                          <a:latin typeface="+mj-lt"/>
                        </a:rPr>
                        <a:t>Storytelling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4211347246"/>
                  </a:ext>
                </a:extLst>
              </a:tr>
              <a:tr h="157101">
                <a:tc>
                  <a:txBody>
                    <a:bodyPr/>
                    <a:lstStyle/>
                    <a:p>
                      <a:pPr>
                        <a:spcAft>
                          <a:spcPts val="0"/>
                        </a:spcAft>
                      </a:pPr>
                      <a:r>
                        <a:rPr lang="en-US" sz="1000" b="1" dirty="0">
                          <a:solidFill>
                            <a:srgbClr val="000000"/>
                          </a:solidFill>
                          <a:effectLst/>
                          <a:latin typeface="+mj-lt"/>
                        </a:rPr>
                        <a:t>Present Data Verbally</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301955269"/>
                  </a:ext>
                </a:extLst>
              </a:tr>
              <a:tr h="157101">
                <a:tc>
                  <a:txBody>
                    <a:bodyPr/>
                    <a:lstStyle/>
                    <a:p>
                      <a:pPr>
                        <a:spcAft>
                          <a:spcPts val="0"/>
                        </a:spcAft>
                      </a:pPr>
                      <a:r>
                        <a:rPr lang="en-US" sz="1000" b="1" dirty="0">
                          <a:solidFill>
                            <a:srgbClr val="000000"/>
                          </a:solidFill>
                          <a:effectLst/>
                          <a:latin typeface="+mj-lt"/>
                        </a:rPr>
                        <a:t>Change</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069018312"/>
                  </a:ext>
                </a:extLst>
              </a:tr>
              <a:tr h="157101">
                <a:tc>
                  <a:txBody>
                    <a:bodyPr/>
                    <a:lstStyle/>
                    <a:p>
                      <a:pPr>
                        <a:spcAft>
                          <a:spcPts val="0"/>
                        </a:spcAft>
                      </a:pPr>
                      <a:r>
                        <a:rPr lang="en-US" sz="1000" b="1" dirty="0">
                          <a:solidFill>
                            <a:srgbClr val="000000"/>
                          </a:solidFill>
                          <a:effectLst/>
                          <a:latin typeface="+mj-lt"/>
                        </a:rPr>
                        <a:t>Using/Innovating With</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168054402"/>
                  </a:ext>
                </a:extLst>
              </a:tr>
              <a:tr h="157101">
                <a:tc>
                  <a:txBody>
                    <a:bodyPr/>
                    <a:lstStyle/>
                    <a:p>
                      <a:pPr>
                        <a:spcAft>
                          <a:spcPts val="0"/>
                        </a:spcAft>
                      </a:pPr>
                      <a:r>
                        <a:rPr lang="en-US" sz="1000" b="1" dirty="0">
                          <a:solidFill>
                            <a:srgbClr val="000000"/>
                          </a:solidFill>
                          <a:effectLst/>
                          <a:latin typeface="+mj-lt"/>
                        </a:rPr>
                        <a:t>Identifying Problems </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215831985"/>
                  </a:ext>
                </a:extLst>
              </a:tr>
              <a:tr h="157101">
                <a:tc>
                  <a:txBody>
                    <a:bodyPr/>
                    <a:lstStyle/>
                    <a:p>
                      <a:pPr>
                        <a:spcAft>
                          <a:spcPts val="0"/>
                        </a:spcAft>
                      </a:pPr>
                      <a:r>
                        <a:rPr lang="en-US" sz="1000" b="1" dirty="0">
                          <a:solidFill>
                            <a:srgbClr val="000000"/>
                          </a:solidFill>
                          <a:effectLst/>
                          <a:latin typeface="+mj-lt"/>
                        </a:rPr>
                        <a:t>Generate Data</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extLst>
                  <a:ext uri="{0D108BD9-81ED-4DB2-BD59-A6C34878D82A}">
                    <a16:rowId xmlns:a16="http://schemas.microsoft.com/office/drawing/2014/main" val="1867187474"/>
                  </a:ext>
                </a:extLst>
              </a:tr>
            </a:tbl>
          </a:graphicData>
        </a:graphic>
      </p:graphicFrame>
      <p:sp>
        <p:nvSpPr>
          <p:cNvPr id="5" name="Rectangle 1">
            <a:extLst>
              <a:ext uri="{FF2B5EF4-FFF2-40B4-BE49-F238E27FC236}">
                <a16:creationId xmlns:a16="http://schemas.microsoft.com/office/drawing/2014/main" id="{45E487AB-E873-47DA-9A6F-52626330D167}"/>
              </a:ext>
            </a:extLst>
          </p:cNvPr>
          <p:cNvSpPr>
            <a:spLocks noChangeArrowheads="1"/>
          </p:cNvSpPr>
          <p:nvPr/>
        </p:nvSpPr>
        <p:spPr bwMode="auto">
          <a:xfrm>
            <a:off x="3798888" y="18145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09267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89E98CD-1611-4594-9FCC-A2BD0F35261F}"/>
              </a:ext>
            </a:extLst>
          </p:cNvPr>
          <p:cNvGraphicFramePr>
            <a:graphicFrameLocks noGrp="1"/>
          </p:cNvGraphicFramePr>
          <p:nvPr>
            <p:ph idx="1"/>
            <p:extLst>
              <p:ext uri="{D42A27DB-BD31-4B8C-83A1-F6EECF244321}">
                <p14:modId xmlns:p14="http://schemas.microsoft.com/office/powerpoint/2010/main" val="631062761"/>
              </p:ext>
            </p:extLst>
          </p:nvPr>
        </p:nvGraphicFramePr>
        <p:xfrm>
          <a:off x="297568" y="287294"/>
          <a:ext cx="9714630" cy="6441141"/>
        </p:xfrm>
        <a:graphic>
          <a:graphicData uri="http://schemas.openxmlformats.org/drawingml/2006/table">
            <a:tbl>
              <a:tblPr firstRow="1" firstCol="1">
                <a:tableStyleId>{F5AB1C69-6EDB-4FF4-983F-18BD219EF322}</a:tableStyleId>
              </a:tblPr>
              <a:tblGrid>
                <a:gridCol w="1291950">
                  <a:extLst>
                    <a:ext uri="{9D8B030D-6E8A-4147-A177-3AD203B41FA5}">
                      <a16:colId xmlns:a16="http://schemas.microsoft.com/office/drawing/2014/main" val="3309032444"/>
                    </a:ext>
                  </a:extLst>
                </a:gridCol>
                <a:gridCol w="421134">
                  <a:extLst>
                    <a:ext uri="{9D8B030D-6E8A-4147-A177-3AD203B41FA5}">
                      <a16:colId xmlns:a16="http://schemas.microsoft.com/office/drawing/2014/main" val="2434963098"/>
                    </a:ext>
                  </a:extLst>
                </a:gridCol>
                <a:gridCol w="421134">
                  <a:extLst>
                    <a:ext uri="{9D8B030D-6E8A-4147-A177-3AD203B41FA5}">
                      <a16:colId xmlns:a16="http://schemas.microsoft.com/office/drawing/2014/main" val="1869673743"/>
                    </a:ext>
                  </a:extLst>
                </a:gridCol>
                <a:gridCol w="421134">
                  <a:extLst>
                    <a:ext uri="{9D8B030D-6E8A-4147-A177-3AD203B41FA5}">
                      <a16:colId xmlns:a16="http://schemas.microsoft.com/office/drawing/2014/main" val="2593086618"/>
                    </a:ext>
                  </a:extLst>
                </a:gridCol>
                <a:gridCol w="421134">
                  <a:extLst>
                    <a:ext uri="{9D8B030D-6E8A-4147-A177-3AD203B41FA5}">
                      <a16:colId xmlns:a16="http://schemas.microsoft.com/office/drawing/2014/main" val="963570239"/>
                    </a:ext>
                  </a:extLst>
                </a:gridCol>
                <a:gridCol w="421134">
                  <a:extLst>
                    <a:ext uri="{9D8B030D-6E8A-4147-A177-3AD203B41FA5}">
                      <a16:colId xmlns:a16="http://schemas.microsoft.com/office/drawing/2014/main" val="1782415637"/>
                    </a:ext>
                  </a:extLst>
                </a:gridCol>
                <a:gridCol w="421134">
                  <a:extLst>
                    <a:ext uri="{9D8B030D-6E8A-4147-A177-3AD203B41FA5}">
                      <a16:colId xmlns:a16="http://schemas.microsoft.com/office/drawing/2014/main" val="1316089361"/>
                    </a:ext>
                  </a:extLst>
                </a:gridCol>
                <a:gridCol w="421134">
                  <a:extLst>
                    <a:ext uri="{9D8B030D-6E8A-4147-A177-3AD203B41FA5}">
                      <a16:colId xmlns:a16="http://schemas.microsoft.com/office/drawing/2014/main" val="2727923384"/>
                    </a:ext>
                  </a:extLst>
                </a:gridCol>
                <a:gridCol w="421134">
                  <a:extLst>
                    <a:ext uri="{9D8B030D-6E8A-4147-A177-3AD203B41FA5}">
                      <a16:colId xmlns:a16="http://schemas.microsoft.com/office/drawing/2014/main" val="1348245430"/>
                    </a:ext>
                  </a:extLst>
                </a:gridCol>
                <a:gridCol w="421134">
                  <a:extLst>
                    <a:ext uri="{9D8B030D-6E8A-4147-A177-3AD203B41FA5}">
                      <a16:colId xmlns:a16="http://schemas.microsoft.com/office/drawing/2014/main" val="1497910044"/>
                    </a:ext>
                  </a:extLst>
                </a:gridCol>
                <a:gridCol w="421134">
                  <a:extLst>
                    <a:ext uri="{9D8B030D-6E8A-4147-A177-3AD203B41FA5}">
                      <a16:colId xmlns:a16="http://schemas.microsoft.com/office/drawing/2014/main" val="3465711025"/>
                    </a:ext>
                  </a:extLst>
                </a:gridCol>
                <a:gridCol w="421134">
                  <a:extLst>
                    <a:ext uri="{9D8B030D-6E8A-4147-A177-3AD203B41FA5}">
                      <a16:colId xmlns:a16="http://schemas.microsoft.com/office/drawing/2014/main" val="133006822"/>
                    </a:ext>
                  </a:extLst>
                </a:gridCol>
                <a:gridCol w="421134">
                  <a:extLst>
                    <a:ext uri="{9D8B030D-6E8A-4147-A177-3AD203B41FA5}">
                      <a16:colId xmlns:a16="http://schemas.microsoft.com/office/drawing/2014/main" val="1997676979"/>
                    </a:ext>
                  </a:extLst>
                </a:gridCol>
                <a:gridCol w="421134">
                  <a:extLst>
                    <a:ext uri="{9D8B030D-6E8A-4147-A177-3AD203B41FA5}">
                      <a16:colId xmlns:a16="http://schemas.microsoft.com/office/drawing/2014/main" val="542472321"/>
                    </a:ext>
                  </a:extLst>
                </a:gridCol>
                <a:gridCol w="421134">
                  <a:extLst>
                    <a:ext uri="{9D8B030D-6E8A-4147-A177-3AD203B41FA5}">
                      <a16:colId xmlns:a16="http://schemas.microsoft.com/office/drawing/2014/main" val="206923675"/>
                    </a:ext>
                  </a:extLst>
                </a:gridCol>
                <a:gridCol w="421134">
                  <a:extLst>
                    <a:ext uri="{9D8B030D-6E8A-4147-A177-3AD203B41FA5}">
                      <a16:colId xmlns:a16="http://schemas.microsoft.com/office/drawing/2014/main" val="147138987"/>
                    </a:ext>
                  </a:extLst>
                </a:gridCol>
                <a:gridCol w="421134">
                  <a:extLst>
                    <a:ext uri="{9D8B030D-6E8A-4147-A177-3AD203B41FA5}">
                      <a16:colId xmlns:a16="http://schemas.microsoft.com/office/drawing/2014/main" val="2455924578"/>
                    </a:ext>
                  </a:extLst>
                </a:gridCol>
                <a:gridCol w="421134">
                  <a:extLst>
                    <a:ext uri="{9D8B030D-6E8A-4147-A177-3AD203B41FA5}">
                      <a16:colId xmlns:a16="http://schemas.microsoft.com/office/drawing/2014/main" val="1020332884"/>
                    </a:ext>
                  </a:extLst>
                </a:gridCol>
                <a:gridCol w="421134">
                  <a:extLst>
                    <a:ext uri="{9D8B030D-6E8A-4147-A177-3AD203B41FA5}">
                      <a16:colId xmlns:a16="http://schemas.microsoft.com/office/drawing/2014/main" val="95335568"/>
                    </a:ext>
                  </a:extLst>
                </a:gridCol>
                <a:gridCol w="421134">
                  <a:extLst>
                    <a:ext uri="{9D8B030D-6E8A-4147-A177-3AD203B41FA5}">
                      <a16:colId xmlns:a16="http://schemas.microsoft.com/office/drawing/2014/main" val="3768220688"/>
                    </a:ext>
                  </a:extLst>
                </a:gridCol>
                <a:gridCol w="421134">
                  <a:extLst>
                    <a:ext uri="{9D8B030D-6E8A-4147-A177-3AD203B41FA5}">
                      <a16:colId xmlns:a16="http://schemas.microsoft.com/office/drawing/2014/main" val="3441219002"/>
                    </a:ext>
                  </a:extLst>
                </a:gridCol>
              </a:tblGrid>
              <a:tr h="157101">
                <a:tc>
                  <a:txBody>
                    <a:bodyPr/>
                    <a:lstStyle/>
                    <a:p>
                      <a:pPr>
                        <a:spcAft>
                          <a:spcPts val="0"/>
                        </a:spcAft>
                      </a:pPr>
                      <a:r>
                        <a:rPr lang="en-US" sz="1000" b="1" dirty="0">
                          <a:solidFill>
                            <a:srgbClr val="000000"/>
                          </a:solidFill>
                          <a:effectLst/>
                          <a:latin typeface="+mj-lt"/>
                        </a:rPr>
                        <a:t>Data…</a:t>
                      </a:r>
                      <a:endParaRPr lang="en-US" sz="1000" dirty="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extLst>
                  <a:ext uri="{0D108BD9-81ED-4DB2-BD59-A6C34878D82A}">
                    <a16:rowId xmlns:a16="http://schemas.microsoft.com/office/drawing/2014/main" val="1539497408"/>
                  </a:ext>
                </a:extLst>
              </a:tr>
              <a:tr h="157101">
                <a:tc>
                  <a:txBody>
                    <a:bodyPr/>
                    <a:lstStyle/>
                    <a:p>
                      <a:pPr>
                        <a:spcAft>
                          <a:spcPts val="0"/>
                        </a:spcAft>
                      </a:pPr>
                      <a:r>
                        <a:rPr lang="en-US" sz="1000" b="1" dirty="0">
                          <a:solidFill>
                            <a:srgbClr val="000000"/>
                          </a:solidFill>
                          <a:effectLst/>
                          <a:latin typeface="+mj-lt"/>
                        </a:rPr>
                        <a:t>Awareness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extLst>
                  <a:ext uri="{0D108BD9-81ED-4DB2-BD59-A6C34878D82A}">
                    <a16:rowId xmlns:a16="http://schemas.microsoft.com/office/drawing/2014/main" val="4070664898"/>
                  </a:ext>
                </a:extLst>
              </a:tr>
              <a:tr h="157101">
                <a:tc>
                  <a:txBody>
                    <a:bodyPr/>
                    <a:lstStyle/>
                    <a:p>
                      <a:pPr>
                        <a:spcAft>
                          <a:spcPts val="0"/>
                        </a:spcAft>
                      </a:pPr>
                      <a:r>
                        <a:rPr lang="en-US" sz="1000" b="1" dirty="0">
                          <a:solidFill>
                            <a:srgbClr val="000000"/>
                          </a:solidFill>
                          <a:effectLst/>
                          <a:latin typeface="+mj-lt"/>
                        </a:rPr>
                        <a:t>Dispositions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extLst>
                  <a:ext uri="{0D108BD9-81ED-4DB2-BD59-A6C34878D82A}">
                    <a16:rowId xmlns:a16="http://schemas.microsoft.com/office/drawing/2014/main" val="215792902"/>
                  </a:ext>
                </a:extLst>
              </a:tr>
              <a:tr h="157101">
                <a:tc>
                  <a:txBody>
                    <a:bodyPr/>
                    <a:lstStyle/>
                    <a:p>
                      <a:pPr>
                        <a:spcAft>
                          <a:spcPts val="0"/>
                        </a:spcAft>
                      </a:pPr>
                      <a:r>
                        <a:rPr lang="en-US" sz="1000" b="1" dirty="0">
                          <a:solidFill>
                            <a:srgbClr val="000000"/>
                          </a:solidFill>
                          <a:effectLst/>
                          <a:latin typeface="+mj-lt"/>
                        </a:rPr>
                        <a:t>Strategy/Culture</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extLst>
                  <a:ext uri="{0D108BD9-81ED-4DB2-BD59-A6C34878D82A}">
                    <a16:rowId xmlns:a16="http://schemas.microsoft.com/office/drawing/2014/main" val="361243344"/>
                  </a:ext>
                </a:extLst>
              </a:tr>
              <a:tr h="157101">
                <a:tc>
                  <a:txBody>
                    <a:bodyPr/>
                    <a:lstStyle/>
                    <a:p>
                      <a:pPr>
                        <a:spcAft>
                          <a:spcPts val="0"/>
                        </a:spcAft>
                      </a:pPr>
                      <a:r>
                        <a:rPr lang="en-US" sz="1000" b="1" dirty="0">
                          <a:solidFill>
                            <a:srgbClr val="000000"/>
                          </a:solidFill>
                          <a:effectLst/>
                          <a:latin typeface="+mj-lt"/>
                        </a:rPr>
                        <a:t>Plan, Implement, Mon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extLst>
                  <a:ext uri="{0D108BD9-81ED-4DB2-BD59-A6C34878D82A}">
                    <a16:rowId xmlns:a16="http://schemas.microsoft.com/office/drawing/2014/main" val="2680585903"/>
                  </a:ext>
                </a:extLst>
              </a:tr>
              <a:tr h="157101">
                <a:tc>
                  <a:txBody>
                    <a:bodyPr/>
                    <a:lstStyle/>
                    <a:p>
                      <a:pPr>
                        <a:spcAft>
                          <a:spcPts val="0"/>
                        </a:spcAft>
                      </a:pPr>
                      <a:r>
                        <a:rPr lang="en-US" sz="1000" b="1" dirty="0">
                          <a:solidFill>
                            <a:srgbClr val="000000"/>
                          </a:solidFill>
                          <a:effectLst/>
                          <a:latin typeface="+mj-lt"/>
                        </a:rPr>
                        <a:t>Inquiry Process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extLst>
                  <a:ext uri="{0D108BD9-81ED-4DB2-BD59-A6C34878D82A}">
                    <a16:rowId xmlns:a16="http://schemas.microsoft.com/office/drawing/2014/main" val="847658033"/>
                  </a:ext>
                </a:extLst>
              </a:tr>
              <a:tr h="157101">
                <a:tc>
                  <a:txBody>
                    <a:bodyPr/>
                    <a:lstStyle/>
                    <a:p>
                      <a:pPr>
                        <a:spcAft>
                          <a:spcPts val="0"/>
                        </a:spcAft>
                      </a:pPr>
                      <a:r>
                        <a:rPr lang="en-US" sz="1000" b="1" dirty="0">
                          <a:solidFill>
                            <a:srgbClr val="000000"/>
                          </a:solidFill>
                          <a:effectLst/>
                          <a:latin typeface="+mj-lt"/>
                        </a:rPr>
                        <a:t>Discovery / Explore</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extLst>
                  <a:ext uri="{0D108BD9-81ED-4DB2-BD59-A6C34878D82A}">
                    <a16:rowId xmlns:a16="http://schemas.microsoft.com/office/drawing/2014/main" val="3477896968"/>
                  </a:ext>
                </a:extLst>
              </a:tr>
              <a:tr h="157101">
                <a:tc>
                  <a:txBody>
                    <a:bodyPr/>
                    <a:lstStyle/>
                    <a:p>
                      <a:pPr>
                        <a:spcAft>
                          <a:spcPts val="0"/>
                        </a:spcAft>
                      </a:pPr>
                      <a:r>
                        <a:rPr lang="en-US" sz="1000" b="1" dirty="0">
                          <a:solidFill>
                            <a:srgbClr val="000000"/>
                          </a:solidFill>
                          <a:effectLst/>
                          <a:latin typeface="+mj-lt"/>
                        </a:rPr>
                        <a:t>Ethics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100007254"/>
                  </a:ext>
                </a:extLst>
              </a:tr>
              <a:tr h="157101">
                <a:tc>
                  <a:txBody>
                    <a:bodyPr/>
                    <a:lstStyle/>
                    <a:p>
                      <a:pPr>
                        <a:spcAft>
                          <a:spcPts val="0"/>
                        </a:spcAft>
                      </a:pPr>
                      <a:r>
                        <a:rPr lang="en-US" sz="1000" b="1" dirty="0">
                          <a:solidFill>
                            <a:srgbClr val="000000"/>
                          </a:solidFill>
                          <a:effectLst/>
                          <a:latin typeface="+mj-lt"/>
                        </a:rPr>
                        <a:t>Gathering / Collection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1103375195"/>
                  </a:ext>
                </a:extLst>
              </a:tr>
              <a:tr h="157101">
                <a:tc>
                  <a:txBody>
                    <a:bodyPr/>
                    <a:lstStyle/>
                    <a:p>
                      <a:pPr>
                        <a:spcAft>
                          <a:spcPts val="0"/>
                        </a:spcAft>
                      </a:pPr>
                      <a:r>
                        <a:rPr lang="en-US" sz="1000" b="1" dirty="0">
                          <a:solidFill>
                            <a:srgbClr val="000000"/>
                          </a:solidFill>
                          <a:effectLst/>
                          <a:latin typeface="+mj-lt"/>
                        </a:rPr>
                        <a:t>Curation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2278956700"/>
                  </a:ext>
                </a:extLst>
              </a:tr>
              <a:tr h="157101">
                <a:tc>
                  <a:txBody>
                    <a:bodyPr/>
                    <a:lstStyle/>
                    <a:p>
                      <a:pPr>
                        <a:spcAft>
                          <a:spcPts val="0"/>
                        </a:spcAft>
                      </a:pPr>
                      <a:r>
                        <a:rPr lang="en-US" sz="1000" b="1" dirty="0">
                          <a:solidFill>
                            <a:srgbClr val="000000"/>
                          </a:solidFill>
                          <a:effectLst/>
                          <a:latin typeface="+mj-lt"/>
                        </a:rPr>
                        <a:t>Communities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1575095557"/>
                  </a:ext>
                </a:extLst>
              </a:tr>
              <a:tr h="157101">
                <a:tc>
                  <a:txBody>
                    <a:bodyPr/>
                    <a:lstStyle/>
                    <a:p>
                      <a:pPr>
                        <a:spcAft>
                          <a:spcPts val="0"/>
                        </a:spcAft>
                      </a:pPr>
                      <a:r>
                        <a:rPr lang="en-US" sz="1000" b="1" dirty="0">
                          <a:solidFill>
                            <a:srgbClr val="000000"/>
                          </a:solidFill>
                          <a:effectLst/>
                          <a:latin typeface="+mj-lt"/>
                        </a:rPr>
                        <a:t>Requirements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3146516053"/>
                  </a:ext>
                </a:extLst>
              </a:tr>
              <a:tr h="157101">
                <a:tc>
                  <a:txBody>
                    <a:bodyPr/>
                    <a:lstStyle/>
                    <a:p>
                      <a:pPr>
                        <a:spcAft>
                          <a:spcPts val="0"/>
                        </a:spcAft>
                      </a:pPr>
                      <a:r>
                        <a:rPr lang="en-US" sz="1000" b="1" dirty="0">
                          <a:solidFill>
                            <a:srgbClr val="000000"/>
                          </a:solidFill>
                          <a:effectLst/>
                          <a:latin typeface="+mj-lt"/>
                        </a:rPr>
                        <a:t>Valuation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33918254"/>
                  </a:ext>
                </a:extLst>
              </a:tr>
              <a:tr h="157101">
                <a:tc>
                  <a:txBody>
                    <a:bodyPr/>
                    <a:lstStyle/>
                    <a:p>
                      <a:pPr>
                        <a:spcAft>
                          <a:spcPts val="0"/>
                        </a:spcAft>
                      </a:pPr>
                      <a:r>
                        <a:rPr lang="en-US" sz="1000" b="1" dirty="0">
                          <a:solidFill>
                            <a:srgbClr val="000000"/>
                          </a:solidFill>
                          <a:effectLst/>
                          <a:latin typeface="+mj-lt"/>
                        </a:rPr>
                        <a:t>Evaluation/Assessment</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1773017504"/>
                  </a:ext>
                </a:extLst>
              </a:tr>
              <a:tr h="157101">
                <a:tc>
                  <a:txBody>
                    <a:bodyPr/>
                    <a:lstStyle/>
                    <a:p>
                      <a:pPr>
                        <a:spcAft>
                          <a:spcPts val="0"/>
                        </a:spcAft>
                      </a:pPr>
                      <a:r>
                        <a:rPr lang="en-US" sz="1000" b="1" dirty="0">
                          <a:solidFill>
                            <a:srgbClr val="000000"/>
                          </a:solidFill>
                          <a:effectLst/>
                          <a:latin typeface="+mj-lt"/>
                        </a:rPr>
                        <a:t>Informed Decision-</a:t>
                      </a:r>
                      <a:r>
                        <a:rPr lang="en-US" sz="1000" b="1" dirty="0" err="1">
                          <a:solidFill>
                            <a:srgbClr val="000000"/>
                          </a:solidFill>
                          <a:effectLst/>
                          <a:latin typeface="+mj-lt"/>
                        </a:rPr>
                        <a:t>mak</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1872408531"/>
                  </a:ext>
                </a:extLst>
              </a:tr>
              <a:tr h="157101">
                <a:tc>
                  <a:txBody>
                    <a:bodyPr/>
                    <a:lstStyle/>
                    <a:p>
                      <a:pPr>
                        <a:spcAft>
                          <a:spcPts val="0"/>
                        </a:spcAft>
                      </a:pPr>
                      <a:r>
                        <a:rPr lang="en-US" sz="1000" b="1" dirty="0">
                          <a:solidFill>
                            <a:srgbClr val="000000"/>
                          </a:solidFill>
                          <a:effectLst/>
                          <a:latin typeface="+mj-lt"/>
                        </a:rPr>
                        <a:t>Governance / Steward</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899070339"/>
                  </a:ext>
                </a:extLst>
              </a:tr>
              <a:tr h="157101">
                <a:tc>
                  <a:txBody>
                    <a:bodyPr/>
                    <a:lstStyle/>
                    <a:p>
                      <a:pPr>
                        <a:spcAft>
                          <a:spcPts val="0"/>
                        </a:spcAft>
                      </a:pPr>
                      <a:r>
                        <a:rPr lang="en-US" sz="1000" b="1" dirty="0">
                          <a:solidFill>
                            <a:srgbClr val="000000"/>
                          </a:solidFill>
                          <a:effectLst/>
                          <a:latin typeface="+mj-lt"/>
                        </a:rPr>
                        <a:t>Standards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3113967411"/>
                  </a:ext>
                </a:extLst>
              </a:tr>
              <a:tr h="157101">
                <a:tc>
                  <a:txBody>
                    <a:bodyPr/>
                    <a:lstStyle/>
                    <a:p>
                      <a:pPr>
                        <a:spcAft>
                          <a:spcPts val="0"/>
                        </a:spcAft>
                      </a:pPr>
                      <a:r>
                        <a:rPr lang="en-US" sz="1000" b="1" dirty="0">
                          <a:solidFill>
                            <a:srgbClr val="000000"/>
                          </a:solidFill>
                          <a:effectLst/>
                          <a:latin typeface="+mj-lt"/>
                        </a:rPr>
                        <a:t>Description/Metadata</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926828988"/>
                  </a:ext>
                </a:extLst>
              </a:tr>
              <a:tr h="157101">
                <a:tc>
                  <a:txBody>
                    <a:bodyPr/>
                    <a:lstStyle/>
                    <a:p>
                      <a:pPr>
                        <a:spcAft>
                          <a:spcPts val="0"/>
                        </a:spcAft>
                      </a:pPr>
                      <a:r>
                        <a:rPr lang="en-US" sz="1000" b="1" dirty="0">
                          <a:solidFill>
                            <a:srgbClr val="000000"/>
                          </a:solidFill>
                          <a:effectLst/>
                          <a:latin typeface="+mj-lt"/>
                        </a:rPr>
                        <a:t>Conversion, </a:t>
                      </a:r>
                      <a:r>
                        <a:rPr lang="en-US" sz="1000" b="1" dirty="0" err="1">
                          <a:solidFill>
                            <a:srgbClr val="000000"/>
                          </a:solidFill>
                          <a:effectLst/>
                          <a:latin typeface="+mj-lt"/>
                        </a:rPr>
                        <a:t>Interopabl</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2353733795"/>
                  </a:ext>
                </a:extLst>
              </a:tr>
              <a:tr h="157101">
                <a:tc>
                  <a:txBody>
                    <a:bodyPr/>
                    <a:lstStyle/>
                    <a:p>
                      <a:pPr>
                        <a:spcAft>
                          <a:spcPts val="0"/>
                        </a:spcAft>
                      </a:pPr>
                      <a:r>
                        <a:rPr lang="en-US" sz="1000" b="1" dirty="0">
                          <a:solidFill>
                            <a:srgbClr val="000000"/>
                          </a:solidFill>
                          <a:effectLst/>
                          <a:latin typeface="+mj-lt"/>
                        </a:rPr>
                        <a:t>Management</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3622303764"/>
                  </a:ext>
                </a:extLst>
              </a:tr>
              <a:tr h="157101">
                <a:tc>
                  <a:txBody>
                    <a:bodyPr/>
                    <a:lstStyle/>
                    <a:p>
                      <a:pPr>
                        <a:spcAft>
                          <a:spcPts val="0"/>
                        </a:spcAft>
                      </a:pPr>
                      <a:r>
                        <a:rPr lang="en-US" sz="1000" b="1" dirty="0">
                          <a:solidFill>
                            <a:srgbClr val="000000"/>
                          </a:solidFill>
                          <a:effectLst/>
                          <a:latin typeface="+mj-lt"/>
                        </a:rPr>
                        <a:t>Preservation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3703813541"/>
                  </a:ext>
                </a:extLst>
              </a:tr>
              <a:tr h="157101">
                <a:tc>
                  <a:txBody>
                    <a:bodyPr/>
                    <a:lstStyle/>
                    <a:p>
                      <a:pPr>
                        <a:spcAft>
                          <a:spcPts val="0"/>
                        </a:spcAft>
                      </a:pPr>
                      <a:r>
                        <a:rPr lang="en-US" sz="1000" b="1" dirty="0">
                          <a:solidFill>
                            <a:srgbClr val="000000"/>
                          </a:solidFill>
                          <a:effectLst/>
                          <a:latin typeface="+mj-lt"/>
                        </a:rPr>
                        <a:t>Cleaning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3845941579"/>
                  </a:ext>
                </a:extLst>
              </a:tr>
              <a:tr h="157101">
                <a:tc>
                  <a:txBody>
                    <a:bodyPr/>
                    <a:lstStyle/>
                    <a:p>
                      <a:pPr>
                        <a:spcAft>
                          <a:spcPts val="0"/>
                        </a:spcAft>
                      </a:pPr>
                      <a:r>
                        <a:rPr lang="en-US" sz="1000" b="1" dirty="0">
                          <a:solidFill>
                            <a:srgbClr val="000000"/>
                          </a:solidFill>
                          <a:effectLst/>
                          <a:latin typeface="+mj-lt"/>
                        </a:rPr>
                        <a:t>Systems &amp; Tools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5127298"/>
                  </a:ext>
                </a:extLst>
              </a:tr>
              <a:tr h="157101">
                <a:tc>
                  <a:txBody>
                    <a:bodyPr/>
                    <a:lstStyle/>
                    <a:p>
                      <a:pPr>
                        <a:spcAft>
                          <a:spcPts val="0"/>
                        </a:spcAft>
                      </a:pPr>
                      <a:r>
                        <a:rPr lang="en-US" sz="1000" b="1" dirty="0">
                          <a:solidFill>
                            <a:srgbClr val="000000"/>
                          </a:solidFill>
                          <a:effectLst/>
                          <a:latin typeface="+mj-lt"/>
                        </a:rPr>
                        <a:t>Policy</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2219845653"/>
                  </a:ext>
                </a:extLst>
              </a:tr>
              <a:tr h="157101">
                <a:tc>
                  <a:txBody>
                    <a:bodyPr/>
                    <a:lstStyle/>
                    <a:p>
                      <a:pPr>
                        <a:spcAft>
                          <a:spcPts val="0"/>
                        </a:spcAft>
                      </a:pPr>
                      <a:r>
                        <a:rPr lang="en-US" sz="1000" b="1" dirty="0">
                          <a:solidFill>
                            <a:srgbClr val="000000"/>
                          </a:solidFill>
                          <a:effectLst/>
                          <a:latin typeface="+mj-lt"/>
                        </a:rPr>
                        <a:t>Quality</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1191643031"/>
                  </a:ext>
                </a:extLst>
              </a:tr>
              <a:tr h="157101">
                <a:tc>
                  <a:txBody>
                    <a:bodyPr/>
                    <a:lstStyle/>
                    <a:p>
                      <a:pPr>
                        <a:spcAft>
                          <a:spcPts val="0"/>
                        </a:spcAft>
                      </a:pPr>
                      <a:r>
                        <a:rPr lang="en-US" sz="1000" b="1" dirty="0">
                          <a:solidFill>
                            <a:srgbClr val="000000"/>
                          </a:solidFill>
                          <a:effectLst/>
                          <a:latin typeface="+mj-lt"/>
                        </a:rPr>
                        <a:t>Security</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2235914699"/>
                  </a:ext>
                </a:extLst>
              </a:tr>
              <a:tr h="157101">
                <a:tc>
                  <a:txBody>
                    <a:bodyPr/>
                    <a:lstStyle/>
                    <a:p>
                      <a:pPr>
                        <a:spcAft>
                          <a:spcPts val="0"/>
                        </a:spcAft>
                      </a:pPr>
                      <a:r>
                        <a:rPr lang="en-US" sz="1000" b="1" dirty="0">
                          <a:solidFill>
                            <a:srgbClr val="000000"/>
                          </a:solidFill>
                          <a:effectLst/>
                          <a:latin typeface="+mj-lt"/>
                        </a:rPr>
                        <a:t>Manipulation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2755469413"/>
                  </a:ext>
                </a:extLst>
              </a:tr>
              <a:tr h="157101">
                <a:tc>
                  <a:txBody>
                    <a:bodyPr/>
                    <a:lstStyle/>
                    <a:p>
                      <a:pPr>
                        <a:spcAft>
                          <a:spcPts val="0"/>
                        </a:spcAft>
                      </a:pPr>
                      <a:r>
                        <a:rPr lang="en-US" sz="1000" b="1" dirty="0">
                          <a:solidFill>
                            <a:srgbClr val="000000"/>
                          </a:solidFill>
                          <a:effectLst/>
                          <a:latin typeface="+mj-lt"/>
                        </a:rPr>
                        <a:t>Statistics &amp; Reasoning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2866421839"/>
                  </a:ext>
                </a:extLst>
              </a:tr>
              <a:tr h="157101">
                <a:tc>
                  <a:txBody>
                    <a:bodyPr/>
                    <a:lstStyle/>
                    <a:p>
                      <a:pPr>
                        <a:spcAft>
                          <a:spcPts val="0"/>
                        </a:spcAft>
                      </a:pPr>
                      <a:r>
                        <a:rPr lang="en-US" sz="1000" b="1" dirty="0">
                          <a:solidFill>
                            <a:srgbClr val="000000"/>
                          </a:solidFill>
                          <a:effectLst/>
                          <a:latin typeface="+mj-lt"/>
                        </a:rPr>
                        <a:t>Critical Thinking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extLst>
                  <a:ext uri="{0D108BD9-81ED-4DB2-BD59-A6C34878D82A}">
                    <a16:rowId xmlns:a16="http://schemas.microsoft.com/office/drawing/2014/main" val="3088410006"/>
                  </a:ext>
                </a:extLst>
              </a:tr>
              <a:tr h="157101">
                <a:tc>
                  <a:txBody>
                    <a:bodyPr/>
                    <a:lstStyle/>
                    <a:p>
                      <a:pPr>
                        <a:spcAft>
                          <a:spcPts val="0"/>
                        </a:spcAft>
                      </a:pPr>
                      <a:r>
                        <a:rPr lang="en-US" sz="1000" b="1" dirty="0">
                          <a:solidFill>
                            <a:srgbClr val="000000"/>
                          </a:solidFill>
                          <a:effectLst/>
                          <a:latin typeface="+mj-lt"/>
                        </a:rPr>
                        <a:t>Analysis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3422391586"/>
                  </a:ext>
                </a:extLst>
              </a:tr>
              <a:tr h="157101">
                <a:tc>
                  <a:txBody>
                    <a:bodyPr/>
                    <a:lstStyle/>
                    <a:p>
                      <a:pPr>
                        <a:spcAft>
                          <a:spcPts val="0"/>
                        </a:spcAft>
                      </a:pPr>
                      <a:r>
                        <a:rPr lang="en-US" sz="1000" b="1" dirty="0">
                          <a:solidFill>
                            <a:srgbClr val="000000"/>
                          </a:solidFill>
                          <a:effectLst/>
                          <a:latin typeface="+mj-lt"/>
                        </a:rPr>
                        <a:t>Interpretation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4278976439"/>
                  </a:ext>
                </a:extLst>
              </a:tr>
              <a:tr h="157101">
                <a:tc>
                  <a:txBody>
                    <a:bodyPr/>
                    <a:lstStyle/>
                    <a:p>
                      <a:pPr>
                        <a:spcAft>
                          <a:spcPts val="0"/>
                        </a:spcAft>
                      </a:pPr>
                      <a:r>
                        <a:rPr lang="en-US" sz="1000" b="1" dirty="0">
                          <a:solidFill>
                            <a:srgbClr val="000000"/>
                          </a:solidFill>
                          <a:effectLst/>
                          <a:latin typeface="+mj-lt"/>
                        </a:rPr>
                        <a:t>Modeling/Architecture</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4155409734"/>
                  </a:ext>
                </a:extLst>
              </a:tr>
              <a:tr h="157101">
                <a:tc>
                  <a:txBody>
                    <a:bodyPr/>
                    <a:lstStyle/>
                    <a:p>
                      <a:pPr>
                        <a:spcAft>
                          <a:spcPts val="0"/>
                        </a:spcAft>
                      </a:pPr>
                      <a:r>
                        <a:rPr lang="en-US" sz="1000" b="1" dirty="0">
                          <a:solidFill>
                            <a:srgbClr val="000000"/>
                          </a:solidFill>
                          <a:effectLst/>
                          <a:latin typeface="+mj-lt"/>
                        </a:rPr>
                        <a:t>Data Science and ML</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1973273746"/>
                  </a:ext>
                </a:extLst>
              </a:tr>
              <a:tr h="157101">
                <a:tc>
                  <a:txBody>
                    <a:bodyPr/>
                    <a:lstStyle/>
                    <a:p>
                      <a:pPr>
                        <a:spcAft>
                          <a:spcPts val="0"/>
                        </a:spcAft>
                      </a:pPr>
                      <a:r>
                        <a:rPr lang="en-US" sz="1000" b="1" dirty="0">
                          <a:solidFill>
                            <a:srgbClr val="000000"/>
                          </a:solidFill>
                          <a:effectLst/>
                          <a:latin typeface="+mj-lt"/>
                        </a:rPr>
                        <a:t>Citation &amp; Sharing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extLst>
                  <a:ext uri="{0D108BD9-81ED-4DB2-BD59-A6C34878D82A}">
                    <a16:rowId xmlns:a16="http://schemas.microsoft.com/office/drawing/2014/main" val="1050668884"/>
                  </a:ext>
                </a:extLst>
              </a:tr>
              <a:tr h="157101">
                <a:tc>
                  <a:txBody>
                    <a:bodyPr/>
                    <a:lstStyle/>
                    <a:p>
                      <a:pPr>
                        <a:spcAft>
                          <a:spcPts val="0"/>
                        </a:spcAft>
                      </a:pPr>
                      <a:r>
                        <a:rPr lang="en-US" sz="1000" b="1" dirty="0">
                          <a:solidFill>
                            <a:srgbClr val="000000"/>
                          </a:solidFill>
                          <a:effectLst/>
                          <a:latin typeface="+mj-lt"/>
                        </a:rPr>
                        <a:t>Visualization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1512342698"/>
                  </a:ext>
                </a:extLst>
              </a:tr>
              <a:tr h="157101">
                <a:tc>
                  <a:txBody>
                    <a:bodyPr/>
                    <a:lstStyle/>
                    <a:p>
                      <a:pPr>
                        <a:spcAft>
                          <a:spcPts val="0"/>
                        </a:spcAft>
                      </a:pPr>
                      <a:r>
                        <a:rPr lang="en-US" sz="1000" b="1" dirty="0">
                          <a:solidFill>
                            <a:srgbClr val="000000"/>
                          </a:solidFill>
                          <a:effectLst/>
                          <a:latin typeface="+mj-lt"/>
                        </a:rPr>
                        <a:t>Storytelling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extLst>
                  <a:ext uri="{0D108BD9-81ED-4DB2-BD59-A6C34878D82A}">
                    <a16:rowId xmlns:a16="http://schemas.microsoft.com/office/drawing/2014/main" val="4211347246"/>
                  </a:ext>
                </a:extLst>
              </a:tr>
              <a:tr h="157101">
                <a:tc>
                  <a:txBody>
                    <a:bodyPr/>
                    <a:lstStyle/>
                    <a:p>
                      <a:pPr>
                        <a:spcAft>
                          <a:spcPts val="0"/>
                        </a:spcAft>
                      </a:pPr>
                      <a:r>
                        <a:rPr lang="en-US" sz="1000" b="1" dirty="0">
                          <a:solidFill>
                            <a:srgbClr val="000000"/>
                          </a:solidFill>
                          <a:effectLst/>
                          <a:latin typeface="+mj-lt"/>
                        </a:rPr>
                        <a:t>Present Data Verbally</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2301955269"/>
                  </a:ext>
                </a:extLst>
              </a:tr>
              <a:tr h="157101">
                <a:tc>
                  <a:txBody>
                    <a:bodyPr/>
                    <a:lstStyle/>
                    <a:p>
                      <a:pPr>
                        <a:spcAft>
                          <a:spcPts val="0"/>
                        </a:spcAft>
                      </a:pPr>
                      <a:r>
                        <a:rPr lang="en-US" sz="1000" b="1" dirty="0">
                          <a:solidFill>
                            <a:srgbClr val="000000"/>
                          </a:solidFill>
                          <a:effectLst/>
                          <a:latin typeface="+mj-lt"/>
                        </a:rPr>
                        <a:t>Change</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2069018312"/>
                  </a:ext>
                </a:extLst>
              </a:tr>
              <a:tr h="157101">
                <a:tc>
                  <a:txBody>
                    <a:bodyPr/>
                    <a:lstStyle/>
                    <a:p>
                      <a:pPr>
                        <a:spcAft>
                          <a:spcPts val="0"/>
                        </a:spcAft>
                      </a:pPr>
                      <a:r>
                        <a:rPr lang="en-US" sz="1000" b="1" dirty="0">
                          <a:solidFill>
                            <a:srgbClr val="000000"/>
                          </a:solidFill>
                          <a:effectLst/>
                          <a:latin typeface="+mj-lt"/>
                        </a:rPr>
                        <a:t>Using/Innovating With</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2168054402"/>
                  </a:ext>
                </a:extLst>
              </a:tr>
              <a:tr h="157101">
                <a:tc>
                  <a:txBody>
                    <a:bodyPr/>
                    <a:lstStyle/>
                    <a:p>
                      <a:pPr>
                        <a:spcAft>
                          <a:spcPts val="0"/>
                        </a:spcAft>
                      </a:pPr>
                      <a:r>
                        <a:rPr lang="en-US" sz="1000" b="1" dirty="0">
                          <a:solidFill>
                            <a:srgbClr val="000000"/>
                          </a:solidFill>
                          <a:effectLst/>
                          <a:latin typeface="+mj-lt"/>
                        </a:rPr>
                        <a:t>Identifying Problems </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extLst>
                  <a:ext uri="{0D108BD9-81ED-4DB2-BD59-A6C34878D82A}">
                    <a16:rowId xmlns:a16="http://schemas.microsoft.com/office/drawing/2014/main" val="2215831985"/>
                  </a:ext>
                </a:extLst>
              </a:tr>
              <a:tr h="157101">
                <a:tc>
                  <a:txBody>
                    <a:bodyPr/>
                    <a:lstStyle/>
                    <a:p>
                      <a:pPr>
                        <a:spcAft>
                          <a:spcPts val="0"/>
                        </a:spcAft>
                      </a:pPr>
                      <a:r>
                        <a:rPr lang="en-US" sz="1000" b="1" dirty="0">
                          <a:solidFill>
                            <a:srgbClr val="000000"/>
                          </a:solidFill>
                          <a:effectLst/>
                          <a:latin typeface="+mj-lt"/>
                        </a:rPr>
                        <a:t>Generate Data</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extLst>
                  <a:ext uri="{0D108BD9-81ED-4DB2-BD59-A6C34878D82A}">
                    <a16:rowId xmlns:a16="http://schemas.microsoft.com/office/drawing/2014/main" val="1867187474"/>
                  </a:ext>
                </a:extLst>
              </a:tr>
            </a:tbl>
          </a:graphicData>
        </a:graphic>
      </p:graphicFrame>
      <p:sp>
        <p:nvSpPr>
          <p:cNvPr id="5" name="Rectangle 1">
            <a:extLst>
              <a:ext uri="{FF2B5EF4-FFF2-40B4-BE49-F238E27FC236}">
                <a16:creationId xmlns:a16="http://schemas.microsoft.com/office/drawing/2014/main" id="{45E487AB-E873-47DA-9A6F-52626330D167}"/>
              </a:ext>
            </a:extLst>
          </p:cNvPr>
          <p:cNvSpPr>
            <a:spLocks noChangeArrowheads="1"/>
          </p:cNvSpPr>
          <p:nvPr/>
        </p:nvSpPr>
        <p:spPr bwMode="auto">
          <a:xfrm>
            <a:off x="3798888" y="18145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7" name="Chart 6">
            <a:extLst>
              <a:ext uri="{FF2B5EF4-FFF2-40B4-BE49-F238E27FC236}">
                <a16:creationId xmlns:a16="http://schemas.microsoft.com/office/drawing/2014/main" id="{83E860E9-4AD0-4433-90FD-A1294BB8BE1D}"/>
              </a:ext>
            </a:extLst>
          </p:cNvPr>
          <p:cNvGraphicFramePr>
            <a:graphicFrameLocks/>
          </p:cNvGraphicFramePr>
          <p:nvPr>
            <p:extLst>
              <p:ext uri="{D42A27DB-BD31-4B8C-83A1-F6EECF244321}">
                <p14:modId xmlns:p14="http://schemas.microsoft.com/office/powerpoint/2010/main" val="2771138394"/>
              </p:ext>
            </p:extLst>
          </p:nvPr>
        </p:nvGraphicFramePr>
        <p:xfrm>
          <a:off x="1425463" y="-69626"/>
          <a:ext cx="10217038" cy="69972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0234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89E98CD-1611-4594-9FCC-A2BD0F35261F}"/>
              </a:ext>
            </a:extLst>
          </p:cNvPr>
          <p:cNvGraphicFramePr>
            <a:graphicFrameLocks noGrp="1"/>
          </p:cNvGraphicFramePr>
          <p:nvPr>
            <p:ph idx="1"/>
            <p:extLst>
              <p:ext uri="{D42A27DB-BD31-4B8C-83A1-F6EECF244321}">
                <p14:modId xmlns:p14="http://schemas.microsoft.com/office/powerpoint/2010/main" val="3451769280"/>
              </p:ext>
            </p:extLst>
          </p:nvPr>
        </p:nvGraphicFramePr>
        <p:xfrm>
          <a:off x="297568" y="287294"/>
          <a:ext cx="9714630" cy="6441141"/>
        </p:xfrm>
        <a:graphic>
          <a:graphicData uri="http://schemas.openxmlformats.org/drawingml/2006/table">
            <a:tbl>
              <a:tblPr firstRow="1" firstCol="1">
                <a:tableStyleId>{F5AB1C69-6EDB-4FF4-983F-18BD219EF322}</a:tableStyleId>
              </a:tblPr>
              <a:tblGrid>
                <a:gridCol w="1291950">
                  <a:extLst>
                    <a:ext uri="{9D8B030D-6E8A-4147-A177-3AD203B41FA5}">
                      <a16:colId xmlns:a16="http://schemas.microsoft.com/office/drawing/2014/main" val="3309032444"/>
                    </a:ext>
                  </a:extLst>
                </a:gridCol>
                <a:gridCol w="421134">
                  <a:extLst>
                    <a:ext uri="{9D8B030D-6E8A-4147-A177-3AD203B41FA5}">
                      <a16:colId xmlns:a16="http://schemas.microsoft.com/office/drawing/2014/main" val="2434963098"/>
                    </a:ext>
                  </a:extLst>
                </a:gridCol>
                <a:gridCol w="421134">
                  <a:extLst>
                    <a:ext uri="{9D8B030D-6E8A-4147-A177-3AD203B41FA5}">
                      <a16:colId xmlns:a16="http://schemas.microsoft.com/office/drawing/2014/main" val="1869673743"/>
                    </a:ext>
                  </a:extLst>
                </a:gridCol>
                <a:gridCol w="421134">
                  <a:extLst>
                    <a:ext uri="{9D8B030D-6E8A-4147-A177-3AD203B41FA5}">
                      <a16:colId xmlns:a16="http://schemas.microsoft.com/office/drawing/2014/main" val="2593086618"/>
                    </a:ext>
                  </a:extLst>
                </a:gridCol>
                <a:gridCol w="421134">
                  <a:extLst>
                    <a:ext uri="{9D8B030D-6E8A-4147-A177-3AD203B41FA5}">
                      <a16:colId xmlns:a16="http://schemas.microsoft.com/office/drawing/2014/main" val="963570239"/>
                    </a:ext>
                  </a:extLst>
                </a:gridCol>
                <a:gridCol w="421134">
                  <a:extLst>
                    <a:ext uri="{9D8B030D-6E8A-4147-A177-3AD203B41FA5}">
                      <a16:colId xmlns:a16="http://schemas.microsoft.com/office/drawing/2014/main" val="1782415637"/>
                    </a:ext>
                  </a:extLst>
                </a:gridCol>
                <a:gridCol w="421134">
                  <a:extLst>
                    <a:ext uri="{9D8B030D-6E8A-4147-A177-3AD203B41FA5}">
                      <a16:colId xmlns:a16="http://schemas.microsoft.com/office/drawing/2014/main" val="1316089361"/>
                    </a:ext>
                  </a:extLst>
                </a:gridCol>
                <a:gridCol w="421134">
                  <a:extLst>
                    <a:ext uri="{9D8B030D-6E8A-4147-A177-3AD203B41FA5}">
                      <a16:colId xmlns:a16="http://schemas.microsoft.com/office/drawing/2014/main" val="2727923384"/>
                    </a:ext>
                  </a:extLst>
                </a:gridCol>
                <a:gridCol w="421134">
                  <a:extLst>
                    <a:ext uri="{9D8B030D-6E8A-4147-A177-3AD203B41FA5}">
                      <a16:colId xmlns:a16="http://schemas.microsoft.com/office/drawing/2014/main" val="1348245430"/>
                    </a:ext>
                  </a:extLst>
                </a:gridCol>
                <a:gridCol w="421134">
                  <a:extLst>
                    <a:ext uri="{9D8B030D-6E8A-4147-A177-3AD203B41FA5}">
                      <a16:colId xmlns:a16="http://schemas.microsoft.com/office/drawing/2014/main" val="1497910044"/>
                    </a:ext>
                  </a:extLst>
                </a:gridCol>
                <a:gridCol w="421134">
                  <a:extLst>
                    <a:ext uri="{9D8B030D-6E8A-4147-A177-3AD203B41FA5}">
                      <a16:colId xmlns:a16="http://schemas.microsoft.com/office/drawing/2014/main" val="3465711025"/>
                    </a:ext>
                  </a:extLst>
                </a:gridCol>
                <a:gridCol w="421134">
                  <a:extLst>
                    <a:ext uri="{9D8B030D-6E8A-4147-A177-3AD203B41FA5}">
                      <a16:colId xmlns:a16="http://schemas.microsoft.com/office/drawing/2014/main" val="133006822"/>
                    </a:ext>
                  </a:extLst>
                </a:gridCol>
                <a:gridCol w="421134">
                  <a:extLst>
                    <a:ext uri="{9D8B030D-6E8A-4147-A177-3AD203B41FA5}">
                      <a16:colId xmlns:a16="http://schemas.microsoft.com/office/drawing/2014/main" val="1997676979"/>
                    </a:ext>
                  </a:extLst>
                </a:gridCol>
                <a:gridCol w="421134">
                  <a:extLst>
                    <a:ext uri="{9D8B030D-6E8A-4147-A177-3AD203B41FA5}">
                      <a16:colId xmlns:a16="http://schemas.microsoft.com/office/drawing/2014/main" val="542472321"/>
                    </a:ext>
                  </a:extLst>
                </a:gridCol>
                <a:gridCol w="421134">
                  <a:extLst>
                    <a:ext uri="{9D8B030D-6E8A-4147-A177-3AD203B41FA5}">
                      <a16:colId xmlns:a16="http://schemas.microsoft.com/office/drawing/2014/main" val="206923675"/>
                    </a:ext>
                  </a:extLst>
                </a:gridCol>
                <a:gridCol w="421134">
                  <a:extLst>
                    <a:ext uri="{9D8B030D-6E8A-4147-A177-3AD203B41FA5}">
                      <a16:colId xmlns:a16="http://schemas.microsoft.com/office/drawing/2014/main" val="147138987"/>
                    </a:ext>
                  </a:extLst>
                </a:gridCol>
                <a:gridCol w="421134">
                  <a:extLst>
                    <a:ext uri="{9D8B030D-6E8A-4147-A177-3AD203B41FA5}">
                      <a16:colId xmlns:a16="http://schemas.microsoft.com/office/drawing/2014/main" val="2455924578"/>
                    </a:ext>
                  </a:extLst>
                </a:gridCol>
                <a:gridCol w="421134">
                  <a:extLst>
                    <a:ext uri="{9D8B030D-6E8A-4147-A177-3AD203B41FA5}">
                      <a16:colId xmlns:a16="http://schemas.microsoft.com/office/drawing/2014/main" val="1020332884"/>
                    </a:ext>
                  </a:extLst>
                </a:gridCol>
                <a:gridCol w="421134">
                  <a:extLst>
                    <a:ext uri="{9D8B030D-6E8A-4147-A177-3AD203B41FA5}">
                      <a16:colId xmlns:a16="http://schemas.microsoft.com/office/drawing/2014/main" val="95335568"/>
                    </a:ext>
                  </a:extLst>
                </a:gridCol>
                <a:gridCol w="421134">
                  <a:extLst>
                    <a:ext uri="{9D8B030D-6E8A-4147-A177-3AD203B41FA5}">
                      <a16:colId xmlns:a16="http://schemas.microsoft.com/office/drawing/2014/main" val="3768220688"/>
                    </a:ext>
                  </a:extLst>
                </a:gridCol>
                <a:gridCol w="421134">
                  <a:extLst>
                    <a:ext uri="{9D8B030D-6E8A-4147-A177-3AD203B41FA5}">
                      <a16:colId xmlns:a16="http://schemas.microsoft.com/office/drawing/2014/main" val="3441219002"/>
                    </a:ext>
                  </a:extLst>
                </a:gridCol>
              </a:tblGrid>
              <a:tr h="157101">
                <a:tc>
                  <a:txBody>
                    <a:bodyPr/>
                    <a:lstStyle/>
                    <a:p>
                      <a:pPr>
                        <a:spcAft>
                          <a:spcPts val="0"/>
                        </a:spcAft>
                      </a:pPr>
                      <a:r>
                        <a:rPr lang="en-US" sz="1000" b="1" dirty="0">
                          <a:solidFill>
                            <a:srgbClr val="000000"/>
                          </a:solidFill>
                          <a:effectLst/>
                          <a:latin typeface="+mj-lt"/>
                        </a:rPr>
                        <a:t>Data…</a:t>
                      </a:r>
                      <a:endParaRPr lang="en-US" sz="1000" dirty="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dirty="0">
                          <a:solidFill>
                            <a:srgbClr val="000000"/>
                          </a:solidFill>
                          <a:effectLst/>
                          <a:latin typeface="+mj-lt"/>
                        </a:rPr>
                        <a:t>1</a:t>
                      </a:r>
                    </a:p>
                  </a:txBody>
                  <a:tcPr marL="53065" marR="53065" marT="0" marB="0">
                    <a:solidFill>
                      <a:schemeClr val="bg1">
                        <a:lumMod val="85000"/>
                        <a:alpha val="57000"/>
                      </a:schemeClr>
                    </a:solidFill>
                  </a:tcPr>
                </a:tc>
                <a:tc>
                  <a:txBody>
                    <a:bodyPr/>
                    <a:lstStyle/>
                    <a:p>
                      <a:pPr>
                        <a:spcAft>
                          <a:spcPts val="0"/>
                        </a:spcAft>
                      </a:pPr>
                      <a:r>
                        <a:rPr lang="en-US" sz="1000">
                          <a:solidFill>
                            <a:srgbClr val="000000"/>
                          </a:solidFill>
                          <a:effectLst/>
                          <a:latin typeface="+mj-lt"/>
                        </a:rPr>
                        <a:t>2</a:t>
                      </a:r>
                    </a:p>
                  </a:txBody>
                  <a:tcPr marL="53065" marR="53065" marT="0" marB="0">
                    <a:solidFill>
                      <a:schemeClr val="bg1">
                        <a:lumMod val="85000"/>
                        <a:alpha val="57000"/>
                      </a:schemeClr>
                    </a:solidFill>
                  </a:tcPr>
                </a:tc>
                <a:tc>
                  <a:txBody>
                    <a:bodyPr/>
                    <a:lstStyle/>
                    <a:p>
                      <a:pPr>
                        <a:spcAft>
                          <a:spcPts val="0"/>
                        </a:spcAft>
                      </a:pPr>
                      <a:r>
                        <a:rPr lang="en-US" sz="1000">
                          <a:solidFill>
                            <a:srgbClr val="000000"/>
                          </a:solidFill>
                          <a:effectLst/>
                          <a:latin typeface="+mj-lt"/>
                        </a:rPr>
                        <a:t>3</a:t>
                      </a:r>
                    </a:p>
                  </a:txBody>
                  <a:tcPr marL="53065" marR="53065" marT="0" marB="0">
                    <a:solidFill>
                      <a:schemeClr val="bg1">
                        <a:lumMod val="85000"/>
                        <a:alpha val="57000"/>
                      </a:schemeClr>
                    </a:solidFill>
                  </a:tcPr>
                </a:tc>
                <a:tc>
                  <a:txBody>
                    <a:bodyPr/>
                    <a:lstStyle/>
                    <a:p>
                      <a:pPr>
                        <a:spcAft>
                          <a:spcPts val="0"/>
                        </a:spcAft>
                      </a:pPr>
                      <a:r>
                        <a:rPr lang="en-US" sz="1000" dirty="0">
                          <a:solidFill>
                            <a:srgbClr val="000000"/>
                          </a:solidFill>
                          <a:effectLst/>
                          <a:latin typeface="+mj-lt"/>
                        </a:rPr>
                        <a:t>4</a:t>
                      </a:r>
                    </a:p>
                  </a:txBody>
                  <a:tcPr marL="53065" marR="53065" marT="0" marB="0">
                    <a:solidFill>
                      <a:schemeClr val="bg1">
                        <a:lumMod val="85000"/>
                        <a:alpha val="57000"/>
                      </a:schemeClr>
                    </a:solidFill>
                  </a:tcPr>
                </a:tc>
                <a:tc>
                  <a:txBody>
                    <a:bodyPr/>
                    <a:lstStyle/>
                    <a:p>
                      <a:pPr>
                        <a:spcAft>
                          <a:spcPts val="0"/>
                        </a:spcAft>
                      </a:pPr>
                      <a:r>
                        <a:rPr lang="en-US" sz="1000">
                          <a:solidFill>
                            <a:srgbClr val="000000"/>
                          </a:solidFill>
                          <a:effectLst/>
                          <a:latin typeface="+mj-lt"/>
                        </a:rPr>
                        <a:t>5</a:t>
                      </a:r>
                    </a:p>
                  </a:txBody>
                  <a:tcPr marL="53065" marR="53065" marT="0" marB="0">
                    <a:solidFill>
                      <a:schemeClr val="bg1">
                        <a:lumMod val="85000"/>
                        <a:alpha val="57000"/>
                      </a:schemeClr>
                    </a:solidFill>
                  </a:tcPr>
                </a:tc>
                <a:tc>
                  <a:txBody>
                    <a:bodyPr/>
                    <a:lstStyle/>
                    <a:p>
                      <a:pPr>
                        <a:spcAft>
                          <a:spcPts val="0"/>
                        </a:spcAft>
                      </a:pPr>
                      <a:r>
                        <a:rPr lang="en-US" sz="1000" dirty="0">
                          <a:solidFill>
                            <a:srgbClr val="000000"/>
                          </a:solidFill>
                          <a:effectLst/>
                          <a:latin typeface="+mj-lt"/>
                        </a:rPr>
                        <a:t>6</a:t>
                      </a:r>
                    </a:p>
                  </a:txBody>
                  <a:tcPr marL="53065" marR="53065" marT="0" marB="0">
                    <a:solidFill>
                      <a:schemeClr val="bg1">
                        <a:lumMod val="85000"/>
                        <a:alpha val="57000"/>
                      </a:schemeClr>
                    </a:solidFill>
                  </a:tcPr>
                </a:tc>
                <a:tc>
                  <a:txBody>
                    <a:bodyPr/>
                    <a:lstStyle/>
                    <a:p>
                      <a:pPr>
                        <a:spcAft>
                          <a:spcPts val="0"/>
                        </a:spcAft>
                      </a:pPr>
                      <a:r>
                        <a:rPr lang="en-US" sz="1000" dirty="0">
                          <a:solidFill>
                            <a:srgbClr val="000000"/>
                          </a:solidFill>
                          <a:effectLst/>
                          <a:latin typeface="+mj-lt"/>
                        </a:rPr>
                        <a:t>7</a:t>
                      </a:r>
                    </a:p>
                  </a:txBody>
                  <a:tcPr marL="53065" marR="53065" marT="0" marB="0">
                    <a:solidFill>
                      <a:schemeClr val="bg1">
                        <a:lumMod val="85000"/>
                        <a:alpha val="57000"/>
                      </a:schemeClr>
                    </a:solidFill>
                  </a:tcPr>
                </a:tc>
                <a:tc>
                  <a:txBody>
                    <a:bodyPr/>
                    <a:lstStyle/>
                    <a:p>
                      <a:pPr>
                        <a:spcAft>
                          <a:spcPts val="0"/>
                        </a:spcAft>
                      </a:pPr>
                      <a:r>
                        <a:rPr lang="en-US" sz="1000">
                          <a:solidFill>
                            <a:srgbClr val="000000"/>
                          </a:solidFill>
                          <a:effectLst/>
                          <a:latin typeface="+mj-lt"/>
                        </a:rPr>
                        <a:t>8</a:t>
                      </a:r>
                    </a:p>
                  </a:txBody>
                  <a:tcPr marL="53065" marR="53065" marT="0" marB="0">
                    <a:solidFill>
                      <a:schemeClr val="bg1">
                        <a:lumMod val="85000"/>
                        <a:alpha val="57000"/>
                      </a:schemeClr>
                    </a:solidFill>
                  </a:tcPr>
                </a:tc>
                <a:tc>
                  <a:txBody>
                    <a:bodyPr/>
                    <a:lstStyle/>
                    <a:p>
                      <a:pPr>
                        <a:spcAft>
                          <a:spcPts val="0"/>
                        </a:spcAft>
                      </a:pPr>
                      <a:r>
                        <a:rPr lang="en-US" sz="1000">
                          <a:solidFill>
                            <a:srgbClr val="000000"/>
                          </a:solidFill>
                          <a:effectLst/>
                          <a:latin typeface="+mj-lt"/>
                        </a:rPr>
                        <a:t>9</a:t>
                      </a:r>
                    </a:p>
                  </a:txBody>
                  <a:tcPr marL="53065" marR="53065" marT="0" marB="0">
                    <a:solidFill>
                      <a:schemeClr val="bg1">
                        <a:lumMod val="85000"/>
                        <a:alpha val="57000"/>
                      </a:schemeClr>
                    </a:solidFill>
                  </a:tcPr>
                </a:tc>
                <a:tc>
                  <a:txBody>
                    <a:bodyPr/>
                    <a:lstStyle/>
                    <a:p>
                      <a:pPr>
                        <a:spcAft>
                          <a:spcPts val="0"/>
                        </a:spcAft>
                      </a:pPr>
                      <a:r>
                        <a:rPr lang="en-US" sz="1000" dirty="0">
                          <a:solidFill>
                            <a:srgbClr val="000000"/>
                          </a:solidFill>
                          <a:effectLst/>
                          <a:latin typeface="+mj-lt"/>
                        </a:rPr>
                        <a:t>10</a:t>
                      </a:r>
                    </a:p>
                  </a:txBody>
                  <a:tcPr marL="53065" marR="53065" marT="0" marB="0">
                    <a:solidFill>
                      <a:schemeClr val="bg1">
                        <a:lumMod val="85000"/>
                        <a:alpha val="57000"/>
                      </a:schemeClr>
                    </a:solidFill>
                  </a:tcPr>
                </a:tc>
                <a:tc>
                  <a:txBody>
                    <a:bodyPr/>
                    <a:lstStyle/>
                    <a:p>
                      <a:pPr>
                        <a:spcAft>
                          <a:spcPts val="0"/>
                        </a:spcAft>
                      </a:pPr>
                      <a:r>
                        <a:rPr lang="en-US" sz="1000">
                          <a:solidFill>
                            <a:srgbClr val="000000"/>
                          </a:solidFill>
                          <a:effectLst/>
                          <a:latin typeface="+mj-lt"/>
                        </a:rPr>
                        <a:t>11</a:t>
                      </a:r>
                    </a:p>
                  </a:txBody>
                  <a:tcPr marL="53065" marR="53065" marT="0" marB="0">
                    <a:solidFill>
                      <a:schemeClr val="bg1">
                        <a:lumMod val="85000"/>
                        <a:alpha val="57000"/>
                      </a:schemeClr>
                    </a:solidFill>
                  </a:tcPr>
                </a:tc>
                <a:tc>
                  <a:txBody>
                    <a:bodyPr/>
                    <a:lstStyle/>
                    <a:p>
                      <a:pPr>
                        <a:spcAft>
                          <a:spcPts val="0"/>
                        </a:spcAft>
                      </a:pPr>
                      <a:r>
                        <a:rPr lang="en-US" sz="1000" b="1">
                          <a:solidFill>
                            <a:srgbClr val="000000"/>
                          </a:solidFill>
                          <a:effectLst/>
                          <a:latin typeface="+mj-lt"/>
                        </a:rPr>
                        <a:t>12</a:t>
                      </a:r>
                      <a:endParaRPr lang="en-US" sz="100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dirty="0">
                          <a:solidFill>
                            <a:srgbClr val="000000"/>
                          </a:solidFill>
                          <a:effectLst/>
                          <a:latin typeface="+mj-lt"/>
                        </a:rPr>
                        <a:t>13</a:t>
                      </a:r>
                      <a:endParaRPr lang="en-US" sz="1000" dirty="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a:solidFill>
                            <a:srgbClr val="000000"/>
                          </a:solidFill>
                          <a:effectLst/>
                          <a:latin typeface="+mj-lt"/>
                        </a:rPr>
                        <a:t>14</a:t>
                      </a:r>
                      <a:endParaRPr lang="en-US" sz="100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a:solidFill>
                            <a:srgbClr val="000000"/>
                          </a:solidFill>
                          <a:effectLst/>
                          <a:latin typeface="+mj-lt"/>
                        </a:rPr>
                        <a:t>15</a:t>
                      </a:r>
                      <a:endParaRPr lang="en-US" sz="100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dirty="0">
                          <a:solidFill>
                            <a:srgbClr val="000000"/>
                          </a:solidFill>
                          <a:effectLst/>
                          <a:latin typeface="+mj-lt"/>
                        </a:rPr>
                        <a:t>16</a:t>
                      </a:r>
                      <a:endParaRPr lang="en-US" sz="1000" dirty="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dirty="0">
                          <a:solidFill>
                            <a:srgbClr val="000000"/>
                          </a:solidFill>
                          <a:effectLst/>
                          <a:latin typeface="+mj-lt"/>
                        </a:rPr>
                        <a:t>17</a:t>
                      </a:r>
                      <a:endParaRPr lang="en-US" sz="1000" dirty="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dirty="0">
                          <a:solidFill>
                            <a:srgbClr val="000000"/>
                          </a:solidFill>
                          <a:effectLst/>
                          <a:latin typeface="+mj-lt"/>
                        </a:rPr>
                        <a:t>18</a:t>
                      </a:r>
                      <a:endParaRPr lang="en-US" sz="1000" dirty="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dirty="0">
                          <a:solidFill>
                            <a:srgbClr val="000000"/>
                          </a:solidFill>
                          <a:effectLst/>
                          <a:latin typeface="+mj-lt"/>
                        </a:rPr>
                        <a:t>19</a:t>
                      </a:r>
                      <a:endParaRPr lang="en-US" sz="1000" dirty="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dirty="0">
                          <a:solidFill>
                            <a:srgbClr val="000000"/>
                          </a:solidFill>
                          <a:effectLst/>
                          <a:latin typeface="+mj-lt"/>
                        </a:rPr>
                        <a:t>20</a:t>
                      </a:r>
                      <a:endParaRPr lang="en-US" sz="1000" dirty="0">
                        <a:solidFill>
                          <a:srgbClr val="000000"/>
                        </a:solidFill>
                        <a:effectLst/>
                        <a:latin typeface="+mj-lt"/>
                      </a:endParaRPr>
                    </a:p>
                  </a:txBody>
                  <a:tcPr marL="53065" marR="53065" marT="0" marB="0">
                    <a:solidFill>
                      <a:schemeClr val="bg1">
                        <a:lumMod val="85000"/>
                        <a:alpha val="57000"/>
                      </a:schemeClr>
                    </a:solidFill>
                  </a:tcPr>
                </a:tc>
                <a:extLst>
                  <a:ext uri="{0D108BD9-81ED-4DB2-BD59-A6C34878D82A}">
                    <a16:rowId xmlns:a16="http://schemas.microsoft.com/office/drawing/2014/main" val="1539497408"/>
                  </a:ext>
                </a:extLst>
              </a:tr>
              <a:tr h="157101">
                <a:tc>
                  <a:txBody>
                    <a:bodyPr/>
                    <a:lstStyle/>
                    <a:p>
                      <a:pPr>
                        <a:spcAft>
                          <a:spcPts val="0"/>
                        </a:spcAft>
                      </a:pPr>
                      <a:r>
                        <a:rPr lang="en-US" sz="1000" b="1" dirty="0">
                          <a:solidFill>
                            <a:srgbClr val="000000"/>
                          </a:solidFill>
                          <a:effectLst/>
                          <a:latin typeface="+mj-lt"/>
                        </a:rPr>
                        <a:t>Awareness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extLst>
                  <a:ext uri="{0D108BD9-81ED-4DB2-BD59-A6C34878D82A}">
                    <a16:rowId xmlns:a16="http://schemas.microsoft.com/office/drawing/2014/main" val="4070664898"/>
                  </a:ext>
                </a:extLst>
              </a:tr>
              <a:tr h="157101">
                <a:tc>
                  <a:txBody>
                    <a:bodyPr/>
                    <a:lstStyle/>
                    <a:p>
                      <a:pPr>
                        <a:spcAft>
                          <a:spcPts val="0"/>
                        </a:spcAft>
                      </a:pPr>
                      <a:r>
                        <a:rPr lang="en-US" sz="1000" b="1" dirty="0">
                          <a:solidFill>
                            <a:srgbClr val="000000"/>
                          </a:solidFill>
                          <a:effectLst/>
                          <a:latin typeface="+mj-lt"/>
                        </a:rPr>
                        <a:t>Dispositions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extLst>
                  <a:ext uri="{0D108BD9-81ED-4DB2-BD59-A6C34878D82A}">
                    <a16:rowId xmlns:a16="http://schemas.microsoft.com/office/drawing/2014/main" val="215792902"/>
                  </a:ext>
                </a:extLst>
              </a:tr>
              <a:tr h="157101">
                <a:tc>
                  <a:txBody>
                    <a:bodyPr/>
                    <a:lstStyle/>
                    <a:p>
                      <a:pPr>
                        <a:spcAft>
                          <a:spcPts val="0"/>
                        </a:spcAft>
                      </a:pPr>
                      <a:r>
                        <a:rPr lang="en-US" sz="1000" b="1" dirty="0">
                          <a:solidFill>
                            <a:srgbClr val="000000"/>
                          </a:solidFill>
                          <a:effectLst/>
                          <a:latin typeface="+mj-lt"/>
                        </a:rPr>
                        <a:t>Strategy/Culture</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extLst>
                  <a:ext uri="{0D108BD9-81ED-4DB2-BD59-A6C34878D82A}">
                    <a16:rowId xmlns:a16="http://schemas.microsoft.com/office/drawing/2014/main" val="361243344"/>
                  </a:ext>
                </a:extLst>
              </a:tr>
              <a:tr h="157101">
                <a:tc>
                  <a:txBody>
                    <a:bodyPr/>
                    <a:lstStyle/>
                    <a:p>
                      <a:pPr>
                        <a:spcAft>
                          <a:spcPts val="0"/>
                        </a:spcAft>
                      </a:pPr>
                      <a:r>
                        <a:rPr lang="en-US" sz="1000" b="1" dirty="0">
                          <a:solidFill>
                            <a:srgbClr val="000000"/>
                          </a:solidFill>
                          <a:effectLst/>
                          <a:latin typeface="+mj-lt"/>
                        </a:rPr>
                        <a:t>Plan, Implement, Mon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extLst>
                  <a:ext uri="{0D108BD9-81ED-4DB2-BD59-A6C34878D82A}">
                    <a16:rowId xmlns:a16="http://schemas.microsoft.com/office/drawing/2014/main" val="2680585903"/>
                  </a:ext>
                </a:extLst>
              </a:tr>
              <a:tr h="157101">
                <a:tc>
                  <a:txBody>
                    <a:bodyPr/>
                    <a:lstStyle/>
                    <a:p>
                      <a:pPr>
                        <a:spcAft>
                          <a:spcPts val="0"/>
                        </a:spcAft>
                      </a:pPr>
                      <a:r>
                        <a:rPr lang="en-US" sz="1000" b="1" dirty="0">
                          <a:solidFill>
                            <a:srgbClr val="000000"/>
                          </a:solidFill>
                          <a:effectLst/>
                          <a:latin typeface="+mj-lt"/>
                        </a:rPr>
                        <a:t>Inquiry Process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solidFill>
                  </a:tcPr>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noFill/>
                  </a:tcPr>
                </a:tc>
                <a:tc>
                  <a:txBody>
                    <a:bodyPr/>
                    <a:lstStyle/>
                    <a:p>
                      <a:pPr>
                        <a:spcAft>
                          <a:spcPts val="0"/>
                        </a:spcAft>
                      </a:pPr>
                      <a:r>
                        <a:rPr lang="en-US" sz="1000" dirty="0">
                          <a:solidFill>
                            <a:srgbClr val="000000"/>
                          </a:solidFill>
                          <a:effectLst/>
                          <a:latin typeface="+mj-lt"/>
                        </a:rPr>
                        <a:t> </a:t>
                      </a:r>
                    </a:p>
                  </a:txBody>
                  <a:tcPr marL="53065" marR="53065" marT="0" marB="0">
                    <a:noFill/>
                  </a:tcPr>
                </a:tc>
                <a:tc>
                  <a:txBody>
                    <a:bodyPr/>
                    <a:lstStyle/>
                    <a:p>
                      <a:pPr>
                        <a:spcAft>
                          <a:spcPts val="0"/>
                        </a:spcAft>
                      </a:pPr>
                      <a:r>
                        <a:rPr lang="en-US" sz="1000" dirty="0">
                          <a:solidFill>
                            <a:srgbClr val="000000"/>
                          </a:solidFill>
                          <a:effectLst/>
                          <a:latin typeface="+mj-lt"/>
                        </a:rPr>
                        <a:t> </a:t>
                      </a:r>
                    </a:p>
                  </a:txBody>
                  <a:tcPr marL="53065" marR="53065" marT="0" marB="0">
                    <a:noFill/>
                  </a:tcPr>
                </a:tc>
                <a:tc>
                  <a:txBody>
                    <a:bodyPr/>
                    <a:lstStyle/>
                    <a:p>
                      <a:pPr>
                        <a:spcAft>
                          <a:spcPts val="0"/>
                        </a:spcAft>
                      </a:pPr>
                      <a:r>
                        <a:rPr lang="en-US" sz="1000" dirty="0">
                          <a:solidFill>
                            <a:srgbClr val="000000"/>
                          </a:solidFill>
                          <a:effectLst/>
                          <a:latin typeface="+mj-lt"/>
                        </a:rPr>
                        <a:t>x</a:t>
                      </a:r>
                    </a:p>
                  </a:txBody>
                  <a:tcPr marL="53065" marR="53065" marT="0" marB="0">
                    <a:noFill/>
                  </a:tcPr>
                </a:tc>
                <a:tc>
                  <a:txBody>
                    <a:bodyPr/>
                    <a:lstStyle/>
                    <a:p>
                      <a:pPr>
                        <a:spcAft>
                          <a:spcPts val="0"/>
                        </a:spcAft>
                      </a:pPr>
                      <a:r>
                        <a:rPr lang="en-US" sz="1000" dirty="0">
                          <a:solidFill>
                            <a:srgbClr val="000000"/>
                          </a:solidFill>
                          <a:effectLst/>
                          <a:latin typeface="+mj-lt"/>
                        </a:rPr>
                        <a:t>x</a:t>
                      </a:r>
                    </a:p>
                  </a:txBody>
                  <a:tcPr marL="53065" marR="53065" marT="0" marB="0">
                    <a:noFill/>
                  </a:tcPr>
                </a:tc>
                <a:tc>
                  <a:txBody>
                    <a:bodyPr/>
                    <a:lstStyle/>
                    <a:p>
                      <a:pPr>
                        <a:spcAft>
                          <a:spcPts val="0"/>
                        </a:spcAft>
                      </a:pPr>
                      <a:r>
                        <a:rPr lang="en-US" sz="1000" dirty="0">
                          <a:solidFill>
                            <a:srgbClr val="000000"/>
                          </a:solidFill>
                          <a:effectLst/>
                          <a:latin typeface="+mj-lt"/>
                        </a:rPr>
                        <a:t>x</a:t>
                      </a:r>
                    </a:p>
                  </a:txBody>
                  <a:tcPr marL="53065" marR="53065" marT="0" marB="0">
                    <a:noFill/>
                  </a:tcPr>
                </a:tc>
                <a:tc>
                  <a:txBody>
                    <a:bodyPr/>
                    <a:lstStyle/>
                    <a:p>
                      <a:pPr>
                        <a:spcAft>
                          <a:spcPts val="0"/>
                        </a:spcAft>
                      </a:pPr>
                      <a:r>
                        <a:rPr lang="en-US" sz="1000" dirty="0">
                          <a:solidFill>
                            <a:srgbClr val="000000"/>
                          </a:solidFill>
                          <a:effectLst/>
                          <a:latin typeface="+mj-lt"/>
                        </a:rPr>
                        <a:t> </a:t>
                      </a:r>
                    </a:p>
                  </a:txBody>
                  <a:tcPr marL="53065" marR="53065" marT="0" marB="0">
                    <a:noFill/>
                  </a:tcPr>
                </a:tc>
                <a:extLst>
                  <a:ext uri="{0D108BD9-81ED-4DB2-BD59-A6C34878D82A}">
                    <a16:rowId xmlns:a16="http://schemas.microsoft.com/office/drawing/2014/main" val="847658033"/>
                  </a:ext>
                </a:extLst>
              </a:tr>
              <a:tr h="157101">
                <a:tc>
                  <a:txBody>
                    <a:bodyPr/>
                    <a:lstStyle/>
                    <a:p>
                      <a:pPr>
                        <a:spcAft>
                          <a:spcPts val="0"/>
                        </a:spcAft>
                      </a:pPr>
                      <a:r>
                        <a:rPr lang="en-US" sz="1000" b="1" dirty="0">
                          <a:solidFill>
                            <a:srgbClr val="000000"/>
                          </a:solidFill>
                          <a:effectLst/>
                          <a:latin typeface="+mj-lt"/>
                        </a:rPr>
                        <a:t>Discovery / Explore</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extLst>
                  <a:ext uri="{0D108BD9-81ED-4DB2-BD59-A6C34878D82A}">
                    <a16:rowId xmlns:a16="http://schemas.microsoft.com/office/drawing/2014/main" val="3477896968"/>
                  </a:ext>
                </a:extLst>
              </a:tr>
              <a:tr h="157101">
                <a:tc>
                  <a:txBody>
                    <a:bodyPr/>
                    <a:lstStyle/>
                    <a:p>
                      <a:pPr>
                        <a:spcAft>
                          <a:spcPts val="0"/>
                        </a:spcAft>
                      </a:pPr>
                      <a:r>
                        <a:rPr lang="en-US" sz="1000" b="1" dirty="0">
                          <a:solidFill>
                            <a:srgbClr val="000000"/>
                          </a:solidFill>
                          <a:effectLst/>
                          <a:latin typeface="+mj-lt"/>
                        </a:rPr>
                        <a:t>Ethics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extLst>
                  <a:ext uri="{0D108BD9-81ED-4DB2-BD59-A6C34878D82A}">
                    <a16:rowId xmlns:a16="http://schemas.microsoft.com/office/drawing/2014/main" val="100007254"/>
                  </a:ext>
                </a:extLst>
              </a:tr>
              <a:tr h="157101">
                <a:tc>
                  <a:txBody>
                    <a:bodyPr/>
                    <a:lstStyle/>
                    <a:p>
                      <a:pPr>
                        <a:spcAft>
                          <a:spcPts val="0"/>
                        </a:spcAft>
                      </a:pPr>
                      <a:r>
                        <a:rPr lang="en-US" sz="1000" b="1" dirty="0">
                          <a:solidFill>
                            <a:srgbClr val="000000"/>
                          </a:solidFill>
                          <a:effectLst/>
                          <a:latin typeface="+mj-lt"/>
                        </a:rPr>
                        <a:t>Gathering / Collection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1103375195"/>
                  </a:ext>
                </a:extLst>
              </a:tr>
              <a:tr h="157101">
                <a:tc>
                  <a:txBody>
                    <a:bodyPr/>
                    <a:lstStyle/>
                    <a:p>
                      <a:pPr>
                        <a:spcAft>
                          <a:spcPts val="0"/>
                        </a:spcAft>
                      </a:pPr>
                      <a:r>
                        <a:rPr lang="en-US" sz="1000" b="1" dirty="0">
                          <a:solidFill>
                            <a:srgbClr val="000000"/>
                          </a:solidFill>
                          <a:effectLst/>
                          <a:latin typeface="+mj-lt"/>
                        </a:rPr>
                        <a:t>Curation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278956700"/>
                  </a:ext>
                </a:extLst>
              </a:tr>
              <a:tr h="157101">
                <a:tc>
                  <a:txBody>
                    <a:bodyPr/>
                    <a:lstStyle/>
                    <a:p>
                      <a:pPr>
                        <a:spcAft>
                          <a:spcPts val="0"/>
                        </a:spcAft>
                      </a:pPr>
                      <a:r>
                        <a:rPr lang="en-US" sz="1000" b="1" dirty="0">
                          <a:solidFill>
                            <a:srgbClr val="000000"/>
                          </a:solidFill>
                          <a:effectLst/>
                          <a:latin typeface="+mj-lt"/>
                        </a:rPr>
                        <a:t>Communities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1575095557"/>
                  </a:ext>
                </a:extLst>
              </a:tr>
              <a:tr h="157101">
                <a:tc>
                  <a:txBody>
                    <a:bodyPr/>
                    <a:lstStyle/>
                    <a:p>
                      <a:pPr>
                        <a:spcAft>
                          <a:spcPts val="0"/>
                        </a:spcAft>
                      </a:pPr>
                      <a:r>
                        <a:rPr lang="en-US" sz="1000" b="1" dirty="0">
                          <a:solidFill>
                            <a:srgbClr val="000000"/>
                          </a:solidFill>
                          <a:effectLst/>
                          <a:latin typeface="+mj-lt"/>
                        </a:rPr>
                        <a:t>Requirements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3146516053"/>
                  </a:ext>
                </a:extLst>
              </a:tr>
              <a:tr h="157101">
                <a:tc>
                  <a:txBody>
                    <a:bodyPr/>
                    <a:lstStyle/>
                    <a:p>
                      <a:pPr>
                        <a:spcAft>
                          <a:spcPts val="0"/>
                        </a:spcAft>
                      </a:pPr>
                      <a:r>
                        <a:rPr lang="en-US" sz="1000" b="1" dirty="0">
                          <a:solidFill>
                            <a:srgbClr val="000000"/>
                          </a:solidFill>
                          <a:effectLst/>
                          <a:latin typeface="+mj-lt"/>
                        </a:rPr>
                        <a:t>Valuation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33918254"/>
                  </a:ext>
                </a:extLst>
              </a:tr>
              <a:tr h="157101">
                <a:tc>
                  <a:txBody>
                    <a:bodyPr/>
                    <a:lstStyle/>
                    <a:p>
                      <a:pPr>
                        <a:spcAft>
                          <a:spcPts val="0"/>
                        </a:spcAft>
                      </a:pPr>
                      <a:r>
                        <a:rPr lang="en-US" sz="1000" b="1" dirty="0">
                          <a:solidFill>
                            <a:srgbClr val="000000"/>
                          </a:solidFill>
                          <a:effectLst/>
                          <a:latin typeface="+mj-lt"/>
                        </a:rPr>
                        <a:t>Evaluation/Assessment</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1773017504"/>
                  </a:ext>
                </a:extLst>
              </a:tr>
              <a:tr h="157101">
                <a:tc>
                  <a:txBody>
                    <a:bodyPr/>
                    <a:lstStyle/>
                    <a:p>
                      <a:pPr>
                        <a:spcAft>
                          <a:spcPts val="0"/>
                        </a:spcAft>
                      </a:pPr>
                      <a:r>
                        <a:rPr lang="en-US" sz="1000" b="1" dirty="0">
                          <a:solidFill>
                            <a:srgbClr val="000000"/>
                          </a:solidFill>
                          <a:effectLst/>
                          <a:latin typeface="+mj-lt"/>
                        </a:rPr>
                        <a:t>Informed Decision-</a:t>
                      </a:r>
                      <a:r>
                        <a:rPr lang="en-US" sz="1000" b="1" dirty="0" err="1">
                          <a:solidFill>
                            <a:srgbClr val="000000"/>
                          </a:solidFill>
                          <a:effectLst/>
                          <a:latin typeface="+mj-lt"/>
                        </a:rPr>
                        <a:t>mak</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extLst>
                  <a:ext uri="{0D108BD9-81ED-4DB2-BD59-A6C34878D82A}">
                    <a16:rowId xmlns:a16="http://schemas.microsoft.com/office/drawing/2014/main" val="1872408531"/>
                  </a:ext>
                </a:extLst>
              </a:tr>
              <a:tr h="157101">
                <a:tc>
                  <a:txBody>
                    <a:bodyPr/>
                    <a:lstStyle/>
                    <a:p>
                      <a:pPr>
                        <a:spcAft>
                          <a:spcPts val="0"/>
                        </a:spcAft>
                      </a:pPr>
                      <a:r>
                        <a:rPr lang="en-US" sz="1000" b="1" dirty="0">
                          <a:solidFill>
                            <a:srgbClr val="000000"/>
                          </a:solidFill>
                          <a:effectLst/>
                          <a:latin typeface="+mj-lt"/>
                        </a:rPr>
                        <a:t>Governance / Steward</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extLst>
                  <a:ext uri="{0D108BD9-81ED-4DB2-BD59-A6C34878D82A}">
                    <a16:rowId xmlns:a16="http://schemas.microsoft.com/office/drawing/2014/main" val="899070339"/>
                  </a:ext>
                </a:extLst>
              </a:tr>
              <a:tr h="157101">
                <a:tc>
                  <a:txBody>
                    <a:bodyPr/>
                    <a:lstStyle/>
                    <a:p>
                      <a:pPr>
                        <a:spcAft>
                          <a:spcPts val="0"/>
                        </a:spcAft>
                      </a:pPr>
                      <a:r>
                        <a:rPr lang="en-US" sz="1000" b="1" dirty="0">
                          <a:solidFill>
                            <a:srgbClr val="000000"/>
                          </a:solidFill>
                          <a:effectLst/>
                          <a:latin typeface="+mj-lt"/>
                        </a:rPr>
                        <a:t>Standards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extLst>
                  <a:ext uri="{0D108BD9-81ED-4DB2-BD59-A6C34878D82A}">
                    <a16:rowId xmlns:a16="http://schemas.microsoft.com/office/drawing/2014/main" val="3113967411"/>
                  </a:ext>
                </a:extLst>
              </a:tr>
              <a:tr h="157101">
                <a:tc>
                  <a:txBody>
                    <a:bodyPr/>
                    <a:lstStyle/>
                    <a:p>
                      <a:pPr>
                        <a:spcAft>
                          <a:spcPts val="0"/>
                        </a:spcAft>
                      </a:pPr>
                      <a:r>
                        <a:rPr lang="en-US" sz="1000" b="1" dirty="0">
                          <a:solidFill>
                            <a:srgbClr val="000000"/>
                          </a:solidFill>
                          <a:effectLst/>
                          <a:latin typeface="+mj-lt"/>
                        </a:rPr>
                        <a:t>Description/Metadata</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926828988"/>
                  </a:ext>
                </a:extLst>
              </a:tr>
              <a:tr h="157101">
                <a:tc>
                  <a:txBody>
                    <a:bodyPr/>
                    <a:lstStyle/>
                    <a:p>
                      <a:pPr>
                        <a:spcAft>
                          <a:spcPts val="0"/>
                        </a:spcAft>
                      </a:pPr>
                      <a:r>
                        <a:rPr lang="en-US" sz="1000" b="1" dirty="0">
                          <a:solidFill>
                            <a:srgbClr val="000000"/>
                          </a:solidFill>
                          <a:effectLst/>
                          <a:latin typeface="+mj-lt"/>
                        </a:rPr>
                        <a:t>Conversion, </a:t>
                      </a:r>
                      <a:r>
                        <a:rPr lang="en-US" sz="1000" b="1" dirty="0" err="1">
                          <a:solidFill>
                            <a:srgbClr val="000000"/>
                          </a:solidFill>
                          <a:effectLst/>
                          <a:latin typeface="+mj-lt"/>
                        </a:rPr>
                        <a:t>Interopabl</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353733795"/>
                  </a:ext>
                </a:extLst>
              </a:tr>
              <a:tr h="157101">
                <a:tc>
                  <a:txBody>
                    <a:bodyPr/>
                    <a:lstStyle/>
                    <a:p>
                      <a:pPr>
                        <a:spcAft>
                          <a:spcPts val="0"/>
                        </a:spcAft>
                      </a:pPr>
                      <a:r>
                        <a:rPr lang="en-US" sz="1000" b="1" dirty="0">
                          <a:solidFill>
                            <a:srgbClr val="000000"/>
                          </a:solidFill>
                          <a:effectLst/>
                          <a:latin typeface="+mj-lt"/>
                        </a:rPr>
                        <a:t>Management</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extLst>
                  <a:ext uri="{0D108BD9-81ED-4DB2-BD59-A6C34878D82A}">
                    <a16:rowId xmlns:a16="http://schemas.microsoft.com/office/drawing/2014/main" val="3622303764"/>
                  </a:ext>
                </a:extLst>
              </a:tr>
              <a:tr h="157101">
                <a:tc>
                  <a:txBody>
                    <a:bodyPr/>
                    <a:lstStyle/>
                    <a:p>
                      <a:pPr>
                        <a:spcAft>
                          <a:spcPts val="0"/>
                        </a:spcAft>
                      </a:pPr>
                      <a:r>
                        <a:rPr lang="en-US" sz="1000" b="1" dirty="0">
                          <a:solidFill>
                            <a:srgbClr val="000000"/>
                          </a:solidFill>
                          <a:effectLst/>
                          <a:latin typeface="+mj-lt"/>
                        </a:rPr>
                        <a:t>Preservation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extLst>
                  <a:ext uri="{0D108BD9-81ED-4DB2-BD59-A6C34878D82A}">
                    <a16:rowId xmlns:a16="http://schemas.microsoft.com/office/drawing/2014/main" val="3703813541"/>
                  </a:ext>
                </a:extLst>
              </a:tr>
              <a:tr h="157101">
                <a:tc>
                  <a:txBody>
                    <a:bodyPr/>
                    <a:lstStyle/>
                    <a:p>
                      <a:pPr>
                        <a:spcAft>
                          <a:spcPts val="0"/>
                        </a:spcAft>
                      </a:pPr>
                      <a:r>
                        <a:rPr lang="en-US" sz="1000" b="1" dirty="0">
                          <a:solidFill>
                            <a:srgbClr val="000000"/>
                          </a:solidFill>
                          <a:effectLst/>
                          <a:latin typeface="+mj-lt"/>
                        </a:rPr>
                        <a:t>Cleaning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3845941579"/>
                  </a:ext>
                </a:extLst>
              </a:tr>
              <a:tr h="157101">
                <a:tc>
                  <a:txBody>
                    <a:bodyPr/>
                    <a:lstStyle/>
                    <a:p>
                      <a:pPr>
                        <a:spcAft>
                          <a:spcPts val="0"/>
                        </a:spcAft>
                      </a:pPr>
                      <a:r>
                        <a:rPr lang="en-US" sz="1000" b="1" dirty="0">
                          <a:solidFill>
                            <a:srgbClr val="000000"/>
                          </a:solidFill>
                          <a:effectLst/>
                          <a:latin typeface="+mj-lt"/>
                        </a:rPr>
                        <a:t>Systems &amp; Tools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extLst>
                  <a:ext uri="{0D108BD9-81ED-4DB2-BD59-A6C34878D82A}">
                    <a16:rowId xmlns:a16="http://schemas.microsoft.com/office/drawing/2014/main" val="5127298"/>
                  </a:ext>
                </a:extLst>
              </a:tr>
              <a:tr h="157101">
                <a:tc>
                  <a:txBody>
                    <a:bodyPr/>
                    <a:lstStyle/>
                    <a:p>
                      <a:pPr>
                        <a:spcAft>
                          <a:spcPts val="0"/>
                        </a:spcAft>
                      </a:pPr>
                      <a:r>
                        <a:rPr lang="en-US" sz="1000" b="1" dirty="0">
                          <a:solidFill>
                            <a:srgbClr val="000000"/>
                          </a:solidFill>
                          <a:effectLst/>
                          <a:latin typeface="+mj-lt"/>
                        </a:rPr>
                        <a:t>Policy</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219845653"/>
                  </a:ext>
                </a:extLst>
              </a:tr>
              <a:tr h="157101">
                <a:tc>
                  <a:txBody>
                    <a:bodyPr/>
                    <a:lstStyle/>
                    <a:p>
                      <a:pPr>
                        <a:spcAft>
                          <a:spcPts val="0"/>
                        </a:spcAft>
                      </a:pPr>
                      <a:r>
                        <a:rPr lang="en-US" sz="1000" b="1" dirty="0">
                          <a:solidFill>
                            <a:srgbClr val="000000"/>
                          </a:solidFill>
                          <a:effectLst/>
                          <a:latin typeface="+mj-lt"/>
                        </a:rPr>
                        <a:t>Quality</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1191643031"/>
                  </a:ext>
                </a:extLst>
              </a:tr>
              <a:tr h="157101">
                <a:tc>
                  <a:txBody>
                    <a:bodyPr/>
                    <a:lstStyle/>
                    <a:p>
                      <a:pPr>
                        <a:spcAft>
                          <a:spcPts val="0"/>
                        </a:spcAft>
                      </a:pPr>
                      <a:r>
                        <a:rPr lang="en-US" sz="1000" b="1" dirty="0">
                          <a:solidFill>
                            <a:srgbClr val="000000"/>
                          </a:solidFill>
                          <a:effectLst/>
                          <a:latin typeface="+mj-lt"/>
                        </a:rPr>
                        <a:t>Security</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235914699"/>
                  </a:ext>
                </a:extLst>
              </a:tr>
              <a:tr h="157101">
                <a:tc>
                  <a:txBody>
                    <a:bodyPr/>
                    <a:lstStyle/>
                    <a:p>
                      <a:pPr>
                        <a:spcAft>
                          <a:spcPts val="0"/>
                        </a:spcAft>
                      </a:pPr>
                      <a:r>
                        <a:rPr lang="en-US" sz="1000" b="1" dirty="0">
                          <a:solidFill>
                            <a:srgbClr val="000000"/>
                          </a:solidFill>
                          <a:effectLst/>
                          <a:latin typeface="+mj-lt"/>
                        </a:rPr>
                        <a:t>Manipulation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755469413"/>
                  </a:ext>
                </a:extLst>
              </a:tr>
              <a:tr h="157101">
                <a:tc>
                  <a:txBody>
                    <a:bodyPr/>
                    <a:lstStyle/>
                    <a:p>
                      <a:pPr>
                        <a:spcAft>
                          <a:spcPts val="0"/>
                        </a:spcAft>
                      </a:pPr>
                      <a:r>
                        <a:rPr lang="en-US" sz="1000" b="1" dirty="0">
                          <a:solidFill>
                            <a:srgbClr val="000000"/>
                          </a:solidFill>
                          <a:effectLst/>
                          <a:latin typeface="+mj-lt"/>
                        </a:rPr>
                        <a:t>Statistics &amp; Reasoning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866421839"/>
                  </a:ext>
                </a:extLst>
              </a:tr>
              <a:tr h="157101">
                <a:tc>
                  <a:txBody>
                    <a:bodyPr/>
                    <a:lstStyle/>
                    <a:p>
                      <a:pPr>
                        <a:spcAft>
                          <a:spcPts val="0"/>
                        </a:spcAft>
                      </a:pPr>
                      <a:r>
                        <a:rPr lang="en-US" sz="1000" b="1" dirty="0">
                          <a:solidFill>
                            <a:srgbClr val="000000"/>
                          </a:solidFill>
                          <a:effectLst/>
                          <a:latin typeface="+mj-lt"/>
                        </a:rPr>
                        <a:t>Critical Thinking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3088410006"/>
                  </a:ext>
                </a:extLst>
              </a:tr>
              <a:tr h="157101">
                <a:tc>
                  <a:txBody>
                    <a:bodyPr/>
                    <a:lstStyle/>
                    <a:p>
                      <a:pPr>
                        <a:spcAft>
                          <a:spcPts val="0"/>
                        </a:spcAft>
                      </a:pPr>
                      <a:r>
                        <a:rPr lang="en-US" sz="1000" b="1" dirty="0">
                          <a:solidFill>
                            <a:srgbClr val="000000"/>
                          </a:solidFill>
                          <a:effectLst/>
                          <a:latin typeface="+mj-lt"/>
                        </a:rPr>
                        <a:t>Analysis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extLst>
                  <a:ext uri="{0D108BD9-81ED-4DB2-BD59-A6C34878D82A}">
                    <a16:rowId xmlns:a16="http://schemas.microsoft.com/office/drawing/2014/main" val="3422391586"/>
                  </a:ext>
                </a:extLst>
              </a:tr>
              <a:tr h="157101">
                <a:tc>
                  <a:txBody>
                    <a:bodyPr/>
                    <a:lstStyle/>
                    <a:p>
                      <a:pPr>
                        <a:spcAft>
                          <a:spcPts val="0"/>
                        </a:spcAft>
                      </a:pPr>
                      <a:r>
                        <a:rPr lang="en-US" sz="1000" b="1" dirty="0">
                          <a:solidFill>
                            <a:srgbClr val="000000"/>
                          </a:solidFill>
                          <a:effectLst/>
                          <a:latin typeface="+mj-lt"/>
                        </a:rPr>
                        <a:t>Interpretation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4278976439"/>
                  </a:ext>
                </a:extLst>
              </a:tr>
              <a:tr h="157101">
                <a:tc>
                  <a:txBody>
                    <a:bodyPr/>
                    <a:lstStyle/>
                    <a:p>
                      <a:pPr>
                        <a:spcAft>
                          <a:spcPts val="0"/>
                        </a:spcAft>
                      </a:pPr>
                      <a:r>
                        <a:rPr lang="en-US" sz="1000" b="1" dirty="0">
                          <a:solidFill>
                            <a:srgbClr val="000000"/>
                          </a:solidFill>
                          <a:effectLst/>
                          <a:latin typeface="+mj-lt"/>
                        </a:rPr>
                        <a:t>Modeling/Architecture</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4155409734"/>
                  </a:ext>
                </a:extLst>
              </a:tr>
              <a:tr h="157101">
                <a:tc>
                  <a:txBody>
                    <a:bodyPr/>
                    <a:lstStyle/>
                    <a:p>
                      <a:pPr>
                        <a:spcAft>
                          <a:spcPts val="0"/>
                        </a:spcAft>
                      </a:pPr>
                      <a:r>
                        <a:rPr lang="en-US" sz="1000" b="1" dirty="0">
                          <a:solidFill>
                            <a:srgbClr val="000000"/>
                          </a:solidFill>
                          <a:effectLst/>
                          <a:latin typeface="+mj-lt"/>
                        </a:rPr>
                        <a:t>Data Science and ML</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1973273746"/>
                  </a:ext>
                </a:extLst>
              </a:tr>
              <a:tr h="157101">
                <a:tc>
                  <a:txBody>
                    <a:bodyPr/>
                    <a:lstStyle/>
                    <a:p>
                      <a:pPr>
                        <a:spcAft>
                          <a:spcPts val="0"/>
                        </a:spcAft>
                      </a:pPr>
                      <a:r>
                        <a:rPr lang="en-US" sz="1000" b="1" dirty="0">
                          <a:solidFill>
                            <a:srgbClr val="000000"/>
                          </a:solidFill>
                          <a:effectLst/>
                          <a:latin typeface="+mj-lt"/>
                        </a:rPr>
                        <a:t>Citation &amp; Sharing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extLst>
                  <a:ext uri="{0D108BD9-81ED-4DB2-BD59-A6C34878D82A}">
                    <a16:rowId xmlns:a16="http://schemas.microsoft.com/office/drawing/2014/main" val="1050668884"/>
                  </a:ext>
                </a:extLst>
              </a:tr>
              <a:tr h="157101">
                <a:tc>
                  <a:txBody>
                    <a:bodyPr/>
                    <a:lstStyle/>
                    <a:p>
                      <a:pPr>
                        <a:spcAft>
                          <a:spcPts val="0"/>
                        </a:spcAft>
                      </a:pPr>
                      <a:r>
                        <a:rPr lang="en-US" sz="1000" b="1" dirty="0">
                          <a:solidFill>
                            <a:srgbClr val="000000"/>
                          </a:solidFill>
                          <a:effectLst/>
                          <a:latin typeface="+mj-lt"/>
                        </a:rPr>
                        <a:t>Visualization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extLst>
                  <a:ext uri="{0D108BD9-81ED-4DB2-BD59-A6C34878D82A}">
                    <a16:rowId xmlns:a16="http://schemas.microsoft.com/office/drawing/2014/main" val="1512342698"/>
                  </a:ext>
                </a:extLst>
              </a:tr>
              <a:tr h="157101">
                <a:tc>
                  <a:txBody>
                    <a:bodyPr/>
                    <a:lstStyle/>
                    <a:p>
                      <a:pPr>
                        <a:spcAft>
                          <a:spcPts val="0"/>
                        </a:spcAft>
                      </a:pPr>
                      <a:r>
                        <a:rPr lang="en-US" sz="1000" b="1" dirty="0">
                          <a:solidFill>
                            <a:srgbClr val="000000"/>
                          </a:solidFill>
                          <a:effectLst/>
                          <a:latin typeface="+mj-lt"/>
                        </a:rPr>
                        <a:t>Storytelling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extLst>
                  <a:ext uri="{0D108BD9-81ED-4DB2-BD59-A6C34878D82A}">
                    <a16:rowId xmlns:a16="http://schemas.microsoft.com/office/drawing/2014/main" val="4211347246"/>
                  </a:ext>
                </a:extLst>
              </a:tr>
              <a:tr h="157101">
                <a:tc>
                  <a:txBody>
                    <a:bodyPr/>
                    <a:lstStyle/>
                    <a:p>
                      <a:pPr>
                        <a:spcAft>
                          <a:spcPts val="0"/>
                        </a:spcAft>
                      </a:pPr>
                      <a:r>
                        <a:rPr lang="en-US" sz="1000" b="1" dirty="0">
                          <a:solidFill>
                            <a:srgbClr val="000000"/>
                          </a:solidFill>
                          <a:effectLst/>
                          <a:latin typeface="+mj-lt"/>
                        </a:rPr>
                        <a:t>Present Data Verbally</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301955269"/>
                  </a:ext>
                </a:extLst>
              </a:tr>
              <a:tr h="157101">
                <a:tc>
                  <a:txBody>
                    <a:bodyPr/>
                    <a:lstStyle/>
                    <a:p>
                      <a:pPr>
                        <a:spcAft>
                          <a:spcPts val="0"/>
                        </a:spcAft>
                      </a:pPr>
                      <a:r>
                        <a:rPr lang="en-US" sz="1000" b="1" dirty="0">
                          <a:solidFill>
                            <a:srgbClr val="000000"/>
                          </a:solidFill>
                          <a:effectLst/>
                          <a:latin typeface="+mj-lt"/>
                        </a:rPr>
                        <a:t>Change</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069018312"/>
                  </a:ext>
                </a:extLst>
              </a:tr>
              <a:tr h="157101">
                <a:tc>
                  <a:txBody>
                    <a:bodyPr/>
                    <a:lstStyle/>
                    <a:p>
                      <a:pPr>
                        <a:spcAft>
                          <a:spcPts val="0"/>
                        </a:spcAft>
                      </a:pPr>
                      <a:r>
                        <a:rPr lang="en-US" sz="1000" b="1" dirty="0">
                          <a:solidFill>
                            <a:srgbClr val="000000"/>
                          </a:solidFill>
                          <a:effectLst/>
                          <a:latin typeface="+mj-lt"/>
                        </a:rPr>
                        <a:t>Using/Innovating With</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168054402"/>
                  </a:ext>
                </a:extLst>
              </a:tr>
              <a:tr h="157101">
                <a:tc>
                  <a:txBody>
                    <a:bodyPr/>
                    <a:lstStyle/>
                    <a:p>
                      <a:pPr>
                        <a:spcAft>
                          <a:spcPts val="0"/>
                        </a:spcAft>
                      </a:pPr>
                      <a:r>
                        <a:rPr lang="en-US" sz="1000" b="1" dirty="0">
                          <a:solidFill>
                            <a:srgbClr val="000000"/>
                          </a:solidFill>
                          <a:effectLst/>
                          <a:latin typeface="+mj-lt"/>
                        </a:rPr>
                        <a:t>Identifying Problems </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215831985"/>
                  </a:ext>
                </a:extLst>
              </a:tr>
              <a:tr h="157101">
                <a:tc>
                  <a:txBody>
                    <a:bodyPr/>
                    <a:lstStyle/>
                    <a:p>
                      <a:pPr>
                        <a:spcAft>
                          <a:spcPts val="0"/>
                        </a:spcAft>
                      </a:pPr>
                      <a:r>
                        <a:rPr lang="en-US" sz="1000" b="1" dirty="0">
                          <a:solidFill>
                            <a:srgbClr val="000000"/>
                          </a:solidFill>
                          <a:effectLst/>
                          <a:latin typeface="+mj-lt"/>
                        </a:rPr>
                        <a:t>Generate Data</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extLst>
                  <a:ext uri="{0D108BD9-81ED-4DB2-BD59-A6C34878D82A}">
                    <a16:rowId xmlns:a16="http://schemas.microsoft.com/office/drawing/2014/main" val="1867187474"/>
                  </a:ext>
                </a:extLst>
              </a:tr>
            </a:tbl>
          </a:graphicData>
        </a:graphic>
      </p:graphicFrame>
      <p:sp>
        <p:nvSpPr>
          <p:cNvPr id="5" name="Rectangle 1">
            <a:extLst>
              <a:ext uri="{FF2B5EF4-FFF2-40B4-BE49-F238E27FC236}">
                <a16:creationId xmlns:a16="http://schemas.microsoft.com/office/drawing/2014/main" id="{45E487AB-E873-47DA-9A6F-52626330D167}"/>
              </a:ext>
            </a:extLst>
          </p:cNvPr>
          <p:cNvSpPr>
            <a:spLocks noChangeArrowheads="1"/>
          </p:cNvSpPr>
          <p:nvPr/>
        </p:nvSpPr>
        <p:spPr bwMode="auto">
          <a:xfrm>
            <a:off x="3798888" y="18145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427D459F-0527-4B2F-8B66-D48A6BE781FE}"/>
              </a:ext>
            </a:extLst>
          </p:cNvPr>
          <p:cNvSpPr txBox="1"/>
          <p:nvPr/>
        </p:nvSpPr>
        <p:spPr>
          <a:xfrm>
            <a:off x="10161431" y="425003"/>
            <a:ext cx="1733001" cy="646331"/>
          </a:xfrm>
          <a:prstGeom prst="rect">
            <a:avLst/>
          </a:prstGeom>
          <a:noFill/>
        </p:spPr>
        <p:txBody>
          <a:bodyPr wrap="square" rtlCol="0">
            <a:spAutoFit/>
          </a:bodyPr>
          <a:lstStyle/>
          <a:p>
            <a:r>
              <a:rPr lang="en-CA" dirty="0"/>
              <a:t>Row 13</a:t>
            </a:r>
          </a:p>
          <a:p>
            <a:r>
              <a:rPr lang="en-CA" dirty="0" err="1"/>
              <a:t>Databilities</a:t>
            </a:r>
            <a:endParaRPr lang="en-US" dirty="0"/>
          </a:p>
        </p:txBody>
      </p:sp>
    </p:spTree>
    <p:extLst>
      <p:ext uri="{BB962C8B-B14F-4D97-AF65-F5344CB8AC3E}">
        <p14:creationId xmlns:p14="http://schemas.microsoft.com/office/powerpoint/2010/main" val="2881542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97DFE-46BE-4729-BF96-098CBB7CD864}"/>
              </a:ext>
            </a:extLst>
          </p:cNvPr>
          <p:cNvSpPr>
            <a:spLocks noGrp="1"/>
          </p:cNvSpPr>
          <p:nvPr>
            <p:ph type="title"/>
          </p:nvPr>
        </p:nvSpPr>
        <p:spPr/>
        <p:txBody>
          <a:bodyPr/>
          <a:lstStyle/>
          <a:p>
            <a:r>
              <a:rPr lang="en-CA" dirty="0"/>
              <a:t>Defining Data Literacy</a:t>
            </a:r>
            <a:endParaRPr lang="en-US" dirty="0"/>
          </a:p>
        </p:txBody>
      </p:sp>
      <p:graphicFrame>
        <p:nvGraphicFramePr>
          <p:cNvPr id="4" name="Table 4">
            <a:extLst>
              <a:ext uri="{FF2B5EF4-FFF2-40B4-BE49-F238E27FC236}">
                <a16:creationId xmlns:a16="http://schemas.microsoft.com/office/drawing/2014/main" id="{A12EDDFE-68BC-4155-8BF8-0BB423A3A0BB}"/>
              </a:ext>
            </a:extLst>
          </p:cNvPr>
          <p:cNvGraphicFramePr>
            <a:graphicFrameLocks noGrp="1"/>
          </p:cNvGraphicFramePr>
          <p:nvPr>
            <p:ph idx="1"/>
            <p:extLst>
              <p:ext uri="{D42A27DB-BD31-4B8C-83A1-F6EECF244321}">
                <p14:modId xmlns:p14="http://schemas.microsoft.com/office/powerpoint/2010/main" val="2616164690"/>
              </p:ext>
            </p:extLst>
          </p:nvPr>
        </p:nvGraphicFramePr>
        <p:xfrm>
          <a:off x="838200" y="1825624"/>
          <a:ext cx="10515600" cy="4803953"/>
        </p:xfrm>
        <a:graphic>
          <a:graphicData uri="http://schemas.openxmlformats.org/drawingml/2006/table">
            <a:tbl>
              <a:tblPr firstRow="1" bandRow="1">
                <a:tableStyleId>{F5AB1C69-6EDB-4FF4-983F-18BD219EF322}</a:tableStyleId>
              </a:tblPr>
              <a:tblGrid>
                <a:gridCol w="2066365">
                  <a:extLst>
                    <a:ext uri="{9D8B030D-6E8A-4147-A177-3AD203B41FA5}">
                      <a16:colId xmlns:a16="http://schemas.microsoft.com/office/drawing/2014/main" val="153197233"/>
                    </a:ext>
                  </a:extLst>
                </a:gridCol>
                <a:gridCol w="2816412">
                  <a:extLst>
                    <a:ext uri="{9D8B030D-6E8A-4147-A177-3AD203B41FA5}">
                      <a16:colId xmlns:a16="http://schemas.microsoft.com/office/drawing/2014/main" val="1923699564"/>
                    </a:ext>
                  </a:extLst>
                </a:gridCol>
                <a:gridCol w="2816411">
                  <a:extLst>
                    <a:ext uri="{9D8B030D-6E8A-4147-A177-3AD203B41FA5}">
                      <a16:colId xmlns:a16="http://schemas.microsoft.com/office/drawing/2014/main" val="2095420012"/>
                    </a:ext>
                  </a:extLst>
                </a:gridCol>
                <a:gridCol w="2816412">
                  <a:extLst>
                    <a:ext uri="{9D8B030D-6E8A-4147-A177-3AD203B41FA5}">
                      <a16:colId xmlns:a16="http://schemas.microsoft.com/office/drawing/2014/main" val="1495744072"/>
                    </a:ext>
                  </a:extLst>
                </a:gridCol>
              </a:tblGrid>
              <a:tr h="527611">
                <a:tc>
                  <a:txBody>
                    <a:bodyPr/>
                    <a:lstStyle/>
                    <a:p>
                      <a:r>
                        <a:rPr lang="en-CA" dirty="0"/>
                        <a:t>Individual</a:t>
                      </a:r>
                      <a:endParaRPr lang="en-US" dirty="0"/>
                    </a:p>
                  </a:txBody>
                  <a:tcPr/>
                </a:tc>
                <a:tc gridSpan="3">
                  <a:txBody>
                    <a:bodyPr/>
                    <a:lstStyle/>
                    <a:p>
                      <a:r>
                        <a:rPr lang="en-CA" dirty="0"/>
                        <a:t>Organizational</a:t>
                      </a:r>
                      <a:endParaRPr lang="en-US"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25859777"/>
                  </a:ext>
                </a:extLst>
              </a:tr>
              <a:tr h="527611">
                <a:tc>
                  <a:txBody>
                    <a:bodyPr/>
                    <a:lstStyle/>
                    <a:p>
                      <a:pPr marL="0" algn="l" defTabSz="914400" rtl="0" eaLnBrk="1" latinLnBrk="0" hangingPunct="1"/>
                      <a:endParaRPr lang="en-US" sz="1800" b="1" kern="1200" dirty="0">
                        <a:solidFill>
                          <a:schemeClr val="lt1"/>
                        </a:solidFill>
                        <a:latin typeface="+mn-lt"/>
                        <a:ea typeface="+mn-ea"/>
                        <a:cs typeface="+mn-cs"/>
                      </a:endParaRPr>
                    </a:p>
                  </a:txBody>
                  <a:tcPr>
                    <a:solidFill>
                      <a:schemeClr val="bg1">
                        <a:lumMod val="65000"/>
                      </a:schemeClr>
                    </a:solidFill>
                  </a:tcPr>
                </a:tc>
                <a:tc>
                  <a:txBody>
                    <a:bodyPr/>
                    <a:lstStyle/>
                    <a:p>
                      <a:r>
                        <a:rPr lang="en-CA" b="1" dirty="0">
                          <a:solidFill>
                            <a:schemeClr val="bg1"/>
                          </a:solidFill>
                        </a:rPr>
                        <a:t>Team</a:t>
                      </a:r>
                      <a:endParaRPr lang="en-US" b="1" dirty="0">
                        <a:solidFill>
                          <a:schemeClr val="bg1"/>
                        </a:solidFill>
                      </a:endParaRPr>
                    </a:p>
                  </a:txBody>
                  <a:tcPr>
                    <a:solidFill>
                      <a:schemeClr val="bg1">
                        <a:lumMod val="65000"/>
                      </a:schemeClr>
                    </a:solidFill>
                  </a:tcPr>
                </a:tc>
                <a:tc>
                  <a:txBody>
                    <a:bodyPr/>
                    <a:lstStyle/>
                    <a:p>
                      <a:r>
                        <a:rPr lang="en-CA" b="1" dirty="0">
                          <a:solidFill>
                            <a:schemeClr val="bg1"/>
                          </a:solidFill>
                        </a:rPr>
                        <a:t>Division</a:t>
                      </a:r>
                      <a:endParaRPr lang="en-US" b="1" dirty="0">
                        <a:solidFill>
                          <a:schemeClr val="bg1"/>
                        </a:solidFill>
                      </a:endParaRPr>
                    </a:p>
                  </a:txBody>
                  <a:tcPr>
                    <a:solidFill>
                      <a:schemeClr val="bg1">
                        <a:lumMod val="65000"/>
                      </a:schemeClr>
                    </a:solidFill>
                  </a:tcPr>
                </a:tc>
                <a:tc>
                  <a:txBody>
                    <a:bodyPr/>
                    <a:lstStyle/>
                    <a:p>
                      <a:r>
                        <a:rPr lang="en-CA" b="1" dirty="0">
                          <a:solidFill>
                            <a:schemeClr val="bg1"/>
                          </a:solidFill>
                        </a:rPr>
                        <a:t>Branch</a:t>
                      </a:r>
                      <a:endParaRPr lang="en-US" b="1" dirty="0">
                        <a:solidFill>
                          <a:schemeClr val="bg1"/>
                        </a:solidFill>
                      </a:endParaRPr>
                    </a:p>
                  </a:txBody>
                  <a:tcPr>
                    <a:solidFill>
                      <a:schemeClr val="bg1">
                        <a:lumMod val="65000"/>
                      </a:schemeClr>
                    </a:solidFill>
                  </a:tcPr>
                </a:tc>
                <a:extLst>
                  <a:ext uri="{0D108BD9-81ED-4DB2-BD59-A6C34878D82A}">
                    <a16:rowId xmlns:a16="http://schemas.microsoft.com/office/drawing/2014/main" val="54591773"/>
                  </a:ext>
                </a:extLst>
              </a:tr>
              <a:tr h="527611">
                <a:tc>
                  <a:txBody>
                    <a:bodyPr/>
                    <a:lstStyle/>
                    <a:p>
                      <a:pPr marL="0" algn="l" defTabSz="914400" rtl="0" eaLnBrk="1" latinLnBrk="0" hangingPunct="1"/>
                      <a:endParaRPr lang="en-US" sz="1800" b="1" kern="1200" dirty="0">
                        <a:solidFill>
                          <a:schemeClr val="lt1"/>
                        </a:solidFill>
                        <a:latin typeface="+mn-lt"/>
                        <a:ea typeface="+mn-ea"/>
                        <a:cs typeface="+mn-cs"/>
                      </a:endParaRPr>
                    </a:p>
                  </a:txBody>
                  <a:tcPr>
                    <a:solidFill>
                      <a:schemeClr val="bg1">
                        <a:lumMod val="65000"/>
                      </a:schemeClr>
                    </a:solidFill>
                  </a:tcPr>
                </a:tc>
                <a:tc>
                  <a:txBody>
                    <a:bodyPr/>
                    <a:lstStyle/>
                    <a:p>
                      <a:r>
                        <a:rPr lang="en-CA" b="1" dirty="0">
                          <a:solidFill>
                            <a:schemeClr val="bg1"/>
                          </a:solidFill>
                        </a:rPr>
                        <a:t>Tools and systems</a:t>
                      </a:r>
                      <a:endParaRPr lang="en-US" b="1" dirty="0">
                        <a:solidFill>
                          <a:schemeClr val="bg1"/>
                        </a:solidFill>
                      </a:endParaRPr>
                    </a:p>
                  </a:txBody>
                  <a:tcPr>
                    <a:solidFill>
                      <a:schemeClr val="bg1">
                        <a:lumMod val="65000"/>
                      </a:schemeClr>
                    </a:solidFill>
                  </a:tcPr>
                </a:tc>
                <a:tc>
                  <a:txBody>
                    <a:bodyPr/>
                    <a:lstStyle/>
                    <a:p>
                      <a:r>
                        <a:rPr lang="en-CA" b="1" dirty="0">
                          <a:solidFill>
                            <a:schemeClr val="bg1"/>
                          </a:solidFill>
                        </a:rPr>
                        <a:t>Employee skills and capabilities</a:t>
                      </a:r>
                      <a:endParaRPr lang="en-US" b="1" dirty="0">
                        <a:solidFill>
                          <a:schemeClr val="bg1"/>
                        </a:solidFill>
                      </a:endParaRPr>
                    </a:p>
                  </a:txBody>
                  <a:tcPr>
                    <a:solidFill>
                      <a:schemeClr val="bg1">
                        <a:lumMod val="65000"/>
                      </a:schemeClr>
                    </a:solidFill>
                  </a:tcPr>
                </a:tc>
                <a:tc>
                  <a:txBody>
                    <a:bodyPr/>
                    <a:lstStyle/>
                    <a:p>
                      <a:r>
                        <a:rPr lang="en-CA" b="1" dirty="0">
                          <a:solidFill>
                            <a:schemeClr val="bg1"/>
                          </a:solidFill>
                        </a:rPr>
                        <a:t>Procedures and mechanisms</a:t>
                      </a:r>
                      <a:endParaRPr lang="en-US" b="1" dirty="0">
                        <a:solidFill>
                          <a:schemeClr val="bg1"/>
                        </a:solidFill>
                      </a:endParaRPr>
                    </a:p>
                  </a:txBody>
                  <a:tcPr>
                    <a:solidFill>
                      <a:schemeClr val="bg1">
                        <a:lumMod val="65000"/>
                      </a:schemeClr>
                    </a:solidFill>
                  </a:tcPr>
                </a:tc>
                <a:extLst>
                  <a:ext uri="{0D108BD9-81ED-4DB2-BD59-A6C34878D82A}">
                    <a16:rowId xmlns:a16="http://schemas.microsoft.com/office/drawing/2014/main" val="944435222"/>
                  </a:ext>
                </a:extLst>
              </a:tr>
              <a:tr h="103621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18223370"/>
                  </a:ext>
                </a:extLst>
              </a:tr>
              <a:tr h="103621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99492913"/>
                  </a:ext>
                </a:extLst>
              </a:tr>
              <a:tr h="103621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39306136"/>
                  </a:ext>
                </a:extLst>
              </a:tr>
            </a:tbl>
          </a:graphicData>
        </a:graphic>
      </p:graphicFrame>
    </p:spTree>
    <p:extLst>
      <p:ext uri="{BB962C8B-B14F-4D97-AF65-F5344CB8AC3E}">
        <p14:creationId xmlns:p14="http://schemas.microsoft.com/office/powerpoint/2010/main" val="1526836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97DFE-46BE-4729-BF96-098CBB7CD864}"/>
              </a:ext>
            </a:extLst>
          </p:cNvPr>
          <p:cNvSpPr>
            <a:spLocks noGrp="1"/>
          </p:cNvSpPr>
          <p:nvPr>
            <p:ph type="title"/>
          </p:nvPr>
        </p:nvSpPr>
        <p:spPr/>
        <p:txBody>
          <a:bodyPr/>
          <a:lstStyle/>
          <a:p>
            <a:r>
              <a:rPr lang="en-CA" dirty="0"/>
              <a:t>Defining Data Literacy</a:t>
            </a:r>
            <a:endParaRPr lang="en-US" dirty="0"/>
          </a:p>
        </p:txBody>
      </p:sp>
      <p:graphicFrame>
        <p:nvGraphicFramePr>
          <p:cNvPr id="4" name="Table 4">
            <a:extLst>
              <a:ext uri="{FF2B5EF4-FFF2-40B4-BE49-F238E27FC236}">
                <a16:creationId xmlns:a16="http://schemas.microsoft.com/office/drawing/2014/main" id="{A12EDDFE-68BC-4155-8BF8-0BB423A3A0BB}"/>
              </a:ext>
            </a:extLst>
          </p:cNvPr>
          <p:cNvGraphicFramePr>
            <a:graphicFrameLocks noGrp="1"/>
          </p:cNvGraphicFramePr>
          <p:nvPr>
            <p:ph idx="1"/>
            <p:extLst>
              <p:ext uri="{D42A27DB-BD31-4B8C-83A1-F6EECF244321}">
                <p14:modId xmlns:p14="http://schemas.microsoft.com/office/powerpoint/2010/main" val="1309582630"/>
              </p:ext>
            </p:extLst>
          </p:nvPr>
        </p:nvGraphicFramePr>
        <p:xfrm>
          <a:off x="838200" y="1825624"/>
          <a:ext cx="10515600" cy="3636262"/>
        </p:xfrm>
        <a:graphic>
          <a:graphicData uri="http://schemas.openxmlformats.org/drawingml/2006/table">
            <a:tbl>
              <a:tblPr firstRow="1" bandRow="1">
                <a:tableStyleId>{F5AB1C69-6EDB-4FF4-983F-18BD219EF322}</a:tableStyleId>
              </a:tblPr>
              <a:tblGrid>
                <a:gridCol w="5257800">
                  <a:extLst>
                    <a:ext uri="{9D8B030D-6E8A-4147-A177-3AD203B41FA5}">
                      <a16:colId xmlns:a16="http://schemas.microsoft.com/office/drawing/2014/main" val="153197233"/>
                    </a:ext>
                  </a:extLst>
                </a:gridCol>
                <a:gridCol w="5257800">
                  <a:extLst>
                    <a:ext uri="{9D8B030D-6E8A-4147-A177-3AD203B41FA5}">
                      <a16:colId xmlns:a16="http://schemas.microsoft.com/office/drawing/2014/main" val="1923699564"/>
                    </a:ext>
                  </a:extLst>
                </a:gridCol>
              </a:tblGrid>
              <a:tr h="527611">
                <a:tc>
                  <a:txBody>
                    <a:bodyPr/>
                    <a:lstStyle/>
                    <a:p>
                      <a:r>
                        <a:rPr lang="en-CA" dirty="0"/>
                        <a:t>Individual</a:t>
                      </a:r>
                      <a:endParaRPr lang="en-US" dirty="0"/>
                    </a:p>
                  </a:txBody>
                  <a:tcPr/>
                </a:tc>
                <a:tc>
                  <a:txBody>
                    <a:bodyPr/>
                    <a:lstStyle/>
                    <a:p>
                      <a:r>
                        <a:rPr lang="en-CA" dirty="0"/>
                        <a:t>Organizational</a:t>
                      </a:r>
                      <a:endParaRPr lang="en-US" dirty="0"/>
                    </a:p>
                  </a:txBody>
                  <a:tcPr/>
                </a:tc>
                <a:extLst>
                  <a:ext uri="{0D108BD9-81ED-4DB2-BD59-A6C34878D82A}">
                    <a16:rowId xmlns:a16="http://schemas.microsoft.com/office/drawing/2014/main" val="4025859777"/>
                  </a:ext>
                </a:extLst>
              </a:tr>
              <a:tr h="1036217">
                <a:tc>
                  <a:txBody>
                    <a:bodyPr/>
                    <a:lstStyle/>
                    <a:p>
                      <a:r>
                        <a:rPr lang="en-CA" dirty="0"/>
                        <a:t>Knowledge</a:t>
                      </a:r>
                      <a:endParaRPr lang="en-US" dirty="0"/>
                    </a:p>
                  </a:txBody>
                  <a:tcPr/>
                </a:tc>
                <a:tc>
                  <a:txBody>
                    <a:bodyPr/>
                    <a:lstStyle/>
                    <a:p>
                      <a:r>
                        <a:rPr lang="en-CA" dirty="0"/>
                        <a:t>Definitions</a:t>
                      </a:r>
                      <a:endParaRPr lang="en-US" dirty="0"/>
                    </a:p>
                  </a:txBody>
                  <a:tcPr/>
                </a:tc>
                <a:extLst>
                  <a:ext uri="{0D108BD9-81ED-4DB2-BD59-A6C34878D82A}">
                    <a16:rowId xmlns:a16="http://schemas.microsoft.com/office/drawing/2014/main" val="3718223370"/>
                  </a:ext>
                </a:extLst>
              </a:tr>
              <a:tr h="1036217">
                <a:tc>
                  <a:txBody>
                    <a:bodyPr/>
                    <a:lstStyle/>
                    <a:p>
                      <a:r>
                        <a:rPr lang="en-CA" dirty="0"/>
                        <a:t>Skills / Competencies</a:t>
                      </a:r>
                      <a:endParaRPr lang="en-US" dirty="0"/>
                    </a:p>
                  </a:txBody>
                  <a:tcPr/>
                </a:tc>
                <a:tc>
                  <a:txBody>
                    <a:bodyPr/>
                    <a:lstStyle/>
                    <a:p>
                      <a:r>
                        <a:rPr lang="en-CA" dirty="0"/>
                        <a:t>Capacities</a:t>
                      </a:r>
                      <a:endParaRPr lang="en-US" dirty="0"/>
                    </a:p>
                  </a:txBody>
                  <a:tcPr/>
                </a:tc>
                <a:extLst>
                  <a:ext uri="{0D108BD9-81ED-4DB2-BD59-A6C34878D82A}">
                    <a16:rowId xmlns:a16="http://schemas.microsoft.com/office/drawing/2014/main" val="3299492913"/>
                  </a:ext>
                </a:extLst>
              </a:tr>
              <a:tr h="1036217">
                <a:tc>
                  <a:txBody>
                    <a:bodyPr/>
                    <a:lstStyle/>
                    <a:p>
                      <a:r>
                        <a:rPr lang="en-CA" dirty="0"/>
                        <a:t>Attitudes</a:t>
                      </a:r>
                      <a:endParaRPr lang="en-US" dirty="0"/>
                    </a:p>
                  </a:txBody>
                  <a:tcPr/>
                </a:tc>
                <a:tc>
                  <a:txBody>
                    <a:bodyPr/>
                    <a:lstStyle/>
                    <a:p>
                      <a:r>
                        <a:rPr lang="en-CA" dirty="0"/>
                        <a:t>Practices</a:t>
                      </a:r>
                      <a:endParaRPr lang="en-US" dirty="0"/>
                    </a:p>
                  </a:txBody>
                  <a:tcPr/>
                </a:tc>
                <a:extLst>
                  <a:ext uri="{0D108BD9-81ED-4DB2-BD59-A6C34878D82A}">
                    <a16:rowId xmlns:a16="http://schemas.microsoft.com/office/drawing/2014/main" val="1039306136"/>
                  </a:ext>
                </a:extLst>
              </a:tr>
            </a:tbl>
          </a:graphicData>
        </a:graphic>
      </p:graphicFrame>
    </p:spTree>
    <p:extLst>
      <p:ext uri="{BB962C8B-B14F-4D97-AF65-F5344CB8AC3E}">
        <p14:creationId xmlns:p14="http://schemas.microsoft.com/office/powerpoint/2010/main" val="1415234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97DFE-46BE-4729-BF96-098CBB7CD864}"/>
              </a:ext>
            </a:extLst>
          </p:cNvPr>
          <p:cNvSpPr>
            <a:spLocks noGrp="1"/>
          </p:cNvSpPr>
          <p:nvPr>
            <p:ph type="title"/>
          </p:nvPr>
        </p:nvSpPr>
        <p:spPr/>
        <p:txBody>
          <a:bodyPr/>
          <a:lstStyle/>
          <a:p>
            <a:r>
              <a:rPr lang="en-CA" dirty="0"/>
              <a:t>Example: Data Visualization</a:t>
            </a:r>
            <a:endParaRPr lang="en-US" dirty="0"/>
          </a:p>
        </p:txBody>
      </p:sp>
      <p:graphicFrame>
        <p:nvGraphicFramePr>
          <p:cNvPr id="4" name="Table 4">
            <a:extLst>
              <a:ext uri="{FF2B5EF4-FFF2-40B4-BE49-F238E27FC236}">
                <a16:creationId xmlns:a16="http://schemas.microsoft.com/office/drawing/2014/main" id="{A12EDDFE-68BC-4155-8BF8-0BB423A3A0BB}"/>
              </a:ext>
            </a:extLst>
          </p:cNvPr>
          <p:cNvGraphicFramePr>
            <a:graphicFrameLocks noGrp="1"/>
          </p:cNvGraphicFramePr>
          <p:nvPr>
            <p:ph idx="1"/>
            <p:extLst>
              <p:ext uri="{D42A27DB-BD31-4B8C-83A1-F6EECF244321}">
                <p14:modId xmlns:p14="http://schemas.microsoft.com/office/powerpoint/2010/main" val="2249455991"/>
              </p:ext>
            </p:extLst>
          </p:nvPr>
        </p:nvGraphicFramePr>
        <p:xfrm>
          <a:off x="838200" y="1825624"/>
          <a:ext cx="10515600" cy="3636262"/>
        </p:xfrm>
        <a:graphic>
          <a:graphicData uri="http://schemas.openxmlformats.org/drawingml/2006/table">
            <a:tbl>
              <a:tblPr firstRow="1" bandRow="1">
                <a:tableStyleId>{F5AB1C69-6EDB-4FF4-983F-18BD219EF322}</a:tableStyleId>
              </a:tblPr>
              <a:tblGrid>
                <a:gridCol w="5257800">
                  <a:extLst>
                    <a:ext uri="{9D8B030D-6E8A-4147-A177-3AD203B41FA5}">
                      <a16:colId xmlns:a16="http://schemas.microsoft.com/office/drawing/2014/main" val="153197233"/>
                    </a:ext>
                  </a:extLst>
                </a:gridCol>
                <a:gridCol w="5257800">
                  <a:extLst>
                    <a:ext uri="{9D8B030D-6E8A-4147-A177-3AD203B41FA5}">
                      <a16:colId xmlns:a16="http://schemas.microsoft.com/office/drawing/2014/main" val="1923699564"/>
                    </a:ext>
                  </a:extLst>
                </a:gridCol>
              </a:tblGrid>
              <a:tr h="527611">
                <a:tc>
                  <a:txBody>
                    <a:bodyPr/>
                    <a:lstStyle/>
                    <a:p>
                      <a:r>
                        <a:rPr lang="en-CA" dirty="0"/>
                        <a:t>Individual</a:t>
                      </a:r>
                      <a:endParaRPr lang="en-US" dirty="0"/>
                    </a:p>
                  </a:txBody>
                  <a:tcPr/>
                </a:tc>
                <a:tc>
                  <a:txBody>
                    <a:bodyPr/>
                    <a:lstStyle/>
                    <a:p>
                      <a:r>
                        <a:rPr lang="en-CA" dirty="0"/>
                        <a:t>Organizational</a:t>
                      </a:r>
                      <a:endParaRPr lang="en-US" dirty="0"/>
                    </a:p>
                  </a:txBody>
                  <a:tcPr/>
                </a:tc>
                <a:extLst>
                  <a:ext uri="{0D108BD9-81ED-4DB2-BD59-A6C34878D82A}">
                    <a16:rowId xmlns:a16="http://schemas.microsoft.com/office/drawing/2014/main" val="4025859777"/>
                  </a:ext>
                </a:extLst>
              </a:tr>
              <a:tr h="1036217">
                <a:tc>
                  <a:txBody>
                    <a:bodyPr/>
                    <a:lstStyle/>
                    <a:p>
                      <a:r>
                        <a:rPr lang="en-CA" dirty="0"/>
                        <a:t>Knowledge</a:t>
                      </a:r>
                    </a:p>
                    <a:p>
                      <a:r>
                        <a:rPr lang="en-CA" sz="1600" dirty="0"/>
                        <a:t>  - knows visualization formats</a:t>
                      </a:r>
                    </a:p>
                    <a:p>
                      <a:r>
                        <a:rPr lang="en-CA" sz="1600" dirty="0"/>
                        <a:t>  - understands data representation</a:t>
                      </a:r>
                      <a:endParaRPr lang="en-US" sz="1600" dirty="0"/>
                    </a:p>
                  </a:txBody>
                  <a:tcPr/>
                </a:tc>
                <a:tc>
                  <a:txBody>
                    <a:bodyPr/>
                    <a:lstStyle/>
                    <a:p>
                      <a:r>
                        <a:rPr lang="en-CA" dirty="0"/>
                        <a:t>Definitions</a:t>
                      </a:r>
                    </a:p>
                    <a:p>
                      <a:r>
                        <a:rPr lang="en-CA" sz="1600" dirty="0"/>
                        <a:t>  - standard visualizations for key data</a:t>
                      </a:r>
                    </a:p>
                    <a:p>
                      <a:r>
                        <a:rPr lang="en-CA" sz="1600" dirty="0"/>
                        <a:t>  - visualizations referenced to original data</a:t>
                      </a:r>
                      <a:endParaRPr lang="en-US" sz="1600" dirty="0"/>
                    </a:p>
                  </a:txBody>
                  <a:tcPr/>
                </a:tc>
                <a:extLst>
                  <a:ext uri="{0D108BD9-81ED-4DB2-BD59-A6C34878D82A}">
                    <a16:rowId xmlns:a16="http://schemas.microsoft.com/office/drawing/2014/main" val="3718223370"/>
                  </a:ext>
                </a:extLst>
              </a:tr>
              <a:tr h="1036217">
                <a:tc>
                  <a:txBody>
                    <a:bodyPr/>
                    <a:lstStyle/>
                    <a:p>
                      <a:r>
                        <a:rPr lang="en-CA" dirty="0"/>
                        <a:t>Skills / Competencies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black"/>
                          </a:solidFill>
                          <a:effectLst/>
                          <a:uLnTx/>
                          <a:uFillTx/>
                          <a:latin typeface="+mn-lt"/>
                          <a:ea typeface="+mn-ea"/>
                          <a:cs typeface="+mn-cs"/>
                        </a:rPr>
                        <a:t> - can create visualizations from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black"/>
                          </a:solidFill>
                          <a:effectLst/>
                          <a:uLnTx/>
                          <a:uFillTx/>
                          <a:latin typeface="+mn-lt"/>
                          <a:ea typeface="+mn-ea"/>
                          <a:cs typeface="+mn-cs"/>
                        </a:rPr>
                        <a:t> - can generate meaning from visualizations</a:t>
                      </a:r>
                      <a:endParaRPr lang="en-US" dirty="0"/>
                    </a:p>
                  </a:txBody>
                  <a:tcPr/>
                </a:tc>
                <a:tc>
                  <a:txBody>
                    <a:bodyPr/>
                    <a:lstStyle/>
                    <a:p>
                      <a:r>
                        <a:rPr lang="en-CA" dirty="0"/>
                        <a:t>Capacities</a:t>
                      </a:r>
                    </a:p>
                    <a:p>
                      <a:r>
                        <a:rPr lang="en-CA" sz="1600" dirty="0"/>
                        <a:t>  - staff have access to  data visualizations</a:t>
                      </a:r>
                    </a:p>
                    <a:p>
                      <a:r>
                        <a:rPr lang="en-CA" sz="1600" dirty="0"/>
                        <a:t>  - staff includes data visualization expertise</a:t>
                      </a:r>
                      <a:endParaRPr lang="en-US" sz="1600" dirty="0"/>
                    </a:p>
                  </a:txBody>
                  <a:tcPr/>
                </a:tc>
                <a:extLst>
                  <a:ext uri="{0D108BD9-81ED-4DB2-BD59-A6C34878D82A}">
                    <a16:rowId xmlns:a16="http://schemas.microsoft.com/office/drawing/2014/main" val="3299492913"/>
                  </a:ext>
                </a:extLst>
              </a:tr>
              <a:tr h="1036217">
                <a:tc>
                  <a:txBody>
                    <a:bodyPr/>
                    <a:lstStyle/>
                    <a:p>
                      <a:r>
                        <a:rPr lang="en-CA" dirty="0"/>
                        <a:t>Attitudes</a:t>
                      </a:r>
                    </a:p>
                    <a:p>
                      <a:r>
                        <a:rPr lang="en-US" sz="1600" dirty="0"/>
                        <a:t>  - is comfortable working with visualizations</a:t>
                      </a:r>
                    </a:p>
                    <a:p>
                      <a:r>
                        <a:rPr lang="en-US" sz="1600" dirty="0"/>
                        <a:t>  - recognizes importance of visualizations</a:t>
                      </a:r>
                    </a:p>
                  </a:txBody>
                  <a:tcPr/>
                </a:tc>
                <a:tc>
                  <a:txBody>
                    <a:bodyPr/>
                    <a:lstStyle/>
                    <a:p>
                      <a:r>
                        <a:rPr lang="en-CA" dirty="0"/>
                        <a:t>Practices</a:t>
                      </a:r>
                    </a:p>
                    <a:p>
                      <a:r>
                        <a:rPr lang="en-CA" sz="1600" dirty="0"/>
                        <a:t>  - maintains data visualization software tools</a:t>
                      </a:r>
                    </a:p>
                    <a:p>
                      <a:r>
                        <a:rPr lang="en-CA" sz="1600" dirty="0"/>
                        <a:t>  - data visualization part of reports workflow</a:t>
                      </a:r>
                      <a:endParaRPr lang="en-US" sz="1600" dirty="0"/>
                    </a:p>
                  </a:txBody>
                  <a:tcPr/>
                </a:tc>
                <a:extLst>
                  <a:ext uri="{0D108BD9-81ED-4DB2-BD59-A6C34878D82A}">
                    <a16:rowId xmlns:a16="http://schemas.microsoft.com/office/drawing/2014/main" val="1039306136"/>
                  </a:ext>
                </a:extLst>
              </a:tr>
            </a:tbl>
          </a:graphicData>
        </a:graphic>
      </p:graphicFrame>
    </p:spTree>
    <p:extLst>
      <p:ext uri="{BB962C8B-B14F-4D97-AF65-F5344CB8AC3E}">
        <p14:creationId xmlns:p14="http://schemas.microsoft.com/office/powerpoint/2010/main" val="766575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79C679B2-4429-4C97-A2E5-BB315290A329}"/>
              </a:ext>
            </a:extLst>
          </p:cNvPr>
          <p:cNvGraphicFramePr>
            <a:graphicFrameLocks noGrp="1"/>
          </p:cNvGraphicFramePr>
          <p:nvPr>
            <p:ph idx="1"/>
            <p:extLst>
              <p:ext uri="{D42A27DB-BD31-4B8C-83A1-F6EECF244321}">
                <p14:modId xmlns:p14="http://schemas.microsoft.com/office/powerpoint/2010/main" val="2660359427"/>
              </p:ext>
            </p:extLst>
          </p:nvPr>
        </p:nvGraphicFramePr>
        <p:xfrm>
          <a:off x="1637414" y="1995746"/>
          <a:ext cx="9163492" cy="3107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9182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87FFB-25BF-4585-99A7-8677F90586BC}"/>
              </a:ext>
            </a:extLst>
          </p:cNvPr>
          <p:cNvSpPr>
            <a:spLocks noGrp="1"/>
          </p:cNvSpPr>
          <p:nvPr>
            <p:ph type="title"/>
          </p:nvPr>
        </p:nvSpPr>
        <p:spPr/>
        <p:txBody>
          <a:bodyPr/>
          <a:lstStyle/>
          <a:p>
            <a:r>
              <a:rPr lang="en-CA" dirty="0"/>
              <a:t>Assessment Programs</a:t>
            </a:r>
            <a:endParaRPr lang="en-US" dirty="0"/>
          </a:p>
        </p:txBody>
      </p:sp>
      <p:sp>
        <p:nvSpPr>
          <p:cNvPr id="3" name="Content Placeholder 2">
            <a:extLst>
              <a:ext uri="{FF2B5EF4-FFF2-40B4-BE49-F238E27FC236}">
                <a16:creationId xmlns:a16="http://schemas.microsoft.com/office/drawing/2014/main" id="{A7702634-B93C-4727-AA6A-509EB5E40585}"/>
              </a:ext>
            </a:extLst>
          </p:cNvPr>
          <p:cNvSpPr>
            <a:spLocks noGrp="1"/>
          </p:cNvSpPr>
          <p:nvPr>
            <p:ph idx="1"/>
          </p:nvPr>
        </p:nvSpPr>
        <p:spPr/>
        <p:txBody>
          <a:bodyPr/>
          <a:lstStyle/>
          <a:p>
            <a:pPr marL="0" indent="0">
              <a:buNone/>
            </a:pPr>
            <a:r>
              <a:rPr lang="en-CA" dirty="0"/>
              <a:t>OECD</a:t>
            </a:r>
          </a:p>
          <a:p>
            <a:r>
              <a:rPr lang="en-US" sz="2400" dirty="0"/>
              <a:t>The </a:t>
            </a:r>
            <a:r>
              <a:rPr lang="en-US" sz="2400" dirty="0" err="1"/>
              <a:t>Programme</a:t>
            </a:r>
            <a:r>
              <a:rPr lang="en-US" sz="2400" dirty="0"/>
              <a:t> for the International Assessment of Adult Competencies (PIAAC)</a:t>
            </a:r>
          </a:p>
          <a:p>
            <a:r>
              <a:rPr lang="en-US" sz="2400" dirty="0" err="1"/>
              <a:t>Programme</a:t>
            </a:r>
            <a:r>
              <a:rPr lang="en-US" sz="2400" dirty="0"/>
              <a:t> for International Student Assessment (PISA)</a:t>
            </a:r>
          </a:p>
        </p:txBody>
      </p:sp>
      <p:sp>
        <p:nvSpPr>
          <p:cNvPr id="5" name="TextBox 4">
            <a:extLst>
              <a:ext uri="{FF2B5EF4-FFF2-40B4-BE49-F238E27FC236}">
                <a16:creationId xmlns:a16="http://schemas.microsoft.com/office/drawing/2014/main" id="{C7BC3802-CED4-4A31-B4BD-20CEF49F871F}"/>
              </a:ext>
            </a:extLst>
          </p:cNvPr>
          <p:cNvSpPr txBox="1"/>
          <p:nvPr/>
        </p:nvSpPr>
        <p:spPr>
          <a:xfrm>
            <a:off x="838200" y="5816960"/>
            <a:ext cx="9325640" cy="738664"/>
          </a:xfrm>
          <a:prstGeom prst="rect">
            <a:avLst/>
          </a:prstGeom>
          <a:noFill/>
        </p:spPr>
        <p:txBody>
          <a:bodyPr wrap="square">
            <a:spAutoFit/>
          </a:bodyPr>
          <a:lstStyle/>
          <a:p>
            <a:r>
              <a:rPr lang="en-US" sz="1400" dirty="0">
                <a:effectLst/>
                <a:latin typeface="Arial" panose="020B0604020202020204" pitchFamily="34" charset="0"/>
              </a:rPr>
              <a:t>OECD (PISA). 2021. Are 15-year-olds prepared to deal with fake news and misinformation? </a:t>
            </a:r>
            <a:r>
              <a:rPr lang="en-US" sz="1400" dirty="0">
                <a:effectLst/>
                <a:latin typeface="Arial" panose="020B0604020202020204" pitchFamily="34" charset="0"/>
                <a:hlinkClick r:id="rId2"/>
              </a:rPr>
              <a:t>https://www.oecd-ilibrary.org/education/are-15-year-olds-prepared-to-deal-with-fake-news-and-misinformation_6ad5395e-en</a:t>
            </a:r>
            <a:r>
              <a:rPr lang="en-US" sz="1400" dirty="0">
                <a:effectLst/>
                <a:latin typeface="Arial" panose="020B0604020202020204" pitchFamily="34" charset="0"/>
              </a:rPr>
              <a:t> </a:t>
            </a:r>
          </a:p>
          <a:p>
            <a:r>
              <a:rPr lang="en-US" sz="1400" dirty="0">
                <a:latin typeface="Arial" panose="020B0604020202020204" pitchFamily="34" charset="0"/>
              </a:rPr>
              <a:t>OECD (PIAAC). 2021. PIAAC Round 3 International Launch Webinar. </a:t>
            </a:r>
            <a:r>
              <a:rPr lang="en-US" sz="1400" dirty="0">
                <a:latin typeface="Arial" panose="020B0604020202020204" pitchFamily="34" charset="0"/>
                <a:hlinkClick r:id="rId3"/>
              </a:rPr>
              <a:t>https://www.oecd.org/skills/piaac/</a:t>
            </a:r>
            <a:r>
              <a:rPr lang="en-US" sz="1400" dirty="0">
                <a:latin typeface="Arial" panose="020B0604020202020204" pitchFamily="34" charset="0"/>
              </a:rPr>
              <a:t> </a:t>
            </a:r>
            <a:endParaRPr lang="en-US" sz="1400" dirty="0"/>
          </a:p>
        </p:txBody>
      </p:sp>
      <p:pic>
        <p:nvPicPr>
          <p:cNvPr id="7" name="Picture 6">
            <a:extLst>
              <a:ext uri="{FF2B5EF4-FFF2-40B4-BE49-F238E27FC236}">
                <a16:creationId xmlns:a16="http://schemas.microsoft.com/office/drawing/2014/main" id="{4B5DCE27-65E0-4664-B0CC-6521ABBC388D}"/>
              </a:ext>
            </a:extLst>
          </p:cNvPr>
          <p:cNvPicPr>
            <a:picLocks noChangeAspect="1"/>
          </p:cNvPicPr>
          <p:nvPr/>
        </p:nvPicPr>
        <p:blipFill>
          <a:blip r:embed="rId4"/>
          <a:stretch>
            <a:fillRect/>
          </a:stretch>
        </p:blipFill>
        <p:spPr>
          <a:xfrm>
            <a:off x="1608824" y="3429000"/>
            <a:ext cx="3214154" cy="2300658"/>
          </a:xfrm>
          <a:prstGeom prst="rect">
            <a:avLst/>
          </a:prstGeom>
        </p:spPr>
      </p:pic>
      <p:pic>
        <p:nvPicPr>
          <p:cNvPr id="9" name="Picture 8">
            <a:extLst>
              <a:ext uri="{FF2B5EF4-FFF2-40B4-BE49-F238E27FC236}">
                <a16:creationId xmlns:a16="http://schemas.microsoft.com/office/drawing/2014/main" id="{AD3A9353-BEBE-44FF-8A12-AFE5274155BB}"/>
              </a:ext>
            </a:extLst>
          </p:cNvPr>
          <p:cNvPicPr>
            <a:picLocks noChangeAspect="1"/>
          </p:cNvPicPr>
          <p:nvPr/>
        </p:nvPicPr>
        <p:blipFill>
          <a:blip r:embed="rId5"/>
          <a:stretch>
            <a:fillRect/>
          </a:stretch>
        </p:blipFill>
        <p:spPr>
          <a:xfrm>
            <a:off x="5593602" y="3429000"/>
            <a:ext cx="3767258" cy="2300658"/>
          </a:xfrm>
          <a:prstGeom prst="rect">
            <a:avLst/>
          </a:prstGeom>
        </p:spPr>
      </p:pic>
    </p:spTree>
    <p:extLst>
      <p:ext uri="{BB962C8B-B14F-4D97-AF65-F5344CB8AC3E}">
        <p14:creationId xmlns:p14="http://schemas.microsoft.com/office/powerpoint/2010/main" val="2271147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F72B-EE5C-4814-B91B-51A514277CF9}"/>
              </a:ext>
            </a:extLst>
          </p:cNvPr>
          <p:cNvSpPr>
            <a:spLocks noGrp="1"/>
          </p:cNvSpPr>
          <p:nvPr>
            <p:ph type="title"/>
          </p:nvPr>
        </p:nvSpPr>
        <p:spPr/>
        <p:txBody>
          <a:bodyPr/>
          <a:lstStyle/>
          <a:p>
            <a:r>
              <a:rPr lang="en-CA" dirty="0"/>
              <a:t>Assessment Programs</a:t>
            </a:r>
            <a:endParaRPr lang="en-US" dirty="0"/>
          </a:p>
        </p:txBody>
      </p:sp>
      <p:sp>
        <p:nvSpPr>
          <p:cNvPr id="3" name="Content Placeholder 2">
            <a:extLst>
              <a:ext uri="{FF2B5EF4-FFF2-40B4-BE49-F238E27FC236}">
                <a16:creationId xmlns:a16="http://schemas.microsoft.com/office/drawing/2014/main" id="{F646AE4D-CDFD-4AA6-9BB7-A0C2991A4FA8}"/>
              </a:ext>
            </a:extLst>
          </p:cNvPr>
          <p:cNvSpPr>
            <a:spLocks noGrp="1"/>
          </p:cNvSpPr>
          <p:nvPr>
            <p:ph idx="1"/>
          </p:nvPr>
        </p:nvSpPr>
        <p:spPr/>
        <p:txBody>
          <a:bodyPr>
            <a:normAutofit/>
          </a:bodyPr>
          <a:lstStyle/>
          <a:p>
            <a:pPr marL="0" indent="0">
              <a:buNone/>
            </a:pPr>
            <a:r>
              <a:rPr lang="en-US" dirty="0"/>
              <a:t>Guidelines for Assessment and Instruction in Statistics Education (GAISE)</a:t>
            </a:r>
          </a:p>
          <a:p>
            <a:pPr marL="0" indent="0">
              <a:buNone/>
            </a:pPr>
            <a:endParaRPr lang="en-US" dirty="0"/>
          </a:p>
          <a:p>
            <a:pPr marL="0" indent="0">
              <a:buNone/>
            </a:pPr>
            <a:endParaRPr lang="en-US" dirty="0"/>
          </a:p>
          <a:p>
            <a:pPr marL="0" indent="0">
              <a:buNone/>
            </a:pPr>
            <a:r>
              <a:rPr lang="en-US" dirty="0"/>
              <a:t> </a:t>
            </a:r>
          </a:p>
        </p:txBody>
      </p:sp>
      <p:sp>
        <p:nvSpPr>
          <p:cNvPr id="4" name="TextBox 3">
            <a:extLst>
              <a:ext uri="{FF2B5EF4-FFF2-40B4-BE49-F238E27FC236}">
                <a16:creationId xmlns:a16="http://schemas.microsoft.com/office/drawing/2014/main" id="{17EE2069-19B1-479B-8765-AC54F9691475}"/>
              </a:ext>
            </a:extLst>
          </p:cNvPr>
          <p:cNvSpPr txBox="1"/>
          <p:nvPr/>
        </p:nvSpPr>
        <p:spPr>
          <a:xfrm>
            <a:off x="444796" y="4294901"/>
            <a:ext cx="4276060" cy="2197974"/>
          </a:xfrm>
          <a:prstGeom prst="rect">
            <a:avLst/>
          </a:prstGeom>
          <a:noFill/>
        </p:spPr>
        <p:txBody>
          <a:bodyPr wrap="square">
            <a:spAutoFit/>
          </a:bodyPr>
          <a:lstStyle/>
          <a:p>
            <a:pPr marL="457200">
              <a:lnSpc>
                <a:spcPct val="115000"/>
              </a:lnSpc>
              <a:spcAft>
                <a:spcPts val="0"/>
              </a:spcAft>
            </a:pPr>
            <a:r>
              <a:rPr lang="en-US" sz="1200" dirty="0">
                <a:solidFill>
                  <a:srgbClr val="000000"/>
                </a:solidFill>
                <a:effectLst/>
                <a:latin typeface="Arial" panose="020B0604020202020204" pitchFamily="34" charset="0"/>
              </a:rPr>
              <a:t>Robert Carver, </a:t>
            </a:r>
            <a:r>
              <a:rPr lang="en-US" sz="1200" dirty="0">
                <a:solidFill>
                  <a:srgbClr val="000000"/>
                </a:solidFill>
                <a:effectLst/>
                <a:latin typeface="Arial" panose="020B0604020202020204" pitchFamily="34" charset="0"/>
                <a:hlinkClick r:id="rId2"/>
              </a:rPr>
              <a:t>et.al</a:t>
            </a:r>
            <a:r>
              <a:rPr lang="en-US" sz="1200" dirty="0">
                <a:solidFill>
                  <a:srgbClr val="000000"/>
                </a:solidFill>
                <a:effectLst/>
                <a:latin typeface="Arial" panose="020B0604020202020204" pitchFamily="34" charset="0"/>
              </a:rPr>
              <a:t>.. (2016). Guidelines for Assessment and Instruction in Statistics Education (GAISE) College Report. American Statistical Association. </a:t>
            </a:r>
            <a:r>
              <a:rPr lang="en-US" sz="1200" u="sng" dirty="0">
                <a:solidFill>
                  <a:srgbClr val="004466"/>
                </a:solidFill>
                <a:effectLst/>
                <a:latin typeface="Arial" panose="020B0604020202020204" pitchFamily="34" charset="0"/>
                <a:hlinkClick r:id="rId3"/>
              </a:rPr>
              <a:t>https://www.amstat.org/docs/default-source/amstat-documents/gaisecollege_full.pdf</a:t>
            </a:r>
            <a:r>
              <a:rPr lang="en-US" sz="1200" dirty="0">
                <a:solidFill>
                  <a:srgbClr val="000000"/>
                </a:solidFill>
                <a:effectLst/>
                <a:latin typeface="Arial" panose="020B0604020202020204" pitchFamily="34" charset="0"/>
              </a:rPr>
              <a:t> </a:t>
            </a:r>
          </a:p>
          <a:p>
            <a:pPr marL="457200">
              <a:lnSpc>
                <a:spcPct val="115000"/>
              </a:lnSpc>
              <a:spcAft>
                <a:spcPts val="0"/>
              </a:spcAft>
            </a:pPr>
            <a:r>
              <a:rPr lang="en-US" sz="1200" dirty="0">
                <a:solidFill>
                  <a:srgbClr val="000000"/>
                </a:solidFill>
                <a:effectLst/>
                <a:latin typeface="Arial" panose="020B0604020202020204" pitchFamily="34" charset="0"/>
              </a:rPr>
              <a:t>Anna </a:t>
            </a:r>
            <a:r>
              <a:rPr lang="en-US" sz="1200" dirty="0" err="1">
                <a:solidFill>
                  <a:srgbClr val="000000"/>
                </a:solidFill>
                <a:effectLst/>
                <a:latin typeface="Arial" panose="020B0604020202020204" pitchFamily="34" charset="0"/>
              </a:rPr>
              <a:t>Bargagliotti</a:t>
            </a:r>
            <a:r>
              <a:rPr lang="en-US" sz="1200" dirty="0">
                <a:solidFill>
                  <a:srgbClr val="000000"/>
                </a:solidFill>
                <a:effectLst/>
                <a:latin typeface="Arial" panose="020B0604020202020204" pitchFamily="34" charset="0"/>
              </a:rPr>
              <a:t>, </a:t>
            </a:r>
            <a:r>
              <a:rPr lang="en-US" sz="1200" dirty="0">
                <a:solidFill>
                  <a:srgbClr val="000000"/>
                </a:solidFill>
                <a:effectLst/>
                <a:latin typeface="Arial" panose="020B0604020202020204" pitchFamily="34" charset="0"/>
                <a:hlinkClick r:id="rId2"/>
              </a:rPr>
              <a:t>et.al</a:t>
            </a:r>
            <a:r>
              <a:rPr lang="en-US" sz="1200" dirty="0">
                <a:solidFill>
                  <a:srgbClr val="000000"/>
                </a:solidFill>
                <a:effectLst/>
                <a:latin typeface="Arial" panose="020B0604020202020204" pitchFamily="34" charset="0"/>
              </a:rPr>
              <a:t>. (2020). Pre-K–12 Guidelines for Assessment and Instruction in Statistics Education II (GAISE II). American Statistical Association. </a:t>
            </a:r>
            <a:r>
              <a:rPr lang="en-US" sz="1200" u="sng" dirty="0">
                <a:solidFill>
                  <a:srgbClr val="004466"/>
                </a:solidFill>
                <a:effectLst/>
                <a:latin typeface="Arial" panose="020B0604020202020204" pitchFamily="34" charset="0"/>
                <a:hlinkClick r:id="rId4"/>
              </a:rPr>
              <a:t>https://www.amstat.org/docs/default-source/amstat-documents/gaiseiiprek-12_full.pdf</a:t>
            </a:r>
            <a:endParaRPr lang="en-US" sz="1200" dirty="0">
              <a:solidFill>
                <a:srgbClr val="000000"/>
              </a:solidFill>
              <a:effectLst/>
              <a:latin typeface="Arial" panose="020B0604020202020204" pitchFamily="34" charset="0"/>
            </a:endParaRPr>
          </a:p>
        </p:txBody>
      </p:sp>
      <p:pic>
        <p:nvPicPr>
          <p:cNvPr id="6" name="Picture 5">
            <a:extLst>
              <a:ext uri="{FF2B5EF4-FFF2-40B4-BE49-F238E27FC236}">
                <a16:creationId xmlns:a16="http://schemas.microsoft.com/office/drawing/2014/main" id="{CB92B779-F488-4F46-8B93-961A4FEE65B5}"/>
              </a:ext>
            </a:extLst>
          </p:cNvPr>
          <p:cNvPicPr>
            <a:picLocks noChangeAspect="1"/>
          </p:cNvPicPr>
          <p:nvPr/>
        </p:nvPicPr>
        <p:blipFill>
          <a:blip r:embed="rId5"/>
          <a:stretch>
            <a:fillRect/>
          </a:stretch>
        </p:blipFill>
        <p:spPr>
          <a:xfrm>
            <a:off x="5638799" y="2872288"/>
            <a:ext cx="5448805" cy="3620587"/>
          </a:xfrm>
          <a:prstGeom prst="rect">
            <a:avLst/>
          </a:prstGeom>
          <a:ln>
            <a:solidFill>
              <a:schemeClr val="accent1"/>
            </a:solidFill>
          </a:ln>
        </p:spPr>
      </p:pic>
    </p:spTree>
    <p:extLst>
      <p:ext uri="{BB962C8B-B14F-4D97-AF65-F5344CB8AC3E}">
        <p14:creationId xmlns:p14="http://schemas.microsoft.com/office/powerpoint/2010/main" val="2431254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FFE4331-E8BF-4A13-B632-A72089D622D8}"/>
              </a:ext>
            </a:extLst>
          </p:cNvPr>
          <p:cNvGraphicFramePr>
            <a:graphicFrameLocks noGrp="1"/>
          </p:cNvGraphicFramePr>
          <p:nvPr>
            <p:ph idx="1"/>
            <p:extLst>
              <p:ext uri="{D42A27DB-BD31-4B8C-83A1-F6EECF244321}">
                <p14:modId xmlns:p14="http://schemas.microsoft.com/office/powerpoint/2010/main" val="1956483130"/>
              </p:ext>
            </p:extLst>
          </p:nvPr>
        </p:nvGraphicFramePr>
        <p:xfrm>
          <a:off x="1637414" y="1995746"/>
          <a:ext cx="9163492" cy="3107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5077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3B64D-EFCD-4AC0-963E-B780F857FB0E}"/>
              </a:ext>
            </a:extLst>
          </p:cNvPr>
          <p:cNvSpPr>
            <a:spLocks noGrp="1"/>
          </p:cNvSpPr>
          <p:nvPr>
            <p:ph type="title"/>
          </p:nvPr>
        </p:nvSpPr>
        <p:spPr/>
        <p:txBody>
          <a:bodyPr/>
          <a:lstStyle/>
          <a:p>
            <a:r>
              <a:rPr lang="en-CA" dirty="0"/>
              <a:t>Assessment Programs</a:t>
            </a:r>
            <a:endParaRPr lang="en-US" dirty="0"/>
          </a:p>
        </p:txBody>
      </p:sp>
      <p:sp>
        <p:nvSpPr>
          <p:cNvPr id="3" name="Content Placeholder 2">
            <a:extLst>
              <a:ext uri="{FF2B5EF4-FFF2-40B4-BE49-F238E27FC236}">
                <a16:creationId xmlns:a16="http://schemas.microsoft.com/office/drawing/2014/main" id="{3CAB2B93-6A70-406B-812E-6422BFA07C5B}"/>
              </a:ext>
            </a:extLst>
          </p:cNvPr>
          <p:cNvSpPr>
            <a:spLocks noGrp="1"/>
          </p:cNvSpPr>
          <p:nvPr>
            <p:ph idx="1"/>
          </p:nvPr>
        </p:nvSpPr>
        <p:spPr/>
        <p:txBody>
          <a:bodyPr/>
          <a:lstStyle/>
          <a:p>
            <a:pPr marL="0" indent="0">
              <a:buNone/>
            </a:pPr>
            <a:r>
              <a:rPr lang="en-CA" dirty="0" err="1"/>
              <a:t>Eckerson</a:t>
            </a:r>
            <a:r>
              <a:rPr lang="en-CA" dirty="0"/>
              <a:t> Group Data Literacy Imperative</a:t>
            </a:r>
            <a:endParaRPr lang="en-US" dirty="0"/>
          </a:p>
        </p:txBody>
      </p:sp>
      <p:sp>
        <p:nvSpPr>
          <p:cNvPr id="7" name="TextBox 6">
            <a:extLst>
              <a:ext uri="{FF2B5EF4-FFF2-40B4-BE49-F238E27FC236}">
                <a16:creationId xmlns:a16="http://schemas.microsoft.com/office/drawing/2014/main" id="{D529CDC7-7A2C-4FE2-9BD3-C72283D3B129}"/>
              </a:ext>
            </a:extLst>
          </p:cNvPr>
          <p:cNvSpPr txBox="1"/>
          <p:nvPr/>
        </p:nvSpPr>
        <p:spPr>
          <a:xfrm>
            <a:off x="741620" y="6050290"/>
            <a:ext cx="9657021" cy="523220"/>
          </a:xfrm>
          <a:prstGeom prst="rect">
            <a:avLst/>
          </a:prstGeom>
          <a:noFill/>
        </p:spPr>
        <p:txBody>
          <a:bodyPr wrap="square">
            <a:spAutoFit/>
          </a:bodyPr>
          <a:lstStyle/>
          <a:p>
            <a:r>
              <a:rPr lang="en-US" sz="1400" dirty="0"/>
              <a:t>Dave Wells. 2022. The Data Literacy Imperative - Part III: Data Literacy Assessment. </a:t>
            </a:r>
            <a:r>
              <a:rPr lang="en-US" sz="1400" dirty="0" err="1"/>
              <a:t>Eckerson</a:t>
            </a:r>
            <a:r>
              <a:rPr lang="en-US" sz="1400" dirty="0"/>
              <a:t> Group. </a:t>
            </a:r>
            <a:r>
              <a:rPr lang="en-US" sz="1400" dirty="0">
                <a:hlinkClick r:id="rId2"/>
              </a:rPr>
              <a:t>https://www.eckerson.com/articles/the-data-literacy-imperative-part-iii-data-literacy-assessment</a:t>
            </a:r>
            <a:r>
              <a:rPr lang="en-US" sz="1400" dirty="0"/>
              <a:t>  </a:t>
            </a:r>
          </a:p>
        </p:txBody>
      </p:sp>
      <p:pic>
        <p:nvPicPr>
          <p:cNvPr id="9" name="Picture 8" descr="Timeline&#10;&#10;Description automatically generated">
            <a:extLst>
              <a:ext uri="{FF2B5EF4-FFF2-40B4-BE49-F238E27FC236}">
                <a16:creationId xmlns:a16="http://schemas.microsoft.com/office/drawing/2014/main" id="{886E6B3D-94F6-4891-8A00-7D2C1622C7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024" y="2582438"/>
            <a:ext cx="5871609" cy="3393424"/>
          </a:xfrm>
          <a:prstGeom prst="rect">
            <a:avLst/>
          </a:prstGeom>
        </p:spPr>
      </p:pic>
    </p:spTree>
    <p:extLst>
      <p:ext uri="{BB962C8B-B14F-4D97-AF65-F5344CB8AC3E}">
        <p14:creationId xmlns:p14="http://schemas.microsoft.com/office/powerpoint/2010/main" val="3726029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BB0EF40B-4ADF-420C-8738-8436C93473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7164" y="2194590"/>
            <a:ext cx="6423836" cy="3613408"/>
          </a:xfrm>
          <a:prstGeom prst="rect">
            <a:avLst/>
          </a:prstGeom>
        </p:spPr>
      </p:pic>
      <p:sp>
        <p:nvSpPr>
          <p:cNvPr id="2" name="Title 1">
            <a:extLst>
              <a:ext uri="{FF2B5EF4-FFF2-40B4-BE49-F238E27FC236}">
                <a16:creationId xmlns:a16="http://schemas.microsoft.com/office/drawing/2014/main" id="{06588826-2864-4A40-B4E7-7E664A7B1ADA}"/>
              </a:ext>
            </a:extLst>
          </p:cNvPr>
          <p:cNvSpPr>
            <a:spLocks noGrp="1"/>
          </p:cNvSpPr>
          <p:nvPr>
            <p:ph type="title"/>
          </p:nvPr>
        </p:nvSpPr>
        <p:spPr/>
        <p:txBody>
          <a:bodyPr/>
          <a:lstStyle/>
          <a:p>
            <a:r>
              <a:rPr lang="en-CA" dirty="0"/>
              <a:t>Data Literacy Model-Based Assessment</a:t>
            </a:r>
            <a:endParaRPr lang="en-US" dirty="0"/>
          </a:p>
        </p:txBody>
      </p:sp>
      <p:sp>
        <p:nvSpPr>
          <p:cNvPr id="3" name="Content Placeholder 2">
            <a:extLst>
              <a:ext uri="{FF2B5EF4-FFF2-40B4-BE49-F238E27FC236}">
                <a16:creationId xmlns:a16="http://schemas.microsoft.com/office/drawing/2014/main" id="{D3DC0121-C359-4C59-82EF-CEBAC87CEF3C}"/>
              </a:ext>
            </a:extLst>
          </p:cNvPr>
          <p:cNvSpPr>
            <a:spLocks noGrp="1"/>
          </p:cNvSpPr>
          <p:nvPr>
            <p:ph idx="1"/>
          </p:nvPr>
        </p:nvSpPr>
        <p:spPr>
          <a:xfrm>
            <a:off x="838200" y="1825625"/>
            <a:ext cx="4988442" cy="4755928"/>
          </a:xfrm>
        </p:spPr>
        <p:txBody>
          <a:bodyPr/>
          <a:lstStyle/>
          <a:p>
            <a:r>
              <a:rPr lang="en-CA" dirty="0"/>
              <a:t>Extant list of skills based on empirical analysis of data workflows</a:t>
            </a:r>
          </a:p>
          <a:p>
            <a:r>
              <a:rPr lang="en-CA" dirty="0"/>
              <a:t>This list can be cross-referenced with a comprehensive skills taxonomy</a:t>
            </a:r>
          </a:p>
          <a:p>
            <a:pPr lvl="1"/>
            <a:r>
              <a:rPr lang="en-CA" dirty="0"/>
              <a:t>(For simplicity I used a modified Bloom’s Taxonomy)</a:t>
            </a:r>
          </a:p>
          <a:p>
            <a:pPr lvl="1"/>
            <a:r>
              <a:rPr lang="en-CA" dirty="0"/>
              <a:t>Treated as </a:t>
            </a:r>
            <a:r>
              <a:rPr lang="en-CA" i="1" dirty="0"/>
              <a:t>taxonomies</a:t>
            </a:r>
            <a:r>
              <a:rPr lang="en-CA" dirty="0"/>
              <a:t> not hierarchies</a:t>
            </a:r>
          </a:p>
          <a:p>
            <a:pPr lvl="1"/>
            <a:r>
              <a:rPr lang="en-CA" dirty="0"/>
              <a:t>Represented as types of skills or competences</a:t>
            </a:r>
          </a:p>
          <a:p>
            <a:pPr lvl="1"/>
            <a:endParaRPr lang="en-US" dirty="0"/>
          </a:p>
        </p:txBody>
      </p:sp>
    </p:spTree>
    <p:extLst>
      <p:ext uri="{BB962C8B-B14F-4D97-AF65-F5344CB8AC3E}">
        <p14:creationId xmlns:p14="http://schemas.microsoft.com/office/powerpoint/2010/main" val="2789396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DDC4C-E11C-4B5C-BEB4-553F6D95B870}"/>
              </a:ext>
            </a:extLst>
          </p:cNvPr>
          <p:cNvSpPr>
            <a:spLocks noGrp="1"/>
          </p:cNvSpPr>
          <p:nvPr>
            <p:ph type="title"/>
          </p:nvPr>
        </p:nvSpPr>
        <p:spPr/>
        <p:txBody>
          <a:bodyPr/>
          <a:lstStyle/>
          <a:p>
            <a:r>
              <a:rPr lang="en-CA" dirty="0"/>
              <a:t>Assessing Data Literacy</a:t>
            </a:r>
            <a:endParaRPr lang="en-US" dirty="0"/>
          </a:p>
        </p:txBody>
      </p:sp>
      <p:graphicFrame>
        <p:nvGraphicFramePr>
          <p:cNvPr id="4" name="Table 4">
            <a:extLst>
              <a:ext uri="{FF2B5EF4-FFF2-40B4-BE49-F238E27FC236}">
                <a16:creationId xmlns:a16="http://schemas.microsoft.com/office/drawing/2014/main" id="{C253A3E1-83FC-4F56-8B92-24B9A4E299F3}"/>
              </a:ext>
            </a:extLst>
          </p:cNvPr>
          <p:cNvGraphicFramePr>
            <a:graphicFrameLocks noGrp="1"/>
          </p:cNvGraphicFramePr>
          <p:nvPr>
            <p:ph idx="1"/>
            <p:extLst>
              <p:ext uri="{D42A27DB-BD31-4B8C-83A1-F6EECF244321}">
                <p14:modId xmlns:p14="http://schemas.microsoft.com/office/powerpoint/2010/main" val="2692806279"/>
              </p:ext>
            </p:extLst>
          </p:nvPr>
        </p:nvGraphicFramePr>
        <p:xfrm>
          <a:off x="838200" y="1825624"/>
          <a:ext cx="10515600" cy="3636262"/>
        </p:xfrm>
        <a:graphic>
          <a:graphicData uri="http://schemas.openxmlformats.org/drawingml/2006/table">
            <a:tbl>
              <a:tblPr firstRow="1" bandRow="1">
                <a:tableStyleId>{F5AB1C69-6EDB-4FF4-983F-18BD219EF322}</a:tableStyleId>
              </a:tblPr>
              <a:tblGrid>
                <a:gridCol w="5257800">
                  <a:extLst>
                    <a:ext uri="{9D8B030D-6E8A-4147-A177-3AD203B41FA5}">
                      <a16:colId xmlns:a16="http://schemas.microsoft.com/office/drawing/2014/main" val="153197233"/>
                    </a:ext>
                  </a:extLst>
                </a:gridCol>
                <a:gridCol w="5257800">
                  <a:extLst>
                    <a:ext uri="{9D8B030D-6E8A-4147-A177-3AD203B41FA5}">
                      <a16:colId xmlns:a16="http://schemas.microsoft.com/office/drawing/2014/main" val="1923699564"/>
                    </a:ext>
                  </a:extLst>
                </a:gridCol>
              </a:tblGrid>
              <a:tr h="527611">
                <a:tc>
                  <a:txBody>
                    <a:bodyPr/>
                    <a:lstStyle/>
                    <a:p>
                      <a:r>
                        <a:rPr lang="en-CA" dirty="0"/>
                        <a:t>Individual</a:t>
                      </a:r>
                      <a:endParaRPr lang="en-US" dirty="0"/>
                    </a:p>
                  </a:txBody>
                  <a:tcPr/>
                </a:tc>
                <a:tc>
                  <a:txBody>
                    <a:bodyPr/>
                    <a:lstStyle/>
                    <a:p>
                      <a:r>
                        <a:rPr lang="en-CA" dirty="0"/>
                        <a:t>Organizational</a:t>
                      </a:r>
                      <a:endParaRPr lang="en-US" dirty="0"/>
                    </a:p>
                  </a:txBody>
                  <a:tcPr/>
                </a:tc>
                <a:extLst>
                  <a:ext uri="{0D108BD9-81ED-4DB2-BD59-A6C34878D82A}">
                    <a16:rowId xmlns:a16="http://schemas.microsoft.com/office/drawing/2014/main" val="4025859777"/>
                  </a:ext>
                </a:extLst>
              </a:tr>
              <a:tr h="1036217">
                <a:tc>
                  <a:txBody>
                    <a:bodyPr/>
                    <a:lstStyle/>
                    <a:p>
                      <a:r>
                        <a:rPr lang="en-CA" dirty="0"/>
                        <a:t>Knowledge</a:t>
                      </a:r>
                      <a:endParaRPr lang="en-US" dirty="0"/>
                    </a:p>
                  </a:txBody>
                  <a:tcPr/>
                </a:tc>
                <a:tc>
                  <a:txBody>
                    <a:bodyPr/>
                    <a:lstStyle/>
                    <a:p>
                      <a:r>
                        <a:rPr lang="en-CA" dirty="0"/>
                        <a:t>Definitions</a:t>
                      </a:r>
                      <a:endParaRPr lang="en-US" dirty="0"/>
                    </a:p>
                  </a:txBody>
                  <a:tcPr/>
                </a:tc>
                <a:extLst>
                  <a:ext uri="{0D108BD9-81ED-4DB2-BD59-A6C34878D82A}">
                    <a16:rowId xmlns:a16="http://schemas.microsoft.com/office/drawing/2014/main" val="3718223370"/>
                  </a:ext>
                </a:extLst>
              </a:tr>
              <a:tr h="1036217">
                <a:tc>
                  <a:txBody>
                    <a:bodyPr/>
                    <a:lstStyle/>
                    <a:p>
                      <a:r>
                        <a:rPr lang="en-CA" dirty="0"/>
                        <a:t>Skills / Competencies</a:t>
                      </a:r>
                      <a:endParaRPr lang="en-US" dirty="0"/>
                    </a:p>
                  </a:txBody>
                  <a:tcPr/>
                </a:tc>
                <a:tc>
                  <a:txBody>
                    <a:bodyPr/>
                    <a:lstStyle/>
                    <a:p>
                      <a:r>
                        <a:rPr lang="en-CA" dirty="0"/>
                        <a:t>Capacities</a:t>
                      </a:r>
                      <a:endParaRPr lang="en-US" dirty="0"/>
                    </a:p>
                  </a:txBody>
                  <a:tcPr/>
                </a:tc>
                <a:extLst>
                  <a:ext uri="{0D108BD9-81ED-4DB2-BD59-A6C34878D82A}">
                    <a16:rowId xmlns:a16="http://schemas.microsoft.com/office/drawing/2014/main" val="3299492913"/>
                  </a:ext>
                </a:extLst>
              </a:tr>
              <a:tr h="1036217">
                <a:tc>
                  <a:txBody>
                    <a:bodyPr/>
                    <a:lstStyle/>
                    <a:p>
                      <a:r>
                        <a:rPr lang="en-CA" dirty="0"/>
                        <a:t>Attitudes</a:t>
                      </a:r>
                      <a:endParaRPr lang="en-US" dirty="0"/>
                    </a:p>
                  </a:txBody>
                  <a:tcPr/>
                </a:tc>
                <a:tc>
                  <a:txBody>
                    <a:bodyPr/>
                    <a:lstStyle/>
                    <a:p>
                      <a:r>
                        <a:rPr lang="en-CA" dirty="0"/>
                        <a:t>Practices</a:t>
                      </a:r>
                      <a:endParaRPr lang="en-US" dirty="0"/>
                    </a:p>
                  </a:txBody>
                  <a:tcPr/>
                </a:tc>
                <a:extLst>
                  <a:ext uri="{0D108BD9-81ED-4DB2-BD59-A6C34878D82A}">
                    <a16:rowId xmlns:a16="http://schemas.microsoft.com/office/drawing/2014/main" val="1039306136"/>
                  </a:ext>
                </a:extLst>
              </a:tr>
            </a:tbl>
          </a:graphicData>
        </a:graphic>
      </p:graphicFrame>
    </p:spTree>
    <p:extLst>
      <p:ext uri="{BB962C8B-B14F-4D97-AF65-F5344CB8AC3E}">
        <p14:creationId xmlns:p14="http://schemas.microsoft.com/office/powerpoint/2010/main" val="4224182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D099-1ED0-4E3E-BF2A-B8982D03AB3D}"/>
              </a:ext>
            </a:extLst>
          </p:cNvPr>
          <p:cNvSpPr>
            <a:spLocks noGrp="1"/>
          </p:cNvSpPr>
          <p:nvPr>
            <p:ph type="title"/>
          </p:nvPr>
        </p:nvSpPr>
        <p:spPr/>
        <p:txBody>
          <a:bodyPr/>
          <a:lstStyle/>
          <a:p>
            <a:r>
              <a:rPr lang="en-CA" dirty="0"/>
              <a:t>Knowledge</a:t>
            </a:r>
            <a:endParaRPr lang="en-US" dirty="0"/>
          </a:p>
        </p:txBody>
      </p:sp>
      <p:graphicFrame>
        <p:nvGraphicFramePr>
          <p:cNvPr id="4" name="Table 4">
            <a:extLst>
              <a:ext uri="{FF2B5EF4-FFF2-40B4-BE49-F238E27FC236}">
                <a16:creationId xmlns:a16="http://schemas.microsoft.com/office/drawing/2014/main" id="{1DCF9A9B-4B8E-454B-A7CE-9154DF1029AA}"/>
              </a:ext>
            </a:extLst>
          </p:cNvPr>
          <p:cNvGraphicFramePr>
            <a:graphicFrameLocks noGrp="1"/>
          </p:cNvGraphicFramePr>
          <p:nvPr>
            <p:ph idx="1"/>
          </p:nvPr>
        </p:nvGraphicFramePr>
        <p:xfrm>
          <a:off x="838200" y="1825625"/>
          <a:ext cx="10515600" cy="4413226"/>
        </p:xfrm>
        <a:graphic>
          <a:graphicData uri="http://schemas.openxmlformats.org/drawingml/2006/table">
            <a:tbl>
              <a:tblPr firstRow="1" bandRow="1">
                <a:tableStyleId>{F5AB1C69-6EDB-4FF4-983F-18BD219EF322}</a:tableStyleId>
              </a:tblPr>
              <a:tblGrid>
                <a:gridCol w="5257800">
                  <a:extLst>
                    <a:ext uri="{9D8B030D-6E8A-4147-A177-3AD203B41FA5}">
                      <a16:colId xmlns:a16="http://schemas.microsoft.com/office/drawing/2014/main" val="74524481"/>
                    </a:ext>
                  </a:extLst>
                </a:gridCol>
                <a:gridCol w="5257800">
                  <a:extLst>
                    <a:ext uri="{9D8B030D-6E8A-4147-A177-3AD203B41FA5}">
                      <a16:colId xmlns:a16="http://schemas.microsoft.com/office/drawing/2014/main" val="945800159"/>
                    </a:ext>
                  </a:extLst>
                </a:gridCol>
              </a:tblGrid>
              <a:tr h="527610">
                <a:tc>
                  <a:txBody>
                    <a:bodyPr/>
                    <a:lstStyle/>
                    <a:p>
                      <a:r>
                        <a:rPr lang="en-CA" dirty="0"/>
                        <a:t>Individual</a:t>
                      </a:r>
                      <a:endParaRPr lang="en-US" dirty="0"/>
                    </a:p>
                  </a:txBody>
                  <a:tcPr/>
                </a:tc>
                <a:tc>
                  <a:txBody>
                    <a:bodyPr/>
                    <a:lstStyle/>
                    <a:p>
                      <a:r>
                        <a:rPr lang="en-CA" dirty="0"/>
                        <a:t>Organizational</a:t>
                      </a:r>
                      <a:endParaRPr lang="en-US" dirty="0"/>
                    </a:p>
                  </a:txBody>
                  <a:tcPr/>
                </a:tc>
                <a:extLst>
                  <a:ext uri="{0D108BD9-81ED-4DB2-BD59-A6C34878D82A}">
                    <a16:rowId xmlns:a16="http://schemas.microsoft.com/office/drawing/2014/main" val="3912190176"/>
                  </a:ext>
                </a:extLst>
              </a:tr>
              <a:tr h="555088">
                <a:tc>
                  <a:txBody>
                    <a:bodyPr/>
                    <a:lstStyle/>
                    <a:p>
                      <a:r>
                        <a:rPr lang="en-CA" dirty="0"/>
                        <a:t>Knowledge</a:t>
                      </a:r>
                    </a:p>
                    <a:p>
                      <a:r>
                        <a:rPr lang="en-CA" sz="1200" dirty="0"/>
                        <a:t>- Know what data is, recognize data vs non-data</a:t>
                      </a:r>
                      <a:endParaRPr lang="en-US" sz="1200" dirty="0"/>
                    </a:p>
                  </a:txBody>
                  <a:tcPr/>
                </a:tc>
                <a:tc>
                  <a:txBody>
                    <a:bodyPr/>
                    <a:lstStyle/>
                    <a:p>
                      <a:endParaRPr lang="en-CA" dirty="0"/>
                    </a:p>
                    <a:p>
                      <a:r>
                        <a:rPr lang="en-US" sz="1200" dirty="0"/>
                        <a:t>- Has or uses data in some way</a:t>
                      </a:r>
                    </a:p>
                  </a:txBody>
                  <a:tcPr/>
                </a:tc>
                <a:extLst>
                  <a:ext uri="{0D108BD9-81ED-4DB2-BD59-A6C34878D82A}">
                    <a16:rowId xmlns:a16="http://schemas.microsoft.com/office/drawing/2014/main" val="2617934476"/>
                  </a:ext>
                </a:extLst>
              </a:tr>
              <a:tr h="555088">
                <a:tc>
                  <a:txBody>
                    <a:bodyPr/>
                    <a:lstStyle/>
                    <a:p>
                      <a:r>
                        <a:rPr lang="en-CA" dirty="0"/>
                        <a:t>Comprehension</a:t>
                      </a:r>
                    </a:p>
                    <a:p>
                      <a:r>
                        <a:rPr lang="en-US" sz="1200" dirty="0"/>
                        <a:t>- Know methods to read data, comprehend data</a:t>
                      </a:r>
                    </a:p>
                  </a:txBody>
                  <a:tcPr/>
                </a:tc>
                <a:tc>
                  <a:txBody>
                    <a:bodyPr/>
                    <a:lstStyle/>
                    <a:p>
                      <a:endParaRPr lang="en-CA" dirty="0"/>
                    </a:p>
                    <a:p>
                      <a:r>
                        <a:rPr lang="en-US" sz="1200" dirty="0"/>
                        <a:t>- Provides mechanisms for data access</a:t>
                      </a:r>
                    </a:p>
                  </a:txBody>
                  <a:tcPr/>
                </a:tc>
                <a:extLst>
                  <a:ext uri="{0D108BD9-81ED-4DB2-BD59-A6C34878D82A}">
                    <a16:rowId xmlns:a16="http://schemas.microsoft.com/office/drawing/2014/main" val="1929623138"/>
                  </a:ext>
                </a:extLst>
              </a:tr>
              <a:tr h="555088">
                <a:tc>
                  <a:txBody>
                    <a:bodyPr/>
                    <a:lstStyle/>
                    <a:p>
                      <a:r>
                        <a:rPr lang="en-CA" dirty="0"/>
                        <a:t>Application</a:t>
                      </a:r>
                    </a:p>
                    <a:p>
                      <a:r>
                        <a:rPr lang="en-CA" sz="1200" dirty="0"/>
                        <a:t>- Know how data can be used</a:t>
                      </a:r>
                      <a:endParaRPr lang="en-US" sz="1200" dirty="0"/>
                    </a:p>
                  </a:txBody>
                  <a:tcPr/>
                </a:tc>
                <a:tc>
                  <a:txBody>
                    <a:bodyPr/>
                    <a:lstStyle/>
                    <a:p>
                      <a:endParaRPr lang="en-CA" dirty="0"/>
                    </a:p>
                    <a:p>
                      <a:r>
                        <a:rPr lang="en-US" sz="1200" dirty="0"/>
                        <a:t>- Data can be used as input in tools and systems</a:t>
                      </a:r>
                    </a:p>
                  </a:txBody>
                  <a:tcPr/>
                </a:tc>
                <a:extLst>
                  <a:ext uri="{0D108BD9-81ED-4DB2-BD59-A6C34878D82A}">
                    <a16:rowId xmlns:a16="http://schemas.microsoft.com/office/drawing/2014/main" val="2117916853"/>
                  </a:ext>
                </a:extLst>
              </a:tr>
              <a:tr h="555088">
                <a:tc>
                  <a:txBody>
                    <a:bodyPr/>
                    <a:lstStyle/>
                    <a:p>
                      <a:r>
                        <a:rPr lang="en-CA" dirty="0"/>
                        <a:t>Analysis</a:t>
                      </a:r>
                    </a:p>
                    <a:p>
                      <a:r>
                        <a:rPr lang="en-CA" sz="1200" dirty="0"/>
                        <a:t>- Understand parts of data, types of data</a:t>
                      </a:r>
                      <a:endParaRPr lang="en-US" sz="1200" dirty="0"/>
                    </a:p>
                  </a:txBody>
                  <a:tcPr/>
                </a:tc>
                <a:tc>
                  <a:txBody>
                    <a:bodyPr/>
                    <a:lstStyle/>
                    <a:p>
                      <a:endParaRPr lang="en-CA" dirty="0"/>
                    </a:p>
                    <a:p>
                      <a:r>
                        <a:rPr lang="en-US" sz="1200" dirty="0"/>
                        <a:t>- Data can be accessed in different views, formats</a:t>
                      </a:r>
                    </a:p>
                  </a:txBody>
                  <a:tcPr/>
                </a:tc>
                <a:extLst>
                  <a:ext uri="{0D108BD9-81ED-4DB2-BD59-A6C34878D82A}">
                    <a16:rowId xmlns:a16="http://schemas.microsoft.com/office/drawing/2014/main" val="1765985527"/>
                  </a:ext>
                </a:extLst>
              </a:tr>
              <a:tr h="555088">
                <a:tc>
                  <a:txBody>
                    <a:bodyPr/>
                    <a:lstStyle/>
                    <a:p>
                      <a:r>
                        <a:rPr lang="en-CA" dirty="0"/>
                        <a:t>Synthesis</a:t>
                      </a:r>
                    </a:p>
                    <a:p>
                      <a:r>
                        <a:rPr lang="en-CA" sz="1200" dirty="0"/>
                        <a:t>- Know ways to join of connect data</a:t>
                      </a:r>
                      <a:endParaRPr lang="en-US" sz="1200" dirty="0"/>
                    </a:p>
                  </a:txBody>
                  <a:tcPr/>
                </a:tc>
                <a:tc>
                  <a:txBody>
                    <a:bodyPr/>
                    <a:lstStyle/>
                    <a:p>
                      <a:endParaRPr lang="en-CA" dirty="0"/>
                    </a:p>
                    <a:p>
                      <a:r>
                        <a:rPr lang="en-US" sz="1200" dirty="0"/>
                        <a:t>- Data can be pooled or connected</a:t>
                      </a:r>
                    </a:p>
                  </a:txBody>
                  <a:tcPr/>
                </a:tc>
                <a:extLst>
                  <a:ext uri="{0D108BD9-81ED-4DB2-BD59-A6C34878D82A}">
                    <a16:rowId xmlns:a16="http://schemas.microsoft.com/office/drawing/2014/main" val="347838678"/>
                  </a:ext>
                </a:extLst>
              </a:tr>
              <a:tr h="555088">
                <a:tc>
                  <a:txBody>
                    <a:bodyPr/>
                    <a:lstStyle/>
                    <a:p>
                      <a:r>
                        <a:rPr lang="en-CA" dirty="0"/>
                        <a:t>Evaluation</a:t>
                      </a:r>
                    </a:p>
                    <a:p>
                      <a:r>
                        <a:rPr lang="en-CA" sz="1200" dirty="0"/>
                        <a:t>- Identify quality data, appropriate data</a:t>
                      </a:r>
                      <a:endParaRPr lang="en-US" sz="1200" dirty="0"/>
                    </a:p>
                  </a:txBody>
                  <a:tcPr/>
                </a:tc>
                <a:tc>
                  <a:txBody>
                    <a:bodyPr/>
                    <a:lstStyle/>
                    <a:p>
                      <a:endParaRPr lang="en-CA" dirty="0"/>
                    </a:p>
                    <a:p>
                      <a:r>
                        <a:rPr lang="en-US" sz="1200" dirty="0"/>
                        <a:t>- The are organizational data quality standards</a:t>
                      </a:r>
                    </a:p>
                  </a:txBody>
                  <a:tcPr/>
                </a:tc>
                <a:extLst>
                  <a:ext uri="{0D108BD9-81ED-4DB2-BD59-A6C34878D82A}">
                    <a16:rowId xmlns:a16="http://schemas.microsoft.com/office/drawing/2014/main" val="3160344732"/>
                  </a:ext>
                </a:extLst>
              </a:tr>
              <a:tr h="555088">
                <a:tc>
                  <a:txBody>
                    <a:bodyPr/>
                    <a:lstStyle/>
                    <a:p>
                      <a:r>
                        <a:rPr lang="en-CA" dirty="0"/>
                        <a:t>Creation</a:t>
                      </a:r>
                    </a:p>
                    <a:p>
                      <a:r>
                        <a:rPr lang="en-CA" sz="1200" dirty="0"/>
                        <a:t>- Create data</a:t>
                      </a:r>
                      <a:endParaRPr lang="en-US" dirty="0"/>
                    </a:p>
                  </a:txBody>
                  <a:tcPr/>
                </a:tc>
                <a:tc>
                  <a:txBody>
                    <a:bodyPr/>
                    <a:lstStyle/>
                    <a:p>
                      <a:endParaRPr lang="en-CA" dirty="0"/>
                    </a:p>
                    <a:p>
                      <a:r>
                        <a:rPr lang="en-US" sz="1200" dirty="0"/>
                        <a:t>- Data is recorded and produced in the organization</a:t>
                      </a:r>
                    </a:p>
                  </a:txBody>
                  <a:tcPr/>
                </a:tc>
                <a:extLst>
                  <a:ext uri="{0D108BD9-81ED-4DB2-BD59-A6C34878D82A}">
                    <a16:rowId xmlns:a16="http://schemas.microsoft.com/office/drawing/2014/main" val="2183464048"/>
                  </a:ext>
                </a:extLst>
              </a:tr>
            </a:tbl>
          </a:graphicData>
        </a:graphic>
      </p:graphicFrame>
    </p:spTree>
    <p:extLst>
      <p:ext uri="{BB962C8B-B14F-4D97-AF65-F5344CB8AC3E}">
        <p14:creationId xmlns:p14="http://schemas.microsoft.com/office/powerpoint/2010/main" val="51842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47FA3-DFF3-42EE-B0C3-A78C74173BC1}"/>
              </a:ext>
            </a:extLst>
          </p:cNvPr>
          <p:cNvSpPr>
            <a:spLocks noGrp="1"/>
          </p:cNvSpPr>
          <p:nvPr>
            <p:ph type="title"/>
          </p:nvPr>
        </p:nvSpPr>
        <p:spPr/>
        <p:txBody>
          <a:bodyPr/>
          <a:lstStyle/>
          <a:p>
            <a:r>
              <a:rPr lang="en-CA" dirty="0"/>
              <a:t>Skills / Competencies</a:t>
            </a:r>
            <a:endParaRPr lang="en-US" dirty="0"/>
          </a:p>
        </p:txBody>
      </p:sp>
      <p:sp>
        <p:nvSpPr>
          <p:cNvPr id="3" name="Content Placeholder 2">
            <a:extLst>
              <a:ext uri="{FF2B5EF4-FFF2-40B4-BE49-F238E27FC236}">
                <a16:creationId xmlns:a16="http://schemas.microsoft.com/office/drawing/2014/main" id="{49BB65C9-1B49-4CAE-AB22-45D6D34DCD44}"/>
              </a:ext>
            </a:extLst>
          </p:cNvPr>
          <p:cNvSpPr>
            <a:spLocks noGrp="1"/>
          </p:cNvSpPr>
          <p:nvPr>
            <p:ph idx="1"/>
          </p:nvPr>
        </p:nvSpPr>
        <p:spPr/>
        <p:txBody>
          <a:bodyPr/>
          <a:lstStyle/>
          <a:p>
            <a:endParaRPr lang="en-US"/>
          </a:p>
        </p:txBody>
      </p:sp>
      <p:graphicFrame>
        <p:nvGraphicFramePr>
          <p:cNvPr id="4" name="Table 4">
            <a:extLst>
              <a:ext uri="{FF2B5EF4-FFF2-40B4-BE49-F238E27FC236}">
                <a16:creationId xmlns:a16="http://schemas.microsoft.com/office/drawing/2014/main" id="{F0540A13-E99D-4350-B66B-0624409136F1}"/>
              </a:ext>
            </a:extLst>
          </p:cNvPr>
          <p:cNvGraphicFramePr>
            <a:graphicFrameLocks/>
          </p:cNvGraphicFramePr>
          <p:nvPr/>
        </p:nvGraphicFramePr>
        <p:xfrm>
          <a:off x="838200" y="1825625"/>
          <a:ext cx="10515600" cy="4413226"/>
        </p:xfrm>
        <a:graphic>
          <a:graphicData uri="http://schemas.openxmlformats.org/drawingml/2006/table">
            <a:tbl>
              <a:tblPr firstRow="1" bandRow="1">
                <a:tableStyleId>{F5AB1C69-6EDB-4FF4-983F-18BD219EF322}</a:tableStyleId>
              </a:tblPr>
              <a:tblGrid>
                <a:gridCol w="5257800">
                  <a:extLst>
                    <a:ext uri="{9D8B030D-6E8A-4147-A177-3AD203B41FA5}">
                      <a16:colId xmlns:a16="http://schemas.microsoft.com/office/drawing/2014/main" val="74524481"/>
                    </a:ext>
                  </a:extLst>
                </a:gridCol>
                <a:gridCol w="5257800">
                  <a:extLst>
                    <a:ext uri="{9D8B030D-6E8A-4147-A177-3AD203B41FA5}">
                      <a16:colId xmlns:a16="http://schemas.microsoft.com/office/drawing/2014/main" val="945800159"/>
                    </a:ext>
                  </a:extLst>
                </a:gridCol>
              </a:tblGrid>
              <a:tr h="527610">
                <a:tc>
                  <a:txBody>
                    <a:bodyPr/>
                    <a:lstStyle/>
                    <a:p>
                      <a:r>
                        <a:rPr lang="en-CA" dirty="0"/>
                        <a:t>Individual</a:t>
                      </a:r>
                      <a:endParaRPr lang="en-US" dirty="0"/>
                    </a:p>
                  </a:txBody>
                  <a:tcPr/>
                </a:tc>
                <a:tc>
                  <a:txBody>
                    <a:bodyPr/>
                    <a:lstStyle/>
                    <a:p>
                      <a:r>
                        <a:rPr lang="en-CA" dirty="0"/>
                        <a:t>Organizational</a:t>
                      </a:r>
                      <a:endParaRPr lang="en-US" dirty="0"/>
                    </a:p>
                  </a:txBody>
                  <a:tcPr/>
                </a:tc>
                <a:extLst>
                  <a:ext uri="{0D108BD9-81ED-4DB2-BD59-A6C34878D82A}">
                    <a16:rowId xmlns:a16="http://schemas.microsoft.com/office/drawing/2014/main" val="3912190176"/>
                  </a:ext>
                </a:extLst>
              </a:tr>
              <a:tr h="555088">
                <a:tc>
                  <a:txBody>
                    <a:bodyPr/>
                    <a:lstStyle/>
                    <a:p>
                      <a:r>
                        <a:rPr lang="en-CA" dirty="0"/>
                        <a:t>Perception</a:t>
                      </a:r>
                    </a:p>
                    <a:p>
                      <a:r>
                        <a:rPr lang="en-CA" sz="1200" dirty="0"/>
                        <a:t>- Be able to discover, read, explore data</a:t>
                      </a:r>
                      <a:endParaRPr lang="en-US" sz="1200" dirty="0"/>
                    </a:p>
                  </a:txBody>
                  <a:tcPr/>
                </a:tc>
                <a:tc>
                  <a:txBody>
                    <a:bodyPr/>
                    <a:lstStyle/>
                    <a:p>
                      <a:endParaRPr lang="en-CA" dirty="0"/>
                    </a:p>
                    <a:p>
                      <a:r>
                        <a:rPr lang="en-US" sz="1200" dirty="0"/>
                        <a:t>- The organization actively collects data</a:t>
                      </a:r>
                    </a:p>
                  </a:txBody>
                  <a:tcPr/>
                </a:tc>
                <a:extLst>
                  <a:ext uri="{0D108BD9-81ED-4DB2-BD59-A6C34878D82A}">
                    <a16:rowId xmlns:a16="http://schemas.microsoft.com/office/drawing/2014/main" val="2617934476"/>
                  </a:ext>
                </a:extLst>
              </a:tr>
              <a:tr h="555088">
                <a:tc>
                  <a:txBody>
                    <a:bodyPr/>
                    <a:lstStyle/>
                    <a:p>
                      <a:r>
                        <a:rPr lang="en-CA" dirty="0"/>
                        <a:t>Set</a:t>
                      </a:r>
                    </a:p>
                    <a:p>
                      <a:r>
                        <a:rPr lang="en-CA" sz="1200" dirty="0"/>
                        <a:t>- Can follow data processes and procedures</a:t>
                      </a:r>
                      <a:endParaRPr lang="en-US" sz="1200" dirty="0"/>
                    </a:p>
                  </a:txBody>
                  <a:tcPr/>
                </a:tc>
                <a:tc>
                  <a:txBody>
                    <a:bodyPr/>
                    <a:lstStyle/>
                    <a:p>
                      <a:endParaRPr lang="en-CA" dirty="0"/>
                    </a:p>
                    <a:p>
                      <a:r>
                        <a:rPr lang="en-US" sz="1200" dirty="0"/>
                        <a:t>- There are data management processes</a:t>
                      </a:r>
                    </a:p>
                  </a:txBody>
                  <a:tcPr/>
                </a:tc>
                <a:extLst>
                  <a:ext uri="{0D108BD9-81ED-4DB2-BD59-A6C34878D82A}">
                    <a16:rowId xmlns:a16="http://schemas.microsoft.com/office/drawing/2014/main" val="1929623138"/>
                  </a:ext>
                </a:extLst>
              </a:tr>
              <a:tr h="555088">
                <a:tc>
                  <a:txBody>
                    <a:bodyPr/>
                    <a:lstStyle/>
                    <a:p>
                      <a:r>
                        <a:rPr lang="en-CA" dirty="0"/>
                        <a:t>Guided Response</a:t>
                      </a:r>
                    </a:p>
                    <a:p>
                      <a:r>
                        <a:rPr lang="en-CA" sz="1200" dirty="0"/>
                        <a:t>- Can follow instructions and respond to data</a:t>
                      </a:r>
                      <a:endParaRPr lang="en-US" sz="1200" dirty="0"/>
                    </a:p>
                  </a:txBody>
                  <a:tcPr/>
                </a:tc>
                <a:tc>
                  <a:txBody>
                    <a:bodyPr/>
                    <a:lstStyle/>
                    <a:p>
                      <a:endParaRPr lang="en-CA" dirty="0"/>
                    </a:p>
                    <a:p>
                      <a:r>
                        <a:rPr lang="en-US" sz="1200" dirty="0"/>
                        <a:t>- There is a capacity to respond to data</a:t>
                      </a:r>
                    </a:p>
                  </a:txBody>
                  <a:tcPr/>
                </a:tc>
                <a:extLst>
                  <a:ext uri="{0D108BD9-81ED-4DB2-BD59-A6C34878D82A}">
                    <a16:rowId xmlns:a16="http://schemas.microsoft.com/office/drawing/2014/main" val="2117916853"/>
                  </a:ext>
                </a:extLst>
              </a:tr>
              <a:tr h="555088">
                <a:tc>
                  <a:txBody>
                    <a:bodyPr/>
                    <a:lstStyle/>
                    <a:p>
                      <a:r>
                        <a:rPr lang="en-CA" dirty="0"/>
                        <a:t>Mechanism</a:t>
                      </a:r>
                    </a:p>
                    <a:p>
                      <a:r>
                        <a:rPr lang="en-US" sz="1200" dirty="0"/>
                        <a:t>- Knows about and can use data tools and systems</a:t>
                      </a:r>
                    </a:p>
                  </a:txBody>
                  <a:tcPr/>
                </a:tc>
                <a:tc>
                  <a:txBody>
                    <a:bodyPr/>
                    <a:lstStyle/>
                    <a:p>
                      <a:endParaRPr lang="en-CA" dirty="0"/>
                    </a:p>
                    <a:p>
                      <a:r>
                        <a:rPr lang="en-US" sz="1200" dirty="0"/>
                        <a:t>- Data management tools and systems are supported</a:t>
                      </a:r>
                    </a:p>
                  </a:txBody>
                  <a:tcPr/>
                </a:tc>
                <a:extLst>
                  <a:ext uri="{0D108BD9-81ED-4DB2-BD59-A6C34878D82A}">
                    <a16:rowId xmlns:a16="http://schemas.microsoft.com/office/drawing/2014/main" val="1765985527"/>
                  </a:ext>
                </a:extLst>
              </a:tr>
              <a:tr h="555088">
                <a:tc>
                  <a:txBody>
                    <a:bodyPr/>
                    <a:lstStyle/>
                    <a:p>
                      <a:r>
                        <a:rPr lang="en-CA" dirty="0"/>
                        <a:t>Complex Overt Response</a:t>
                      </a:r>
                    </a:p>
                    <a:p>
                      <a:r>
                        <a:rPr lang="en-CA" sz="1200" dirty="0"/>
                        <a:t>- Can make decisions using data</a:t>
                      </a:r>
                      <a:endParaRPr lang="en-US" sz="1200" dirty="0"/>
                    </a:p>
                  </a:txBody>
                  <a:tcPr/>
                </a:tc>
                <a:tc>
                  <a:txBody>
                    <a:bodyPr/>
                    <a:lstStyle/>
                    <a:p>
                      <a:endParaRPr lang="en-CA" dirty="0"/>
                    </a:p>
                    <a:p>
                      <a:r>
                        <a:rPr lang="en-US" sz="1200" dirty="0"/>
                        <a:t>- Decisions are driven by data</a:t>
                      </a:r>
                    </a:p>
                  </a:txBody>
                  <a:tcPr/>
                </a:tc>
                <a:extLst>
                  <a:ext uri="{0D108BD9-81ED-4DB2-BD59-A6C34878D82A}">
                    <a16:rowId xmlns:a16="http://schemas.microsoft.com/office/drawing/2014/main" val="347838678"/>
                  </a:ext>
                </a:extLst>
              </a:tr>
              <a:tr h="555088">
                <a:tc>
                  <a:txBody>
                    <a:bodyPr/>
                    <a:lstStyle/>
                    <a:p>
                      <a:r>
                        <a:rPr lang="en-CA" dirty="0"/>
                        <a:t>Adaptation</a:t>
                      </a:r>
                    </a:p>
                    <a:p>
                      <a:r>
                        <a:rPr lang="en-CA" sz="1200" dirty="0"/>
                        <a:t>- Can create data visualizations, stories</a:t>
                      </a:r>
                      <a:endParaRPr lang="en-US" sz="1200" dirty="0"/>
                    </a:p>
                  </a:txBody>
                  <a:tcPr/>
                </a:tc>
                <a:tc>
                  <a:txBody>
                    <a:bodyPr/>
                    <a:lstStyle/>
                    <a:p>
                      <a:endParaRPr lang="en-CA" dirty="0"/>
                    </a:p>
                    <a:p>
                      <a:r>
                        <a:rPr lang="en-US" sz="1200" dirty="0"/>
                        <a:t>- Visualizations and data stories are used</a:t>
                      </a:r>
                    </a:p>
                  </a:txBody>
                  <a:tcPr/>
                </a:tc>
                <a:extLst>
                  <a:ext uri="{0D108BD9-81ED-4DB2-BD59-A6C34878D82A}">
                    <a16:rowId xmlns:a16="http://schemas.microsoft.com/office/drawing/2014/main" val="3160344732"/>
                  </a:ext>
                </a:extLst>
              </a:tr>
              <a:tr h="555088">
                <a:tc>
                  <a:txBody>
                    <a:bodyPr/>
                    <a:lstStyle/>
                    <a:p>
                      <a:r>
                        <a:rPr lang="en-CA" dirty="0"/>
                        <a:t>Origination</a:t>
                      </a:r>
                    </a:p>
                    <a:p>
                      <a:r>
                        <a:rPr lang="en-CA" sz="1200" dirty="0"/>
                        <a:t>- Can create and share data from new sources</a:t>
                      </a:r>
                      <a:endParaRPr lang="en-US" sz="1200" dirty="0"/>
                    </a:p>
                  </a:txBody>
                  <a:tcPr/>
                </a:tc>
                <a:tc>
                  <a:txBody>
                    <a:bodyPr/>
                    <a:lstStyle/>
                    <a:p>
                      <a:endParaRPr lang="en-CA" dirty="0"/>
                    </a:p>
                    <a:p>
                      <a:r>
                        <a:rPr lang="en-US" sz="1200" dirty="0"/>
                        <a:t>- The organization regularly collects and shares data</a:t>
                      </a:r>
                    </a:p>
                  </a:txBody>
                  <a:tcPr/>
                </a:tc>
                <a:extLst>
                  <a:ext uri="{0D108BD9-81ED-4DB2-BD59-A6C34878D82A}">
                    <a16:rowId xmlns:a16="http://schemas.microsoft.com/office/drawing/2014/main" val="2183464048"/>
                  </a:ext>
                </a:extLst>
              </a:tr>
            </a:tbl>
          </a:graphicData>
        </a:graphic>
      </p:graphicFrame>
    </p:spTree>
    <p:extLst>
      <p:ext uri="{BB962C8B-B14F-4D97-AF65-F5344CB8AC3E}">
        <p14:creationId xmlns:p14="http://schemas.microsoft.com/office/powerpoint/2010/main" val="1453243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9C174-CD66-4BFE-8AFA-CDC8BBCDA56A}"/>
              </a:ext>
            </a:extLst>
          </p:cNvPr>
          <p:cNvSpPr>
            <a:spLocks noGrp="1"/>
          </p:cNvSpPr>
          <p:nvPr>
            <p:ph type="title"/>
          </p:nvPr>
        </p:nvSpPr>
        <p:spPr/>
        <p:txBody>
          <a:bodyPr/>
          <a:lstStyle/>
          <a:p>
            <a:r>
              <a:rPr lang="en-CA" dirty="0"/>
              <a:t>Attitudes</a:t>
            </a:r>
            <a:endParaRPr lang="en-US" dirty="0"/>
          </a:p>
        </p:txBody>
      </p:sp>
      <p:sp>
        <p:nvSpPr>
          <p:cNvPr id="3" name="Content Placeholder 2">
            <a:extLst>
              <a:ext uri="{FF2B5EF4-FFF2-40B4-BE49-F238E27FC236}">
                <a16:creationId xmlns:a16="http://schemas.microsoft.com/office/drawing/2014/main" id="{5466125F-DAB1-401A-A2CF-5AEEF8F82CC8}"/>
              </a:ext>
            </a:extLst>
          </p:cNvPr>
          <p:cNvSpPr>
            <a:spLocks noGrp="1"/>
          </p:cNvSpPr>
          <p:nvPr>
            <p:ph idx="1"/>
          </p:nvPr>
        </p:nvSpPr>
        <p:spPr/>
        <p:txBody>
          <a:bodyPr/>
          <a:lstStyle/>
          <a:p>
            <a:endParaRPr lang="en-US"/>
          </a:p>
        </p:txBody>
      </p:sp>
      <p:graphicFrame>
        <p:nvGraphicFramePr>
          <p:cNvPr id="4" name="Table 4">
            <a:extLst>
              <a:ext uri="{FF2B5EF4-FFF2-40B4-BE49-F238E27FC236}">
                <a16:creationId xmlns:a16="http://schemas.microsoft.com/office/drawing/2014/main" id="{A7050E48-F569-44FA-A32C-6AEC2DF72283}"/>
              </a:ext>
            </a:extLst>
          </p:cNvPr>
          <p:cNvGraphicFramePr>
            <a:graphicFrameLocks/>
          </p:cNvGraphicFramePr>
          <p:nvPr/>
        </p:nvGraphicFramePr>
        <p:xfrm>
          <a:off x="838200" y="1825625"/>
          <a:ext cx="10515600" cy="4413226"/>
        </p:xfrm>
        <a:graphic>
          <a:graphicData uri="http://schemas.openxmlformats.org/drawingml/2006/table">
            <a:tbl>
              <a:tblPr firstRow="1" bandRow="1">
                <a:tableStyleId>{F5AB1C69-6EDB-4FF4-983F-18BD219EF322}</a:tableStyleId>
              </a:tblPr>
              <a:tblGrid>
                <a:gridCol w="5257800">
                  <a:extLst>
                    <a:ext uri="{9D8B030D-6E8A-4147-A177-3AD203B41FA5}">
                      <a16:colId xmlns:a16="http://schemas.microsoft.com/office/drawing/2014/main" val="74524481"/>
                    </a:ext>
                  </a:extLst>
                </a:gridCol>
                <a:gridCol w="5257800">
                  <a:extLst>
                    <a:ext uri="{9D8B030D-6E8A-4147-A177-3AD203B41FA5}">
                      <a16:colId xmlns:a16="http://schemas.microsoft.com/office/drawing/2014/main" val="945800159"/>
                    </a:ext>
                  </a:extLst>
                </a:gridCol>
              </a:tblGrid>
              <a:tr h="527610">
                <a:tc>
                  <a:txBody>
                    <a:bodyPr/>
                    <a:lstStyle/>
                    <a:p>
                      <a:r>
                        <a:rPr lang="en-CA" dirty="0"/>
                        <a:t>Individual</a:t>
                      </a:r>
                      <a:endParaRPr lang="en-US" dirty="0"/>
                    </a:p>
                  </a:txBody>
                  <a:tcPr/>
                </a:tc>
                <a:tc>
                  <a:txBody>
                    <a:bodyPr/>
                    <a:lstStyle/>
                    <a:p>
                      <a:r>
                        <a:rPr lang="en-CA" dirty="0"/>
                        <a:t>Organizational</a:t>
                      </a:r>
                      <a:endParaRPr lang="en-US" dirty="0"/>
                    </a:p>
                  </a:txBody>
                  <a:tcPr/>
                </a:tc>
                <a:extLst>
                  <a:ext uri="{0D108BD9-81ED-4DB2-BD59-A6C34878D82A}">
                    <a16:rowId xmlns:a16="http://schemas.microsoft.com/office/drawing/2014/main" val="3912190176"/>
                  </a:ext>
                </a:extLst>
              </a:tr>
              <a:tr h="555088">
                <a:tc>
                  <a:txBody>
                    <a:bodyPr/>
                    <a:lstStyle/>
                    <a:p>
                      <a:r>
                        <a:rPr lang="en-CA" dirty="0"/>
                        <a:t>Receiving</a:t>
                      </a:r>
                    </a:p>
                    <a:p>
                      <a:r>
                        <a:rPr lang="en-CA" sz="1200" dirty="0"/>
                        <a:t>- Is open to learning from data</a:t>
                      </a:r>
                      <a:endParaRPr lang="en-US" sz="1200" dirty="0"/>
                    </a:p>
                  </a:txBody>
                  <a:tcPr/>
                </a:tc>
                <a:tc>
                  <a:txBody>
                    <a:bodyPr/>
                    <a:lstStyle/>
                    <a:p>
                      <a:endParaRPr lang="en-CA" dirty="0"/>
                    </a:p>
                    <a:p>
                      <a:r>
                        <a:rPr lang="en-US" sz="1200" dirty="0"/>
                        <a:t>- Data is welcomed and sought after</a:t>
                      </a:r>
                    </a:p>
                  </a:txBody>
                  <a:tcPr/>
                </a:tc>
                <a:extLst>
                  <a:ext uri="{0D108BD9-81ED-4DB2-BD59-A6C34878D82A}">
                    <a16:rowId xmlns:a16="http://schemas.microsoft.com/office/drawing/2014/main" val="2617934476"/>
                  </a:ext>
                </a:extLst>
              </a:tr>
              <a:tr h="555088">
                <a:tc>
                  <a:txBody>
                    <a:bodyPr/>
                    <a:lstStyle/>
                    <a:p>
                      <a:r>
                        <a:rPr lang="en-CA" dirty="0"/>
                        <a:t>Recognizing</a:t>
                      </a:r>
                    </a:p>
                    <a:p>
                      <a:r>
                        <a:rPr lang="en-CA" sz="1200" dirty="0"/>
                        <a:t>- Can detect patterns and regularities in data</a:t>
                      </a:r>
                      <a:endParaRPr lang="en-US" sz="1200" dirty="0"/>
                    </a:p>
                  </a:txBody>
                  <a:tcPr/>
                </a:tc>
                <a:tc>
                  <a:txBody>
                    <a:bodyPr/>
                    <a:lstStyle/>
                    <a:p>
                      <a:endParaRPr lang="en-CA" dirty="0"/>
                    </a:p>
                    <a:p>
                      <a:r>
                        <a:rPr lang="en-US" sz="1200" dirty="0"/>
                        <a:t>- Data is considered and analyzed; there are data-based alerts</a:t>
                      </a:r>
                    </a:p>
                  </a:txBody>
                  <a:tcPr/>
                </a:tc>
                <a:extLst>
                  <a:ext uri="{0D108BD9-81ED-4DB2-BD59-A6C34878D82A}">
                    <a16:rowId xmlns:a16="http://schemas.microsoft.com/office/drawing/2014/main" val="1929623138"/>
                  </a:ext>
                </a:extLst>
              </a:tr>
              <a:tr h="555088">
                <a:tc>
                  <a:txBody>
                    <a:bodyPr/>
                    <a:lstStyle/>
                    <a:p>
                      <a:r>
                        <a:rPr lang="en-CA" dirty="0"/>
                        <a:t>Responding</a:t>
                      </a:r>
                    </a:p>
                    <a:p>
                      <a:r>
                        <a:rPr lang="en-CA" sz="1200" dirty="0"/>
                        <a:t>- Is willing to act on new data</a:t>
                      </a:r>
                      <a:endParaRPr lang="en-US" sz="1200" dirty="0"/>
                    </a:p>
                  </a:txBody>
                  <a:tcPr/>
                </a:tc>
                <a:tc>
                  <a:txBody>
                    <a:bodyPr/>
                    <a:lstStyle/>
                    <a:p>
                      <a:endParaRPr lang="en-CA" dirty="0"/>
                    </a:p>
                    <a:p>
                      <a:r>
                        <a:rPr lang="en-US" sz="1200" dirty="0"/>
                        <a:t>- Data drives actions and responses to challenges</a:t>
                      </a:r>
                    </a:p>
                  </a:txBody>
                  <a:tcPr/>
                </a:tc>
                <a:extLst>
                  <a:ext uri="{0D108BD9-81ED-4DB2-BD59-A6C34878D82A}">
                    <a16:rowId xmlns:a16="http://schemas.microsoft.com/office/drawing/2014/main" val="2117916853"/>
                  </a:ext>
                </a:extLst>
              </a:tr>
              <a:tr h="555088">
                <a:tc>
                  <a:txBody>
                    <a:bodyPr/>
                    <a:lstStyle/>
                    <a:p>
                      <a:r>
                        <a:rPr lang="en-CA" dirty="0"/>
                        <a:t>Framing</a:t>
                      </a:r>
                    </a:p>
                    <a:p>
                      <a:r>
                        <a:rPr lang="en-CA" sz="1200" dirty="0"/>
                        <a:t>- Is willing to work in a data-centered way</a:t>
                      </a:r>
                      <a:endParaRPr lang="en-US" sz="1200" dirty="0"/>
                    </a:p>
                  </a:txBody>
                  <a:tcPr/>
                </a:tc>
                <a:tc>
                  <a:txBody>
                    <a:bodyPr/>
                    <a:lstStyle/>
                    <a:p>
                      <a:endParaRPr lang="en-CA" dirty="0"/>
                    </a:p>
                    <a:p>
                      <a:r>
                        <a:rPr lang="en-US" sz="1200" dirty="0"/>
                        <a:t>- Knowledge management is data centered</a:t>
                      </a:r>
                    </a:p>
                  </a:txBody>
                  <a:tcPr/>
                </a:tc>
                <a:extLst>
                  <a:ext uri="{0D108BD9-81ED-4DB2-BD59-A6C34878D82A}">
                    <a16:rowId xmlns:a16="http://schemas.microsoft.com/office/drawing/2014/main" val="1765985527"/>
                  </a:ext>
                </a:extLst>
              </a:tr>
              <a:tr h="555088">
                <a:tc>
                  <a:txBody>
                    <a:bodyPr/>
                    <a:lstStyle/>
                    <a:p>
                      <a:r>
                        <a:rPr lang="en-CA" dirty="0"/>
                        <a:t>Valuing</a:t>
                      </a:r>
                    </a:p>
                    <a:p>
                      <a:r>
                        <a:rPr lang="en-CA" sz="1200" dirty="0"/>
                        <a:t>- Values and can assign value to different types of data</a:t>
                      </a:r>
                      <a:endParaRPr lang="en-US" sz="1200" dirty="0"/>
                    </a:p>
                  </a:txBody>
                  <a:tcPr/>
                </a:tc>
                <a:tc>
                  <a:txBody>
                    <a:bodyPr/>
                    <a:lstStyle/>
                    <a:p>
                      <a:endParaRPr lang="en-CA" dirty="0"/>
                    </a:p>
                    <a:p>
                      <a:r>
                        <a:rPr lang="en-US" sz="1200" dirty="0"/>
                        <a:t>- Data is valued in the organization and quality controls apply</a:t>
                      </a:r>
                    </a:p>
                  </a:txBody>
                  <a:tcPr/>
                </a:tc>
                <a:extLst>
                  <a:ext uri="{0D108BD9-81ED-4DB2-BD59-A6C34878D82A}">
                    <a16:rowId xmlns:a16="http://schemas.microsoft.com/office/drawing/2014/main" val="347838678"/>
                  </a:ext>
                </a:extLst>
              </a:tr>
              <a:tr h="555088">
                <a:tc>
                  <a:txBody>
                    <a:bodyPr/>
                    <a:lstStyle/>
                    <a:p>
                      <a:r>
                        <a:rPr lang="en-CA" dirty="0"/>
                        <a:t>Organizing</a:t>
                      </a:r>
                    </a:p>
                    <a:p>
                      <a:r>
                        <a:rPr lang="en-CA" sz="1200" dirty="0"/>
                        <a:t>- Actively orients data to address challenges</a:t>
                      </a:r>
                      <a:endParaRPr lang="en-US" sz="1200" dirty="0"/>
                    </a:p>
                  </a:txBody>
                  <a:tcPr/>
                </a:tc>
                <a:tc>
                  <a:txBody>
                    <a:bodyPr/>
                    <a:lstStyle/>
                    <a:p>
                      <a:endParaRPr lang="en-CA" dirty="0"/>
                    </a:p>
                    <a:p>
                      <a:r>
                        <a:rPr lang="en-US" sz="1200" dirty="0"/>
                        <a:t>- Key strategies are oriented by data</a:t>
                      </a:r>
                    </a:p>
                  </a:txBody>
                  <a:tcPr/>
                </a:tc>
                <a:extLst>
                  <a:ext uri="{0D108BD9-81ED-4DB2-BD59-A6C34878D82A}">
                    <a16:rowId xmlns:a16="http://schemas.microsoft.com/office/drawing/2014/main" val="3160344732"/>
                  </a:ext>
                </a:extLst>
              </a:tr>
              <a:tr h="555088">
                <a:tc>
                  <a:txBody>
                    <a:bodyPr/>
                    <a:lstStyle/>
                    <a:p>
                      <a:r>
                        <a:rPr lang="en-CA" dirty="0"/>
                        <a:t>Characterizing</a:t>
                      </a:r>
                    </a:p>
                    <a:p>
                      <a:r>
                        <a:rPr lang="en-CA" sz="1200" dirty="0"/>
                        <a:t>- Develops abstractions, generalizations and principles</a:t>
                      </a:r>
                      <a:endParaRPr lang="en-US" sz="1200" dirty="0"/>
                    </a:p>
                  </a:txBody>
                  <a:tcPr/>
                </a:tc>
                <a:tc>
                  <a:txBody>
                    <a:bodyPr/>
                    <a:lstStyle/>
                    <a:p>
                      <a:endParaRPr lang="en-CA" dirty="0"/>
                    </a:p>
                    <a:p>
                      <a:r>
                        <a:rPr lang="en-US" sz="1200" dirty="0"/>
                        <a:t>- Organizational frameworks, structures, procedures driven by data</a:t>
                      </a:r>
                    </a:p>
                  </a:txBody>
                  <a:tcPr/>
                </a:tc>
                <a:extLst>
                  <a:ext uri="{0D108BD9-81ED-4DB2-BD59-A6C34878D82A}">
                    <a16:rowId xmlns:a16="http://schemas.microsoft.com/office/drawing/2014/main" val="2183464048"/>
                  </a:ext>
                </a:extLst>
              </a:tr>
            </a:tbl>
          </a:graphicData>
        </a:graphic>
      </p:graphicFrame>
    </p:spTree>
    <p:extLst>
      <p:ext uri="{BB962C8B-B14F-4D97-AF65-F5344CB8AC3E}">
        <p14:creationId xmlns:p14="http://schemas.microsoft.com/office/powerpoint/2010/main" val="443308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82101-3E40-40F0-BEB2-BDDD55FB9CB5}"/>
              </a:ext>
            </a:extLst>
          </p:cNvPr>
          <p:cNvSpPr>
            <a:spLocks noGrp="1"/>
          </p:cNvSpPr>
          <p:nvPr>
            <p:ph type="title"/>
          </p:nvPr>
        </p:nvSpPr>
        <p:spPr/>
        <p:txBody>
          <a:bodyPr/>
          <a:lstStyle/>
          <a:p>
            <a:r>
              <a:rPr lang="en-CA" dirty="0"/>
              <a:t>Levels</a:t>
            </a:r>
            <a:endParaRPr lang="en-US" dirty="0"/>
          </a:p>
        </p:txBody>
      </p:sp>
      <p:sp>
        <p:nvSpPr>
          <p:cNvPr id="3" name="Content Placeholder 2">
            <a:extLst>
              <a:ext uri="{FF2B5EF4-FFF2-40B4-BE49-F238E27FC236}">
                <a16:creationId xmlns:a16="http://schemas.microsoft.com/office/drawing/2014/main" id="{3E60BE65-83B7-4DB9-9BD7-32C597CB4D90}"/>
              </a:ext>
            </a:extLst>
          </p:cNvPr>
          <p:cNvSpPr>
            <a:spLocks noGrp="1"/>
          </p:cNvSpPr>
          <p:nvPr>
            <p:ph idx="1"/>
          </p:nvPr>
        </p:nvSpPr>
        <p:spPr/>
        <p:txBody>
          <a:bodyPr/>
          <a:lstStyle/>
          <a:p>
            <a:r>
              <a:rPr lang="en-CA" dirty="0"/>
              <a:t>GAISE: Levels A, B, C program contents</a:t>
            </a:r>
          </a:p>
          <a:p>
            <a:r>
              <a:rPr lang="en-CA" dirty="0" err="1"/>
              <a:t>Quanthub</a:t>
            </a:r>
            <a:r>
              <a:rPr lang="en-CA" dirty="0"/>
              <a:t> Personas</a:t>
            </a:r>
            <a:endParaRPr lang="en-US" dirty="0"/>
          </a:p>
        </p:txBody>
      </p:sp>
      <p:pic>
        <p:nvPicPr>
          <p:cNvPr id="5" name="Picture 4" descr="A picture containing graphical user interface&#10;&#10;Description automatically generated">
            <a:extLst>
              <a:ext uri="{FF2B5EF4-FFF2-40B4-BE49-F238E27FC236}">
                <a16:creationId xmlns:a16="http://schemas.microsoft.com/office/drawing/2014/main" id="{5FC5EB9C-E8F9-44C8-9083-95E0640B24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8317" y="2486137"/>
            <a:ext cx="4500094" cy="3510073"/>
          </a:xfrm>
          <a:prstGeom prst="rect">
            <a:avLst/>
          </a:prstGeom>
        </p:spPr>
      </p:pic>
      <p:sp>
        <p:nvSpPr>
          <p:cNvPr id="7" name="TextBox 6">
            <a:extLst>
              <a:ext uri="{FF2B5EF4-FFF2-40B4-BE49-F238E27FC236}">
                <a16:creationId xmlns:a16="http://schemas.microsoft.com/office/drawing/2014/main" id="{C6C34E26-1576-41D9-9BF9-DB0505BA7BA0}"/>
              </a:ext>
            </a:extLst>
          </p:cNvPr>
          <p:cNvSpPr txBox="1"/>
          <p:nvPr/>
        </p:nvSpPr>
        <p:spPr>
          <a:xfrm>
            <a:off x="838200" y="6176963"/>
            <a:ext cx="6097772" cy="523220"/>
          </a:xfrm>
          <a:prstGeom prst="rect">
            <a:avLst/>
          </a:prstGeom>
          <a:noFill/>
        </p:spPr>
        <p:txBody>
          <a:bodyPr wrap="square">
            <a:spAutoFit/>
          </a:bodyPr>
          <a:lstStyle/>
          <a:p>
            <a:r>
              <a:rPr lang="en-US" sz="1400" dirty="0"/>
              <a:t>Jen DuBois. 2022. Thriving Data Culture Starts with Data Literacy Assessments. </a:t>
            </a:r>
            <a:r>
              <a:rPr lang="en-US" sz="1400" dirty="0" err="1"/>
              <a:t>QuantHub</a:t>
            </a:r>
            <a:r>
              <a:rPr lang="en-US" sz="1400" dirty="0"/>
              <a:t>. </a:t>
            </a:r>
            <a:r>
              <a:rPr lang="en-US" sz="1400" dirty="0">
                <a:hlinkClick r:id="rId3"/>
              </a:rPr>
              <a:t>https://quanthub.com/data-literacy-assessment/</a:t>
            </a:r>
            <a:r>
              <a:rPr lang="en-US" sz="1400" dirty="0"/>
              <a:t>  </a:t>
            </a:r>
          </a:p>
        </p:txBody>
      </p:sp>
    </p:spTree>
    <p:extLst>
      <p:ext uri="{BB962C8B-B14F-4D97-AF65-F5344CB8AC3E}">
        <p14:creationId xmlns:p14="http://schemas.microsoft.com/office/powerpoint/2010/main" val="591253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9519C-76CC-4826-9821-0DE948EE1985}"/>
              </a:ext>
            </a:extLst>
          </p:cNvPr>
          <p:cNvSpPr>
            <a:spLocks noGrp="1"/>
          </p:cNvSpPr>
          <p:nvPr>
            <p:ph type="title"/>
          </p:nvPr>
        </p:nvSpPr>
        <p:spPr/>
        <p:txBody>
          <a:bodyPr/>
          <a:lstStyle/>
          <a:p>
            <a:r>
              <a:rPr lang="en-CA" dirty="0"/>
              <a:t>Role-Defined Data Literacy</a:t>
            </a:r>
            <a:endParaRPr lang="en-US" dirty="0"/>
          </a:p>
        </p:txBody>
      </p:sp>
      <p:pic>
        <p:nvPicPr>
          <p:cNvPr id="5" name="Picture 4">
            <a:extLst>
              <a:ext uri="{FF2B5EF4-FFF2-40B4-BE49-F238E27FC236}">
                <a16:creationId xmlns:a16="http://schemas.microsoft.com/office/drawing/2014/main" id="{BA8D6C33-AB91-4BBE-932A-E202583F47C0}"/>
              </a:ext>
            </a:extLst>
          </p:cNvPr>
          <p:cNvPicPr>
            <a:picLocks noChangeAspect="1"/>
          </p:cNvPicPr>
          <p:nvPr/>
        </p:nvPicPr>
        <p:blipFill>
          <a:blip r:embed="rId2"/>
          <a:stretch>
            <a:fillRect/>
          </a:stretch>
        </p:blipFill>
        <p:spPr>
          <a:xfrm>
            <a:off x="1661694" y="1690688"/>
            <a:ext cx="1593985" cy="1937470"/>
          </a:xfrm>
          <a:prstGeom prst="rect">
            <a:avLst/>
          </a:prstGeom>
        </p:spPr>
      </p:pic>
      <p:pic>
        <p:nvPicPr>
          <p:cNvPr id="7" name="Picture 6">
            <a:extLst>
              <a:ext uri="{FF2B5EF4-FFF2-40B4-BE49-F238E27FC236}">
                <a16:creationId xmlns:a16="http://schemas.microsoft.com/office/drawing/2014/main" id="{4979DD88-0223-40A9-A768-FC8D5A04FC06}"/>
              </a:ext>
            </a:extLst>
          </p:cNvPr>
          <p:cNvPicPr>
            <a:picLocks noChangeAspect="1"/>
          </p:cNvPicPr>
          <p:nvPr/>
        </p:nvPicPr>
        <p:blipFill>
          <a:blip r:embed="rId3"/>
          <a:stretch>
            <a:fillRect/>
          </a:stretch>
        </p:blipFill>
        <p:spPr>
          <a:xfrm>
            <a:off x="1661694" y="3347043"/>
            <a:ext cx="1645523" cy="1937470"/>
          </a:xfrm>
          <a:prstGeom prst="rect">
            <a:avLst/>
          </a:prstGeom>
        </p:spPr>
      </p:pic>
      <p:sp>
        <p:nvSpPr>
          <p:cNvPr id="8" name="TextBox 7">
            <a:extLst>
              <a:ext uri="{FF2B5EF4-FFF2-40B4-BE49-F238E27FC236}">
                <a16:creationId xmlns:a16="http://schemas.microsoft.com/office/drawing/2014/main" id="{563917B7-DD57-469F-A144-7008E06BEAF7}"/>
              </a:ext>
            </a:extLst>
          </p:cNvPr>
          <p:cNvSpPr txBox="1"/>
          <p:nvPr/>
        </p:nvSpPr>
        <p:spPr>
          <a:xfrm>
            <a:off x="1831365" y="5284513"/>
            <a:ext cx="1254641" cy="369332"/>
          </a:xfrm>
          <a:prstGeom prst="rect">
            <a:avLst/>
          </a:prstGeom>
          <a:noFill/>
        </p:spPr>
        <p:txBody>
          <a:bodyPr wrap="square" rtlCol="0">
            <a:spAutoFit/>
          </a:bodyPr>
          <a:lstStyle/>
          <a:p>
            <a:r>
              <a:rPr lang="en-CA" dirty="0" err="1"/>
              <a:t>Etc</a:t>
            </a:r>
            <a:r>
              <a:rPr lang="en-CA" dirty="0"/>
              <a:t>…</a:t>
            </a:r>
            <a:endParaRPr lang="en-US" dirty="0"/>
          </a:p>
        </p:txBody>
      </p:sp>
      <p:sp>
        <p:nvSpPr>
          <p:cNvPr id="10" name="TextBox 9">
            <a:extLst>
              <a:ext uri="{FF2B5EF4-FFF2-40B4-BE49-F238E27FC236}">
                <a16:creationId xmlns:a16="http://schemas.microsoft.com/office/drawing/2014/main" id="{E7FE2343-9B76-4E35-9B4F-F2021D2ECA5E}"/>
              </a:ext>
            </a:extLst>
          </p:cNvPr>
          <p:cNvSpPr txBox="1"/>
          <p:nvPr/>
        </p:nvSpPr>
        <p:spPr>
          <a:xfrm>
            <a:off x="4431118" y="6123543"/>
            <a:ext cx="6097772" cy="338554"/>
          </a:xfrm>
          <a:prstGeom prst="rect">
            <a:avLst/>
          </a:prstGeom>
          <a:noFill/>
        </p:spPr>
        <p:txBody>
          <a:bodyPr wrap="square">
            <a:spAutoFit/>
          </a:bodyPr>
          <a:lstStyle/>
          <a:p>
            <a:r>
              <a:rPr lang="en-US" sz="1600" dirty="0">
                <a:hlinkClick r:id="rId4"/>
              </a:rPr>
              <a:t>https://forces.ca/en/careers</a:t>
            </a:r>
            <a:r>
              <a:rPr lang="en-US" sz="1600" dirty="0"/>
              <a:t> </a:t>
            </a:r>
          </a:p>
        </p:txBody>
      </p:sp>
      <p:pic>
        <p:nvPicPr>
          <p:cNvPr id="12" name="Picture 11">
            <a:extLst>
              <a:ext uri="{FF2B5EF4-FFF2-40B4-BE49-F238E27FC236}">
                <a16:creationId xmlns:a16="http://schemas.microsoft.com/office/drawing/2014/main" id="{A397688F-5AA6-4304-B3D7-7E1941C67238}"/>
              </a:ext>
            </a:extLst>
          </p:cNvPr>
          <p:cNvPicPr>
            <a:picLocks noChangeAspect="1"/>
          </p:cNvPicPr>
          <p:nvPr/>
        </p:nvPicPr>
        <p:blipFill>
          <a:blip r:embed="rId5"/>
          <a:stretch>
            <a:fillRect/>
          </a:stretch>
        </p:blipFill>
        <p:spPr>
          <a:xfrm>
            <a:off x="4680372" y="1690688"/>
            <a:ext cx="1838904" cy="3657600"/>
          </a:xfrm>
          <a:prstGeom prst="rect">
            <a:avLst/>
          </a:prstGeom>
        </p:spPr>
      </p:pic>
      <p:sp>
        <p:nvSpPr>
          <p:cNvPr id="13" name="Plus Sign 12">
            <a:extLst>
              <a:ext uri="{FF2B5EF4-FFF2-40B4-BE49-F238E27FC236}">
                <a16:creationId xmlns:a16="http://schemas.microsoft.com/office/drawing/2014/main" id="{6F48A0D3-A0FE-4E6D-943E-1A63DD1CD2F1}"/>
              </a:ext>
            </a:extLst>
          </p:cNvPr>
          <p:cNvSpPr/>
          <p:nvPr/>
        </p:nvSpPr>
        <p:spPr>
          <a:xfrm>
            <a:off x="3646967" y="3115340"/>
            <a:ext cx="784151" cy="71238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quals 13">
            <a:extLst>
              <a:ext uri="{FF2B5EF4-FFF2-40B4-BE49-F238E27FC236}">
                <a16:creationId xmlns:a16="http://schemas.microsoft.com/office/drawing/2014/main" id="{37D3E508-BA56-468A-96B6-E015CBD03540}"/>
              </a:ext>
            </a:extLst>
          </p:cNvPr>
          <p:cNvSpPr/>
          <p:nvPr/>
        </p:nvSpPr>
        <p:spPr>
          <a:xfrm>
            <a:off x="6768530" y="3018948"/>
            <a:ext cx="893135" cy="80877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5" name="Chart 14">
            <a:extLst>
              <a:ext uri="{FF2B5EF4-FFF2-40B4-BE49-F238E27FC236}">
                <a16:creationId xmlns:a16="http://schemas.microsoft.com/office/drawing/2014/main" id="{5C81F180-043F-4F3F-BD5F-81254F536152}"/>
              </a:ext>
            </a:extLst>
          </p:cNvPr>
          <p:cNvGraphicFramePr>
            <a:graphicFrameLocks/>
          </p:cNvGraphicFramePr>
          <p:nvPr>
            <p:extLst>
              <p:ext uri="{D42A27DB-BD31-4B8C-83A1-F6EECF244321}">
                <p14:modId xmlns:p14="http://schemas.microsoft.com/office/powerpoint/2010/main" val="755410904"/>
              </p:ext>
            </p:extLst>
          </p:nvPr>
        </p:nvGraphicFramePr>
        <p:xfrm>
          <a:off x="7892431" y="1975443"/>
          <a:ext cx="3810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43417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E1172-89D8-482A-9161-3C67ED51B828}"/>
              </a:ext>
            </a:extLst>
          </p:cNvPr>
          <p:cNvSpPr>
            <a:spLocks noGrp="1"/>
          </p:cNvSpPr>
          <p:nvPr>
            <p:ph type="title"/>
          </p:nvPr>
        </p:nvSpPr>
        <p:spPr/>
        <p:txBody>
          <a:bodyPr/>
          <a:lstStyle/>
          <a:p>
            <a:r>
              <a:rPr lang="en-CA" dirty="0"/>
              <a:t>Assessment Methods</a:t>
            </a:r>
            <a:endParaRPr lang="en-US" dirty="0"/>
          </a:p>
        </p:txBody>
      </p:sp>
      <p:sp>
        <p:nvSpPr>
          <p:cNvPr id="3" name="Content Placeholder 2">
            <a:extLst>
              <a:ext uri="{FF2B5EF4-FFF2-40B4-BE49-F238E27FC236}">
                <a16:creationId xmlns:a16="http://schemas.microsoft.com/office/drawing/2014/main" id="{DFB3CD3A-A11D-4D51-8E7E-4B6CF7E499CC}"/>
              </a:ext>
            </a:extLst>
          </p:cNvPr>
          <p:cNvSpPr>
            <a:spLocks noGrp="1"/>
          </p:cNvSpPr>
          <p:nvPr>
            <p:ph idx="1"/>
          </p:nvPr>
        </p:nvSpPr>
        <p:spPr/>
        <p:txBody>
          <a:bodyPr/>
          <a:lstStyle/>
          <a:p>
            <a:r>
              <a:rPr lang="en-CA" dirty="0"/>
              <a:t>Self-Report</a:t>
            </a:r>
          </a:p>
          <a:p>
            <a:r>
              <a:rPr lang="en-CA" dirty="0"/>
              <a:t>Skills Test (Multiple Choice)</a:t>
            </a:r>
          </a:p>
          <a:p>
            <a:r>
              <a:rPr lang="en-CA" dirty="0"/>
              <a:t>Skills Test (Open Response)</a:t>
            </a:r>
          </a:p>
          <a:p>
            <a:r>
              <a:rPr lang="en-CA" dirty="0"/>
              <a:t>Analysis</a:t>
            </a:r>
            <a:endParaRPr lang="en-US" dirty="0"/>
          </a:p>
        </p:txBody>
      </p:sp>
      <p:pic>
        <p:nvPicPr>
          <p:cNvPr id="5" name="Picture 4" descr="Timeline&#10;&#10;Description automatically generated">
            <a:extLst>
              <a:ext uri="{FF2B5EF4-FFF2-40B4-BE49-F238E27FC236}">
                <a16:creationId xmlns:a16="http://schemas.microsoft.com/office/drawing/2014/main" id="{52C16315-2877-4D3A-AA1C-6E429DDC7B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4502" y="1690688"/>
            <a:ext cx="6737498" cy="3767740"/>
          </a:xfrm>
          <a:prstGeom prst="rect">
            <a:avLst/>
          </a:prstGeom>
        </p:spPr>
      </p:pic>
      <p:sp>
        <p:nvSpPr>
          <p:cNvPr id="7" name="TextBox 6">
            <a:extLst>
              <a:ext uri="{FF2B5EF4-FFF2-40B4-BE49-F238E27FC236}">
                <a16:creationId xmlns:a16="http://schemas.microsoft.com/office/drawing/2014/main" id="{E3E01269-FA67-4B84-8FF6-9455508CC0AA}"/>
              </a:ext>
            </a:extLst>
          </p:cNvPr>
          <p:cNvSpPr txBox="1"/>
          <p:nvPr/>
        </p:nvSpPr>
        <p:spPr>
          <a:xfrm>
            <a:off x="5377416" y="5520956"/>
            <a:ext cx="6097772" cy="307777"/>
          </a:xfrm>
          <a:prstGeom prst="rect">
            <a:avLst/>
          </a:prstGeom>
          <a:noFill/>
        </p:spPr>
        <p:txBody>
          <a:bodyPr wrap="square">
            <a:spAutoFit/>
          </a:bodyPr>
          <a:lstStyle/>
          <a:p>
            <a:r>
              <a:rPr lang="en-US" sz="1400" dirty="0">
                <a:hlinkClick r:id="rId3"/>
              </a:rPr>
              <a:t>https://dataliteracy.com/data-literacy-score/</a:t>
            </a:r>
            <a:r>
              <a:rPr lang="en-US" sz="1400" dirty="0"/>
              <a:t> </a:t>
            </a:r>
          </a:p>
        </p:txBody>
      </p:sp>
    </p:spTree>
    <p:extLst>
      <p:ext uri="{BB962C8B-B14F-4D97-AF65-F5344CB8AC3E}">
        <p14:creationId xmlns:p14="http://schemas.microsoft.com/office/powerpoint/2010/main" val="2947680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D61C0-43B0-43BF-B487-23B2B0D239EC}"/>
              </a:ext>
            </a:extLst>
          </p:cNvPr>
          <p:cNvSpPr>
            <a:spLocks noGrp="1"/>
          </p:cNvSpPr>
          <p:nvPr>
            <p:ph type="title"/>
          </p:nvPr>
        </p:nvSpPr>
        <p:spPr/>
        <p:txBody>
          <a:bodyPr/>
          <a:lstStyle/>
          <a:p>
            <a:r>
              <a:rPr lang="en-CA" dirty="0"/>
              <a:t>Methods</a:t>
            </a:r>
            <a:endParaRPr lang="en-US" dirty="0"/>
          </a:p>
        </p:txBody>
      </p:sp>
      <p:sp>
        <p:nvSpPr>
          <p:cNvPr id="3" name="Content Placeholder 2">
            <a:extLst>
              <a:ext uri="{FF2B5EF4-FFF2-40B4-BE49-F238E27FC236}">
                <a16:creationId xmlns:a16="http://schemas.microsoft.com/office/drawing/2014/main" id="{A78C26AC-4C30-4D0C-9781-665E662178DD}"/>
              </a:ext>
            </a:extLst>
          </p:cNvPr>
          <p:cNvSpPr>
            <a:spLocks noGrp="1"/>
          </p:cNvSpPr>
          <p:nvPr>
            <p:ph idx="1"/>
          </p:nvPr>
        </p:nvSpPr>
        <p:spPr/>
        <p:txBody>
          <a:bodyPr/>
          <a:lstStyle/>
          <a:p>
            <a:pPr marL="0" indent="0">
              <a:buNone/>
            </a:pPr>
            <a:r>
              <a:rPr lang="en-CA" dirty="0"/>
              <a:t>Self-Report</a:t>
            </a:r>
            <a:endParaRPr lang="en-US" dirty="0"/>
          </a:p>
        </p:txBody>
      </p:sp>
      <p:sp>
        <p:nvSpPr>
          <p:cNvPr id="7" name="TextBox 6">
            <a:extLst>
              <a:ext uri="{FF2B5EF4-FFF2-40B4-BE49-F238E27FC236}">
                <a16:creationId xmlns:a16="http://schemas.microsoft.com/office/drawing/2014/main" id="{5B37672D-2BE8-4663-9453-C27F2F3D50DB}"/>
              </a:ext>
            </a:extLst>
          </p:cNvPr>
          <p:cNvSpPr txBox="1"/>
          <p:nvPr/>
        </p:nvSpPr>
        <p:spPr>
          <a:xfrm>
            <a:off x="838200" y="5472429"/>
            <a:ext cx="8179095" cy="523220"/>
          </a:xfrm>
          <a:prstGeom prst="rect">
            <a:avLst/>
          </a:prstGeom>
          <a:noFill/>
        </p:spPr>
        <p:txBody>
          <a:bodyPr wrap="square">
            <a:spAutoFit/>
          </a:bodyPr>
          <a:lstStyle/>
          <a:p>
            <a:r>
              <a:rPr lang="en-US" sz="1400" dirty="0"/>
              <a:t>2019. Take the 17 Key Traits of Data Literacy Self-Assessment. Data Literacy. </a:t>
            </a:r>
            <a:r>
              <a:rPr lang="en-US" sz="1400" dirty="0">
                <a:hlinkClick r:id="rId2"/>
              </a:rPr>
              <a:t>https://dataliteracy.com/take-the-17-key-traits-self-assessment/</a:t>
            </a:r>
            <a:r>
              <a:rPr lang="en-US" sz="1400" dirty="0"/>
              <a:t> </a:t>
            </a:r>
          </a:p>
        </p:txBody>
      </p:sp>
      <p:pic>
        <p:nvPicPr>
          <p:cNvPr id="9" name="Picture 8">
            <a:extLst>
              <a:ext uri="{FF2B5EF4-FFF2-40B4-BE49-F238E27FC236}">
                <a16:creationId xmlns:a16="http://schemas.microsoft.com/office/drawing/2014/main" id="{E1354A6C-5448-4793-9D2D-B0DCE1726FEB}"/>
              </a:ext>
            </a:extLst>
          </p:cNvPr>
          <p:cNvPicPr>
            <a:picLocks noChangeAspect="1"/>
          </p:cNvPicPr>
          <p:nvPr/>
        </p:nvPicPr>
        <p:blipFill>
          <a:blip r:embed="rId3"/>
          <a:stretch>
            <a:fillRect/>
          </a:stretch>
        </p:blipFill>
        <p:spPr>
          <a:xfrm>
            <a:off x="3870251" y="1753330"/>
            <a:ext cx="6733950" cy="3537785"/>
          </a:xfrm>
          <a:prstGeom prst="rect">
            <a:avLst/>
          </a:prstGeom>
        </p:spPr>
      </p:pic>
      <p:sp>
        <p:nvSpPr>
          <p:cNvPr id="13" name="TextBox 12">
            <a:extLst>
              <a:ext uri="{FF2B5EF4-FFF2-40B4-BE49-F238E27FC236}">
                <a16:creationId xmlns:a16="http://schemas.microsoft.com/office/drawing/2014/main" id="{BF312376-BD34-4BA5-B267-A486FFD89EA7}"/>
              </a:ext>
            </a:extLst>
          </p:cNvPr>
          <p:cNvSpPr txBox="1"/>
          <p:nvPr/>
        </p:nvSpPr>
        <p:spPr>
          <a:xfrm>
            <a:off x="821365" y="6096667"/>
            <a:ext cx="6097772" cy="523220"/>
          </a:xfrm>
          <a:prstGeom prst="rect">
            <a:avLst/>
          </a:prstGeom>
          <a:noFill/>
        </p:spPr>
        <p:txBody>
          <a:bodyPr wrap="square">
            <a:spAutoFit/>
          </a:bodyPr>
          <a:lstStyle/>
          <a:p>
            <a:r>
              <a:rPr lang="en-US" sz="1400" dirty="0"/>
              <a:t>Ben Jones. 2022. A Data Literacy Assessment for Every Employee. Udemy. </a:t>
            </a:r>
            <a:r>
              <a:rPr lang="en-US" sz="1400" dirty="0">
                <a:hlinkClick r:id="rId4"/>
              </a:rPr>
              <a:t>https://business.udemy.com/resources/data-skills-assessment-template/</a:t>
            </a:r>
            <a:r>
              <a:rPr lang="en-US" sz="1400" dirty="0"/>
              <a:t>  </a:t>
            </a:r>
          </a:p>
        </p:txBody>
      </p:sp>
    </p:spTree>
    <p:extLst>
      <p:ext uri="{BB962C8B-B14F-4D97-AF65-F5344CB8AC3E}">
        <p14:creationId xmlns:p14="http://schemas.microsoft.com/office/powerpoint/2010/main" val="1285689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F7F03-42D9-479C-878B-556BA3D99B23}"/>
              </a:ext>
            </a:extLst>
          </p:cNvPr>
          <p:cNvSpPr>
            <a:spLocks noGrp="1"/>
          </p:cNvSpPr>
          <p:nvPr>
            <p:ph type="title"/>
          </p:nvPr>
        </p:nvSpPr>
        <p:spPr/>
        <p:txBody>
          <a:bodyPr/>
          <a:lstStyle/>
          <a:p>
            <a:r>
              <a:rPr lang="en-CA" dirty="0"/>
              <a:t>Defining Data Literacy</a:t>
            </a:r>
            <a:endParaRPr lang="en-US" dirty="0"/>
          </a:p>
        </p:txBody>
      </p:sp>
      <p:sp>
        <p:nvSpPr>
          <p:cNvPr id="3" name="Content Placeholder 2">
            <a:extLst>
              <a:ext uri="{FF2B5EF4-FFF2-40B4-BE49-F238E27FC236}">
                <a16:creationId xmlns:a16="http://schemas.microsoft.com/office/drawing/2014/main" id="{4A26617A-FABE-4111-8970-8A0B24BACFD0}"/>
              </a:ext>
            </a:extLst>
          </p:cNvPr>
          <p:cNvSpPr>
            <a:spLocks noGrp="1"/>
          </p:cNvSpPr>
          <p:nvPr>
            <p:ph idx="1"/>
          </p:nvPr>
        </p:nvSpPr>
        <p:spPr/>
        <p:txBody>
          <a:bodyPr/>
          <a:lstStyle/>
          <a:p>
            <a:pPr marL="0" indent="0">
              <a:buNone/>
            </a:pPr>
            <a:r>
              <a:rPr lang="en-US" dirty="0"/>
              <a:t>“Data literacy is the ability to collect, manage, evaluate, and apply data, in a critical manner” (p. 2). </a:t>
            </a:r>
          </a:p>
          <a:p>
            <a:pPr marL="0" indent="0">
              <a:buNone/>
            </a:pPr>
            <a:endParaRPr lang="en-US" dirty="0"/>
          </a:p>
        </p:txBody>
      </p:sp>
      <p:sp>
        <p:nvSpPr>
          <p:cNvPr id="5" name="TextBox 4">
            <a:extLst>
              <a:ext uri="{FF2B5EF4-FFF2-40B4-BE49-F238E27FC236}">
                <a16:creationId xmlns:a16="http://schemas.microsoft.com/office/drawing/2014/main" id="{332F975F-4729-428F-9AD0-84A1C05C0C3A}"/>
              </a:ext>
            </a:extLst>
          </p:cNvPr>
          <p:cNvSpPr txBox="1"/>
          <p:nvPr/>
        </p:nvSpPr>
        <p:spPr>
          <a:xfrm>
            <a:off x="838200" y="5573236"/>
            <a:ext cx="10634330" cy="830997"/>
          </a:xfrm>
          <a:prstGeom prst="rect">
            <a:avLst/>
          </a:prstGeom>
          <a:noFill/>
        </p:spPr>
        <p:txBody>
          <a:bodyPr wrap="square">
            <a:spAutoFit/>
          </a:bodyPr>
          <a:lstStyle/>
          <a:p>
            <a:r>
              <a:rPr lang="en-US" sz="1600" u="none" strike="noStrike" dirty="0">
                <a:effectLst/>
                <a:hlinkClick r:id="rId2"/>
              </a:rPr>
              <a:t>Chantel Ridsdale</a:t>
            </a:r>
            <a:r>
              <a:rPr lang="en-US" sz="1600" dirty="0"/>
              <a:t>, </a:t>
            </a:r>
            <a:r>
              <a:rPr lang="en-US" sz="1600" u="none" strike="noStrike" dirty="0">
                <a:effectLst/>
                <a:hlinkClick r:id="rId3"/>
              </a:rPr>
              <a:t>et.al.</a:t>
            </a:r>
            <a:r>
              <a:rPr lang="en-US" sz="1600" dirty="0"/>
              <a:t>. 2015. Strategies and Best Practices for Data Literacy Education. </a:t>
            </a:r>
            <a:r>
              <a:rPr lang="en-US" sz="1600" u="none" strike="noStrike" dirty="0">
                <a:effectLst/>
                <a:hlinkClick r:id="rId4"/>
              </a:rPr>
              <a:t>Dalhousie University</a:t>
            </a:r>
            <a:r>
              <a:rPr lang="en-US" sz="1600" dirty="0"/>
              <a:t>. </a:t>
            </a:r>
            <a:r>
              <a:rPr lang="en-US" sz="1600" dirty="0">
                <a:hlinkClick r:id="rId5"/>
              </a:rPr>
              <a:t>https://dalspace.library.dal.ca/bitstream/handle/10222/64578/Strategies%20and%20Best%20Practices%20for%20Data%20Literacy%20Education.pdf?sequence=1&amp;isAllowed=y</a:t>
            </a:r>
            <a:r>
              <a:rPr lang="en-US" sz="1600" dirty="0"/>
              <a:t>  (Open University)</a:t>
            </a:r>
          </a:p>
        </p:txBody>
      </p:sp>
      <p:sp>
        <p:nvSpPr>
          <p:cNvPr id="7" name="TextBox 6">
            <a:extLst>
              <a:ext uri="{FF2B5EF4-FFF2-40B4-BE49-F238E27FC236}">
                <a16:creationId xmlns:a16="http://schemas.microsoft.com/office/drawing/2014/main" id="{D47F7958-6773-41D4-A2CF-BC098BEEE75C}"/>
              </a:ext>
            </a:extLst>
          </p:cNvPr>
          <p:cNvSpPr txBox="1"/>
          <p:nvPr/>
        </p:nvSpPr>
        <p:spPr>
          <a:xfrm>
            <a:off x="838200" y="2713806"/>
            <a:ext cx="10515600" cy="1477328"/>
          </a:xfrm>
          <a:prstGeom prst="rect">
            <a:avLst/>
          </a:prstGeom>
          <a:noFill/>
        </p:spPr>
        <p:txBody>
          <a:bodyPr wrap="square">
            <a:spAutoFit/>
          </a:bodyPr>
          <a:lstStyle/>
          <a:p>
            <a:pPr marL="0" indent="0">
              <a:buNone/>
            </a:pPr>
            <a:r>
              <a:rPr lang="en-US" sz="1800" dirty="0"/>
              <a:t>“We define the core skills and competencies that comprise data literacy, using a thematic analysis of the elements of data literacy described in peer-reviewed literature. These competencies (23 in total) and their skills, knowledge, and expected tasks (64 in total) are organized under the top-level elements of the definition (data, collect, manage, evaluate, apply) and are categorized as conceptual competencies, core competencies, and advanced competencies.”</a:t>
            </a:r>
          </a:p>
        </p:txBody>
      </p:sp>
      <p:pic>
        <p:nvPicPr>
          <p:cNvPr id="9" name="Picture 8">
            <a:extLst>
              <a:ext uri="{FF2B5EF4-FFF2-40B4-BE49-F238E27FC236}">
                <a16:creationId xmlns:a16="http://schemas.microsoft.com/office/drawing/2014/main" id="{33B809CE-9EDF-41BC-85C6-AE4861BD327A}"/>
              </a:ext>
            </a:extLst>
          </p:cNvPr>
          <p:cNvPicPr>
            <a:picLocks noChangeAspect="1"/>
          </p:cNvPicPr>
          <p:nvPr/>
        </p:nvPicPr>
        <p:blipFill>
          <a:blip r:embed="rId6"/>
          <a:stretch>
            <a:fillRect/>
          </a:stretch>
        </p:blipFill>
        <p:spPr>
          <a:xfrm>
            <a:off x="2318810" y="4191134"/>
            <a:ext cx="7554379" cy="1314633"/>
          </a:xfrm>
          <a:prstGeom prst="rect">
            <a:avLst/>
          </a:prstGeom>
        </p:spPr>
      </p:pic>
    </p:spTree>
    <p:extLst>
      <p:ext uri="{BB962C8B-B14F-4D97-AF65-F5344CB8AC3E}">
        <p14:creationId xmlns:p14="http://schemas.microsoft.com/office/powerpoint/2010/main" val="9660448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D61C0-43B0-43BF-B487-23B2B0D239EC}"/>
              </a:ext>
            </a:extLst>
          </p:cNvPr>
          <p:cNvSpPr>
            <a:spLocks noGrp="1"/>
          </p:cNvSpPr>
          <p:nvPr>
            <p:ph type="title"/>
          </p:nvPr>
        </p:nvSpPr>
        <p:spPr/>
        <p:txBody>
          <a:bodyPr/>
          <a:lstStyle/>
          <a:p>
            <a:r>
              <a:rPr lang="en-CA" dirty="0"/>
              <a:t>Methods</a:t>
            </a:r>
            <a:endParaRPr lang="en-US" dirty="0"/>
          </a:p>
        </p:txBody>
      </p:sp>
      <p:sp>
        <p:nvSpPr>
          <p:cNvPr id="3" name="Content Placeholder 2">
            <a:extLst>
              <a:ext uri="{FF2B5EF4-FFF2-40B4-BE49-F238E27FC236}">
                <a16:creationId xmlns:a16="http://schemas.microsoft.com/office/drawing/2014/main" id="{A78C26AC-4C30-4D0C-9781-665E662178DD}"/>
              </a:ext>
            </a:extLst>
          </p:cNvPr>
          <p:cNvSpPr>
            <a:spLocks noGrp="1"/>
          </p:cNvSpPr>
          <p:nvPr>
            <p:ph idx="1"/>
          </p:nvPr>
        </p:nvSpPr>
        <p:spPr/>
        <p:txBody>
          <a:bodyPr/>
          <a:lstStyle/>
          <a:p>
            <a:pPr marL="0" indent="0">
              <a:buNone/>
            </a:pPr>
            <a:r>
              <a:rPr lang="en-CA" dirty="0"/>
              <a:t>Self-Report</a:t>
            </a:r>
            <a:endParaRPr lang="en-US" dirty="0"/>
          </a:p>
        </p:txBody>
      </p:sp>
      <p:sp>
        <p:nvSpPr>
          <p:cNvPr id="12" name="TextBox 11">
            <a:extLst>
              <a:ext uri="{FF2B5EF4-FFF2-40B4-BE49-F238E27FC236}">
                <a16:creationId xmlns:a16="http://schemas.microsoft.com/office/drawing/2014/main" id="{DED6EDF7-9153-4853-A940-28402FBF1DCB}"/>
              </a:ext>
            </a:extLst>
          </p:cNvPr>
          <p:cNvSpPr txBox="1"/>
          <p:nvPr/>
        </p:nvSpPr>
        <p:spPr>
          <a:xfrm>
            <a:off x="838200" y="5788680"/>
            <a:ext cx="8487440" cy="523220"/>
          </a:xfrm>
          <a:prstGeom prst="rect">
            <a:avLst/>
          </a:prstGeom>
          <a:noFill/>
        </p:spPr>
        <p:txBody>
          <a:bodyPr wrap="square">
            <a:spAutoFit/>
          </a:bodyPr>
          <a:lstStyle/>
          <a:p>
            <a:r>
              <a:rPr lang="en-US" sz="1400" dirty="0"/>
              <a:t>Canada School of Public Service. . How Data Literate Are You?. Government of Canada. </a:t>
            </a:r>
            <a:r>
              <a:rPr lang="en-US" sz="1400" dirty="0">
                <a:hlinkClick r:id="rId2"/>
              </a:rPr>
              <a:t>https://catalogue.csps-efpc.gc.ca/product?catalog=DDN302&amp;cm_locale=en</a:t>
            </a:r>
            <a:r>
              <a:rPr lang="en-US" sz="1400" dirty="0"/>
              <a:t>  </a:t>
            </a:r>
          </a:p>
        </p:txBody>
      </p:sp>
      <p:pic>
        <p:nvPicPr>
          <p:cNvPr id="14" name="Picture 13">
            <a:extLst>
              <a:ext uri="{FF2B5EF4-FFF2-40B4-BE49-F238E27FC236}">
                <a16:creationId xmlns:a16="http://schemas.microsoft.com/office/drawing/2014/main" id="{CE2AC36B-7C41-405C-8A9A-56D3F7B68E2B}"/>
              </a:ext>
            </a:extLst>
          </p:cNvPr>
          <p:cNvPicPr>
            <a:picLocks noChangeAspect="1"/>
          </p:cNvPicPr>
          <p:nvPr/>
        </p:nvPicPr>
        <p:blipFill>
          <a:blip r:embed="rId3"/>
          <a:stretch>
            <a:fillRect/>
          </a:stretch>
        </p:blipFill>
        <p:spPr>
          <a:xfrm>
            <a:off x="1584250" y="2434875"/>
            <a:ext cx="6100387" cy="3082850"/>
          </a:xfrm>
          <a:prstGeom prst="rect">
            <a:avLst/>
          </a:prstGeom>
        </p:spPr>
      </p:pic>
    </p:spTree>
    <p:extLst>
      <p:ext uri="{BB962C8B-B14F-4D97-AF65-F5344CB8AC3E}">
        <p14:creationId xmlns:p14="http://schemas.microsoft.com/office/powerpoint/2010/main" val="23602731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DEF5-7BA3-40A6-A043-1D47E6B0E598}"/>
              </a:ext>
            </a:extLst>
          </p:cNvPr>
          <p:cNvSpPr>
            <a:spLocks noGrp="1"/>
          </p:cNvSpPr>
          <p:nvPr>
            <p:ph type="title"/>
          </p:nvPr>
        </p:nvSpPr>
        <p:spPr/>
        <p:txBody>
          <a:bodyPr/>
          <a:lstStyle/>
          <a:p>
            <a:r>
              <a:rPr lang="en-CA" dirty="0"/>
              <a:t>Method</a:t>
            </a:r>
            <a:endParaRPr lang="en-US" dirty="0"/>
          </a:p>
        </p:txBody>
      </p:sp>
      <p:sp>
        <p:nvSpPr>
          <p:cNvPr id="3" name="Content Placeholder 2">
            <a:extLst>
              <a:ext uri="{FF2B5EF4-FFF2-40B4-BE49-F238E27FC236}">
                <a16:creationId xmlns:a16="http://schemas.microsoft.com/office/drawing/2014/main" id="{1EC93575-0435-49AE-932A-21F218689E4E}"/>
              </a:ext>
            </a:extLst>
          </p:cNvPr>
          <p:cNvSpPr>
            <a:spLocks noGrp="1"/>
          </p:cNvSpPr>
          <p:nvPr>
            <p:ph idx="1"/>
          </p:nvPr>
        </p:nvSpPr>
        <p:spPr/>
        <p:txBody>
          <a:bodyPr/>
          <a:lstStyle/>
          <a:p>
            <a:pPr marL="0" indent="0">
              <a:buNone/>
            </a:pPr>
            <a:r>
              <a:rPr lang="en-CA" dirty="0"/>
              <a:t>Skills Test (Open Response)</a:t>
            </a:r>
            <a:endParaRPr lang="en-US" dirty="0"/>
          </a:p>
        </p:txBody>
      </p:sp>
      <p:sp>
        <p:nvSpPr>
          <p:cNvPr id="7" name="TextBox 6">
            <a:extLst>
              <a:ext uri="{FF2B5EF4-FFF2-40B4-BE49-F238E27FC236}">
                <a16:creationId xmlns:a16="http://schemas.microsoft.com/office/drawing/2014/main" id="{F191126E-8C5C-4D62-B866-475129B466A1}"/>
              </a:ext>
            </a:extLst>
          </p:cNvPr>
          <p:cNvSpPr txBox="1"/>
          <p:nvPr/>
        </p:nvSpPr>
        <p:spPr>
          <a:xfrm>
            <a:off x="762886" y="5788680"/>
            <a:ext cx="9412472" cy="738664"/>
          </a:xfrm>
          <a:prstGeom prst="rect">
            <a:avLst/>
          </a:prstGeom>
          <a:noFill/>
        </p:spPr>
        <p:txBody>
          <a:bodyPr wrap="square">
            <a:spAutoFit/>
          </a:bodyPr>
          <a:lstStyle/>
          <a:p>
            <a:r>
              <a:rPr lang="en-US" sz="1400" dirty="0" err="1"/>
              <a:t>Questionmark</a:t>
            </a:r>
            <a:r>
              <a:rPr lang="en-US" sz="1400" dirty="0"/>
              <a:t> Data Literacy by Cambridge Assessment. </a:t>
            </a:r>
            <a:r>
              <a:rPr lang="en-US" sz="1400" dirty="0" err="1"/>
              <a:t>QuestionMark</a:t>
            </a:r>
            <a:r>
              <a:rPr lang="en-US" sz="1400" dirty="0"/>
              <a:t>. </a:t>
            </a:r>
            <a:r>
              <a:rPr lang="en-US" sz="1400" dirty="0">
                <a:hlinkClick r:id="rId2"/>
              </a:rPr>
              <a:t>https://www.questionmark.com/platform-services/questionmark-data-literacy-by-cambridge-assessments/</a:t>
            </a:r>
            <a:r>
              <a:rPr lang="en-US" sz="1400" dirty="0"/>
              <a:t> </a:t>
            </a:r>
          </a:p>
          <a:p>
            <a:r>
              <a:rPr lang="en-US" sz="1400" dirty="0" err="1"/>
              <a:t>WestEd</a:t>
            </a:r>
            <a:r>
              <a:rPr lang="en-US" sz="1400" dirty="0"/>
              <a:t>. Developing Assessments of Data Literacy. </a:t>
            </a:r>
            <a:r>
              <a:rPr lang="en-US" sz="1400" dirty="0">
                <a:hlinkClick r:id="rId3"/>
              </a:rPr>
              <a:t>https://www.wested.org/project/data-literacy-assessment-development/</a:t>
            </a:r>
            <a:r>
              <a:rPr lang="en-US" sz="1400" dirty="0"/>
              <a:t> </a:t>
            </a:r>
          </a:p>
        </p:txBody>
      </p:sp>
      <p:pic>
        <p:nvPicPr>
          <p:cNvPr id="9" name="Picture 8" descr="Graphical user interface&#10;&#10;Description automatically generated">
            <a:extLst>
              <a:ext uri="{FF2B5EF4-FFF2-40B4-BE49-F238E27FC236}">
                <a16:creationId xmlns:a16="http://schemas.microsoft.com/office/drawing/2014/main" id="{EA08CDF8-9D5E-4E9D-B94F-156FE5433F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0458" y="2520812"/>
            <a:ext cx="2962054" cy="2859914"/>
          </a:xfrm>
          <a:prstGeom prst="rect">
            <a:avLst/>
          </a:prstGeom>
        </p:spPr>
      </p:pic>
      <p:pic>
        <p:nvPicPr>
          <p:cNvPr id="11" name="Picture 10">
            <a:extLst>
              <a:ext uri="{FF2B5EF4-FFF2-40B4-BE49-F238E27FC236}">
                <a16:creationId xmlns:a16="http://schemas.microsoft.com/office/drawing/2014/main" id="{B9FA43A1-2213-4E96-9F27-FB7872630682}"/>
              </a:ext>
            </a:extLst>
          </p:cNvPr>
          <p:cNvPicPr>
            <a:picLocks noChangeAspect="1"/>
          </p:cNvPicPr>
          <p:nvPr/>
        </p:nvPicPr>
        <p:blipFill>
          <a:blip r:embed="rId5"/>
          <a:stretch>
            <a:fillRect/>
          </a:stretch>
        </p:blipFill>
        <p:spPr>
          <a:xfrm>
            <a:off x="4880378" y="2520812"/>
            <a:ext cx="2819916" cy="2859914"/>
          </a:xfrm>
          <a:prstGeom prst="rect">
            <a:avLst/>
          </a:prstGeom>
        </p:spPr>
      </p:pic>
    </p:spTree>
    <p:extLst>
      <p:ext uri="{BB962C8B-B14F-4D97-AF65-F5344CB8AC3E}">
        <p14:creationId xmlns:p14="http://schemas.microsoft.com/office/powerpoint/2010/main" val="1540991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DEF5-7BA3-40A6-A043-1D47E6B0E598}"/>
              </a:ext>
            </a:extLst>
          </p:cNvPr>
          <p:cNvSpPr>
            <a:spLocks noGrp="1"/>
          </p:cNvSpPr>
          <p:nvPr>
            <p:ph type="title"/>
          </p:nvPr>
        </p:nvSpPr>
        <p:spPr/>
        <p:txBody>
          <a:bodyPr/>
          <a:lstStyle/>
          <a:p>
            <a:r>
              <a:rPr lang="en-CA" dirty="0"/>
              <a:t>Method</a:t>
            </a:r>
            <a:endParaRPr lang="en-US" dirty="0"/>
          </a:p>
        </p:txBody>
      </p:sp>
      <p:sp>
        <p:nvSpPr>
          <p:cNvPr id="3" name="Content Placeholder 2">
            <a:extLst>
              <a:ext uri="{FF2B5EF4-FFF2-40B4-BE49-F238E27FC236}">
                <a16:creationId xmlns:a16="http://schemas.microsoft.com/office/drawing/2014/main" id="{1EC93575-0435-49AE-932A-21F218689E4E}"/>
              </a:ext>
            </a:extLst>
          </p:cNvPr>
          <p:cNvSpPr>
            <a:spLocks noGrp="1"/>
          </p:cNvSpPr>
          <p:nvPr>
            <p:ph idx="1"/>
          </p:nvPr>
        </p:nvSpPr>
        <p:spPr/>
        <p:txBody>
          <a:bodyPr/>
          <a:lstStyle/>
          <a:p>
            <a:pPr marL="0" indent="0">
              <a:buNone/>
            </a:pPr>
            <a:r>
              <a:rPr lang="en-CA" dirty="0"/>
              <a:t>Skills Test (Multiple Choice)</a:t>
            </a:r>
            <a:endParaRPr lang="en-US" dirty="0"/>
          </a:p>
        </p:txBody>
      </p:sp>
      <p:sp>
        <p:nvSpPr>
          <p:cNvPr id="5" name="TextBox 4">
            <a:extLst>
              <a:ext uri="{FF2B5EF4-FFF2-40B4-BE49-F238E27FC236}">
                <a16:creationId xmlns:a16="http://schemas.microsoft.com/office/drawing/2014/main" id="{300C340F-916F-4B98-83D7-1A511EFD8BB6}"/>
              </a:ext>
            </a:extLst>
          </p:cNvPr>
          <p:cNvSpPr txBox="1"/>
          <p:nvPr/>
        </p:nvSpPr>
        <p:spPr>
          <a:xfrm>
            <a:off x="838200" y="2551837"/>
            <a:ext cx="3128630" cy="1754326"/>
          </a:xfrm>
          <a:prstGeom prst="rect">
            <a:avLst/>
          </a:prstGeom>
          <a:noFill/>
        </p:spPr>
        <p:txBody>
          <a:bodyPr wrap="square">
            <a:spAutoFit/>
          </a:bodyPr>
          <a:lstStyle/>
          <a:p>
            <a:r>
              <a:rPr lang="en-US" dirty="0"/>
              <a:t>The objective here is t</a:t>
            </a:r>
            <a:r>
              <a:rPr lang="en-US" dirty="0">
                <a:effectLst/>
              </a:rPr>
              <a:t>o develop a multiple-choice (“MC”) assessment of students’ ability that compares favorably with more time-consuming, open response instruments.</a:t>
            </a:r>
            <a:endParaRPr lang="en-US" dirty="0"/>
          </a:p>
        </p:txBody>
      </p:sp>
      <p:sp>
        <p:nvSpPr>
          <p:cNvPr id="7" name="TextBox 6">
            <a:extLst>
              <a:ext uri="{FF2B5EF4-FFF2-40B4-BE49-F238E27FC236}">
                <a16:creationId xmlns:a16="http://schemas.microsoft.com/office/drawing/2014/main" id="{8B0F65DB-9C6C-4A0D-959C-89111A9D1B90}"/>
              </a:ext>
            </a:extLst>
          </p:cNvPr>
          <p:cNvSpPr txBox="1"/>
          <p:nvPr/>
        </p:nvSpPr>
        <p:spPr>
          <a:xfrm>
            <a:off x="838200" y="5807631"/>
            <a:ext cx="10146118" cy="738664"/>
          </a:xfrm>
          <a:prstGeom prst="rect">
            <a:avLst/>
          </a:prstGeom>
          <a:noFill/>
        </p:spPr>
        <p:txBody>
          <a:bodyPr wrap="square">
            <a:spAutoFit/>
          </a:bodyPr>
          <a:lstStyle/>
          <a:p>
            <a:r>
              <a:rPr lang="en-US" sz="1400" dirty="0"/>
              <a:t>Bill Zoellick, Molly </a:t>
            </a:r>
            <a:r>
              <a:rPr lang="en-US" sz="1400" dirty="0" err="1"/>
              <a:t>Schauffler</a:t>
            </a:r>
            <a:r>
              <a:rPr lang="en-US" sz="1400" dirty="0"/>
              <a:t>, Marcella </a:t>
            </a:r>
            <a:r>
              <a:rPr lang="en-US" sz="1400" dirty="0" err="1"/>
              <a:t>Flubacher</a:t>
            </a:r>
            <a:r>
              <a:rPr lang="en-US" sz="1400" dirty="0"/>
              <a:t>. Ryan </a:t>
            </a:r>
            <a:r>
              <a:rPr lang="en-US" sz="1400" dirty="0" err="1"/>
              <a:t>Weatherbee</a:t>
            </a:r>
            <a:r>
              <a:rPr lang="en-US" sz="1400" dirty="0"/>
              <a:t>, Hannah Webber. (2016). Data Literacy: Assessing Student Understanding of Variability in Data. Annual Meeting of the National Association for Research in Science Teaching. </a:t>
            </a:r>
            <a:r>
              <a:rPr lang="en-US" sz="1400" dirty="0">
                <a:hlinkClick r:id="rId2"/>
              </a:rPr>
              <a:t>https://www.researchgate.net/publication/301802243_Data_Literacy_Assessing_Student_Understanding_of_Variability_in_Data</a:t>
            </a:r>
            <a:r>
              <a:rPr lang="en-US" sz="1400" dirty="0"/>
              <a:t> </a:t>
            </a:r>
          </a:p>
        </p:txBody>
      </p:sp>
      <p:pic>
        <p:nvPicPr>
          <p:cNvPr id="9" name="Picture 8">
            <a:extLst>
              <a:ext uri="{FF2B5EF4-FFF2-40B4-BE49-F238E27FC236}">
                <a16:creationId xmlns:a16="http://schemas.microsoft.com/office/drawing/2014/main" id="{DAA35F08-3A26-4518-82E5-AAD7CC323123}"/>
              </a:ext>
            </a:extLst>
          </p:cNvPr>
          <p:cNvPicPr>
            <a:picLocks noChangeAspect="1"/>
          </p:cNvPicPr>
          <p:nvPr/>
        </p:nvPicPr>
        <p:blipFill>
          <a:blip r:embed="rId3"/>
          <a:stretch>
            <a:fillRect/>
          </a:stretch>
        </p:blipFill>
        <p:spPr>
          <a:xfrm>
            <a:off x="6327897" y="1690688"/>
            <a:ext cx="4441590" cy="3849378"/>
          </a:xfrm>
          <a:prstGeom prst="rect">
            <a:avLst/>
          </a:prstGeom>
        </p:spPr>
      </p:pic>
      <p:sp>
        <p:nvSpPr>
          <p:cNvPr id="13" name="TextBox 12">
            <a:extLst>
              <a:ext uri="{FF2B5EF4-FFF2-40B4-BE49-F238E27FC236}">
                <a16:creationId xmlns:a16="http://schemas.microsoft.com/office/drawing/2014/main" id="{1731E0B3-2184-45DC-966E-88C48F35D370}"/>
              </a:ext>
            </a:extLst>
          </p:cNvPr>
          <p:cNvSpPr txBox="1"/>
          <p:nvPr/>
        </p:nvSpPr>
        <p:spPr>
          <a:xfrm>
            <a:off x="838200" y="4298899"/>
            <a:ext cx="4905384" cy="1200329"/>
          </a:xfrm>
          <a:prstGeom prst="rect">
            <a:avLst/>
          </a:prstGeom>
          <a:noFill/>
        </p:spPr>
        <p:txBody>
          <a:bodyPr wrap="square">
            <a:spAutoFit/>
          </a:bodyPr>
          <a:lstStyle/>
          <a:p>
            <a:pPr marL="0" indent="0">
              <a:buNone/>
            </a:pPr>
            <a:r>
              <a:rPr lang="en-CA" sz="1800" dirty="0"/>
              <a:t>D</a:t>
            </a:r>
            <a:r>
              <a:rPr lang="en-US" sz="1800" dirty="0" err="1"/>
              <a:t>esign</a:t>
            </a:r>
            <a:r>
              <a:rPr lang="en-US" sz="1800" dirty="0"/>
              <a:t> and development effort using Rasch modeling. “The Rasch model assumes that the underlying construct that is being measured varies along a single dimension (Bond &amp; Fox, 2012).”</a:t>
            </a:r>
          </a:p>
        </p:txBody>
      </p:sp>
    </p:spTree>
    <p:extLst>
      <p:ext uri="{BB962C8B-B14F-4D97-AF65-F5344CB8AC3E}">
        <p14:creationId xmlns:p14="http://schemas.microsoft.com/office/powerpoint/2010/main" val="23319273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F3319-D3C2-474D-B736-C828E75B8158}"/>
              </a:ext>
            </a:extLst>
          </p:cNvPr>
          <p:cNvSpPr>
            <a:spLocks noGrp="1"/>
          </p:cNvSpPr>
          <p:nvPr>
            <p:ph type="title"/>
          </p:nvPr>
        </p:nvSpPr>
        <p:spPr/>
        <p:txBody>
          <a:bodyPr/>
          <a:lstStyle/>
          <a:p>
            <a:r>
              <a:rPr lang="en-CA" dirty="0"/>
              <a:t>Method</a:t>
            </a:r>
            <a:endParaRPr lang="en-US" dirty="0"/>
          </a:p>
        </p:txBody>
      </p:sp>
      <p:sp>
        <p:nvSpPr>
          <p:cNvPr id="3" name="Content Placeholder 2">
            <a:extLst>
              <a:ext uri="{FF2B5EF4-FFF2-40B4-BE49-F238E27FC236}">
                <a16:creationId xmlns:a16="http://schemas.microsoft.com/office/drawing/2014/main" id="{67C91DEA-4516-4006-8698-70C3446CA63B}"/>
              </a:ext>
            </a:extLst>
          </p:cNvPr>
          <p:cNvSpPr>
            <a:spLocks noGrp="1"/>
          </p:cNvSpPr>
          <p:nvPr>
            <p:ph idx="1"/>
          </p:nvPr>
        </p:nvSpPr>
        <p:spPr/>
        <p:txBody>
          <a:bodyPr/>
          <a:lstStyle/>
          <a:p>
            <a:pPr marL="0" indent="0">
              <a:buNone/>
            </a:pPr>
            <a:r>
              <a:rPr lang="en-CA" dirty="0"/>
              <a:t>Analysis</a:t>
            </a:r>
            <a:endParaRPr lang="en-US" dirty="0"/>
          </a:p>
        </p:txBody>
      </p:sp>
      <p:sp>
        <p:nvSpPr>
          <p:cNvPr id="7" name="TextBox 6">
            <a:extLst>
              <a:ext uri="{FF2B5EF4-FFF2-40B4-BE49-F238E27FC236}">
                <a16:creationId xmlns:a16="http://schemas.microsoft.com/office/drawing/2014/main" id="{B74A10FE-DB13-4F92-A044-6FF623E77320}"/>
              </a:ext>
            </a:extLst>
          </p:cNvPr>
          <p:cNvSpPr txBox="1"/>
          <p:nvPr/>
        </p:nvSpPr>
        <p:spPr>
          <a:xfrm>
            <a:off x="754911" y="5357793"/>
            <a:ext cx="10515600" cy="1169551"/>
          </a:xfrm>
          <a:prstGeom prst="rect">
            <a:avLst/>
          </a:prstGeom>
          <a:noFill/>
        </p:spPr>
        <p:txBody>
          <a:bodyPr wrap="square">
            <a:spAutoFit/>
          </a:bodyPr>
          <a:lstStyle/>
          <a:p>
            <a:r>
              <a:rPr lang="en-US" sz="1400" dirty="0" err="1"/>
              <a:t>Suryadi</a:t>
            </a:r>
            <a:r>
              <a:rPr lang="en-US" sz="1400" dirty="0"/>
              <a:t>, I K </a:t>
            </a:r>
            <a:r>
              <a:rPr lang="en-US" sz="1400" dirty="0" err="1"/>
              <a:t>Mahardika</a:t>
            </a:r>
            <a:r>
              <a:rPr lang="en-US" sz="1400" dirty="0"/>
              <a:t>, </a:t>
            </a:r>
            <a:r>
              <a:rPr lang="en-US" sz="1400" dirty="0" err="1"/>
              <a:t>Supeno</a:t>
            </a:r>
            <a:r>
              <a:rPr lang="en-US" sz="1400" dirty="0"/>
              <a:t>, </a:t>
            </a:r>
            <a:r>
              <a:rPr lang="en-US" sz="1400" dirty="0" err="1"/>
              <a:t>Sudarti</a:t>
            </a:r>
            <a:r>
              <a:rPr lang="en-US" sz="1400" dirty="0"/>
              <a:t>. (2021). Data literacy of high school students on physics learning. Journal of Physics: Conference Series. </a:t>
            </a:r>
            <a:r>
              <a:rPr lang="en-US" sz="1400" dirty="0">
                <a:hlinkClick r:id="rId2"/>
              </a:rPr>
              <a:t>https://www.researchgate.net/publication/350169382_Data_literacy_of_high_school_students_on_physics_learning</a:t>
            </a:r>
            <a:r>
              <a:rPr lang="en-US" sz="1400" dirty="0"/>
              <a:t> </a:t>
            </a:r>
          </a:p>
          <a:p>
            <a:endParaRPr lang="en-US" sz="1400" dirty="0"/>
          </a:p>
          <a:p>
            <a:r>
              <a:rPr lang="en-US" sz="1400" dirty="0"/>
              <a:t>A. J. </a:t>
            </a:r>
            <a:r>
              <a:rPr lang="en-US" sz="1400" dirty="0" err="1"/>
              <a:t>Kleinheksel</a:t>
            </a:r>
            <a:r>
              <a:rPr lang="en-US" sz="1400" dirty="0"/>
              <a:t>, Nicole </a:t>
            </a:r>
            <a:r>
              <a:rPr lang="en-US" sz="1400" dirty="0" err="1"/>
              <a:t>Rockich</a:t>
            </a:r>
            <a:r>
              <a:rPr lang="en-US" sz="1400" dirty="0"/>
              <a:t>-Winston, Huda Tawfik, Tasha R. Wyatt. (2020). Demystifying Content Analysis. American Journal of Pharmaceutical Education. </a:t>
            </a:r>
            <a:r>
              <a:rPr lang="en-US" sz="1400" dirty="0">
                <a:hlinkClick r:id="rId3"/>
              </a:rPr>
              <a:t>https://www.ncbi.nlm.nih.gov/pmc/articles/PMC7055418/</a:t>
            </a:r>
            <a:r>
              <a:rPr lang="en-US" sz="1400" dirty="0"/>
              <a:t> </a:t>
            </a:r>
          </a:p>
        </p:txBody>
      </p:sp>
      <p:sp>
        <p:nvSpPr>
          <p:cNvPr id="11" name="TextBox 10">
            <a:extLst>
              <a:ext uri="{FF2B5EF4-FFF2-40B4-BE49-F238E27FC236}">
                <a16:creationId xmlns:a16="http://schemas.microsoft.com/office/drawing/2014/main" id="{F34B389F-D64C-4606-87F5-4F541EDF44CD}"/>
              </a:ext>
            </a:extLst>
          </p:cNvPr>
          <p:cNvSpPr txBox="1"/>
          <p:nvPr/>
        </p:nvSpPr>
        <p:spPr>
          <a:xfrm>
            <a:off x="838200" y="2413337"/>
            <a:ext cx="2401990" cy="2031325"/>
          </a:xfrm>
          <a:prstGeom prst="rect">
            <a:avLst/>
          </a:prstGeom>
          <a:noFill/>
        </p:spPr>
        <p:txBody>
          <a:bodyPr wrap="square">
            <a:spAutoFit/>
          </a:bodyPr>
          <a:lstStyle/>
          <a:p>
            <a:r>
              <a:rPr lang="en-US" dirty="0"/>
              <a:t>E.g. Data literacy was measured on the 60 students using a written essay test of 6 items, according to the aspects contained in data literacy</a:t>
            </a:r>
          </a:p>
        </p:txBody>
      </p:sp>
      <p:pic>
        <p:nvPicPr>
          <p:cNvPr id="13" name="Picture 12" descr="Graphical user interface, text, application&#10;&#10;Description automatically generated">
            <a:extLst>
              <a:ext uri="{FF2B5EF4-FFF2-40B4-BE49-F238E27FC236}">
                <a16:creationId xmlns:a16="http://schemas.microsoft.com/office/drawing/2014/main" id="{7DC788A1-5D90-4645-B8A5-C24253A590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5750" y="2509860"/>
            <a:ext cx="7692384" cy="2094038"/>
          </a:xfrm>
          <a:prstGeom prst="rect">
            <a:avLst/>
          </a:prstGeom>
        </p:spPr>
      </p:pic>
    </p:spTree>
    <p:extLst>
      <p:ext uri="{BB962C8B-B14F-4D97-AF65-F5344CB8AC3E}">
        <p14:creationId xmlns:p14="http://schemas.microsoft.com/office/powerpoint/2010/main" val="2377572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02B0F-C149-432E-B7CD-DB01168EFEB1}"/>
              </a:ext>
            </a:extLst>
          </p:cNvPr>
          <p:cNvSpPr>
            <a:spLocks noGrp="1"/>
          </p:cNvSpPr>
          <p:nvPr>
            <p:ph type="title"/>
          </p:nvPr>
        </p:nvSpPr>
        <p:spPr/>
        <p:txBody>
          <a:bodyPr/>
          <a:lstStyle/>
          <a:p>
            <a:r>
              <a:rPr lang="en-CA" dirty="0"/>
              <a:t>Method</a:t>
            </a:r>
            <a:endParaRPr lang="en-US" dirty="0"/>
          </a:p>
        </p:txBody>
      </p:sp>
      <p:sp>
        <p:nvSpPr>
          <p:cNvPr id="3" name="Content Placeholder 2">
            <a:extLst>
              <a:ext uri="{FF2B5EF4-FFF2-40B4-BE49-F238E27FC236}">
                <a16:creationId xmlns:a16="http://schemas.microsoft.com/office/drawing/2014/main" id="{59308E87-416F-4810-987C-8EA7B448B8D0}"/>
              </a:ext>
            </a:extLst>
          </p:cNvPr>
          <p:cNvSpPr>
            <a:spLocks noGrp="1"/>
          </p:cNvSpPr>
          <p:nvPr>
            <p:ph idx="1"/>
          </p:nvPr>
        </p:nvSpPr>
        <p:spPr/>
        <p:txBody>
          <a:bodyPr/>
          <a:lstStyle/>
          <a:p>
            <a:pPr marL="0" indent="0">
              <a:buNone/>
            </a:pPr>
            <a:r>
              <a:rPr lang="en-CA" dirty="0"/>
              <a:t>Mixed</a:t>
            </a:r>
            <a:endParaRPr lang="en-US" dirty="0"/>
          </a:p>
        </p:txBody>
      </p:sp>
      <p:sp>
        <p:nvSpPr>
          <p:cNvPr id="5" name="TextBox 4">
            <a:extLst>
              <a:ext uri="{FF2B5EF4-FFF2-40B4-BE49-F238E27FC236}">
                <a16:creationId xmlns:a16="http://schemas.microsoft.com/office/drawing/2014/main" id="{C99CF7E7-890D-4613-9C08-25DB7513509A}"/>
              </a:ext>
            </a:extLst>
          </p:cNvPr>
          <p:cNvSpPr txBox="1"/>
          <p:nvPr/>
        </p:nvSpPr>
        <p:spPr>
          <a:xfrm>
            <a:off x="838200" y="2732088"/>
            <a:ext cx="3256221" cy="2031325"/>
          </a:xfrm>
          <a:prstGeom prst="rect">
            <a:avLst/>
          </a:prstGeom>
          <a:noFill/>
        </p:spPr>
        <p:txBody>
          <a:bodyPr wrap="square">
            <a:spAutoFit/>
          </a:bodyPr>
          <a:lstStyle/>
          <a:p>
            <a:r>
              <a:rPr lang="en-US" dirty="0"/>
              <a:t>Example: </a:t>
            </a:r>
          </a:p>
          <a:p>
            <a:r>
              <a:rPr lang="en-US" dirty="0"/>
              <a:t>Short 10-question quiz with a mix of attitude questions and objective questions to classify people into one of six 'data literacy' categories.</a:t>
            </a:r>
          </a:p>
          <a:p>
            <a:endParaRPr lang="en-US" dirty="0"/>
          </a:p>
        </p:txBody>
      </p:sp>
      <p:sp>
        <p:nvSpPr>
          <p:cNvPr id="7" name="TextBox 6">
            <a:extLst>
              <a:ext uri="{FF2B5EF4-FFF2-40B4-BE49-F238E27FC236}">
                <a16:creationId xmlns:a16="http://schemas.microsoft.com/office/drawing/2014/main" id="{17A51AB8-0326-4153-8B0B-13E8BC43E401}"/>
              </a:ext>
            </a:extLst>
          </p:cNvPr>
          <p:cNvSpPr txBox="1"/>
          <p:nvPr/>
        </p:nvSpPr>
        <p:spPr>
          <a:xfrm>
            <a:off x="752253" y="5846544"/>
            <a:ext cx="8264155" cy="369332"/>
          </a:xfrm>
          <a:prstGeom prst="rect">
            <a:avLst/>
          </a:prstGeom>
          <a:noFill/>
        </p:spPr>
        <p:txBody>
          <a:bodyPr wrap="square">
            <a:spAutoFit/>
          </a:bodyPr>
          <a:lstStyle/>
          <a:p>
            <a:r>
              <a:rPr lang="en-US" dirty="0"/>
              <a:t>2022. Data literacy assessment. </a:t>
            </a:r>
            <a:r>
              <a:rPr lang="en-US" dirty="0" err="1"/>
              <a:t>Aryng</a:t>
            </a:r>
            <a:r>
              <a:rPr lang="en-US" dirty="0"/>
              <a:t>. </a:t>
            </a:r>
            <a:r>
              <a:rPr lang="en-US" dirty="0">
                <a:hlinkClick r:id="rId2"/>
              </a:rPr>
              <a:t>https://aryng.com/data-literacy-test</a:t>
            </a:r>
            <a:r>
              <a:rPr lang="en-US" dirty="0"/>
              <a:t>   </a:t>
            </a:r>
          </a:p>
        </p:txBody>
      </p:sp>
      <p:pic>
        <p:nvPicPr>
          <p:cNvPr id="9" name="Picture 8">
            <a:extLst>
              <a:ext uri="{FF2B5EF4-FFF2-40B4-BE49-F238E27FC236}">
                <a16:creationId xmlns:a16="http://schemas.microsoft.com/office/drawing/2014/main" id="{C37AD1B6-3BB0-419D-8679-9FE560BE9B71}"/>
              </a:ext>
            </a:extLst>
          </p:cNvPr>
          <p:cNvPicPr>
            <a:picLocks noChangeAspect="1"/>
          </p:cNvPicPr>
          <p:nvPr/>
        </p:nvPicPr>
        <p:blipFill>
          <a:blip r:embed="rId3"/>
          <a:stretch>
            <a:fillRect/>
          </a:stretch>
        </p:blipFill>
        <p:spPr>
          <a:xfrm>
            <a:off x="4391246" y="1690688"/>
            <a:ext cx="5917915" cy="3795712"/>
          </a:xfrm>
          <a:prstGeom prst="rect">
            <a:avLst/>
          </a:prstGeom>
          <a:ln>
            <a:solidFill>
              <a:schemeClr val="accent1"/>
            </a:solidFill>
          </a:ln>
        </p:spPr>
      </p:pic>
    </p:spTree>
    <p:extLst>
      <p:ext uri="{BB962C8B-B14F-4D97-AF65-F5344CB8AC3E}">
        <p14:creationId xmlns:p14="http://schemas.microsoft.com/office/powerpoint/2010/main" val="36389537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B597687-45A7-4B25-BA3C-49D5A4BCAB25}"/>
              </a:ext>
            </a:extLst>
          </p:cNvPr>
          <p:cNvGraphicFramePr>
            <a:graphicFrameLocks noGrp="1"/>
          </p:cNvGraphicFramePr>
          <p:nvPr>
            <p:ph idx="1"/>
            <p:extLst>
              <p:ext uri="{D42A27DB-BD31-4B8C-83A1-F6EECF244321}">
                <p14:modId xmlns:p14="http://schemas.microsoft.com/office/powerpoint/2010/main" val="1789647711"/>
              </p:ext>
            </p:extLst>
          </p:nvPr>
        </p:nvGraphicFramePr>
        <p:xfrm>
          <a:off x="1637414" y="1995746"/>
          <a:ext cx="9163492" cy="3107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62955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80C48-DD54-4368-88C4-DC19794D30AE}"/>
              </a:ext>
            </a:extLst>
          </p:cNvPr>
          <p:cNvSpPr>
            <a:spLocks noGrp="1"/>
          </p:cNvSpPr>
          <p:nvPr>
            <p:ph type="title"/>
          </p:nvPr>
        </p:nvSpPr>
        <p:spPr/>
        <p:txBody>
          <a:bodyPr/>
          <a:lstStyle/>
          <a:p>
            <a:r>
              <a:rPr lang="en-CA" dirty="0"/>
              <a:t>Developing Data Literacy</a:t>
            </a:r>
            <a:endParaRPr lang="en-US" dirty="0"/>
          </a:p>
        </p:txBody>
      </p:sp>
      <p:graphicFrame>
        <p:nvGraphicFramePr>
          <p:cNvPr id="4" name="Table 4">
            <a:extLst>
              <a:ext uri="{FF2B5EF4-FFF2-40B4-BE49-F238E27FC236}">
                <a16:creationId xmlns:a16="http://schemas.microsoft.com/office/drawing/2014/main" id="{942182FD-2401-4EC9-810A-98414014CB7A}"/>
              </a:ext>
            </a:extLst>
          </p:cNvPr>
          <p:cNvGraphicFramePr>
            <a:graphicFrameLocks noGrp="1"/>
          </p:cNvGraphicFramePr>
          <p:nvPr>
            <p:ph idx="1"/>
            <p:extLst>
              <p:ext uri="{D42A27DB-BD31-4B8C-83A1-F6EECF244321}">
                <p14:modId xmlns:p14="http://schemas.microsoft.com/office/powerpoint/2010/main" val="2692806279"/>
              </p:ext>
            </p:extLst>
          </p:nvPr>
        </p:nvGraphicFramePr>
        <p:xfrm>
          <a:off x="838200" y="1825624"/>
          <a:ext cx="10515600" cy="3636262"/>
        </p:xfrm>
        <a:graphic>
          <a:graphicData uri="http://schemas.openxmlformats.org/drawingml/2006/table">
            <a:tbl>
              <a:tblPr firstRow="1" bandRow="1">
                <a:tableStyleId>{F5AB1C69-6EDB-4FF4-983F-18BD219EF322}</a:tableStyleId>
              </a:tblPr>
              <a:tblGrid>
                <a:gridCol w="5257800">
                  <a:extLst>
                    <a:ext uri="{9D8B030D-6E8A-4147-A177-3AD203B41FA5}">
                      <a16:colId xmlns:a16="http://schemas.microsoft.com/office/drawing/2014/main" val="153197233"/>
                    </a:ext>
                  </a:extLst>
                </a:gridCol>
                <a:gridCol w="5257800">
                  <a:extLst>
                    <a:ext uri="{9D8B030D-6E8A-4147-A177-3AD203B41FA5}">
                      <a16:colId xmlns:a16="http://schemas.microsoft.com/office/drawing/2014/main" val="1923699564"/>
                    </a:ext>
                  </a:extLst>
                </a:gridCol>
              </a:tblGrid>
              <a:tr h="527611">
                <a:tc>
                  <a:txBody>
                    <a:bodyPr/>
                    <a:lstStyle/>
                    <a:p>
                      <a:r>
                        <a:rPr lang="en-CA" dirty="0"/>
                        <a:t>Individual</a:t>
                      </a:r>
                      <a:endParaRPr lang="en-US" dirty="0"/>
                    </a:p>
                  </a:txBody>
                  <a:tcPr/>
                </a:tc>
                <a:tc>
                  <a:txBody>
                    <a:bodyPr/>
                    <a:lstStyle/>
                    <a:p>
                      <a:r>
                        <a:rPr lang="en-CA" dirty="0"/>
                        <a:t>Organizational</a:t>
                      </a:r>
                      <a:endParaRPr lang="en-US" dirty="0"/>
                    </a:p>
                  </a:txBody>
                  <a:tcPr/>
                </a:tc>
                <a:extLst>
                  <a:ext uri="{0D108BD9-81ED-4DB2-BD59-A6C34878D82A}">
                    <a16:rowId xmlns:a16="http://schemas.microsoft.com/office/drawing/2014/main" val="4025859777"/>
                  </a:ext>
                </a:extLst>
              </a:tr>
              <a:tr h="1036217">
                <a:tc>
                  <a:txBody>
                    <a:bodyPr/>
                    <a:lstStyle/>
                    <a:p>
                      <a:r>
                        <a:rPr lang="en-CA" dirty="0"/>
                        <a:t>Knowledge</a:t>
                      </a:r>
                      <a:endParaRPr lang="en-US" dirty="0"/>
                    </a:p>
                  </a:txBody>
                  <a:tcPr/>
                </a:tc>
                <a:tc>
                  <a:txBody>
                    <a:bodyPr/>
                    <a:lstStyle/>
                    <a:p>
                      <a:r>
                        <a:rPr lang="en-CA" dirty="0"/>
                        <a:t>Definitions</a:t>
                      </a:r>
                      <a:endParaRPr lang="en-US" dirty="0"/>
                    </a:p>
                  </a:txBody>
                  <a:tcPr/>
                </a:tc>
                <a:extLst>
                  <a:ext uri="{0D108BD9-81ED-4DB2-BD59-A6C34878D82A}">
                    <a16:rowId xmlns:a16="http://schemas.microsoft.com/office/drawing/2014/main" val="3718223370"/>
                  </a:ext>
                </a:extLst>
              </a:tr>
              <a:tr h="1036217">
                <a:tc>
                  <a:txBody>
                    <a:bodyPr/>
                    <a:lstStyle/>
                    <a:p>
                      <a:r>
                        <a:rPr lang="en-CA" dirty="0"/>
                        <a:t>Skills / Competencies</a:t>
                      </a:r>
                      <a:endParaRPr lang="en-US" dirty="0"/>
                    </a:p>
                  </a:txBody>
                  <a:tcPr/>
                </a:tc>
                <a:tc>
                  <a:txBody>
                    <a:bodyPr/>
                    <a:lstStyle/>
                    <a:p>
                      <a:r>
                        <a:rPr lang="en-CA" dirty="0"/>
                        <a:t>Capacities</a:t>
                      </a:r>
                      <a:endParaRPr lang="en-US" dirty="0"/>
                    </a:p>
                  </a:txBody>
                  <a:tcPr/>
                </a:tc>
                <a:extLst>
                  <a:ext uri="{0D108BD9-81ED-4DB2-BD59-A6C34878D82A}">
                    <a16:rowId xmlns:a16="http://schemas.microsoft.com/office/drawing/2014/main" val="3299492913"/>
                  </a:ext>
                </a:extLst>
              </a:tr>
              <a:tr h="1036217">
                <a:tc>
                  <a:txBody>
                    <a:bodyPr/>
                    <a:lstStyle/>
                    <a:p>
                      <a:r>
                        <a:rPr lang="en-CA" dirty="0"/>
                        <a:t>Attitudes</a:t>
                      </a:r>
                      <a:endParaRPr lang="en-US" dirty="0"/>
                    </a:p>
                  </a:txBody>
                  <a:tcPr/>
                </a:tc>
                <a:tc>
                  <a:txBody>
                    <a:bodyPr/>
                    <a:lstStyle/>
                    <a:p>
                      <a:r>
                        <a:rPr lang="en-CA" dirty="0"/>
                        <a:t>Practices</a:t>
                      </a:r>
                      <a:endParaRPr lang="en-US" dirty="0"/>
                    </a:p>
                  </a:txBody>
                  <a:tcPr/>
                </a:tc>
                <a:extLst>
                  <a:ext uri="{0D108BD9-81ED-4DB2-BD59-A6C34878D82A}">
                    <a16:rowId xmlns:a16="http://schemas.microsoft.com/office/drawing/2014/main" val="1039306136"/>
                  </a:ext>
                </a:extLst>
              </a:tr>
            </a:tbl>
          </a:graphicData>
        </a:graphic>
      </p:graphicFrame>
    </p:spTree>
    <p:extLst>
      <p:ext uri="{BB962C8B-B14F-4D97-AF65-F5344CB8AC3E}">
        <p14:creationId xmlns:p14="http://schemas.microsoft.com/office/powerpoint/2010/main" val="17110083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0B3E-4370-46D1-875B-D86824187781}"/>
              </a:ext>
            </a:extLst>
          </p:cNvPr>
          <p:cNvSpPr>
            <a:spLocks noGrp="1"/>
          </p:cNvSpPr>
          <p:nvPr>
            <p:ph type="title"/>
          </p:nvPr>
        </p:nvSpPr>
        <p:spPr/>
        <p:txBody>
          <a:bodyPr/>
          <a:lstStyle/>
          <a:p>
            <a:r>
              <a:rPr lang="en-CA" dirty="0"/>
              <a:t>Developing Data Literacy</a:t>
            </a:r>
            <a:endParaRPr lang="en-US" dirty="0"/>
          </a:p>
        </p:txBody>
      </p:sp>
      <p:sp>
        <p:nvSpPr>
          <p:cNvPr id="3" name="Content Placeholder 2">
            <a:extLst>
              <a:ext uri="{FF2B5EF4-FFF2-40B4-BE49-F238E27FC236}">
                <a16:creationId xmlns:a16="http://schemas.microsoft.com/office/drawing/2014/main" id="{E96EA5AF-D9B0-40D5-860E-F21F8D5F1913}"/>
              </a:ext>
            </a:extLst>
          </p:cNvPr>
          <p:cNvSpPr>
            <a:spLocks noGrp="1"/>
          </p:cNvSpPr>
          <p:nvPr>
            <p:ph idx="1"/>
          </p:nvPr>
        </p:nvSpPr>
        <p:spPr/>
        <p:txBody>
          <a:bodyPr/>
          <a:lstStyle/>
          <a:p>
            <a:r>
              <a:rPr lang="en-CA" dirty="0"/>
              <a:t>Data Literacy Programs</a:t>
            </a:r>
          </a:p>
          <a:p>
            <a:r>
              <a:rPr lang="en-CA" dirty="0"/>
              <a:t>Teaching and learning methods</a:t>
            </a:r>
          </a:p>
          <a:p>
            <a:r>
              <a:rPr lang="en-CA" dirty="0"/>
              <a:t>Individual learning resources</a:t>
            </a:r>
            <a:endParaRPr lang="en-US" dirty="0"/>
          </a:p>
        </p:txBody>
      </p:sp>
      <p:pic>
        <p:nvPicPr>
          <p:cNvPr id="7" name="Picture 6">
            <a:extLst>
              <a:ext uri="{FF2B5EF4-FFF2-40B4-BE49-F238E27FC236}">
                <a16:creationId xmlns:a16="http://schemas.microsoft.com/office/drawing/2014/main" id="{A041928A-9533-4E1D-A538-796136379B4A}"/>
              </a:ext>
            </a:extLst>
          </p:cNvPr>
          <p:cNvPicPr>
            <a:picLocks noChangeAspect="1"/>
          </p:cNvPicPr>
          <p:nvPr/>
        </p:nvPicPr>
        <p:blipFill>
          <a:blip r:embed="rId2"/>
          <a:stretch>
            <a:fillRect/>
          </a:stretch>
        </p:blipFill>
        <p:spPr>
          <a:xfrm>
            <a:off x="5946578" y="1414895"/>
            <a:ext cx="4934639" cy="5172797"/>
          </a:xfrm>
          <a:prstGeom prst="rect">
            <a:avLst/>
          </a:prstGeom>
        </p:spPr>
      </p:pic>
      <p:sp>
        <p:nvSpPr>
          <p:cNvPr id="9" name="TextBox 8">
            <a:extLst>
              <a:ext uri="{FF2B5EF4-FFF2-40B4-BE49-F238E27FC236}">
                <a16:creationId xmlns:a16="http://schemas.microsoft.com/office/drawing/2014/main" id="{12C622D0-9F70-4E3F-A150-6CEF07274CF8}"/>
              </a:ext>
            </a:extLst>
          </p:cNvPr>
          <p:cNvSpPr txBox="1"/>
          <p:nvPr/>
        </p:nvSpPr>
        <p:spPr>
          <a:xfrm>
            <a:off x="6270551" y="6418415"/>
            <a:ext cx="6097772" cy="338554"/>
          </a:xfrm>
          <a:prstGeom prst="rect">
            <a:avLst/>
          </a:prstGeom>
          <a:noFill/>
        </p:spPr>
        <p:txBody>
          <a:bodyPr wrap="square">
            <a:spAutoFit/>
          </a:bodyPr>
          <a:lstStyle/>
          <a:p>
            <a:r>
              <a:rPr lang="en-US" sz="1600" dirty="0">
                <a:hlinkClick r:id="rId3"/>
              </a:rPr>
              <a:t>https://www.pinterest.ca/pin/731905376935604058/?mt=login</a:t>
            </a:r>
            <a:r>
              <a:rPr lang="en-US" sz="1600" dirty="0"/>
              <a:t> </a:t>
            </a:r>
          </a:p>
        </p:txBody>
      </p:sp>
    </p:spTree>
    <p:extLst>
      <p:ext uri="{BB962C8B-B14F-4D97-AF65-F5344CB8AC3E}">
        <p14:creationId xmlns:p14="http://schemas.microsoft.com/office/powerpoint/2010/main" val="40843107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C4F-DC44-4321-9763-DD5F16C76E9C}"/>
              </a:ext>
            </a:extLst>
          </p:cNvPr>
          <p:cNvSpPr>
            <a:spLocks noGrp="1"/>
          </p:cNvSpPr>
          <p:nvPr>
            <p:ph type="title"/>
          </p:nvPr>
        </p:nvSpPr>
        <p:spPr/>
        <p:txBody>
          <a:bodyPr/>
          <a:lstStyle/>
          <a:p>
            <a:r>
              <a:rPr lang="en-CA" dirty="0"/>
              <a:t>Data Literacy Programs</a:t>
            </a:r>
            <a:endParaRPr lang="en-US" dirty="0"/>
          </a:p>
        </p:txBody>
      </p:sp>
      <p:sp>
        <p:nvSpPr>
          <p:cNvPr id="3" name="Content Placeholder 2">
            <a:extLst>
              <a:ext uri="{FF2B5EF4-FFF2-40B4-BE49-F238E27FC236}">
                <a16:creationId xmlns:a16="http://schemas.microsoft.com/office/drawing/2014/main" id="{4214DC6B-0721-4A3D-8E38-037175D6CB22}"/>
              </a:ext>
            </a:extLst>
          </p:cNvPr>
          <p:cNvSpPr>
            <a:spLocks noGrp="1"/>
          </p:cNvSpPr>
          <p:nvPr>
            <p:ph idx="1"/>
          </p:nvPr>
        </p:nvSpPr>
        <p:spPr/>
        <p:txBody>
          <a:bodyPr/>
          <a:lstStyle/>
          <a:p>
            <a:pPr marL="0" indent="0">
              <a:buNone/>
            </a:pPr>
            <a:r>
              <a:rPr lang="en-CA" dirty="0"/>
              <a:t>Methods and Examples</a:t>
            </a:r>
          </a:p>
          <a:p>
            <a:r>
              <a:rPr lang="en-CA" dirty="0"/>
              <a:t>Models and designs for data literacy program development</a:t>
            </a:r>
          </a:p>
          <a:p>
            <a:r>
              <a:rPr lang="en-CA" dirty="0"/>
              <a:t>Extant Data literacy training programs and curricula</a:t>
            </a:r>
          </a:p>
          <a:p>
            <a:pPr marL="0" indent="0">
              <a:buNone/>
            </a:pPr>
            <a:endParaRPr lang="en-US" dirty="0"/>
          </a:p>
        </p:txBody>
      </p:sp>
      <p:pic>
        <p:nvPicPr>
          <p:cNvPr id="6" name="Picture 5" descr="Diagram, bubble chart&#10;&#10;Description automatically generated">
            <a:extLst>
              <a:ext uri="{FF2B5EF4-FFF2-40B4-BE49-F238E27FC236}">
                <a16:creationId xmlns:a16="http://schemas.microsoft.com/office/drawing/2014/main" id="{C9B805AA-96AA-4E99-BB3D-54297D8A8B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500" y="3457496"/>
            <a:ext cx="5149709" cy="2719467"/>
          </a:xfrm>
          <a:prstGeom prst="rect">
            <a:avLst/>
          </a:prstGeom>
        </p:spPr>
      </p:pic>
      <p:sp>
        <p:nvSpPr>
          <p:cNvPr id="8" name="TextBox 7">
            <a:extLst>
              <a:ext uri="{FF2B5EF4-FFF2-40B4-BE49-F238E27FC236}">
                <a16:creationId xmlns:a16="http://schemas.microsoft.com/office/drawing/2014/main" id="{C38EB7D7-ACC5-4C60-BC53-0DEE283534C6}"/>
              </a:ext>
            </a:extLst>
          </p:cNvPr>
          <p:cNvSpPr txBox="1"/>
          <p:nvPr/>
        </p:nvSpPr>
        <p:spPr>
          <a:xfrm>
            <a:off x="1070787" y="6338986"/>
            <a:ext cx="10050426" cy="307777"/>
          </a:xfrm>
          <a:prstGeom prst="rect">
            <a:avLst/>
          </a:prstGeom>
          <a:noFill/>
        </p:spPr>
        <p:txBody>
          <a:bodyPr wrap="square">
            <a:spAutoFit/>
          </a:bodyPr>
          <a:lstStyle/>
          <a:p>
            <a:r>
              <a:rPr lang="en-US" sz="1400" dirty="0">
                <a:hlinkClick r:id="rId3"/>
              </a:rPr>
              <a:t>https://community.alteryx.com/t5/Women-of-Analytics/To-require-Data-Literacy-for-every-university-student-what-does/td-p/542076</a:t>
            </a:r>
            <a:r>
              <a:rPr lang="en-US" sz="1400" dirty="0"/>
              <a:t> </a:t>
            </a:r>
          </a:p>
        </p:txBody>
      </p:sp>
    </p:spTree>
    <p:extLst>
      <p:ext uri="{BB962C8B-B14F-4D97-AF65-F5344CB8AC3E}">
        <p14:creationId xmlns:p14="http://schemas.microsoft.com/office/powerpoint/2010/main" val="25257066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DC757-A144-41D8-81B5-4DEAA28C701F}"/>
              </a:ext>
            </a:extLst>
          </p:cNvPr>
          <p:cNvSpPr>
            <a:spLocks noGrp="1"/>
          </p:cNvSpPr>
          <p:nvPr>
            <p:ph type="title"/>
          </p:nvPr>
        </p:nvSpPr>
        <p:spPr/>
        <p:txBody>
          <a:bodyPr/>
          <a:lstStyle/>
          <a:p>
            <a:r>
              <a:rPr lang="en-CA" dirty="0"/>
              <a:t>Method</a:t>
            </a:r>
            <a:endParaRPr lang="en-US" dirty="0"/>
          </a:p>
        </p:txBody>
      </p:sp>
      <p:sp>
        <p:nvSpPr>
          <p:cNvPr id="3" name="Content Placeholder 2">
            <a:extLst>
              <a:ext uri="{FF2B5EF4-FFF2-40B4-BE49-F238E27FC236}">
                <a16:creationId xmlns:a16="http://schemas.microsoft.com/office/drawing/2014/main" id="{E926071E-3CCC-4C22-82B1-A27B7DA02FDD}"/>
              </a:ext>
            </a:extLst>
          </p:cNvPr>
          <p:cNvSpPr>
            <a:spLocks noGrp="1"/>
          </p:cNvSpPr>
          <p:nvPr>
            <p:ph idx="1"/>
          </p:nvPr>
        </p:nvSpPr>
        <p:spPr/>
        <p:txBody>
          <a:bodyPr/>
          <a:lstStyle/>
          <a:p>
            <a:pPr marL="0" indent="0">
              <a:buNone/>
            </a:pPr>
            <a:r>
              <a:rPr lang="en-US" dirty="0"/>
              <a:t>A Roadmap for Creating a Data Literacy Program</a:t>
            </a:r>
          </a:p>
        </p:txBody>
      </p:sp>
      <p:sp>
        <p:nvSpPr>
          <p:cNvPr id="5" name="TextBox 4">
            <a:extLst>
              <a:ext uri="{FF2B5EF4-FFF2-40B4-BE49-F238E27FC236}">
                <a16:creationId xmlns:a16="http://schemas.microsoft.com/office/drawing/2014/main" id="{EC7AF489-4B81-47AF-B9D0-22BAD2E9F059}"/>
              </a:ext>
            </a:extLst>
          </p:cNvPr>
          <p:cNvSpPr txBox="1"/>
          <p:nvPr/>
        </p:nvSpPr>
        <p:spPr>
          <a:xfrm>
            <a:off x="838200" y="6327145"/>
            <a:ext cx="10515600" cy="369332"/>
          </a:xfrm>
          <a:prstGeom prst="rect">
            <a:avLst/>
          </a:prstGeom>
          <a:noFill/>
        </p:spPr>
        <p:txBody>
          <a:bodyPr wrap="square">
            <a:spAutoFit/>
          </a:bodyPr>
          <a:lstStyle/>
          <a:p>
            <a:r>
              <a:rPr lang="en-US" dirty="0"/>
              <a:t>Matt Cowell, </a:t>
            </a:r>
            <a:r>
              <a:rPr lang="en-US" dirty="0" err="1"/>
              <a:t>QuantHub</a:t>
            </a:r>
            <a:r>
              <a:rPr lang="en-US" dirty="0"/>
              <a:t> </a:t>
            </a:r>
            <a:r>
              <a:rPr lang="en-US" dirty="0">
                <a:hlinkClick r:id="rId2"/>
              </a:rPr>
              <a:t>https://quanthub.com/data-literacy-program/</a:t>
            </a:r>
            <a:r>
              <a:rPr lang="en-US" dirty="0"/>
              <a:t> </a:t>
            </a:r>
          </a:p>
        </p:txBody>
      </p:sp>
      <p:pic>
        <p:nvPicPr>
          <p:cNvPr id="7" name="Picture 6" descr="Diagram&#10;&#10;Description automatically generated">
            <a:extLst>
              <a:ext uri="{FF2B5EF4-FFF2-40B4-BE49-F238E27FC236}">
                <a16:creationId xmlns:a16="http://schemas.microsoft.com/office/drawing/2014/main" id="{7D1EFB75-0C00-49A1-9615-B6FD06FB96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670" y="2417669"/>
            <a:ext cx="6642821" cy="4075206"/>
          </a:xfrm>
          <a:prstGeom prst="rect">
            <a:avLst/>
          </a:prstGeom>
        </p:spPr>
      </p:pic>
      <p:pic>
        <p:nvPicPr>
          <p:cNvPr id="9" name="Picture 8" descr="Graphical user interface, chart, application&#10;&#10;Description automatically generated">
            <a:extLst>
              <a:ext uri="{FF2B5EF4-FFF2-40B4-BE49-F238E27FC236}">
                <a16:creationId xmlns:a16="http://schemas.microsoft.com/office/drawing/2014/main" id="{A887AA1F-9C56-4C0D-8C71-49E0BB76A8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8730" y="3514668"/>
            <a:ext cx="2904564" cy="2737908"/>
          </a:xfrm>
          <a:prstGeom prst="rect">
            <a:avLst/>
          </a:prstGeom>
        </p:spPr>
      </p:pic>
      <p:sp>
        <p:nvSpPr>
          <p:cNvPr id="13" name="TextBox 12">
            <a:extLst>
              <a:ext uri="{FF2B5EF4-FFF2-40B4-BE49-F238E27FC236}">
                <a16:creationId xmlns:a16="http://schemas.microsoft.com/office/drawing/2014/main" id="{FB875A10-E68D-4ACA-9DB6-100CE2737DD1}"/>
              </a:ext>
            </a:extLst>
          </p:cNvPr>
          <p:cNvSpPr txBox="1"/>
          <p:nvPr/>
        </p:nvSpPr>
        <p:spPr>
          <a:xfrm>
            <a:off x="838200" y="3475820"/>
            <a:ext cx="1501001" cy="1754326"/>
          </a:xfrm>
          <a:prstGeom prst="rect">
            <a:avLst/>
          </a:prstGeom>
          <a:noFill/>
        </p:spPr>
        <p:txBody>
          <a:bodyPr wrap="square">
            <a:spAutoFit/>
          </a:bodyPr>
          <a:lstStyle/>
          <a:p>
            <a:r>
              <a:rPr lang="en-US" dirty="0"/>
              <a:t>Individual and team data literacy learning and development plans</a:t>
            </a:r>
          </a:p>
        </p:txBody>
      </p:sp>
    </p:spTree>
    <p:extLst>
      <p:ext uri="{BB962C8B-B14F-4D97-AF65-F5344CB8AC3E}">
        <p14:creationId xmlns:p14="http://schemas.microsoft.com/office/powerpoint/2010/main" val="2500664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4A3FF-4E17-468D-A744-66268E713FD8}"/>
              </a:ext>
            </a:extLst>
          </p:cNvPr>
          <p:cNvSpPr>
            <a:spLocks noGrp="1"/>
          </p:cNvSpPr>
          <p:nvPr>
            <p:ph type="title"/>
          </p:nvPr>
        </p:nvSpPr>
        <p:spPr/>
        <p:txBody>
          <a:bodyPr/>
          <a:lstStyle/>
          <a:p>
            <a:r>
              <a:rPr lang="en-CA" dirty="0"/>
              <a:t>Defining Data Literacy</a:t>
            </a:r>
            <a:endParaRPr lang="en-US" dirty="0"/>
          </a:p>
        </p:txBody>
      </p:sp>
      <p:sp>
        <p:nvSpPr>
          <p:cNvPr id="3" name="Content Placeholder 2">
            <a:extLst>
              <a:ext uri="{FF2B5EF4-FFF2-40B4-BE49-F238E27FC236}">
                <a16:creationId xmlns:a16="http://schemas.microsoft.com/office/drawing/2014/main" id="{52787F2B-431C-49E5-B34B-0F666B5B21FC}"/>
              </a:ext>
            </a:extLst>
          </p:cNvPr>
          <p:cNvSpPr>
            <a:spLocks noGrp="1"/>
          </p:cNvSpPr>
          <p:nvPr>
            <p:ph idx="1"/>
          </p:nvPr>
        </p:nvSpPr>
        <p:spPr/>
        <p:txBody>
          <a:bodyPr/>
          <a:lstStyle/>
          <a:p>
            <a:pPr marL="0" indent="0">
              <a:buNone/>
            </a:pPr>
            <a:r>
              <a:rPr lang="en-US" dirty="0"/>
              <a:t>Wolff, et.al. 2016. “Data literacy is the ability to ask and answer real-world questions from large and small data sets through an inquiry process, with consideration of ethical use of data.”</a:t>
            </a:r>
          </a:p>
        </p:txBody>
      </p:sp>
      <p:sp>
        <p:nvSpPr>
          <p:cNvPr id="7" name="TextBox 6">
            <a:extLst>
              <a:ext uri="{FF2B5EF4-FFF2-40B4-BE49-F238E27FC236}">
                <a16:creationId xmlns:a16="http://schemas.microsoft.com/office/drawing/2014/main" id="{BAB2DF9D-0019-48A1-9FED-10A9A6AB525F}"/>
              </a:ext>
            </a:extLst>
          </p:cNvPr>
          <p:cNvSpPr txBox="1"/>
          <p:nvPr/>
        </p:nvSpPr>
        <p:spPr>
          <a:xfrm>
            <a:off x="838200" y="5388570"/>
            <a:ext cx="10515600" cy="923330"/>
          </a:xfrm>
          <a:prstGeom prst="rect">
            <a:avLst/>
          </a:prstGeom>
          <a:noFill/>
        </p:spPr>
        <p:txBody>
          <a:bodyPr wrap="square">
            <a:spAutoFit/>
          </a:bodyPr>
          <a:lstStyle/>
          <a:p>
            <a:r>
              <a:rPr lang="en-US" dirty="0"/>
              <a:t>Annika Wolff, Daniel Gooch, Jose J. </a:t>
            </a:r>
            <a:r>
              <a:rPr lang="en-US" dirty="0" err="1"/>
              <a:t>Cavero</a:t>
            </a:r>
            <a:r>
              <a:rPr lang="en-US" dirty="0"/>
              <a:t> Montaner, Umar Rashid, Gerd </a:t>
            </a:r>
            <a:r>
              <a:rPr lang="en-US" dirty="0" err="1"/>
              <a:t>Kortuem</a:t>
            </a:r>
            <a:r>
              <a:rPr lang="en-US" dirty="0"/>
              <a:t>. 2016. Creating an understanding of data literacy for a data-driven society. </a:t>
            </a:r>
            <a:r>
              <a:rPr lang="en-US" dirty="0">
                <a:hlinkClick r:id="rId2"/>
              </a:rPr>
              <a:t>https://openjournals.uwaterloo.ca/index.php/JoCI/article/view/3275</a:t>
            </a:r>
            <a:r>
              <a:rPr lang="en-US" dirty="0"/>
              <a:t>  </a:t>
            </a:r>
          </a:p>
        </p:txBody>
      </p:sp>
      <p:pic>
        <p:nvPicPr>
          <p:cNvPr id="9" name="Picture 8">
            <a:extLst>
              <a:ext uri="{FF2B5EF4-FFF2-40B4-BE49-F238E27FC236}">
                <a16:creationId xmlns:a16="http://schemas.microsoft.com/office/drawing/2014/main" id="{15841460-3ECC-49EB-BB91-D0E3EC51E6BF}"/>
              </a:ext>
            </a:extLst>
          </p:cNvPr>
          <p:cNvPicPr>
            <a:picLocks noChangeAspect="1"/>
          </p:cNvPicPr>
          <p:nvPr/>
        </p:nvPicPr>
        <p:blipFill>
          <a:blip r:embed="rId3"/>
          <a:stretch>
            <a:fillRect/>
          </a:stretch>
        </p:blipFill>
        <p:spPr>
          <a:xfrm>
            <a:off x="6158024" y="3105900"/>
            <a:ext cx="4915586" cy="2114845"/>
          </a:xfrm>
          <a:prstGeom prst="rect">
            <a:avLst/>
          </a:prstGeom>
        </p:spPr>
      </p:pic>
      <p:sp>
        <p:nvSpPr>
          <p:cNvPr id="11" name="TextBox 10">
            <a:extLst>
              <a:ext uri="{FF2B5EF4-FFF2-40B4-BE49-F238E27FC236}">
                <a16:creationId xmlns:a16="http://schemas.microsoft.com/office/drawing/2014/main" id="{7C854A41-F7D3-4EF1-AA33-3CE9A61A89D0}"/>
              </a:ext>
            </a:extLst>
          </p:cNvPr>
          <p:cNvSpPr txBox="1"/>
          <p:nvPr/>
        </p:nvSpPr>
        <p:spPr>
          <a:xfrm>
            <a:off x="810734" y="3155682"/>
            <a:ext cx="5223244" cy="2031325"/>
          </a:xfrm>
          <a:prstGeom prst="rect">
            <a:avLst/>
          </a:prstGeom>
          <a:noFill/>
        </p:spPr>
        <p:txBody>
          <a:bodyPr wrap="square">
            <a:spAutoFit/>
          </a:bodyPr>
          <a:lstStyle/>
          <a:p>
            <a:r>
              <a:rPr lang="en-US" dirty="0"/>
              <a:t>“It is based on core practical and creative skills, with the ability to extend knowledge of specialist data handling skills according to goals. These include the abilities to select, clean, </a:t>
            </a:r>
            <a:r>
              <a:rPr lang="en-US" dirty="0" err="1"/>
              <a:t>analyse</a:t>
            </a:r>
            <a:r>
              <a:rPr lang="en-US" dirty="0"/>
              <a:t>, </a:t>
            </a:r>
            <a:r>
              <a:rPr lang="en-US" dirty="0" err="1"/>
              <a:t>visualise</a:t>
            </a:r>
            <a:r>
              <a:rPr lang="en-US" dirty="0"/>
              <a:t>, critique and interpret data, as well as to communicate stories from data and to use data as part of a design process.”</a:t>
            </a:r>
          </a:p>
        </p:txBody>
      </p:sp>
    </p:spTree>
    <p:extLst>
      <p:ext uri="{BB962C8B-B14F-4D97-AF65-F5344CB8AC3E}">
        <p14:creationId xmlns:p14="http://schemas.microsoft.com/office/powerpoint/2010/main" val="8837143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7BE91-E910-4C97-A6FD-CEFB00CCAA1D}"/>
              </a:ext>
            </a:extLst>
          </p:cNvPr>
          <p:cNvSpPr>
            <a:spLocks noGrp="1"/>
          </p:cNvSpPr>
          <p:nvPr>
            <p:ph type="title"/>
          </p:nvPr>
        </p:nvSpPr>
        <p:spPr/>
        <p:txBody>
          <a:bodyPr/>
          <a:lstStyle/>
          <a:p>
            <a:r>
              <a:rPr lang="en-CA" dirty="0"/>
              <a:t>Method</a:t>
            </a:r>
            <a:endParaRPr lang="en-US" dirty="0"/>
          </a:p>
        </p:txBody>
      </p:sp>
      <p:sp>
        <p:nvSpPr>
          <p:cNvPr id="3" name="Content Placeholder 2">
            <a:extLst>
              <a:ext uri="{FF2B5EF4-FFF2-40B4-BE49-F238E27FC236}">
                <a16:creationId xmlns:a16="http://schemas.microsoft.com/office/drawing/2014/main" id="{25CF3B79-1C3A-4F2A-B47D-C238584DD533}"/>
              </a:ext>
            </a:extLst>
          </p:cNvPr>
          <p:cNvSpPr>
            <a:spLocks noGrp="1"/>
          </p:cNvSpPr>
          <p:nvPr>
            <p:ph idx="1"/>
          </p:nvPr>
        </p:nvSpPr>
        <p:spPr/>
        <p:txBody>
          <a:bodyPr/>
          <a:lstStyle/>
          <a:p>
            <a:pPr marL="0" indent="0">
              <a:buNone/>
            </a:pPr>
            <a:r>
              <a:rPr lang="en-US" dirty="0"/>
              <a:t>The Data Literacy Imperative </a:t>
            </a:r>
          </a:p>
          <a:p>
            <a:pPr marL="0" indent="0">
              <a:buNone/>
            </a:pPr>
            <a:r>
              <a:rPr lang="en-US" dirty="0"/>
              <a:t>Part I: Building a Data Literacy </a:t>
            </a:r>
          </a:p>
          <a:p>
            <a:pPr marL="0" indent="0">
              <a:buNone/>
            </a:pPr>
            <a:r>
              <a:rPr lang="en-US" dirty="0"/>
              <a:t>Program</a:t>
            </a:r>
          </a:p>
        </p:txBody>
      </p:sp>
      <p:sp>
        <p:nvSpPr>
          <p:cNvPr id="5" name="TextBox 4">
            <a:extLst>
              <a:ext uri="{FF2B5EF4-FFF2-40B4-BE49-F238E27FC236}">
                <a16:creationId xmlns:a16="http://schemas.microsoft.com/office/drawing/2014/main" id="{955335A7-68C3-4DB5-BF3E-459673C4D19D}"/>
              </a:ext>
            </a:extLst>
          </p:cNvPr>
          <p:cNvSpPr txBox="1"/>
          <p:nvPr/>
        </p:nvSpPr>
        <p:spPr>
          <a:xfrm>
            <a:off x="838200" y="5111571"/>
            <a:ext cx="3876675" cy="1200329"/>
          </a:xfrm>
          <a:prstGeom prst="rect">
            <a:avLst/>
          </a:prstGeom>
          <a:noFill/>
        </p:spPr>
        <p:txBody>
          <a:bodyPr wrap="square">
            <a:spAutoFit/>
          </a:bodyPr>
          <a:lstStyle/>
          <a:p>
            <a:r>
              <a:rPr lang="en-US" dirty="0"/>
              <a:t>Dave Wells, </a:t>
            </a:r>
            <a:r>
              <a:rPr lang="en-US" dirty="0" err="1"/>
              <a:t>Eckerson</a:t>
            </a:r>
            <a:r>
              <a:rPr lang="en-US" dirty="0"/>
              <a:t> Group </a:t>
            </a:r>
            <a:r>
              <a:rPr lang="en-US" dirty="0">
                <a:hlinkClick r:id="rId2"/>
              </a:rPr>
              <a:t>https://www.eckerson.com/articles/the-data-literacy-imperative-part-i-building-a-data-literacy-program</a:t>
            </a:r>
            <a:r>
              <a:rPr lang="en-US" dirty="0"/>
              <a:t> </a:t>
            </a:r>
          </a:p>
        </p:txBody>
      </p:sp>
      <p:pic>
        <p:nvPicPr>
          <p:cNvPr id="7" name="Picture 6" descr="Diagram&#10;&#10;Description automatically generated">
            <a:extLst>
              <a:ext uri="{FF2B5EF4-FFF2-40B4-BE49-F238E27FC236}">
                <a16:creationId xmlns:a16="http://schemas.microsoft.com/office/drawing/2014/main" id="{225ABA16-1493-4AB2-93DA-B8F6964B06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0114" y="1987550"/>
            <a:ext cx="6638925" cy="4505325"/>
          </a:xfrm>
          <a:prstGeom prst="rect">
            <a:avLst/>
          </a:prstGeom>
        </p:spPr>
      </p:pic>
    </p:spTree>
    <p:extLst>
      <p:ext uri="{BB962C8B-B14F-4D97-AF65-F5344CB8AC3E}">
        <p14:creationId xmlns:p14="http://schemas.microsoft.com/office/powerpoint/2010/main" val="6202664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2AFF1-9AA5-4BE0-96B2-B13126403310}"/>
              </a:ext>
            </a:extLst>
          </p:cNvPr>
          <p:cNvSpPr>
            <a:spLocks noGrp="1"/>
          </p:cNvSpPr>
          <p:nvPr>
            <p:ph type="title"/>
          </p:nvPr>
        </p:nvSpPr>
        <p:spPr/>
        <p:txBody>
          <a:bodyPr/>
          <a:lstStyle/>
          <a:p>
            <a:r>
              <a:rPr lang="en-CA" dirty="0"/>
              <a:t>Method</a:t>
            </a:r>
            <a:endParaRPr lang="en-US" dirty="0"/>
          </a:p>
        </p:txBody>
      </p:sp>
      <p:sp>
        <p:nvSpPr>
          <p:cNvPr id="3" name="Content Placeholder 2">
            <a:extLst>
              <a:ext uri="{FF2B5EF4-FFF2-40B4-BE49-F238E27FC236}">
                <a16:creationId xmlns:a16="http://schemas.microsoft.com/office/drawing/2014/main" id="{113B4164-6AE9-4D86-9997-0A4EE8905779}"/>
              </a:ext>
            </a:extLst>
          </p:cNvPr>
          <p:cNvSpPr>
            <a:spLocks noGrp="1"/>
          </p:cNvSpPr>
          <p:nvPr>
            <p:ph idx="1"/>
          </p:nvPr>
        </p:nvSpPr>
        <p:spPr/>
        <p:txBody>
          <a:bodyPr/>
          <a:lstStyle/>
          <a:p>
            <a:pPr marL="0" indent="0">
              <a:buNone/>
            </a:pPr>
            <a:r>
              <a:rPr lang="en-US" dirty="0"/>
              <a:t>The Data Literacy Imperative - Part IV: Developing Data Literacy</a:t>
            </a:r>
          </a:p>
        </p:txBody>
      </p:sp>
      <p:sp>
        <p:nvSpPr>
          <p:cNvPr id="4" name="TextBox 3">
            <a:extLst>
              <a:ext uri="{FF2B5EF4-FFF2-40B4-BE49-F238E27FC236}">
                <a16:creationId xmlns:a16="http://schemas.microsoft.com/office/drawing/2014/main" id="{8F9828D5-52A1-4750-873A-682164F994CA}"/>
              </a:ext>
            </a:extLst>
          </p:cNvPr>
          <p:cNvSpPr txBox="1"/>
          <p:nvPr/>
        </p:nvSpPr>
        <p:spPr>
          <a:xfrm>
            <a:off x="838200" y="4834572"/>
            <a:ext cx="2962275" cy="1477328"/>
          </a:xfrm>
          <a:prstGeom prst="rect">
            <a:avLst/>
          </a:prstGeom>
          <a:noFill/>
        </p:spPr>
        <p:txBody>
          <a:bodyPr wrap="square">
            <a:spAutoFit/>
          </a:bodyPr>
          <a:lstStyle/>
          <a:p>
            <a:r>
              <a:rPr lang="en-US" dirty="0"/>
              <a:t>Dave Wells, </a:t>
            </a:r>
            <a:r>
              <a:rPr lang="en-US" dirty="0" err="1"/>
              <a:t>Eckerson</a:t>
            </a:r>
            <a:r>
              <a:rPr lang="en-US" dirty="0"/>
              <a:t> Group </a:t>
            </a:r>
            <a:r>
              <a:rPr lang="en-US" dirty="0">
                <a:hlinkClick r:id="rId2"/>
              </a:rPr>
              <a:t>https://www.eckerson.com/articles/the-data-literacy-imperative-part-iv-developing-data-literacy</a:t>
            </a:r>
            <a:r>
              <a:rPr lang="en-US" dirty="0"/>
              <a:t> </a:t>
            </a:r>
          </a:p>
        </p:txBody>
      </p:sp>
      <p:pic>
        <p:nvPicPr>
          <p:cNvPr id="6" name="Picture 5" descr="Timeline&#10;&#10;Description automatically generated">
            <a:extLst>
              <a:ext uri="{FF2B5EF4-FFF2-40B4-BE49-F238E27FC236}">
                <a16:creationId xmlns:a16="http://schemas.microsoft.com/office/drawing/2014/main" id="{D9DE5042-5C6C-421A-98E1-1D79D23EF1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5372" y="2520950"/>
            <a:ext cx="7553325" cy="3790950"/>
          </a:xfrm>
          <a:prstGeom prst="rect">
            <a:avLst/>
          </a:prstGeom>
        </p:spPr>
      </p:pic>
    </p:spTree>
    <p:extLst>
      <p:ext uri="{BB962C8B-B14F-4D97-AF65-F5344CB8AC3E}">
        <p14:creationId xmlns:p14="http://schemas.microsoft.com/office/powerpoint/2010/main" val="30837599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0D4F7-088A-45D2-B2AE-FDE37275570C}"/>
              </a:ext>
            </a:extLst>
          </p:cNvPr>
          <p:cNvSpPr>
            <a:spLocks noGrp="1"/>
          </p:cNvSpPr>
          <p:nvPr>
            <p:ph type="title"/>
          </p:nvPr>
        </p:nvSpPr>
        <p:spPr/>
        <p:txBody>
          <a:bodyPr/>
          <a:lstStyle/>
          <a:p>
            <a:r>
              <a:rPr lang="en-CA" dirty="0"/>
              <a:t>Example</a:t>
            </a:r>
            <a:endParaRPr lang="en-US" dirty="0"/>
          </a:p>
        </p:txBody>
      </p:sp>
      <p:sp>
        <p:nvSpPr>
          <p:cNvPr id="3" name="Content Placeholder 2">
            <a:extLst>
              <a:ext uri="{FF2B5EF4-FFF2-40B4-BE49-F238E27FC236}">
                <a16:creationId xmlns:a16="http://schemas.microsoft.com/office/drawing/2014/main" id="{C91FB2E8-3BCE-438B-BD23-D42B048A8CDA}"/>
              </a:ext>
            </a:extLst>
          </p:cNvPr>
          <p:cNvSpPr>
            <a:spLocks noGrp="1"/>
          </p:cNvSpPr>
          <p:nvPr>
            <p:ph idx="1"/>
          </p:nvPr>
        </p:nvSpPr>
        <p:spPr/>
        <p:txBody>
          <a:bodyPr/>
          <a:lstStyle/>
          <a:p>
            <a:pPr marL="0" indent="0">
              <a:buNone/>
            </a:pPr>
            <a:r>
              <a:rPr lang="en-CA" dirty="0"/>
              <a:t>UNESCO  Digital Literacy Global Framework </a:t>
            </a:r>
            <a:endParaRPr lang="en-US" dirty="0"/>
          </a:p>
        </p:txBody>
      </p:sp>
      <p:sp>
        <p:nvSpPr>
          <p:cNvPr id="5" name="TextBox 4">
            <a:extLst>
              <a:ext uri="{FF2B5EF4-FFF2-40B4-BE49-F238E27FC236}">
                <a16:creationId xmlns:a16="http://schemas.microsoft.com/office/drawing/2014/main" id="{BB9141C4-14F5-4EB7-9D38-66F2518F709E}"/>
              </a:ext>
            </a:extLst>
          </p:cNvPr>
          <p:cNvSpPr txBox="1"/>
          <p:nvPr/>
        </p:nvSpPr>
        <p:spPr>
          <a:xfrm>
            <a:off x="369480" y="5292169"/>
            <a:ext cx="10231179" cy="1348511"/>
          </a:xfrm>
          <a:prstGeom prst="rect">
            <a:avLst/>
          </a:prstGeom>
          <a:noFill/>
        </p:spPr>
        <p:txBody>
          <a:bodyPr wrap="square">
            <a:spAutoFit/>
          </a:bodyPr>
          <a:lstStyle/>
          <a:p>
            <a:pPr marL="457200">
              <a:lnSpc>
                <a:spcPct val="115000"/>
              </a:lnSpc>
              <a:spcAft>
                <a:spcPts val="0"/>
              </a:spcAft>
            </a:pPr>
            <a:r>
              <a:rPr lang="en-US" sz="1200" dirty="0">
                <a:solidFill>
                  <a:srgbClr val="000000"/>
                </a:solidFill>
                <a:effectLst/>
                <a:latin typeface="Arial" panose="020B0604020202020204" pitchFamily="34" charset="0"/>
              </a:rPr>
              <a:t>Published by the UNESCO Institute for Statistics, is part of the Global Alliance to Monitor Learning (</a:t>
            </a:r>
            <a:r>
              <a:rPr lang="en-US" sz="1200" u="sng" dirty="0">
                <a:solidFill>
                  <a:srgbClr val="004466"/>
                </a:solidFill>
                <a:effectLst/>
                <a:latin typeface="Arial" panose="020B0604020202020204" pitchFamily="34" charset="0"/>
                <a:hlinkClick r:id="rId2"/>
              </a:rPr>
              <a:t>GAML</a:t>
            </a:r>
            <a:r>
              <a:rPr lang="en-US" sz="1200" dirty="0">
                <a:solidFill>
                  <a:srgbClr val="000000"/>
                </a:solidFill>
                <a:effectLst/>
                <a:latin typeface="Arial" panose="020B0604020202020204" pitchFamily="34" charset="0"/>
              </a:rPr>
              <a:t>), a </a:t>
            </a:r>
            <a:r>
              <a:rPr lang="en-US" sz="1200" u="sng" dirty="0">
                <a:solidFill>
                  <a:srgbClr val="004466"/>
                </a:solidFill>
                <a:effectLst/>
                <a:latin typeface="Arial" panose="020B0604020202020204" pitchFamily="34" charset="0"/>
                <a:hlinkClick r:id="rId3"/>
              </a:rPr>
              <a:t>Digital Literacy Global Framework</a:t>
            </a:r>
            <a:r>
              <a:rPr lang="en-US" sz="1200" dirty="0">
                <a:solidFill>
                  <a:srgbClr val="000000"/>
                </a:solidFill>
                <a:effectLst/>
                <a:latin typeface="Arial" panose="020B0604020202020204" pitchFamily="34" charset="0"/>
              </a:rPr>
              <a:t> was developed, </a:t>
            </a:r>
            <a:r>
              <a:rPr lang="en-US" sz="1200" u="sng" dirty="0">
                <a:solidFill>
                  <a:srgbClr val="004466"/>
                </a:solidFill>
                <a:effectLst/>
                <a:latin typeface="Arial" panose="020B0604020202020204" pitchFamily="34" charset="0"/>
                <a:hlinkClick r:id="rId4"/>
              </a:rPr>
              <a:t>http://uis.unesco.org/en/blog/digital-literacy-skills-framework-measure</a:t>
            </a:r>
            <a:r>
              <a:rPr lang="en-US" sz="1200" dirty="0">
                <a:solidFill>
                  <a:srgbClr val="000000"/>
                </a:solidFill>
                <a:effectLst/>
                <a:latin typeface="Arial" panose="020B0604020202020204" pitchFamily="34" charset="0"/>
              </a:rPr>
              <a:t> </a:t>
            </a:r>
          </a:p>
          <a:p>
            <a:pPr marL="457200">
              <a:lnSpc>
                <a:spcPct val="115000"/>
              </a:lnSpc>
              <a:spcAft>
                <a:spcPts val="0"/>
              </a:spcAft>
            </a:pPr>
            <a:r>
              <a:rPr lang="en-US" sz="1200" i="1" u="sng" dirty="0">
                <a:solidFill>
                  <a:srgbClr val="004466"/>
                </a:solidFill>
                <a:effectLst/>
                <a:latin typeface="Arial" panose="020B0604020202020204" pitchFamily="34" charset="0"/>
              </a:rPr>
              <a:t>A Global Framework of Reference on Digital Literacy Skills for Indicator 4.4.2 </a:t>
            </a:r>
            <a:r>
              <a:rPr lang="en-US" sz="1200" i="1" dirty="0">
                <a:solidFill>
                  <a:srgbClr val="000000"/>
                </a:solidFill>
                <a:effectLst/>
                <a:latin typeface="Arial" panose="020B0604020202020204" pitchFamily="34" charset="0"/>
              </a:rPr>
              <a:t> </a:t>
            </a:r>
            <a:r>
              <a:rPr lang="en-US" sz="1200" u="sng" dirty="0">
                <a:solidFill>
                  <a:srgbClr val="004466"/>
                </a:solidFill>
                <a:effectLst/>
                <a:latin typeface="Arial" panose="020B0604020202020204" pitchFamily="34" charset="0"/>
                <a:hlinkClick r:id="rId3"/>
              </a:rPr>
              <a:t>http://uis.unesco.org/sites/default/files/documents/ip51-global-framework-reference-digital-literacy-skills-2018-en.pdf</a:t>
            </a:r>
            <a:endParaRPr lang="en-US" sz="1200" dirty="0">
              <a:solidFill>
                <a:srgbClr val="000000"/>
              </a:solidFill>
              <a:effectLst/>
              <a:latin typeface="Arial" panose="020B0604020202020204" pitchFamily="34" charset="0"/>
            </a:endParaRPr>
          </a:p>
          <a:p>
            <a:pPr marL="457200">
              <a:lnSpc>
                <a:spcPct val="115000"/>
              </a:lnSpc>
              <a:spcAft>
                <a:spcPts val="1000"/>
              </a:spcAft>
            </a:pPr>
            <a:r>
              <a:rPr lang="en-US" sz="1200" i="1" dirty="0">
                <a:solidFill>
                  <a:srgbClr val="000000"/>
                </a:solidFill>
                <a:effectLst/>
                <a:latin typeface="Arial" panose="020B0604020202020204" pitchFamily="34" charset="0"/>
              </a:rPr>
              <a:t>Recommendations on Assessment Tools for Monitoring Digital Literacy within UNESCO DLGF </a:t>
            </a:r>
            <a:r>
              <a:rPr lang="en-US" sz="1200" u="sng" dirty="0">
                <a:solidFill>
                  <a:srgbClr val="004466"/>
                </a:solidFill>
                <a:effectLst/>
                <a:latin typeface="Arial" panose="020B0604020202020204" pitchFamily="34" charset="0"/>
                <a:hlinkClick r:id="rId5"/>
              </a:rPr>
              <a:t>http://gaml.uis.unesco.org/wp-content/uploads/sites/2/2018/12/4.4.2_02-Assessment-tools-for-monitoring-digital-literacy.pdf</a:t>
            </a:r>
            <a:endParaRPr lang="en-US" sz="1200" dirty="0">
              <a:solidFill>
                <a:srgbClr val="000000"/>
              </a:solidFill>
              <a:effectLst/>
              <a:latin typeface="Arial" panose="020B0604020202020204" pitchFamily="34" charset="0"/>
            </a:endParaRPr>
          </a:p>
        </p:txBody>
      </p:sp>
      <p:pic>
        <p:nvPicPr>
          <p:cNvPr id="9" name="Picture 8">
            <a:extLst>
              <a:ext uri="{FF2B5EF4-FFF2-40B4-BE49-F238E27FC236}">
                <a16:creationId xmlns:a16="http://schemas.microsoft.com/office/drawing/2014/main" id="{C979938C-AE94-4081-A68B-0B45DBE860DD}"/>
              </a:ext>
            </a:extLst>
          </p:cNvPr>
          <p:cNvPicPr>
            <a:picLocks noChangeAspect="1"/>
          </p:cNvPicPr>
          <p:nvPr/>
        </p:nvPicPr>
        <p:blipFill>
          <a:blip r:embed="rId6"/>
          <a:stretch>
            <a:fillRect/>
          </a:stretch>
        </p:blipFill>
        <p:spPr>
          <a:xfrm>
            <a:off x="1562376" y="2286556"/>
            <a:ext cx="5114420" cy="2870675"/>
          </a:xfrm>
          <a:prstGeom prst="rect">
            <a:avLst/>
          </a:prstGeom>
        </p:spPr>
      </p:pic>
      <p:sp>
        <p:nvSpPr>
          <p:cNvPr id="11" name="TextBox 10">
            <a:extLst>
              <a:ext uri="{FF2B5EF4-FFF2-40B4-BE49-F238E27FC236}">
                <a16:creationId xmlns:a16="http://schemas.microsoft.com/office/drawing/2014/main" id="{7DBFED7B-56B6-4D20-BBCC-AF9A86F4D162}"/>
              </a:ext>
            </a:extLst>
          </p:cNvPr>
          <p:cNvSpPr txBox="1"/>
          <p:nvPr/>
        </p:nvSpPr>
        <p:spPr>
          <a:xfrm>
            <a:off x="6932427" y="2706230"/>
            <a:ext cx="4670351" cy="2031325"/>
          </a:xfrm>
          <a:prstGeom prst="rect">
            <a:avLst/>
          </a:prstGeom>
          <a:noFill/>
        </p:spPr>
        <p:txBody>
          <a:bodyPr wrap="square">
            <a:spAutoFit/>
          </a:bodyPr>
          <a:lstStyle/>
          <a:p>
            <a:r>
              <a:rPr lang="en-US" dirty="0">
                <a:latin typeface="Arial" panose="020B0604020202020204" pitchFamily="34" charset="0"/>
              </a:rPr>
              <a:t>S</a:t>
            </a:r>
            <a:r>
              <a:rPr lang="en-US" dirty="0">
                <a:effectLst/>
                <a:latin typeface="Arial" panose="020B0604020202020204" pitchFamily="34" charset="0"/>
              </a:rPr>
              <a:t>ix of the national frameworks (Costa Rica, India, Kenya, Philippines, Chile and British</a:t>
            </a:r>
            <a:br>
              <a:rPr lang="en-US" dirty="0"/>
            </a:br>
            <a:r>
              <a:rPr lang="en-US" dirty="0">
                <a:effectLst/>
                <a:latin typeface="Arial" panose="020B0604020202020204" pitchFamily="34" charset="0"/>
              </a:rPr>
              <a:t>Columbia (Canada)) that are most clearly written with regard to the competency areas, as well as the three enterprise frameworks to map against the </a:t>
            </a:r>
            <a:r>
              <a:rPr lang="en-US" dirty="0" err="1">
                <a:effectLst/>
                <a:latin typeface="Arial" panose="020B0604020202020204" pitchFamily="34" charset="0"/>
              </a:rPr>
              <a:t>DigComp</a:t>
            </a:r>
            <a:r>
              <a:rPr lang="en-US" dirty="0">
                <a:effectLst/>
                <a:latin typeface="Arial" panose="020B0604020202020204" pitchFamily="34" charset="0"/>
              </a:rPr>
              <a:t> 2.0 framework</a:t>
            </a:r>
            <a:endParaRPr lang="en-US" dirty="0"/>
          </a:p>
        </p:txBody>
      </p:sp>
    </p:spTree>
    <p:extLst>
      <p:ext uri="{BB962C8B-B14F-4D97-AF65-F5344CB8AC3E}">
        <p14:creationId xmlns:p14="http://schemas.microsoft.com/office/powerpoint/2010/main" val="39211432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62373BA-7F58-403B-880B-974C0A83458E}"/>
              </a:ext>
            </a:extLst>
          </p:cNvPr>
          <p:cNvPicPr>
            <a:picLocks noChangeAspect="1"/>
          </p:cNvPicPr>
          <p:nvPr/>
        </p:nvPicPr>
        <p:blipFill>
          <a:blip r:embed="rId2"/>
          <a:stretch>
            <a:fillRect/>
          </a:stretch>
        </p:blipFill>
        <p:spPr>
          <a:xfrm>
            <a:off x="919307" y="2488321"/>
            <a:ext cx="4737213" cy="2711311"/>
          </a:xfrm>
          <a:prstGeom prst="rect">
            <a:avLst/>
          </a:prstGeom>
        </p:spPr>
      </p:pic>
      <p:sp>
        <p:nvSpPr>
          <p:cNvPr id="2" name="Title 1">
            <a:extLst>
              <a:ext uri="{FF2B5EF4-FFF2-40B4-BE49-F238E27FC236}">
                <a16:creationId xmlns:a16="http://schemas.microsoft.com/office/drawing/2014/main" id="{FCA0CBCC-AD6A-4CE1-AB4E-2D7D2040EB2B}"/>
              </a:ext>
            </a:extLst>
          </p:cNvPr>
          <p:cNvSpPr>
            <a:spLocks noGrp="1"/>
          </p:cNvSpPr>
          <p:nvPr>
            <p:ph type="title"/>
          </p:nvPr>
        </p:nvSpPr>
        <p:spPr/>
        <p:txBody>
          <a:bodyPr/>
          <a:lstStyle/>
          <a:p>
            <a:r>
              <a:rPr lang="en-CA" dirty="0"/>
              <a:t>Example</a:t>
            </a:r>
            <a:endParaRPr lang="en-US" dirty="0"/>
          </a:p>
        </p:txBody>
      </p:sp>
      <p:sp>
        <p:nvSpPr>
          <p:cNvPr id="3" name="Content Placeholder 2">
            <a:extLst>
              <a:ext uri="{FF2B5EF4-FFF2-40B4-BE49-F238E27FC236}">
                <a16:creationId xmlns:a16="http://schemas.microsoft.com/office/drawing/2014/main" id="{98BBC2D3-A8B9-4840-85FB-4DCA4024AC50}"/>
              </a:ext>
            </a:extLst>
          </p:cNvPr>
          <p:cNvSpPr>
            <a:spLocks noGrp="1"/>
          </p:cNvSpPr>
          <p:nvPr>
            <p:ph idx="1"/>
          </p:nvPr>
        </p:nvSpPr>
        <p:spPr/>
        <p:txBody>
          <a:bodyPr/>
          <a:lstStyle/>
          <a:p>
            <a:pPr marL="0" indent="0">
              <a:buNone/>
            </a:pPr>
            <a:r>
              <a:rPr lang="en-CA" dirty="0"/>
              <a:t>OECD on Skills Development</a:t>
            </a:r>
            <a:endParaRPr lang="en-US" dirty="0"/>
          </a:p>
        </p:txBody>
      </p:sp>
      <p:sp>
        <p:nvSpPr>
          <p:cNvPr id="5" name="TextBox 4">
            <a:extLst>
              <a:ext uri="{FF2B5EF4-FFF2-40B4-BE49-F238E27FC236}">
                <a16:creationId xmlns:a16="http://schemas.microsoft.com/office/drawing/2014/main" id="{7484864F-3A0E-45D1-B919-BA9E47F60759}"/>
              </a:ext>
            </a:extLst>
          </p:cNvPr>
          <p:cNvSpPr txBox="1"/>
          <p:nvPr/>
        </p:nvSpPr>
        <p:spPr>
          <a:xfrm>
            <a:off x="6096000" y="2566705"/>
            <a:ext cx="4946798" cy="2554545"/>
          </a:xfrm>
          <a:prstGeom prst="rect">
            <a:avLst/>
          </a:prstGeom>
          <a:noFill/>
        </p:spPr>
        <p:txBody>
          <a:bodyPr wrap="square">
            <a:spAutoFit/>
          </a:bodyPr>
          <a:lstStyle/>
          <a:p>
            <a:r>
              <a:rPr lang="en-US" sz="2000" dirty="0">
                <a:effectLst/>
              </a:rPr>
              <a:t>It will be important to:</a:t>
            </a:r>
          </a:p>
          <a:p>
            <a:pPr marL="342900" indent="-342900">
              <a:buFont typeface="Arial" panose="020B0604020202020204" pitchFamily="34" charset="0"/>
              <a:buChar char="•"/>
            </a:pPr>
            <a:r>
              <a:rPr lang="en-US" sz="2000" dirty="0">
                <a:effectLst/>
              </a:rPr>
              <a:t>Involve stakeholders in the design of integrated information systems</a:t>
            </a:r>
          </a:p>
          <a:p>
            <a:pPr marL="342900" indent="-342900">
              <a:buFont typeface="Arial" panose="020B0604020202020204" pitchFamily="34" charset="0"/>
              <a:buChar char="•"/>
            </a:pPr>
            <a:r>
              <a:rPr lang="en-US" sz="2000" dirty="0">
                <a:effectLst/>
              </a:rPr>
              <a:t>Use information management systems to inform rather than automate decisions that should be taken by stakeholders themselves.</a:t>
            </a:r>
          </a:p>
          <a:p>
            <a:pPr marL="342900" indent="-342900">
              <a:buFont typeface="Arial" panose="020B0604020202020204" pitchFamily="34" charset="0"/>
              <a:buChar char="•"/>
            </a:pPr>
            <a:r>
              <a:rPr lang="en-US" sz="2000" dirty="0">
                <a:effectLst/>
              </a:rPr>
              <a:t>Make use of different kinds of data</a:t>
            </a:r>
            <a:endParaRPr lang="en-US" sz="2000" dirty="0"/>
          </a:p>
        </p:txBody>
      </p:sp>
      <p:sp>
        <p:nvSpPr>
          <p:cNvPr id="7" name="TextBox 6">
            <a:extLst>
              <a:ext uri="{FF2B5EF4-FFF2-40B4-BE49-F238E27FC236}">
                <a16:creationId xmlns:a16="http://schemas.microsoft.com/office/drawing/2014/main" id="{1C9299A4-0EF6-4A16-A88B-DAB21BFF1CCA}"/>
              </a:ext>
            </a:extLst>
          </p:cNvPr>
          <p:cNvSpPr txBox="1"/>
          <p:nvPr/>
        </p:nvSpPr>
        <p:spPr>
          <a:xfrm>
            <a:off x="348215" y="5121250"/>
            <a:ext cx="11145579" cy="1264385"/>
          </a:xfrm>
          <a:prstGeom prst="rect">
            <a:avLst/>
          </a:prstGeom>
          <a:noFill/>
        </p:spPr>
        <p:txBody>
          <a:bodyPr wrap="square">
            <a:spAutoFit/>
          </a:bodyPr>
          <a:lstStyle/>
          <a:p>
            <a:pPr marL="457200">
              <a:lnSpc>
                <a:spcPct val="115000"/>
              </a:lnSpc>
              <a:spcAft>
                <a:spcPts val="0"/>
              </a:spcAft>
            </a:pPr>
            <a:r>
              <a:rPr lang="en-US" sz="1200" dirty="0">
                <a:solidFill>
                  <a:srgbClr val="000000"/>
                </a:solidFill>
                <a:effectLst/>
                <a:latin typeface="Arial" panose="020B0604020202020204" pitchFamily="34" charset="0"/>
              </a:rPr>
              <a:t>OCED has a website on skills development at  </a:t>
            </a:r>
            <a:r>
              <a:rPr lang="en-US" sz="1200" u="sng" dirty="0">
                <a:solidFill>
                  <a:srgbClr val="004466"/>
                </a:solidFill>
                <a:latin typeface="Arial" panose="020B0604020202020204" pitchFamily="34" charset="0"/>
                <a:hlinkClick r:id="rId3"/>
              </a:rPr>
              <a:t>https://www.oecd.org/skills/</a:t>
            </a:r>
            <a:r>
              <a:rPr lang="en-US" sz="1200" u="sng" dirty="0">
                <a:solidFill>
                  <a:srgbClr val="004466"/>
                </a:solidFill>
                <a:latin typeface="Arial" panose="020B0604020202020204" pitchFamily="34" charset="0"/>
              </a:rPr>
              <a:t> </a:t>
            </a:r>
          </a:p>
          <a:p>
            <a:pPr marL="457200">
              <a:lnSpc>
                <a:spcPct val="115000"/>
              </a:lnSpc>
              <a:spcAft>
                <a:spcPts val="0"/>
              </a:spcAft>
            </a:pPr>
            <a:r>
              <a:rPr lang="en-US" sz="1200" dirty="0">
                <a:solidFill>
                  <a:srgbClr val="000000"/>
                </a:solidFill>
                <a:effectLst/>
                <a:latin typeface="Arial" panose="020B0604020202020204" pitchFamily="34" charset="0"/>
              </a:rPr>
              <a:t>Although not focused on Data Literacy, this report has some policy on dealing with stakeholders</a:t>
            </a:r>
            <a:r>
              <a:rPr lang="en-US" sz="1200" i="1" dirty="0">
                <a:solidFill>
                  <a:srgbClr val="000000"/>
                </a:solidFill>
                <a:effectLst/>
                <a:latin typeface="Arial" panose="020B0604020202020204" pitchFamily="34" charset="0"/>
              </a:rPr>
              <a:t>: Strengthening the Governance of Skills System: a self-assessment tool.</a:t>
            </a:r>
            <a:r>
              <a:rPr lang="en-US" sz="1200" dirty="0">
                <a:solidFill>
                  <a:srgbClr val="000000"/>
                </a:solidFill>
                <a:effectLst/>
                <a:latin typeface="Arial" panose="020B0604020202020204" pitchFamily="34" charset="0"/>
              </a:rPr>
              <a:t> </a:t>
            </a:r>
            <a:r>
              <a:rPr lang="en-US" sz="1200" u="sng" dirty="0">
                <a:solidFill>
                  <a:srgbClr val="004466"/>
                </a:solidFill>
                <a:effectLst/>
                <a:latin typeface="Arial" panose="020B0604020202020204" pitchFamily="34" charset="0"/>
                <a:hlinkClick r:id="rId4"/>
              </a:rPr>
              <a:t>https://www.oecd.org/skills/centre-for-skills/Strengthening_the_Governance_of_Skills_Systems_Self_Assessment_Tool.pdf</a:t>
            </a:r>
            <a:endParaRPr lang="en-US" sz="1200" u="sng" dirty="0">
              <a:solidFill>
                <a:srgbClr val="004466"/>
              </a:solidFill>
              <a:effectLst/>
              <a:latin typeface="Arial" panose="020B0604020202020204" pitchFamily="34" charset="0"/>
            </a:endParaRPr>
          </a:p>
          <a:p>
            <a:pPr marL="457200">
              <a:lnSpc>
                <a:spcPct val="115000"/>
              </a:lnSpc>
              <a:spcAft>
                <a:spcPts val="1000"/>
              </a:spcAft>
            </a:pPr>
            <a:r>
              <a:rPr lang="en-US" sz="1200" dirty="0">
                <a:effectLst/>
              </a:rPr>
              <a:t>Survey of Adult Skills (PIAAC): Full selection of indicators </a:t>
            </a:r>
          </a:p>
          <a:p>
            <a:pPr marL="457200">
              <a:lnSpc>
                <a:spcPct val="115000"/>
              </a:lnSpc>
              <a:spcAft>
                <a:spcPts val="1000"/>
              </a:spcAft>
            </a:pPr>
            <a:r>
              <a:rPr lang="en-US" sz="1200" dirty="0">
                <a:solidFill>
                  <a:srgbClr val="000000"/>
                </a:solidFill>
                <a:latin typeface="Arial" panose="020B0604020202020204" pitchFamily="34" charset="0"/>
              </a:rPr>
              <a:t>Image: </a:t>
            </a:r>
            <a:r>
              <a:rPr lang="en-US" sz="1200" dirty="0">
                <a:solidFill>
                  <a:srgbClr val="000000"/>
                </a:solidFill>
                <a:latin typeface="Arial" panose="020B0604020202020204" pitchFamily="34" charset="0"/>
                <a:hlinkClick r:id="rId5"/>
              </a:rPr>
              <a:t>https://www.oecd.org/education/2030/E2030%20Position%20Paper%20(05.04.2018).pdf</a:t>
            </a:r>
            <a:r>
              <a:rPr lang="en-US" sz="1200" dirty="0">
                <a:solidFill>
                  <a:srgbClr val="000000"/>
                </a:solidFill>
                <a:latin typeface="Arial" panose="020B0604020202020204" pitchFamily="34" charset="0"/>
              </a:rPr>
              <a:t> </a:t>
            </a:r>
            <a:endParaRPr lang="en-US" sz="120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6577577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C79B-B03B-40E0-A6A1-8172736F3595}"/>
              </a:ext>
            </a:extLst>
          </p:cNvPr>
          <p:cNvSpPr>
            <a:spLocks noGrp="1"/>
          </p:cNvSpPr>
          <p:nvPr>
            <p:ph type="title"/>
          </p:nvPr>
        </p:nvSpPr>
        <p:spPr/>
        <p:txBody>
          <a:bodyPr/>
          <a:lstStyle/>
          <a:p>
            <a:r>
              <a:rPr lang="en-CA" dirty="0"/>
              <a:t>Teaching and Learning Methods</a:t>
            </a:r>
            <a:endParaRPr lang="en-US" dirty="0"/>
          </a:p>
        </p:txBody>
      </p:sp>
      <p:sp>
        <p:nvSpPr>
          <p:cNvPr id="3" name="Content Placeholder 2">
            <a:extLst>
              <a:ext uri="{FF2B5EF4-FFF2-40B4-BE49-F238E27FC236}">
                <a16:creationId xmlns:a16="http://schemas.microsoft.com/office/drawing/2014/main" id="{413C466F-8D66-4D01-9D73-2ABBE07274BC}"/>
              </a:ext>
            </a:extLst>
          </p:cNvPr>
          <p:cNvSpPr>
            <a:spLocks noGrp="1"/>
          </p:cNvSpPr>
          <p:nvPr>
            <p:ph idx="1"/>
          </p:nvPr>
        </p:nvSpPr>
        <p:spPr/>
        <p:txBody>
          <a:bodyPr/>
          <a:lstStyle/>
          <a:p>
            <a:r>
              <a:rPr lang="en-CA" dirty="0"/>
              <a:t>Pedagogical methods to teach or support data literacy training</a:t>
            </a:r>
          </a:p>
          <a:p>
            <a:r>
              <a:rPr lang="en-CA" dirty="0"/>
              <a:t>Specific trials of different methods in various learning contexts</a:t>
            </a:r>
            <a:endParaRPr lang="en-US" dirty="0"/>
          </a:p>
        </p:txBody>
      </p:sp>
      <p:pic>
        <p:nvPicPr>
          <p:cNvPr id="5" name="Picture 4" descr="A picture containing diagram&#10;&#10;Description automatically generated">
            <a:extLst>
              <a:ext uri="{FF2B5EF4-FFF2-40B4-BE49-F238E27FC236}">
                <a16:creationId xmlns:a16="http://schemas.microsoft.com/office/drawing/2014/main" id="{4ED0E99E-81DE-40B8-AFBC-762BB9EF36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801" y="3148083"/>
            <a:ext cx="6947369" cy="2859603"/>
          </a:xfrm>
          <a:prstGeom prst="rect">
            <a:avLst/>
          </a:prstGeom>
        </p:spPr>
      </p:pic>
      <p:sp>
        <p:nvSpPr>
          <p:cNvPr id="7" name="TextBox 6">
            <a:extLst>
              <a:ext uri="{FF2B5EF4-FFF2-40B4-BE49-F238E27FC236}">
                <a16:creationId xmlns:a16="http://schemas.microsoft.com/office/drawing/2014/main" id="{6C58787B-9E36-42ED-8F95-B693DC0DBB33}"/>
              </a:ext>
            </a:extLst>
          </p:cNvPr>
          <p:cNvSpPr txBox="1"/>
          <p:nvPr/>
        </p:nvSpPr>
        <p:spPr>
          <a:xfrm>
            <a:off x="996801" y="6142623"/>
            <a:ext cx="7860119" cy="338554"/>
          </a:xfrm>
          <a:prstGeom prst="rect">
            <a:avLst/>
          </a:prstGeom>
          <a:noFill/>
        </p:spPr>
        <p:txBody>
          <a:bodyPr wrap="square">
            <a:spAutoFit/>
          </a:bodyPr>
          <a:lstStyle/>
          <a:p>
            <a:r>
              <a:rPr lang="en-US" sz="1600" dirty="0">
                <a:hlinkClick r:id="rId3"/>
              </a:rPr>
              <a:t>https://www.stateofopendata.od4d.net/chapters/issues/data-literacy.html</a:t>
            </a:r>
            <a:r>
              <a:rPr lang="en-US" sz="1600" dirty="0"/>
              <a:t> </a:t>
            </a:r>
          </a:p>
        </p:txBody>
      </p:sp>
    </p:spTree>
    <p:extLst>
      <p:ext uri="{BB962C8B-B14F-4D97-AF65-F5344CB8AC3E}">
        <p14:creationId xmlns:p14="http://schemas.microsoft.com/office/powerpoint/2010/main" val="27681070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9D1B0-1BEF-49C7-9711-063C09DEA812}"/>
              </a:ext>
            </a:extLst>
          </p:cNvPr>
          <p:cNvSpPr>
            <a:spLocks noGrp="1"/>
          </p:cNvSpPr>
          <p:nvPr>
            <p:ph type="title"/>
          </p:nvPr>
        </p:nvSpPr>
        <p:spPr/>
        <p:txBody>
          <a:bodyPr/>
          <a:lstStyle/>
          <a:p>
            <a:r>
              <a:rPr lang="en-CA" dirty="0"/>
              <a:t>Methods</a:t>
            </a:r>
            <a:endParaRPr lang="en-US" dirty="0"/>
          </a:p>
        </p:txBody>
      </p:sp>
      <p:sp>
        <p:nvSpPr>
          <p:cNvPr id="3" name="Content Placeholder 2">
            <a:extLst>
              <a:ext uri="{FF2B5EF4-FFF2-40B4-BE49-F238E27FC236}">
                <a16:creationId xmlns:a16="http://schemas.microsoft.com/office/drawing/2014/main" id="{94F79C15-5233-46F3-B2D7-2266F0A89A7B}"/>
              </a:ext>
            </a:extLst>
          </p:cNvPr>
          <p:cNvSpPr>
            <a:spLocks noGrp="1"/>
          </p:cNvSpPr>
          <p:nvPr>
            <p:ph idx="1"/>
          </p:nvPr>
        </p:nvSpPr>
        <p:spPr>
          <a:xfrm>
            <a:off x="838200" y="1825625"/>
            <a:ext cx="4137837" cy="4351338"/>
          </a:xfrm>
        </p:spPr>
        <p:txBody>
          <a:bodyPr/>
          <a:lstStyle/>
          <a:p>
            <a:pPr marL="0" indent="0">
              <a:buNone/>
            </a:pPr>
            <a:r>
              <a:rPr lang="en-CA" dirty="0"/>
              <a:t>Overall recommendations</a:t>
            </a:r>
          </a:p>
          <a:p>
            <a:pPr marL="0" indent="0">
              <a:buNone/>
            </a:pPr>
            <a:r>
              <a:rPr lang="en-CA" sz="1800" dirty="0"/>
              <a:t>Recommendations for statistical literacy instruction may apply more broadly to data literacy in general</a:t>
            </a:r>
            <a:endParaRPr lang="en-US" sz="1800" dirty="0"/>
          </a:p>
        </p:txBody>
      </p:sp>
      <p:sp>
        <p:nvSpPr>
          <p:cNvPr id="5" name="TextBox 4">
            <a:extLst>
              <a:ext uri="{FF2B5EF4-FFF2-40B4-BE49-F238E27FC236}">
                <a16:creationId xmlns:a16="http://schemas.microsoft.com/office/drawing/2014/main" id="{E8114C52-CF75-4FA7-BD6D-14AF1B8C1018}"/>
              </a:ext>
            </a:extLst>
          </p:cNvPr>
          <p:cNvSpPr txBox="1"/>
          <p:nvPr/>
        </p:nvSpPr>
        <p:spPr>
          <a:xfrm>
            <a:off x="5694621" y="1825625"/>
            <a:ext cx="5659179" cy="3337800"/>
          </a:xfrm>
          <a:prstGeom prst="rect">
            <a:avLst/>
          </a:prstGeom>
          <a:noFill/>
          <a:ln w="3175">
            <a:solidFill>
              <a:schemeClr val="accent1"/>
            </a:solidFill>
          </a:ln>
        </p:spPr>
        <p:txBody>
          <a:bodyPr wrap="square" lIns="144000" tIns="144000" rIns="144000" bIns="144000">
            <a:spAutoFit/>
          </a:bodyPr>
          <a:lstStyle/>
          <a:p>
            <a:pPr marL="342900" indent="-342900">
              <a:buFont typeface="+mj-lt"/>
              <a:buAutoNum type="arabicPeriod"/>
            </a:pPr>
            <a:r>
              <a:rPr lang="en-US" dirty="0">
                <a:effectLst/>
                <a:latin typeface="Times New Roman" panose="02020603050405020304" pitchFamily="18" charset="0"/>
              </a:rPr>
              <a:t>Teach statistical thinking.</a:t>
            </a:r>
          </a:p>
          <a:p>
            <a:pPr marL="800100" lvl="1" indent="-342900">
              <a:buFont typeface="Arial" panose="020B0604020202020204" pitchFamily="34" charset="0"/>
              <a:buChar char="•"/>
            </a:pPr>
            <a:r>
              <a:rPr lang="en-US" dirty="0"/>
              <a:t>T</a:t>
            </a:r>
            <a:r>
              <a:rPr lang="en-US" dirty="0">
                <a:effectLst/>
                <a:latin typeface="Times New Roman" panose="02020603050405020304" pitchFamily="18" charset="0"/>
              </a:rPr>
              <a:t>each statistics as an investigative process of problem-solving and decision-making.</a:t>
            </a:r>
          </a:p>
          <a:p>
            <a:pPr marL="800100" lvl="1" indent="-342900">
              <a:buFont typeface="Arial" panose="020B0604020202020204" pitchFamily="34" charset="0"/>
              <a:buChar char="•"/>
            </a:pPr>
            <a:r>
              <a:rPr lang="en-US" dirty="0">
                <a:effectLst/>
                <a:latin typeface="Times New Roman" panose="02020603050405020304" pitchFamily="18" charset="0"/>
              </a:rPr>
              <a:t>Give students experience with multivariable thinking.</a:t>
            </a:r>
          </a:p>
          <a:p>
            <a:pPr marL="342900" indent="-342900">
              <a:buFont typeface="+mj-lt"/>
              <a:buAutoNum type="arabicPeriod"/>
            </a:pPr>
            <a:r>
              <a:rPr lang="en-US" dirty="0">
                <a:effectLst/>
                <a:latin typeface="Times New Roman" panose="02020603050405020304" pitchFamily="18" charset="0"/>
              </a:rPr>
              <a:t>Focus on conceptual understanding.</a:t>
            </a:r>
          </a:p>
          <a:p>
            <a:pPr marL="342900" indent="-342900">
              <a:buFont typeface="+mj-lt"/>
              <a:buAutoNum type="arabicPeriod"/>
            </a:pPr>
            <a:r>
              <a:rPr lang="en-US" dirty="0">
                <a:effectLst/>
                <a:latin typeface="Times New Roman" panose="02020603050405020304" pitchFamily="18" charset="0"/>
              </a:rPr>
              <a:t>Integrate real data with a context and purpose.</a:t>
            </a:r>
          </a:p>
          <a:p>
            <a:pPr marL="342900" indent="-342900">
              <a:buFont typeface="+mj-lt"/>
              <a:buAutoNum type="arabicPeriod"/>
            </a:pPr>
            <a:r>
              <a:rPr lang="en-US" dirty="0">
                <a:effectLst/>
                <a:latin typeface="Times New Roman" panose="02020603050405020304" pitchFamily="18" charset="0"/>
              </a:rPr>
              <a:t>Foster active learning.</a:t>
            </a:r>
          </a:p>
          <a:p>
            <a:pPr marL="342900" indent="-342900">
              <a:buFont typeface="+mj-lt"/>
              <a:buAutoNum type="arabicPeriod"/>
            </a:pPr>
            <a:r>
              <a:rPr lang="en-US" dirty="0">
                <a:effectLst/>
                <a:latin typeface="Times New Roman" panose="02020603050405020304" pitchFamily="18" charset="0"/>
              </a:rPr>
              <a:t>Use technology to explore concepts and analyze data.</a:t>
            </a:r>
          </a:p>
          <a:p>
            <a:pPr marL="342900" indent="-342900">
              <a:buFont typeface="+mj-lt"/>
              <a:buAutoNum type="arabicPeriod"/>
            </a:pPr>
            <a:r>
              <a:rPr lang="en-US" dirty="0">
                <a:effectLst/>
                <a:latin typeface="Times New Roman" panose="02020603050405020304" pitchFamily="18" charset="0"/>
              </a:rPr>
              <a:t>Use assessments to improve and evaluate student learning.</a:t>
            </a:r>
            <a:endParaRPr lang="en-US" dirty="0"/>
          </a:p>
        </p:txBody>
      </p:sp>
      <p:sp>
        <p:nvSpPr>
          <p:cNvPr id="7" name="TextBox 6">
            <a:extLst>
              <a:ext uri="{FF2B5EF4-FFF2-40B4-BE49-F238E27FC236}">
                <a16:creationId xmlns:a16="http://schemas.microsoft.com/office/drawing/2014/main" id="{075AAB6B-A837-4C30-830A-6B7A2262DA98}"/>
              </a:ext>
            </a:extLst>
          </p:cNvPr>
          <p:cNvSpPr txBox="1"/>
          <p:nvPr/>
        </p:nvSpPr>
        <p:spPr>
          <a:xfrm>
            <a:off x="838200" y="3582119"/>
            <a:ext cx="4276060" cy="2666820"/>
          </a:xfrm>
          <a:prstGeom prst="rect">
            <a:avLst/>
          </a:prstGeom>
          <a:noFill/>
        </p:spPr>
        <p:txBody>
          <a:bodyPr wrap="square">
            <a:spAutoFit/>
          </a:bodyPr>
          <a:lstStyle/>
          <a:p>
            <a:pPr>
              <a:lnSpc>
                <a:spcPct val="90000"/>
              </a:lnSpc>
              <a:spcBef>
                <a:spcPts val="1500"/>
              </a:spcBef>
              <a:spcAft>
                <a:spcPts val="200"/>
              </a:spcAft>
            </a:pPr>
            <a:r>
              <a:rPr lang="en-US" sz="1600" b="0" dirty="0">
                <a:solidFill>
                  <a:srgbClr val="004466"/>
                </a:solidFill>
                <a:effectLst/>
                <a:latin typeface="Arial" panose="020B0604020202020204" pitchFamily="34" charset="0"/>
              </a:rPr>
              <a:t>Guidelines for Assessment and Instruction in Statistics Education (GAISE)</a:t>
            </a:r>
          </a:p>
          <a:p>
            <a:pPr marL="457200">
              <a:lnSpc>
                <a:spcPct val="115000"/>
              </a:lnSpc>
              <a:spcAft>
                <a:spcPts val="0"/>
              </a:spcAft>
            </a:pPr>
            <a:r>
              <a:rPr lang="en-US" sz="1200" dirty="0">
                <a:solidFill>
                  <a:srgbClr val="000000"/>
                </a:solidFill>
                <a:effectLst/>
                <a:latin typeface="Arial" panose="020B0604020202020204" pitchFamily="34" charset="0"/>
              </a:rPr>
              <a:t>Robert Carver, </a:t>
            </a:r>
            <a:r>
              <a:rPr lang="en-US" sz="1200" dirty="0">
                <a:solidFill>
                  <a:srgbClr val="000000"/>
                </a:solidFill>
                <a:effectLst/>
                <a:latin typeface="Arial" panose="020B0604020202020204" pitchFamily="34" charset="0"/>
                <a:hlinkClick r:id="rId2"/>
              </a:rPr>
              <a:t>et.al</a:t>
            </a:r>
            <a:r>
              <a:rPr lang="en-US" sz="1200" dirty="0">
                <a:solidFill>
                  <a:srgbClr val="000000"/>
                </a:solidFill>
                <a:effectLst/>
                <a:latin typeface="Arial" panose="020B0604020202020204" pitchFamily="34" charset="0"/>
              </a:rPr>
              <a:t>.. (2016). Guidelines for Assessment and Instruction in Statistics Education (GAISE) College Report. American Statistical Association. </a:t>
            </a:r>
            <a:r>
              <a:rPr lang="en-US" sz="1200" u="sng" dirty="0">
                <a:solidFill>
                  <a:srgbClr val="004466"/>
                </a:solidFill>
                <a:effectLst/>
                <a:latin typeface="Arial" panose="020B0604020202020204" pitchFamily="34" charset="0"/>
                <a:hlinkClick r:id="rId3"/>
              </a:rPr>
              <a:t>https://www.amstat.org/docs/default-source/amstat-documents/gaisecollege_full.pdf</a:t>
            </a:r>
            <a:r>
              <a:rPr lang="en-US" sz="1200" dirty="0">
                <a:solidFill>
                  <a:srgbClr val="000000"/>
                </a:solidFill>
                <a:effectLst/>
                <a:latin typeface="Arial" panose="020B0604020202020204" pitchFamily="34" charset="0"/>
              </a:rPr>
              <a:t> </a:t>
            </a:r>
          </a:p>
          <a:p>
            <a:pPr marL="457200">
              <a:lnSpc>
                <a:spcPct val="115000"/>
              </a:lnSpc>
              <a:spcAft>
                <a:spcPts val="0"/>
              </a:spcAft>
            </a:pPr>
            <a:r>
              <a:rPr lang="en-US" sz="1200" dirty="0">
                <a:solidFill>
                  <a:srgbClr val="000000"/>
                </a:solidFill>
                <a:effectLst/>
                <a:latin typeface="Arial" panose="020B0604020202020204" pitchFamily="34" charset="0"/>
              </a:rPr>
              <a:t>Anna </a:t>
            </a:r>
            <a:r>
              <a:rPr lang="en-US" sz="1200" dirty="0" err="1">
                <a:solidFill>
                  <a:srgbClr val="000000"/>
                </a:solidFill>
                <a:effectLst/>
                <a:latin typeface="Arial" panose="020B0604020202020204" pitchFamily="34" charset="0"/>
              </a:rPr>
              <a:t>Bargagliotti</a:t>
            </a:r>
            <a:r>
              <a:rPr lang="en-US" sz="1200" dirty="0">
                <a:solidFill>
                  <a:srgbClr val="000000"/>
                </a:solidFill>
                <a:effectLst/>
                <a:latin typeface="Arial" panose="020B0604020202020204" pitchFamily="34" charset="0"/>
              </a:rPr>
              <a:t>, </a:t>
            </a:r>
            <a:r>
              <a:rPr lang="en-US" sz="1200" dirty="0">
                <a:solidFill>
                  <a:srgbClr val="000000"/>
                </a:solidFill>
                <a:effectLst/>
                <a:latin typeface="Arial" panose="020B0604020202020204" pitchFamily="34" charset="0"/>
                <a:hlinkClick r:id="rId2"/>
              </a:rPr>
              <a:t>et.al</a:t>
            </a:r>
            <a:r>
              <a:rPr lang="en-US" sz="1200" dirty="0">
                <a:solidFill>
                  <a:srgbClr val="000000"/>
                </a:solidFill>
                <a:effectLst/>
                <a:latin typeface="Arial" panose="020B0604020202020204" pitchFamily="34" charset="0"/>
              </a:rPr>
              <a:t>. (2020). Pre-K–12 Guidelines for Assessment and Instruction in Statistics Education II (GAISE II). American Statistical Association. </a:t>
            </a:r>
            <a:r>
              <a:rPr lang="en-US" sz="1200" u="sng" dirty="0">
                <a:solidFill>
                  <a:srgbClr val="004466"/>
                </a:solidFill>
                <a:effectLst/>
                <a:latin typeface="Arial" panose="020B0604020202020204" pitchFamily="34" charset="0"/>
                <a:hlinkClick r:id="rId4"/>
              </a:rPr>
              <a:t>https://www.amstat.org/docs/default-source/amstat-documents/gaiseiiprek-12_full.pdf</a:t>
            </a:r>
            <a:endParaRPr lang="en-US" sz="120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1840619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2BA61-6A64-4DDB-8A45-16E591F558C0}"/>
              </a:ext>
            </a:extLst>
          </p:cNvPr>
          <p:cNvSpPr>
            <a:spLocks noGrp="1"/>
          </p:cNvSpPr>
          <p:nvPr>
            <p:ph type="title"/>
          </p:nvPr>
        </p:nvSpPr>
        <p:spPr/>
        <p:txBody>
          <a:bodyPr/>
          <a:lstStyle/>
          <a:p>
            <a:r>
              <a:rPr lang="en-CA" dirty="0"/>
              <a:t>Methods</a:t>
            </a:r>
            <a:endParaRPr lang="en-US" dirty="0"/>
          </a:p>
        </p:txBody>
      </p:sp>
      <p:sp>
        <p:nvSpPr>
          <p:cNvPr id="3" name="Content Placeholder 2">
            <a:extLst>
              <a:ext uri="{FF2B5EF4-FFF2-40B4-BE49-F238E27FC236}">
                <a16:creationId xmlns:a16="http://schemas.microsoft.com/office/drawing/2014/main" id="{7E282BE1-E530-4A71-B669-DD99EC8096E5}"/>
              </a:ext>
            </a:extLst>
          </p:cNvPr>
          <p:cNvSpPr>
            <a:spLocks noGrp="1"/>
          </p:cNvSpPr>
          <p:nvPr>
            <p:ph idx="1"/>
          </p:nvPr>
        </p:nvSpPr>
        <p:spPr/>
        <p:txBody>
          <a:bodyPr/>
          <a:lstStyle/>
          <a:p>
            <a:pPr marL="0" indent="0">
              <a:buNone/>
            </a:pPr>
            <a:r>
              <a:rPr lang="en-CA" dirty="0" err="1"/>
              <a:t>Datastorming</a:t>
            </a:r>
            <a:endParaRPr lang="en-US" dirty="0"/>
          </a:p>
        </p:txBody>
      </p:sp>
      <p:sp>
        <p:nvSpPr>
          <p:cNvPr id="5" name="TextBox 4">
            <a:extLst>
              <a:ext uri="{FF2B5EF4-FFF2-40B4-BE49-F238E27FC236}">
                <a16:creationId xmlns:a16="http://schemas.microsoft.com/office/drawing/2014/main" id="{6795DFCF-2F01-4B19-834A-958BCC70B5F0}"/>
              </a:ext>
            </a:extLst>
          </p:cNvPr>
          <p:cNvSpPr txBox="1"/>
          <p:nvPr/>
        </p:nvSpPr>
        <p:spPr>
          <a:xfrm>
            <a:off x="838199" y="5309348"/>
            <a:ext cx="10685929" cy="646331"/>
          </a:xfrm>
          <a:prstGeom prst="rect">
            <a:avLst/>
          </a:prstGeom>
          <a:noFill/>
        </p:spPr>
        <p:txBody>
          <a:bodyPr wrap="square">
            <a:spAutoFit/>
          </a:bodyPr>
          <a:lstStyle/>
          <a:p>
            <a:r>
              <a:rPr lang="en-US" dirty="0"/>
              <a:t>Description of '</a:t>
            </a:r>
            <a:r>
              <a:rPr lang="en-US" dirty="0" err="1"/>
              <a:t>datastorming</a:t>
            </a:r>
            <a:r>
              <a:rPr lang="en-US" dirty="0"/>
              <a:t>', a way to think about using how to create designs using data. "To overcome their unfamiliarity to data, we aimed to craft abstract data into hands-on design materials in the form of cards”</a:t>
            </a:r>
          </a:p>
        </p:txBody>
      </p:sp>
      <p:pic>
        <p:nvPicPr>
          <p:cNvPr id="7" name="Picture 6">
            <a:extLst>
              <a:ext uri="{FF2B5EF4-FFF2-40B4-BE49-F238E27FC236}">
                <a16:creationId xmlns:a16="http://schemas.microsoft.com/office/drawing/2014/main" id="{A8D951D4-5009-4E34-BA60-E819D5BC0EAE}"/>
              </a:ext>
            </a:extLst>
          </p:cNvPr>
          <p:cNvPicPr>
            <a:picLocks noChangeAspect="1"/>
          </p:cNvPicPr>
          <p:nvPr/>
        </p:nvPicPr>
        <p:blipFill>
          <a:blip r:embed="rId2"/>
          <a:stretch>
            <a:fillRect/>
          </a:stretch>
        </p:blipFill>
        <p:spPr>
          <a:xfrm>
            <a:off x="973006" y="2418818"/>
            <a:ext cx="8063417" cy="2890530"/>
          </a:xfrm>
          <a:prstGeom prst="rect">
            <a:avLst/>
          </a:prstGeom>
        </p:spPr>
      </p:pic>
      <p:sp>
        <p:nvSpPr>
          <p:cNvPr id="11" name="TextBox 10">
            <a:extLst>
              <a:ext uri="{FF2B5EF4-FFF2-40B4-BE49-F238E27FC236}">
                <a16:creationId xmlns:a16="http://schemas.microsoft.com/office/drawing/2014/main" id="{11629237-873C-480A-B614-D1B1826BCEA2}"/>
              </a:ext>
            </a:extLst>
          </p:cNvPr>
          <p:cNvSpPr txBox="1"/>
          <p:nvPr/>
        </p:nvSpPr>
        <p:spPr>
          <a:xfrm>
            <a:off x="838197" y="5955679"/>
            <a:ext cx="10685929" cy="923330"/>
          </a:xfrm>
          <a:prstGeom prst="rect">
            <a:avLst/>
          </a:prstGeom>
          <a:noFill/>
        </p:spPr>
        <p:txBody>
          <a:bodyPr wrap="square">
            <a:spAutoFit/>
          </a:bodyPr>
          <a:lstStyle/>
          <a:p>
            <a:r>
              <a:rPr lang="en-US" dirty="0" err="1"/>
              <a:t>Datastorming</a:t>
            </a:r>
            <a:r>
              <a:rPr lang="en-US" dirty="0"/>
              <a:t>: Crafting Data into Design Materials for Design Students’ Creative Data Literacy</a:t>
            </a:r>
          </a:p>
          <a:p>
            <a:r>
              <a:rPr lang="en-US" dirty="0"/>
              <a:t>Delia Yi Min Lim, Christine </a:t>
            </a:r>
            <a:r>
              <a:rPr lang="en-US" dirty="0" err="1"/>
              <a:t>Ee</a:t>
            </a:r>
            <a:r>
              <a:rPr lang="en-US" dirty="0"/>
              <a:t> Ling Yap, Jung-</a:t>
            </a:r>
            <a:r>
              <a:rPr lang="en-US" dirty="0" err="1"/>
              <a:t>Joo</a:t>
            </a:r>
            <a:r>
              <a:rPr lang="en-US" dirty="0"/>
              <a:t> Lee, C&amp;C '21: Creativity and Cognition </a:t>
            </a:r>
            <a:r>
              <a:rPr lang="en-US" dirty="0">
                <a:hlinkClick r:id="rId3"/>
              </a:rPr>
              <a:t>https://dl.acm.org/doi/pdf/10.1145/3450741.3465246</a:t>
            </a:r>
            <a:r>
              <a:rPr lang="en-US" dirty="0"/>
              <a:t> </a:t>
            </a:r>
          </a:p>
        </p:txBody>
      </p:sp>
    </p:spTree>
    <p:extLst>
      <p:ext uri="{BB962C8B-B14F-4D97-AF65-F5344CB8AC3E}">
        <p14:creationId xmlns:p14="http://schemas.microsoft.com/office/powerpoint/2010/main" val="25840177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5959C-1162-427C-BD85-8D7F9EDE36B1}"/>
              </a:ext>
            </a:extLst>
          </p:cNvPr>
          <p:cNvSpPr>
            <a:spLocks noGrp="1"/>
          </p:cNvSpPr>
          <p:nvPr>
            <p:ph type="title"/>
          </p:nvPr>
        </p:nvSpPr>
        <p:spPr/>
        <p:txBody>
          <a:bodyPr/>
          <a:lstStyle/>
          <a:p>
            <a:r>
              <a:rPr lang="en-CA" dirty="0"/>
              <a:t>Methods</a:t>
            </a:r>
            <a:endParaRPr lang="en-US" dirty="0"/>
          </a:p>
        </p:txBody>
      </p:sp>
      <p:sp>
        <p:nvSpPr>
          <p:cNvPr id="3" name="Content Placeholder 2">
            <a:extLst>
              <a:ext uri="{FF2B5EF4-FFF2-40B4-BE49-F238E27FC236}">
                <a16:creationId xmlns:a16="http://schemas.microsoft.com/office/drawing/2014/main" id="{C104BFE2-E41D-4900-8913-EADC51D2DDBB}"/>
              </a:ext>
            </a:extLst>
          </p:cNvPr>
          <p:cNvSpPr>
            <a:spLocks noGrp="1"/>
          </p:cNvSpPr>
          <p:nvPr>
            <p:ph idx="1"/>
          </p:nvPr>
        </p:nvSpPr>
        <p:spPr/>
        <p:txBody>
          <a:bodyPr/>
          <a:lstStyle/>
          <a:p>
            <a:pPr marL="0" indent="0">
              <a:buNone/>
            </a:pPr>
            <a:r>
              <a:rPr lang="en-CA" dirty="0"/>
              <a:t>Simulations and Interactive Technologies</a:t>
            </a:r>
            <a:endParaRPr lang="en-US" dirty="0"/>
          </a:p>
        </p:txBody>
      </p:sp>
      <p:pic>
        <p:nvPicPr>
          <p:cNvPr id="5" name="Picture 4">
            <a:extLst>
              <a:ext uri="{FF2B5EF4-FFF2-40B4-BE49-F238E27FC236}">
                <a16:creationId xmlns:a16="http://schemas.microsoft.com/office/drawing/2014/main" id="{799FDE51-5699-4AE3-9CA7-8F8B111611E6}"/>
              </a:ext>
            </a:extLst>
          </p:cNvPr>
          <p:cNvPicPr>
            <a:picLocks noChangeAspect="1"/>
          </p:cNvPicPr>
          <p:nvPr/>
        </p:nvPicPr>
        <p:blipFill>
          <a:blip r:embed="rId2"/>
          <a:stretch>
            <a:fillRect/>
          </a:stretch>
        </p:blipFill>
        <p:spPr>
          <a:xfrm>
            <a:off x="699765" y="2551357"/>
            <a:ext cx="4719400" cy="3308445"/>
          </a:xfrm>
          <a:prstGeom prst="rect">
            <a:avLst/>
          </a:prstGeom>
        </p:spPr>
      </p:pic>
      <p:sp>
        <p:nvSpPr>
          <p:cNvPr id="11" name="TextBox 10">
            <a:extLst>
              <a:ext uri="{FF2B5EF4-FFF2-40B4-BE49-F238E27FC236}">
                <a16:creationId xmlns:a16="http://schemas.microsoft.com/office/drawing/2014/main" id="{F17A93B5-4B91-44F9-ACDB-AF8EDF307AD3}"/>
              </a:ext>
            </a:extLst>
          </p:cNvPr>
          <p:cNvSpPr txBox="1"/>
          <p:nvPr/>
        </p:nvSpPr>
        <p:spPr>
          <a:xfrm>
            <a:off x="5029718" y="6190616"/>
            <a:ext cx="7162282" cy="369332"/>
          </a:xfrm>
          <a:prstGeom prst="rect">
            <a:avLst/>
          </a:prstGeom>
          <a:noFill/>
        </p:spPr>
        <p:txBody>
          <a:bodyPr wrap="square">
            <a:spAutoFit/>
          </a:bodyPr>
          <a:lstStyle/>
          <a:p>
            <a:r>
              <a:rPr lang="en-US" dirty="0">
                <a:hlinkClick r:id="rId3"/>
              </a:rPr>
              <a:t>http://iase-web.org/documents/SERJ/SERJ16%282%29_Biehler.pdf</a:t>
            </a:r>
            <a:r>
              <a:rPr lang="en-US" dirty="0"/>
              <a:t> </a:t>
            </a:r>
          </a:p>
        </p:txBody>
      </p:sp>
      <p:sp>
        <p:nvSpPr>
          <p:cNvPr id="12" name="TextBox 11">
            <a:extLst>
              <a:ext uri="{FF2B5EF4-FFF2-40B4-BE49-F238E27FC236}">
                <a16:creationId xmlns:a16="http://schemas.microsoft.com/office/drawing/2014/main" id="{FE5A9B56-930C-4490-A9CB-9237BD5D3E5C}"/>
              </a:ext>
            </a:extLst>
          </p:cNvPr>
          <p:cNvSpPr txBox="1"/>
          <p:nvPr/>
        </p:nvSpPr>
        <p:spPr>
          <a:xfrm>
            <a:off x="852165" y="5927271"/>
            <a:ext cx="3464341" cy="646331"/>
          </a:xfrm>
          <a:prstGeom prst="rect">
            <a:avLst/>
          </a:prstGeom>
          <a:noFill/>
        </p:spPr>
        <p:txBody>
          <a:bodyPr wrap="square" rtlCol="0">
            <a:spAutoFit/>
          </a:bodyPr>
          <a:lstStyle/>
          <a:p>
            <a:r>
              <a:rPr lang="en-CA" dirty="0" err="1"/>
              <a:t>TinkerPlots</a:t>
            </a:r>
            <a:r>
              <a:rPr lang="en-CA" dirty="0"/>
              <a:t> </a:t>
            </a:r>
            <a:r>
              <a:rPr lang="en-CA" dirty="0">
                <a:hlinkClick r:id="rId4"/>
              </a:rPr>
              <a:t>https://www.tinkerplots.com/</a:t>
            </a:r>
            <a:r>
              <a:rPr lang="en-CA" dirty="0"/>
              <a:t> </a:t>
            </a:r>
            <a:endParaRPr lang="en-US" dirty="0"/>
          </a:p>
        </p:txBody>
      </p:sp>
      <p:sp>
        <p:nvSpPr>
          <p:cNvPr id="14" name="TextBox 13">
            <a:extLst>
              <a:ext uri="{FF2B5EF4-FFF2-40B4-BE49-F238E27FC236}">
                <a16:creationId xmlns:a16="http://schemas.microsoft.com/office/drawing/2014/main" id="{CADA487F-1B77-4F0E-860B-73096B5C1080}"/>
              </a:ext>
            </a:extLst>
          </p:cNvPr>
          <p:cNvSpPr txBox="1"/>
          <p:nvPr/>
        </p:nvSpPr>
        <p:spPr>
          <a:xfrm>
            <a:off x="7764039" y="4205579"/>
            <a:ext cx="3728196" cy="1754326"/>
          </a:xfrm>
          <a:prstGeom prst="rect">
            <a:avLst/>
          </a:prstGeom>
          <a:noFill/>
        </p:spPr>
        <p:txBody>
          <a:bodyPr wrap="square">
            <a:spAutoFit/>
          </a:bodyPr>
          <a:lstStyle/>
          <a:p>
            <a:r>
              <a:rPr lang="en-US" dirty="0"/>
              <a:t>Rolf </a:t>
            </a:r>
            <a:r>
              <a:rPr lang="en-US" dirty="0" err="1"/>
              <a:t>Biehler</a:t>
            </a:r>
            <a:r>
              <a:rPr lang="en-US" dirty="0"/>
              <a:t>, Daniel </a:t>
            </a:r>
            <a:r>
              <a:rPr lang="en-US" dirty="0" err="1"/>
              <a:t>Frischemeier</a:t>
            </a:r>
            <a:r>
              <a:rPr lang="en-US" dirty="0"/>
              <a:t>, Susanne </a:t>
            </a:r>
            <a:r>
              <a:rPr lang="en-US" dirty="0" err="1"/>
              <a:t>Podworny</a:t>
            </a:r>
            <a:r>
              <a:rPr lang="en-US" dirty="0"/>
              <a:t>. Elementary preservice teachers' reasoning about modeling a family factory with </a:t>
            </a:r>
            <a:r>
              <a:rPr lang="en-US" dirty="0" err="1"/>
              <a:t>TinkerPlots</a:t>
            </a:r>
            <a:r>
              <a:rPr lang="en-US" dirty="0"/>
              <a:t> - A pilot study</a:t>
            </a:r>
          </a:p>
          <a:p>
            <a:r>
              <a:rPr lang="en-US" dirty="0"/>
              <a:t>Statistics Education Research Journal, </a:t>
            </a:r>
          </a:p>
        </p:txBody>
      </p:sp>
    </p:spTree>
    <p:extLst>
      <p:ext uri="{BB962C8B-B14F-4D97-AF65-F5344CB8AC3E}">
        <p14:creationId xmlns:p14="http://schemas.microsoft.com/office/powerpoint/2010/main" val="906919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43BC-EF66-43C3-9E9E-3B6C7E7D7FC6}"/>
              </a:ext>
            </a:extLst>
          </p:cNvPr>
          <p:cNvSpPr>
            <a:spLocks noGrp="1"/>
          </p:cNvSpPr>
          <p:nvPr>
            <p:ph type="title"/>
          </p:nvPr>
        </p:nvSpPr>
        <p:spPr/>
        <p:txBody>
          <a:bodyPr/>
          <a:lstStyle/>
          <a:p>
            <a:r>
              <a:rPr lang="en-CA" dirty="0"/>
              <a:t>Methods</a:t>
            </a:r>
            <a:endParaRPr lang="en-US" dirty="0"/>
          </a:p>
        </p:txBody>
      </p:sp>
      <p:sp>
        <p:nvSpPr>
          <p:cNvPr id="3" name="Content Placeholder 2">
            <a:extLst>
              <a:ext uri="{FF2B5EF4-FFF2-40B4-BE49-F238E27FC236}">
                <a16:creationId xmlns:a16="http://schemas.microsoft.com/office/drawing/2014/main" id="{48F711B6-A713-47CD-BFCB-A7ABD6CF879B}"/>
              </a:ext>
            </a:extLst>
          </p:cNvPr>
          <p:cNvSpPr>
            <a:spLocks noGrp="1"/>
          </p:cNvSpPr>
          <p:nvPr>
            <p:ph idx="1"/>
          </p:nvPr>
        </p:nvSpPr>
        <p:spPr/>
        <p:txBody>
          <a:bodyPr/>
          <a:lstStyle/>
          <a:p>
            <a:pPr marL="0" indent="0">
              <a:buNone/>
            </a:pPr>
            <a:r>
              <a:rPr lang="en-CA" dirty="0"/>
              <a:t>Case-Based Teaching Method</a:t>
            </a:r>
            <a:endParaRPr lang="en-US" dirty="0"/>
          </a:p>
        </p:txBody>
      </p:sp>
      <p:sp>
        <p:nvSpPr>
          <p:cNvPr id="5" name="TextBox 4">
            <a:extLst>
              <a:ext uri="{FF2B5EF4-FFF2-40B4-BE49-F238E27FC236}">
                <a16:creationId xmlns:a16="http://schemas.microsoft.com/office/drawing/2014/main" id="{944DE30B-5B2D-4F34-BB54-3CC25B63D7B1}"/>
              </a:ext>
            </a:extLst>
          </p:cNvPr>
          <p:cNvSpPr txBox="1"/>
          <p:nvPr/>
        </p:nvSpPr>
        <p:spPr>
          <a:xfrm>
            <a:off x="838200" y="5834846"/>
            <a:ext cx="9719930" cy="738664"/>
          </a:xfrm>
          <a:prstGeom prst="rect">
            <a:avLst/>
          </a:prstGeom>
          <a:noFill/>
        </p:spPr>
        <p:txBody>
          <a:bodyPr wrap="square">
            <a:spAutoFit/>
          </a:bodyPr>
          <a:lstStyle/>
          <a:p>
            <a:r>
              <a:rPr lang="en-US" sz="1400" dirty="0"/>
              <a:t>Derek R. Riddle, Jori S. Beck, Joseph John Morgan, Nancy Brown, Heather </a:t>
            </a:r>
            <a:r>
              <a:rPr lang="en-US" sz="1400" dirty="0" err="1"/>
              <a:t>Whitesides</a:t>
            </a:r>
            <a:r>
              <a:rPr lang="en-US" sz="1400" dirty="0"/>
              <a:t>. (2017). Making a case for case-based teaching in data literacy. Kappa Delta Pi Record. </a:t>
            </a:r>
            <a:r>
              <a:rPr lang="en-US" sz="1400" u="sng" dirty="0">
                <a:solidFill>
                  <a:srgbClr val="004466"/>
                </a:solidFill>
                <a:effectLst/>
                <a:hlinkClick r:id="rId2"/>
              </a:rPr>
              <a:t>https://www.tandfonline.com/doi/full/10.1080/00228958.2017.1334479</a:t>
            </a:r>
            <a:r>
              <a:rPr lang="en-US" sz="1400" u="sng" dirty="0">
                <a:solidFill>
                  <a:srgbClr val="004466"/>
                </a:solidFill>
                <a:effectLst/>
              </a:rPr>
              <a:t> </a:t>
            </a:r>
            <a:r>
              <a:rPr lang="en-US" sz="1400" u="sng" dirty="0">
                <a:solidFill>
                  <a:srgbClr val="004466"/>
                </a:solidFill>
                <a:effectLst/>
                <a:hlinkClick r:id="rId3"/>
              </a:rPr>
              <a:t>https://digitalcommons.odu.edu/cgi/viewcontent.cgi?article=1104&amp;context=teachinglearning_fac_pubs</a:t>
            </a:r>
            <a:r>
              <a:rPr lang="en-US" sz="1400" u="sng" dirty="0">
                <a:solidFill>
                  <a:srgbClr val="004466"/>
                </a:solidFill>
                <a:effectLst/>
              </a:rPr>
              <a:t> </a:t>
            </a:r>
            <a:endParaRPr lang="en-US" sz="1400" dirty="0"/>
          </a:p>
        </p:txBody>
      </p:sp>
      <p:pic>
        <p:nvPicPr>
          <p:cNvPr id="7" name="Picture 6" descr="A picture containing text, businesscard, accessory&#10;&#10;Description automatically generated">
            <a:extLst>
              <a:ext uri="{FF2B5EF4-FFF2-40B4-BE49-F238E27FC236}">
                <a16:creationId xmlns:a16="http://schemas.microsoft.com/office/drawing/2014/main" id="{6988E1A3-E2BE-4530-9764-B31C166F9E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22" y="2841941"/>
            <a:ext cx="4947454" cy="2368012"/>
          </a:xfrm>
          <a:prstGeom prst="rect">
            <a:avLst/>
          </a:prstGeom>
        </p:spPr>
      </p:pic>
      <p:sp>
        <p:nvSpPr>
          <p:cNvPr id="9" name="TextBox 8">
            <a:extLst>
              <a:ext uri="{FF2B5EF4-FFF2-40B4-BE49-F238E27FC236}">
                <a16:creationId xmlns:a16="http://schemas.microsoft.com/office/drawing/2014/main" id="{45DA7413-7034-46EC-ACAA-C8F1AD5844CD}"/>
              </a:ext>
            </a:extLst>
          </p:cNvPr>
          <p:cNvSpPr txBox="1"/>
          <p:nvPr/>
        </p:nvSpPr>
        <p:spPr>
          <a:xfrm>
            <a:off x="7519718" y="2475412"/>
            <a:ext cx="3171160" cy="2031325"/>
          </a:xfrm>
          <a:prstGeom prst="rect">
            <a:avLst/>
          </a:prstGeom>
          <a:noFill/>
        </p:spPr>
        <p:txBody>
          <a:bodyPr wrap="square">
            <a:spAutoFit/>
          </a:bodyPr>
          <a:lstStyle/>
          <a:p>
            <a:r>
              <a:rPr lang="en-US" dirty="0">
                <a:latin typeface="Arial" panose="020B0604020202020204" pitchFamily="34" charset="0"/>
              </a:rPr>
              <a:t>C</a:t>
            </a:r>
            <a:r>
              <a:rPr lang="en-US" dirty="0">
                <a:effectLst/>
                <a:latin typeface="Arial" panose="020B0604020202020204" pitchFamily="34" charset="0"/>
              </a:rPr>
              <a:t>ase­‐based teaching as “an active learning strategy in which students read</a:t>
            </a:r>
            <a:br>
              <a:rPr lang="en-US" dirty="0">
                <a:effectLst/>
                <a:latin typeface="Arial" panose="020B0604020202020204" pitchFamily="34" charset="0"/>
              </a:rPr>
            </a:br>
            <a:r>
              <a:rPr lang="en-US" dirty="0">
                <a:effectLst/>
                <a:latin typeface="Arial" panose="020B0604020202020204" pitchFamily="34" charset="0"/>
              </a:rPr>
              <a:t>and discuss complex, real‐life scenarios that call on their analytical thinking skills and decision-­‐making”</a:t>
            </a:r>
            <a:endParaRPr lang="en-US" dirty="0"/>
          </a:p>
        </p:txBody>
      </p:sp>
    </p:spTree>
    <p:extLst>
      <p:ext uri="{BB962C8B-B14F-4D97-AF65-F5344CB8AC3E}">
        <p14:creationId xmlns:p14="http://schemas.microsoft.com/office/powerpoint/2010/main" val="7251691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6EF0-4B62-472C-829A-2185CC163011}"/>
              </a:ext>
            </a:extLst>
          </p:cNvPr>
          <p:cNvSpPr>
            <a:spLocks noGrp="1"/>
          </p:cNvSpPr>
          <p:nvPr>
            <p:ph type="title"/>
          </p:nvPr>
        </p:nvSpPr>
        <p:spPr/>
        <p:txBody>
          <a:bodyPr/>
          <a:lstStyle/>
          <a:p>
            <a:r>
              <a:rPr lang="en-CA" dirty="0"/>
              <a:t>Methods</a:t>
            </a:r>
            <a:endParaRPr lang="en-US" dirty="0"/>
          </a:p>
        </p:txBody>
      </p:sp>
      <p:sp>
        <p:nvSpPr>
          <p:cNvPr id="3" name="Content Placeholder 2">
            <a:extLst>
              <a:ext uri="{FF2B5EF4-FFF2-40B4-BE49-F238E27FC236}">
                <a16:creationId xmlns:a16="http://schemas.microsoft.com/office/drawing/2014/main" id="{738C2567-9B4C-433F-8DC2-84655E679D08}"/>
              </a:ext>
            </a:extLst>
          </p:cNvPr>
          <p:cNvSpPr>
            <a:spLocks noGrp="1"/>
          </p:cNvSpPr>
          <p:nvPr>
            <p:ph idx="1"/>
          </p:nvPr>
        </p:nvSpPr>
        <p:spPr/>
        <p:txBody>
          <a:bodyPr/>
          <a:lstStyle/>
          <a:p>
            <a:pPr marL="0" indent="0">
              <a:buNone/>
            </a:pPr>
            <a:r>
              <a:rPr lang="en-US" dirty="0" err="1"/>
              <a:t>Utilising</a:t>
            </a:r>
            <a:r>
              <a:rPr lang="en-US" dirty="0"/>
              <a:t> affordances in real-world data.</a:t>
            </a:r>
          </a:p>
        </p:txBody>
      </p:sp>
      <p:sp>
        <p:nvSpPr>
          <p:cNvPr id="7" name="TextBox 6">
            <a:extLst>
              <a:ext uri="{FF2B5EF4-FFF2-40B4-BE49-F238E27FC236}">
                <a16:creationId xmlns:a16="http://schemas.microsoft.com/office/drawing/2014/main" id="{EB103FEF-F3E0-439C-8FA3-8D2A9D02767A}"/>
              </a:ext>
            </a:extLst>
          </p:cNvPr>
          <p:cNvSpPr txBox="1"/>
          <p:nvPr/>
        </p:nvSpPr>
        <p:spPr>
          <a:xfrm>
            <a:off x="838200" y="4711655"/>
            <a:ext cx="8959102" cy="1846659"/>
          </a:xfrm>
          <a:prstGeom prst="rect">
            <a:avLst/>
          </a:prstGeom>
          <a:noFill/>
        </p:spPr>
        <p:txBody>
          <a:bodyPr wrap="square">
            <a:spAutoFit/>
          </a:bodyPr>
          <a:lstStyle/>
          <a:p>
            <a:r>
              <a:rPr lang="en-US" dirty="0"/>
              <a:t>Based on the Teaching for Statistical Literacy Hierarchy, analyzes statistical literacy lessons that use real-world data from the perspective of the affordances in the data presentation.</a:t>
            </a:r>
          </a:p>
          <a:p>
            <a:endParaRPr lang="en-US" dirty="0"/>
          </a:p>
          <a:p>
            <a:r>
              <a:rPr lang="en-US" sz="1400" dirty="0"/>
              <a:t>Helen L. Chick, Robyn Pierce, International Journal of Science and Mathematics Education. 2022. Teaching for statistical literacy: </a:t>
            </a:r>
            <a:r>
              <a:rPr lang="en-US" sz="1400" dirty="0" err="1"/>
              <a:t>Utilising</a:t>
            </a:r>
            <a:r>
              <a:rPr lang="en-US" sz="1400" dirty="0"/>
              <a:t> affordances in real-world data. International Journal of Science and Mathematics Education.  </a:t>
            </a:r>
            <a:r>
              <a:rPr lang="en-US" sz="1400" dirty="0">
                <a:hlinkClick r:id="rId2"/>
              </a:rPr>
              <a:t>https://link.springer.com/article/10.1007/s10763-011-9303-2</a:t>
            </a:r>
            <a:r>
              <a:rPr lang="en-US" sz="1400" dirty="0"/>
              <a:t> </a:t>
            </a:r>
          </a:p>
          <a:p>
            <a:endParaRPr lang="en-US" dirty="0"/>
          </a:p>
        </p:txBody>
      </p:sp>
      <p:pic>
        <p:nvPicPr>
          <p:cNvPr id="9" name="Picture 8" descr="Chart, scatter chart&#10;&#10;Description automatically generated">
            <a:extLst>
              <a:ext uri="{FF2B5EF4-FFF2-40B4-BE49-F238E27FC236}">
                <a16:creationId xmlns:a16="http://schemas.microsoft.com/office/drawing/2014/main" id="{021016A0-04E9-4BD5-AB78-0735D66AC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77" y="2672201"/>
            <a:ext cx="3401265" cy="1737873"/>
          </a:xfrm>
          <a:prstGeom prst="rect">
            <a:avLst/>
          </a:prstGeom>
        </p:spPr>
      </p:pic>
      <p:pic>
        <p:nvPicPr>
          <p:cNvPr id="11" name="Picture 10" descr="Chart, box and whisker chart&#10;&#10;Description automatically generated">
            <a:extLst>
              <a:ext uri="{FF2B5EF4-FFF2-40B4-BE49-F238E27FC236}">
                <a16:creationId xmlns:a16="http://schemas.microsoft.com/office/drawing/2014/main" id="{5F713981-DD9A-4D92-85CD-91AB2B9E2C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1419" y="2672201"/>
            <a:ext cx="2815757" cy="1759335"/>
          </a:xfrm>
          <a:prstGeom prst="rect">
            <a:avLst/>
          </a:prstGeom>
        </p:spPr>
      </p:pic>
    </p:spTree>
    <p:extLst>
      <p:ext uri="{BB962C8B-B14F-4D97-AF65-F5344CB8AC3E}">
        <p14:creationId xmlns:p14="http://schemas.microsoft.com/office/powerpoint/2010/main" val="1886506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9E43D-675C-4897-A4D7-2EB8A3976A54}"/>
              </a:ext>
            </a:extLst>
          </p:cNvPr>
          <p:cNvSpPr>
            <a:spLocks noGrp="1"/>
          </p:cNvSpPr>
          <p:nvPr>
            <p:ph type="title"/>
          </p:nvPr>
        </p:nvSpPr>
        <p:spPr/>
        <p:txBody>
          <a:bodyPr/>
          <a:lstStyle/>
          <a:p>
            <a:r>
              <a:rPr lang="en-CA" dirty="0"/>
              <a:t>Defining Data Literacy</a:t>
            </a:r>
            <a:endParaRPr lang="en-US" dirty="0"/>
          </a:p>
        </p:txBody>
      </p:sp>
      <p:sp>
        <p:nvSpPr>
          <p:cNvPr id="3" name="Content Placeholder 2">
            <a:extLst>
              <a:ext uri="{FF2B5EF4-FFF2-40B4-BE49-F238E27FC236}">
                <a16:creationId xmlns:a16="http://schemas.microsoft.com/office/drawing/2014/main" id="{1B30E526-550E-496C-8605-57AEB2DFFECD}"/>
              </a:ext>
            </a:extLst>
          </p:cNvPr>
          <p:cNvSpPr>
            <a:spLocks noGrp="1"/>
          </p:cNvSpPr>
          <p:nvPr>
            <p:ph idx="1"/>
          </p:nvPr>
        </p:nvSpPr>
        <p:spPr>
          <a:xfrm>
            <a:off x="838200" y="3349255"/>
            <a:ext cx="10515600" cy="2827707"/>
          </a:xfrm>
        </p:spPr>
        <p:txBody>
          <a:bodyPr/>
          <a:lstStyle/>
          <a:p>
            <a:pPr marL="0" indent="0">
              <a:buNone/>
            </a:pPr>
            <a:r>
              <a:rPr lang="en-US" dirty="0"/>
              <a:t>Data literacy is the “ability to derive meaningful information from data” (Sperry 2018). “To summarize, a data literate individual would, at minimum, be able to understand information extracted from data and summarized into simple statistics, make further calculations using those statistics, and use the statistics to inform decisions. However, this definition is context-dependent...” (</a:t>
            </a:r>
            <a:r>
              <a:rPr lang="en-US" dirty="0" err="1"/>
              <a:t>Bonikowska</a:t>
            </a:r>
            <a:r>
              <a:rPr lang="en-US" dirty="0"/>
              <a:t>, </a:t>
            </a:r>
            <a:r>
              <a:rPr lang="en-US" dirty="0" err="1"/>
              <a:t>Sanmartin</a:t>
            </a:r>
            <a:r>
              <a:rPr lang="en-US" dirty="0"/>
              <a:t> and </a:t>
            </a:r>
            <a:r>
              <a:rPr lang="en-US" dirty="0" err="1"/>
              <a:t>Frenette</a:t>
            </a:r>
            <a:r>
              <a:rPr lang="en-US" dirty="0"/>
              <a:t>, Statistics Canada, 2019) </a:t>
            </a:r>
          </a:p>
        </p:txBody>
      </p:sp>
      <p:pic>
        <p:nvPicPr>
          <p:cNvPr id="5" name="Picture 4">
            <a:extLst>
              <a:ext uri="{FF2B5EF4-FFF2-40B4-BE49-F238E27FC236}">
                <a16:creationId xmlns:a16="http://schemas.microsoft.com/office/drawing/2014/main" id="{DCD18584-C8BC-4C33-85EE-0C05E20E8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544" y="1973968"/>
            <a:ext cx="9959093" cy="1092006"/>
          </a:xfrm>
          <a:prstGeom prst="rect">
            <a:avLst/>
          </a:prstGeom>
        </p:spPr>
      </p:pic>
    </p:spTree>
    <p:extLst>
      <p:ext uri="{BB962C8B-B14F-4D97-AF65-F5344CB8AC3E}">
        <p14:creationId xmlns:p14="http://schemas.microsoft.com/office/powerpoint/2010/main" val="20815786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73A34-3132-4206-8805-560E7DDDB21B}"/>
              </a:ext>
            </a:extLst>
          </p:cNvPr>
          <p:cNvSpPr>
            <a:spLocks noGrp="1"/>
          </p:cNvSpPr>
          <p:nvPr>
            <p:ph type="title"/>
          </p:nvPr>
        </p:nvSpPr>
        <p:spPr/>
        <p:txBody>
          <a:bodyPr/>
          <a:lstStyle/>
          <a:p>
            <a:r>
              <a:rPr lang="en-CA" dirty="0"/>
              <a:t>Methods</a:t>
            </a:r>
            <a:endParaRPr lang="en-US" dirty="0"/>
          </a:p>
        </p:txBody>
      </p:sp>
      <p:sp>
        <p:nvSpPr>
          <p:cNvPr id="3" name="Content Placeholder 2">
            <a:extLst>
              <a:ext uri="{FF2B5EF4-FFF2-40B4-BE49-F238E27FC236}">
                <a16:creationId xmlns:a16="http://schemas.microsoft.com/office/drawing/2014/main" id="{C110CD09-892F-4DDC-A01D-F7DBB9E18C16}"/>
              </a:ext>
            </a:extLst>
          </p:cNvPr>
          <p:cNvSpPr>
            <a:spLocks noGrp="1"/>
          </p:cNvSpPr>
          <p:nvPr>
            <p:ph idx="1"/>
          </p:nvPr>
        </p:nvSpPr>
        <p:spPr/>
        <p:txBody>
          <a:bodyPr/>
          <a:lstStyle/>
          <a:p>
            <a:pPr marL="0" indent="0">
              <a:buNone/>
            </a:pPr>
            <a:r>
              <a:rPr lang="en-CA" dirty="0"/>
              <a:t>Literacy Data-Driven Decisions</a:t>
            </a:r>
            <a:endParaRPr lang="en-US" dirty="0"/>
          </a:p>
        </p:txBody>
      </p:sp>
      <p:sp>
        <p:nvSpPr>
          <p:cNvPr id="7" name="TextBox 6">
            <a:extLst>
              <a:ext uri="{FF2B5EF4-FFF2-40B4-BE49-F238E27FC236}">
                <a16:creationId xmlns:a16="http://schemas.microsoft.com/office/drawing/2014/main" id="{171646F2-6E19-4CD6-802D-174A44A2D632}"/>
              </a:ext>
            </a:extLst>
          </p:cNvPr>
          <p:cNvSpPr txBox="1"/>
          <p:nvPr/>
        </p:nvSpPr>
        <p:spPr>
          <a:xfrm>
            <a:off x="838200" y="5761464"/>
            <a:ext cx="8304914" cy="830997"/>
          </a:xfrm>
          <a:prstGeom prst="rect">
            <a:avLst/>
          </a:prstGeom>
          <a:noFill/>
        </p:spPr>
        <p:txBody>
          <a:bodyPr wrap="square">
            <a:spAutoFit/>
          </a:bodyPr>
          <a:lstStyle/>
          <a:p>
            <a:r>
              <a:rPr lang="en-US" sz="1600" dirty="0"/>
              <a:t>Mary Abbott, et.al. (2017). A Team Approach to Data-Driven Decision-Making Literacy Instruction in Preschool Classrooms: Child Assessment and Intervention Through Classroom Team Self-Reflection. Young Exceptional Children. </a:t>
            </a:r>
            <a:r>
              <a:rPr lang="en-US" sz="1600" dirty="0">
                <a:hlinkClick r:id="rId2"/>
              </a:rPr>
              <a:t>https://files.eric.ed.gov/fulltext/EJ1151410.pdf</a:t>
            </a:r>
            <a:r>
              <a:rPr lang="en-US" sz="1600" dirty="0"/>
              <a:t>  </a:t>
            </a:r>
          </a:p>
        </p:txBody>
      </p:sp>
      <p:pic>
        <p:nvPicPr>
          <p:cNvPr id="9" name="Picture 8">
            <a:extLst>
              <a:ext uri="{FF2B5EF4-FFF2-40B4-BE49-F238E27FC236}">
                <a16:creationId xmlns:a16="http://schemas.microsoft.com/office/drawing/2014/main" id="{F72AEB6B-888D-403D-80F3-4D875C7BB60F}"/>
              </a:ext>
            </a:extLst>
          </p:cNvPr>
          <p:cNvPicPr>
            <a:picLocks noChangeAspect="1"/>
          </p:cNvPicPr>
          <p:nvPr/>
        </p:nvPicPr>
        <p:blipFill>
          <a:blip r:embed="rId3"/>
          <a:stretch>
            <a:fillRect/>
          </a:stretch>
        </p:blipFill>
        <p:spPr>
          <a:xfrm>
            <a:off x="724731" y="2519950"/>
            <a:ext cx="5553850" cy="2962688"/>
          </a:xfrm>
          <a:prstGeom prst="rect">
            <a:avLst/>
          </a:prstGeom>
        </p:spPr>
      </p:pic>
      <p:sp>
        <p:nvSpPr>
          <p:cNvPr id="10" name="TextBox 9">
            <a:extLst>
              <a:ext uri="{FF2B5EF4-FFF2-40B4-BE49-F238E27FC236}">
                <a16:creationId xmlns:a16="http://schemas.microsoft.com/office/drawing/2014/main" id="{64385DD4-E978-46E4-A0A1-C1DAA062EBEA}"/>
              </a:ext>
            </a:extLst>
          </p:cNvPr>
          <p:cNvSpPr txBox="1"/>
          <p:nvPr/>
        </p:nvSpPr>
        <p:spPr>
          <a:xfrm>
            <a:off x="7453423" y="3051544"/>
            <a:ext cx="4433777" cy="1754326"/>
          </a:xfrm>
          <a:prstGeom prst="rect">
            <a:avLst/>
          </a:prstGeom>
          <a:noFill/>
        </p:spPr>
        <p:txBody>
          <a:bodyPr wrap="square" rtlCol="0">
            <a:spAutoFit/>
          </a:bodyPr>
          <a:lstStyle/>
          <a:p>
            <a:r>
              <a:rPr lang="en-CA" dirty="0"/>
              <a:t>Requirements:</a:t>
            </a:r>
          </a:p>
          <a:p>
            <a:pPr marL="285750" indent="-285750">
              <a:buFontTx/>
              <a:buChar char="-"/>
            </a:pPr>
            <a:r>
              <a:rPr lang="en-CA" dirty="0"/>
              <a:t>Expertise in data collection</a:t>
            </a:r>
          </a:p>
          <a:p>
            <a:pPr marL="285750" indent="-285750">
              <a:buFontTx/>
              <a:buChar char="-"/>
            </a:pPr>
            <a:r>
              <a:rPr lang="en-CA" dirty="0"/>
              <a:t>Management of variable environment</a:t>
            </a:r>
          </a:p>
          <a:p>
            <a:pPr marL="285750" indent="-285750">
              <a:buFontTx/>
              <a:buChar char="-"/>
            </a:pPr>
            <a:r>
              <a:rPr lang="en-CA" dirty="0"/>
              <a:t>Need space &amp; time for the process</a:t>
            </a:r>
          </a:p>
          <a:p>
            <a:pPr marL="285750" indent="-285750">
              <a:buFontTx/>
              <a:buChar char="-"/>
            </a:pPr>
            <a:r>
              <a:rPr lang="en-CA" dirty="0"/>
              <a:t>Need to ensure process fidelity</a:t>
            </a:r>
          </a:p>
          <a:p>
            <a:pPr marL="285750" indent="-285750">
              <a:buFontTx/>
              <a:buChar char="-"/>
            </a:pPr>
            <a:endParaRPr lang="en-US" dirty="0"/>
          </a:p>
        </p:txBody>
      </p:sp>
    </p:spTree>
    <p:extLst>
      <p:ext uri="{BB962C8B-B14F-4D97-AF65-F5344CB8AC3E}">
        <p14:creationId xmlns:p14="http://schemas.microsoft.com/office/powerpoint/2010/main" val="31180286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82D80-8BEC-4D8B-BF3B-0682E95E122C}"/>
              </a:ext>
            </a:extLst>
          </p:cNvPr>
          <p:cNvSpPr>
            <a:spLocks noGrp="1"/>
          </p:cNvSpPr>
          <p:nvPr>
            <p:ph type="title"/>
          </p:nvPr>
        </p:nvSpPr>
        <p:spPr/>
        <p:txBody>
          <a:bodyPr/>
          <a:lstStyle/>
          <a:p>
            <a:r>
              <a:rPr lang="en-CA" dirty="0"/>
              <a:t>Resources</a:t>
            </a:r>
            <a:endParaRPr lang="en-US" dirty="0"/>
          </a:p>
        </p:txBody>
      </p:sp>
      <p:sp>
        <p:nvSpPr>
          <p:cNvPr id="3" name="Content Placeholder 2">
            <a:extLst>
              <a:ext uri="{FF2B5EF4-FFF2-40B4-BE49-F238E27FC236}">
                <a16:creationId xmlns:a16="http://schemas.microsoft.com/office/drawing/2014/main" id="{A13137BA-5B60-4546-AFF7-67ACE0EEBD24}"/>
              </a:ext>
            </a:extLst>
          </p:cNvPr>
          <p:cNvSpPr>
            <a:spLocks noGrp="1"/>
          </p:cNvSpPr>
          <p:nvPr>
            <p:ph idx="1"/>
          </p:nvPr>
        </p:nvSpPr>
        <p:spPr/>
        <p:txBody>
          <a:bodyPr/>
          <a:lstStyle/>
          <a:p>
            <a:pPr marL="0" indent="0">
              <a:buNone/>
            </a:pPr>
            <a:r>
              <a:rPr lang="en-US" dirty="0"/>
              <a:t>Types of Resources:</a:t>
            </a:r>
          </a:p>
          <a:p>
            <a:r>
              <a:rPr lang="en-US" dirty="0"/>
              <a:t>Lessons and Lesson Plans</a:t>
            </a:r>
          </a:p>
          <a:p>
            <a:r>
              <a:rPr lang="en-US" dirty="0"/>
              <a:t>Help Sheets and Templates</a:t>
            </a:r>
          </a:p>
          <a:p>
            <a:r>
              <a:rPr lang="en-US" dirty="0"/>
              <a:t>Course and Video Libraries</a:t>
            </a:r>
          </a:p>
          <a:p>
            <a:r>
              <a:rPr lang="en-US" dirty="0"/>
              <a:t>Performance Support Tools</a:t>
            </a:r>
          </a:p>
          <a:p>
            <a:endParaRPr lang="en-US" dirty="0"/>
          </a:p>
        </p:txBody>
      </p:sp>
      <p:pic>
        <p:nvPicPr>
          <p:cNvPr id="9" name="Picture 8" descr="Diagram&#10;&#10;Description automatically generated">
            <a:extLst>
              <a:ext uri="{FF2B5EF4-FFF2-40B4-BE49-F238E27FC236}">
                <a16:creationId xmlns:a16="http://schemas.microsoft.com/office/drawing/2014/main" id="{441FE3FA-991A-45EB-B19B-27756C796F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7737" y="2411513"/>
            <a:ext cx="5566063" cy="2638951"/>
          </a:xfrm>
          <a:prstGeom prst="rect">
            <a:avLst/>
          </a:prstGeom>
        </p:spPr>
      </p:pic>
      <p:sp>
        <p:nvSpPr>
          <p:cNvPr id="11" name="TextBox 10">
            <a:extLst>
              <a:ext uri="{FF2B5EF4-FFF2-40B4-BE49-F238E27FC236}">
                <a16:creationId xmlns:a16="http://schemas.microsoft.com/office/drawing/2014/main" id="{8FF7F0AC-4293-4691-A63A-D37D9A3A5F07}"/>
              </a:ext>
            </a:extLst>
          </p:cNvPr>
          <p:cNvSpPr txBox="1"/>
          <p:nvPr/>
        </p:nvSpPr>
        <p:spPr>
          <a:xfrm>
            <a:off x="6270551" y="6232381"/>
            <a:ext cx="6097772" cy="338554"/>
          </a:xfrm>
          <a:prstGeom prst="rect">
            <a:avLst/>
          </a:prstGeom>
          <a:noFill/>
        </p:spPr>
        <p:txBody>
          <a:bodyPr wrap="square">
            <a:spAutoFit/>
          </a:bodyPr>
          <a:lstStyle/>
          <a:p>
            <a:r>
              <a:rPr lang="en-US" sz="1600" dirty="0"/>
              <a:t>Image: </a:t>
            </a:r>
            <a:r>
              <a:rPr lang="en-US" sz="1600" dirty="0">
                <a:hlinkClick r:id="rId3"/>
              </a:rPr>
              <a:t>https://www.pinterest.ca/pin/332984966170591583/</a:t>
            </a:r>
            <a:r>
              <a:rPr lang="en-US" sz="1600" dirty="0"/>
              <a:t> </a:t>
            </a:r>
          </a:p>
        </p:txBody>
      </p:sp>
    </p:spTree>
    <p:extLst>
      <p:ext uri="{BB962C8B-B14F-4D97-AF65-F5344CB8AC3E}">
        <p14:creationId xmlns:p14="http://schemas.microsoft.com/office/powerpoint/2010/main" val="33310429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5004E-9B84-4C74-A8C8-0A0C1D839729}"/>
              </a:ext>
            </a:extLst>
          </p:cNvPr>
          <p:cNvSpPr>
            <a:spLocks noGrp="1"/>
          </p:cNvSpPr>
          <p:nvPr>
            <p:ph type="title"/>
          </p:nvPr>
        </p:nvSpPr>
        <p:spPr/>
        <p:txBody>
          <a:bodyPr/>
          <a:lstStyle/>
          <a:p>
            <a:r>
              <a:rPr lang="en-CA" dirty="0"/>
              <a:t>Resources</a:t>
            </a:r>
            <a:endParaRPr lang="en-US" dirty="0"/>
          </a:p>
        </p:txBody>
      </p:sp>
      <p:sp>
        <p:nvSpPr>
          <p:cNvPr id="3" name="Content Placeholder 2">
            <a:extLst>
              <a:ext uri="{FF2B5EF4-FFF2-40B4-BE49-F238E27FC236}">
                <a16:creationId xmlns:a16="http://schemas.microsoft.com/office/drawing/2014/main" id="{CF969654-380C-4621-B0A8-BD58ECF176FD}"/>
              </a:ext>
            </a:extLst>
          </p:cNvPr>
          <p:cNvSpPr>
            <a:spLocks noGrp="1"/>
          </p:cNvSpPr>
          <p:nvPr>
            <p:ph idx="1"/>
          </p:nvPr>
        </p:nvSpPr>
        <p:spPr/>
        <p:txBody>
          <a:bodyPr/>
          <a:lstStyle/>
          <a:p>
            <a:pPr marL="0" indent="0">
              <a:buNone/>
            </a:pPr>
            <a:r>
              <a:rPr lang="en-US" dirty="0"/>
              <a:t>Lessons for Teaching Data Literacy</a:t>
            </a:r>
          </a:p>
        </p:txBody>
      </p:sp>
      <p:sp>
        <p:nvSpPr>
          <p:cNvPr id="5" name="TextBox 4">
            <a:extLst>
              <a:ext uri="{FF2B5EF4-FFF2-40B4-BE49-F238E27FC236}">
                <a16:creationId xmlns:a16="http://schemas.microsoft.com/office/drawing/2014/main" id="{4142EE47-D087-4B86-B6E0-16B4CB12C328}"/>
              </a:ext>
            </a:extLst>
          </p:cNvPr>
          <p:cNvSpPr txBox="1"/>
          <p:nvPr/>
        </p:nvSpPr>
        <p:spPr>
          <a:xfrm>
            <a:off x="838200" y="5665569"/>
            <a:ext cx="10645588" cy="646331"/>
          </a:xfrm>
          <a:prstGeom prst="rect">
            <a:avLst/>
          </a:prstGeom>
          <a:noFill/>
        </p:spPr>
        <p:txBody>
          <a:bodyPr wrap="square">
            <a:spAutoFit/>
          </a:bodyPr>
          <a:lstStyle/>
          <a:p>
            <a:r>
              <a:rPr lang="en-US" dirty="0"/>
              <a:t>Federal Reserve Bank of St. Louis. Each lesson reviews data interpretation, analysis, and/or presentation concepts in detail, and is written in an accessible manner Sample lesson </a:t>
            </a:r>
            <a:r>
              <a:rPr lang="en-US" dirty="0">
                <a:hlinkClick r:id="rId2"/>
              </a:rPr>
              <a:t>here</a:t>
            </a:r>
            <a:r>
              <a:rPr lang="en-US" dirty="0"/>
              <a:t>.</a:t>
            </a:r>
          </a:p>
        </p:txBody>
      </p:sp>
      <p:sp>
        <p:nvSpPr>
          <p:cNvPr id="7" name="TextBox 6">
            <a:extLst>
              <a:ext uri="{FF2B5EF4-FFF2-40B4-BE49-F238E27FC236}">
                <a16:creationId xmlns:a16="http://schemas.microsoft.com/office/drawing/2014/main" id="{1A7161A6-B802-4AF6-AC70-157C8EB1E15B}"/>
              </a:ext>
            </a:extLst>
          </p:cNvPr>
          <p:cNvSpPr txBox="1"/>
          <p:nvPr/>
        </p:nvSpPr>
        <p:spPr>
          <a:xfrm>
            <a:off x="838200" y="6311900"/>
            <a:ext cx="7237879" cy="369332"/>
          </a:xfrm>
          <a:prstGeom prst="rect">
            <a:avLst/>
          </a:prstGeom>
          <a:noFill/>
        </p:spPr>
        <p:txBody>
          <a:bodyPr wrap="square">
            <a:spAutoFit/>
          </a:bodyPr>
          <a:lstStyle/>
          <a:p>
            <a:r>
              <a:rPr lang="en-US" dirty="0">
                <a:hlinkClick r:id="rId3"/>
              </a:rPr>
              <a:t>https://www.stlouisfed.org/education/lessons-for-teaching-data-literacy</a:t>
            </a:r>
            <a:r>
              <a:rPr lang="en-US" dirty="0"/>
              <a:t> </a:t>
            </a:r>
          </a:p>
        </p:txBody>
      </p:sp>
      <p:pic>
        <p:nvPicPr>
          <p:cNvPr id="9" name="Picture 8">
            <a:extLst>
              <a:ext uri="{FF2B5EF4-FFF2-40B4-BE49-F238E27FC236}">
                <a16:creationId xmlns:a16="http://schemas.microsoft.com/office/drawing/2014/main" id="{1D76FEA0-AB00-44A7-9BFE-812178D3E88A}"/>
              </a:ext>
            </a:extLst>
          </p:cNvPr>
          <p:cNvPicPr>
            <a:picLocks noChangeAspect="1"/>
          </p:cNvPicPr>
          <p:nvPr/>
        </p:nvPicPr>
        <p:blipFill>
          <a:blip r:embed="rId4"/>
          <a:stretch>
            <a:fillRect/>
          </a:stretch>
        </p:blipFill>
        <p:spPr>
          <a:xfrm>
            <a:off x="1636280" y="2509797"/>
            <a:ext cx="6439799" cy="2657846"/>
          </a:xfrm>
          <a:prstGeom prst="rect">
            <a:avLst/>
          </a:prstGeom>
        </p:spPr>
      </p:pic>
    </p:spTree>
    <p:extLst>
      <p:ext uri="{BB962C8B-B14F-4D97-AF65-F5344CB8AC3E}">
        <p14:creationId xmlns:p14="http://schemas.microsoft.com/office/powerpoint/2010/main" val="28248146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1FF4F-4D76-47BB-B7AE-2023C7CCF576}"/>
              </a:ext>
            </a:extLst>
          </p:cNvPr>
          <p:cNvSpPr>
            <a:spLocks noGrp="1"/>
          </p:cNvSpPr>
          <p:nvPr>
            <p:ph type="title"/>
          </p:nvPr>
        </p:nvSpPr>
        <p:spPr/>
        <p:txBody>
          <a:bodyPr/>
          <a:lstStyle/>
          <a:p>
            <a:r>
              <a:rPr lang="en-CA" dirty="0"/>
              <a:t>Resources</a:t>
            </a:r>
            <a:endParaRPr lang="en-US" dirty="0"/>
          </a:p>
        </p:txBody>
      </p:sp>
      <p:sp>
        <p:nvSpPr>
          <p:cNvPr id="3" name="Content Placeholder 2">
            <a:extLst>
              <a:ext uri="{FF2B5EF4-FFF2-40B4-BE49-F238E27FC236}">
                <a16:creationId xmlns:a16="http://schemas.microsoft.com/office/drawing/2014/main" id="{81982A6E-F207-4EE8-9987-B824CE1288F1}"/>
              </a:ext>
            </a:extLst>
          </p:cNvPr>
          <p:cNvSpPr>
            <a:spLocks noGrp="1"/>
          </p:cNvSpPr>
          <p:nvPr>
            <p:ph idx="1"/>
          </p:nvPr>
        </p:nvSpPr>
        <p:spPr/>
        <p:txBody>
          <a:bodyPr/>
          <a:lstStyle/>
          <a:p>
            <a:pPr marL="0" indent="0">
              <a:buNone/>
            </a:pPr>
            <a:r>
              <a:rPr lang="en-CA" dirty="0"/>
              <a:t>Data Visualization Project</a:t>
            </a:r>
            <a:endParaRPr lang="en-US" dirty="0"/>
          </a:p>
        </p:txBody>
      </p:sp>
      <p:pic>
        <p:nvPicPr>
          <p:cNvPr id="5" name="Picture 4">
            <a:extLst>
              <a:ext uri="{FF2B5EF4-FFF2-40B4-BE49-F238E27FC236}">
                <a16:creationId xmlns:a16="http://schemas.microsoft.com/office/drawing/2014/main" id="{3CE424C6-38AF-4F45-BD02-C84E87871282}"/>
              </a:ext>
            </a:extLst>
          </p:cNvPr>
          <p:cNvPicPr>
            <a:picLocks noChangeAspect="1"/>
          </p:cNvPicPr>
          <p:nvPr/>
        </p:nvPicPr>
        <p:blipFill>
          <a:blip r:embed="rId2"/>
          <a:stretch>
            <a:fillRect/>
          </a:stretch>
        </p:blipFill>
        <p:spPr>
          <a:xfrm>
            <a:off x="1950756" y="2340827"/>
            <a:ext cx="4988887" cy="3297628"/>
          </a:xfrm>
          <a:prstGeom prst="rect">
            <a:avLst/>
          </a:prstGeom>
        </p:spPr>
      </p:pic>
      <p:sp>
        <p:nvSpPr>
          <p:cNvPr id="7" name="TextBox 6">
            <a:extLst>
              <a:ext uri="{FF2B5EF4-FFF2-40B4-BE49-F238E27FC236}">
                <a16:creationId xmlns:a16="http://schemas.microsoft.com/office/drawing/2014/main" id="{28B5D32F-C37C-4766-9E12-EB8335888E0A}"/>
              </a:ext>
            </a:extLst>
          </p:cNvPr>
          <p:cNvSpPr txBox="1"/>
          <p:nvPr/>
        </p:nvSpPr>
        <p:spPr>
          <a:xfrm>
            <a:off x="838199" y="5853797"/>
            <a:ext cx="10349753" cy="646331"/>
          </a:xfrm>
          <a:prstGeom prst="rect">
            <a:avLst/>
          </a:prstGeom>
          <a:noFill/>
        </p:spPr>
        <p:txBody>
          <a:bodyPr wrap="square">
            <a:spAutoFit/>
          </a:bodyPr>
          <a:lstStyle/>
          <a:p>
            <a:r>
              <a:rPr lang="en-US" dirty="0"/>
              <a:t>Set of common data visualization formats or templates, with an accompanying instruction page for each one. </a:t>
            </a:r>
            <a:r>
              <a:rPr lang="en-US" dirty="0">
                <a:hlinkClick r:id="rId3"/>
              </a:rPr>
              <a:t>https://datavizproject.com/</a:t>
            </a:r>
            <a:r>
              <a:rPr lang="en-US" dirty="0"/>
              <a:t> </a:t>
            </a:r>
          </a:p>
        </p:txBody>
      </p:sp>
    </p:spTree>
    <p:extLst>
      <p:ext uri="{BB962C8B-B14F-4D97-AF65-F5344CB8AC3E}">
        <p14:creationId xmlns:p14="http://schemas.microsoft.com/office/powerpoint/2010/main" val="23881808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91080-1317-4BAB-B44D-E8DAEB80346A}"/>
              </a:ext>
            </a:extLst>
          </p:cNvPr>
          <p:cNvSpPr>
            <a:spLocks noGrp="1"/>
          </p:cNvSpPr>
          <p:nvPr>
            <p:ph type="title"/>
          </p:nvPr>
        </p:nvSpPr>
        <p:spPr/>
        <p:txBody>
          <a:bodyPr/>
          <a:lstStyle/>
          <a:p>
            <a:r>
              <a:rPr lang="en-CA" dirty="0"/>
              <a:t>Resources</a:t>
            </a:r>
            <a:endParaRPr lang="en-US" dirty="0"/>
          </a:p>
        </p:txBody>
      </p:sp>
      <p:sp>
        <p:nvSpPr>
          <p:cNvPr id="3" name="Content Placeholder 2">
            <a:extLst>
              <a:ext uri="{FF2B5EF4-FFF2-40B4-BE49-F238E27FC236}">
                <a16:creationId xmlns:a16="http://schemas.microsoft.com/office/drawing/2014/main" id="{80F77100-6519-482E-9392-C14C2D276046}"/>
              </a:ext>
            </a:extLst>
          </p:cNvPr>
          <p:cNvSpPr>
            <a:spLocks noGrp="1"/>
          </p:cNvSpPr>
          <p:nvPr>
            <p:ph idx="1"/>
          </p:nvPr>
        </p:nvSpPr>
        <p:spPr>
          <a:xfrm>
            <a:off x="838200" y="1690688"/>
            <a:ext cx="10515600" cy="484395"/>
          </a:xfrm>
        </p:spPr>
        <p:txBody>
          <a:bodyPr>
            <a:normAutofit/>
          </a:bodyPr>
          <a:lstStyle/>
          <a:p>
            <a:pPr marL="0" indent="0">
              <a:buNone/>
            </a:pPr>
            <a:r>
              <a:rPr lang="en-US" dirty="0"/>
              <a:t>Data Analysis Worksheet</a:t>
            </a:r>
          </a:p>
        </p:txBody>
      </p:sp>
      <p:pic>
        <p:nvPicPr>
          <p:cNvPr id="5" name="Picture 4">
            <a:extLst>
              <a:ext uri="{FF2B5EF4-FFF2-40B4-BE49-F238E27FC236}">
                <a16:creationId xmlns:a16="http://schemas.microsoft.com/office/drawing/2014/main" id="{B6BE7B9C-8825-41BF-BE57-CA701EDD5D20}"/>
              </a:ext>
            </a:extLst>
          </p:cNvPr>
          <p:cNvPicPr>
            <a:picLocks noChangeAspect="1"/>
          </p:cNvPicPr>
          <p:nvPr/>
        </p:nvPicPr>
        <p:blipFill>
          <a:blip r:embed="rId2"/>
          <a:stretch>
            <a:fillRect/>
          </a:stretch>
        </p:blipFill>
        <p:spPr>
          <a:xfrm>
            <a:off x="2159213" y="2512991"/>
            <a:ext cx="5959175" cy="3325141"/>
          </a:xfrm>
          <a:prstGeom prst="rect">
            <a:avLst/>
          </a:prstGeom>
        </p:spPr>
      </p:pic>
      <p:sp>
        <p:nvSpPr>
          <p:cNvPr id="7" name="TextBox 6">
            <a:extLst>
              <a:ext uri="{FF2B5EF4-FFF2-40B4-BE49-F238E27FC236}">
                <a16:creationId xmlns:a16="http://schemas.microsoft.com/office/drawing/2014/main" id="{E9D4AC49-271B-4A97-AF7D-B04CD9CAFF1D}"/>
              </a:ext>
            </a:extLst>
          </p:cNvPr>
          <p:cNvSpPr txBox="1"/>
          <p:nvPr/>
        </p:nvSpPr>
        <p:spPr>
          <a:xfrm>
            <a:off x="838200" y="5838132"/>
            <a:ext cx="10080812" cy="646331"/>
          </a:xfrm>
          <a:prstGeom prst="rect">
            <a:avLst/>
          </a:prstGeom>
          <a:noFill/>
        </p:spPr>
        <p:txBody>
          <a:bodyPr wrap="square">
            <a:spAutoFit/>
          </a:bodyPr>
          <a:lstStyle/>
          <a:p>
            <a:pPr marL="0" indent="0">
              <a:buNone/>
            </a:pPr>
            <a:r>
              <a:rPr lang="en-US" dirty="0"/>
              <a:t>Van </a:t>
            </a:r>
            <a:r>
              <a:rPr lang="en-US" dirty="0" err="1"/>
              <a:t>Andel</a:t>
            </a:r>
            <a:r>
              <a:rPr lang="en-US" dirty="0"/>
              <a:t> Education Institute, Mar 23, 2022 </a:t>
            </a:r>
          </a:p>
          <a:p>
            <a:pPr marL="0" indent="0">
              <a:buNone/>
            </a:pPr>
            <a:r>
              <a:rPr lang="en-US" dirty="0">
                <a:solidFill>
                  <a:srgbClr val="0563C1"/>
                </a:solidFill>
                <a:hlinkClick r:id="rId3"/>
              </a:rPr>
              <a:t>https://vaei.vai.org/wp-content/uploads/sites/6/2018/10/Data-Analysis-Strategies.pdf</a:t>
            </a:r>
            <a:r>
              <a:rPr lang="en-US" dirty="0">
                <a:solidFill>
                  <a:srgbClr val="0563C1"/>
                </a:solidFill>
              </a:rPr>
              <a:t> </a:t>
            </a:r>
            <a:r>
              <a:rPr lang="en-US" dirty="0"/>
              <a:t> </a:t>
            </a:r>
          </a:p>
        </p:txBody>
      </p:sp>
    </p:spTree>
    <p:extLst>
      <p:ext uri="{BB962C8B-B14F-4D97-AF65-F5344CB8AC3E}">
        <p14:creationId xmlns:p14="http://schemas.microsoft.com/office/powerpoint/2010/main" val="2081216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DC726-F1AD-4558-BA2C-04190641C64B}"/>
              </a:ext>
            </a:extLst>
          </p:cNvPr>
          <p:cNvSpPr>
            <a:spLocks noGrp="1"/>
          </p:cNvSpPr>
          <p:nvPr>
            <p:ph type="title"/>
          </p:nvPr>
        </p:nvSpPr>
        <p:spPr/>
        <p:txBody>
          <a:bodyPr/>
          <a:lstStyle/>
          <a:p>
            <a:r>
              <a:rPr lang="en-CA" dirty="0"/>
              <a:t>Resources…</a:t>
            </a:r>
            <a:endParaRPr lang="en-US" dirty="0"/>
          </a:p>
        </p:txBody>
      </p:sp>
      <p:sp>
        <p:nvSpPr>
          <p:cNvPr id="3" name="Content Placeholder 2">
            <a:extLst>
              <a:ext uri="{FF2B5EF4-FFF2-40B4-BE49-F238E27FC236}">
                <a16:creationId xmlns:a16="http://schemas.microsoft.com/office/drawing/2014/main" id="{92EF856C-E47C-4F58-979B-6483A2C1710A}"/>
              </a:ext>
            </a:extLst>
          </p:cNvPr>
          <p:cNvSpPr>
            <a:spLocks noGrp="1"/>
          </p:cNvSpPr>
          <p:nvPr>
            <p:ph idx="1"/>
          </p:nvPr>
        </p:nvSpPr>
        <p:spPr/>
        <p:txBody>
          <a:bodyPr/>
          <a:lstStyle/>
          <a:p>
            <a:pPr marL="0" indent="0">
              <a:buNone/>
            </a:pPr>
            <a:r>
              <a:rPr lang="en-US" dirty="0"/>
              <a:t>Statistics Canada Data Literacy Training Products</a:t>
            </a:r>
          </a:p>
        </p:txBody>
      </p:sp>
      <p:pic>
        <p:nvPicPr>
          <p:cNvPr id="5" name="Picture 4">
            <a:extLst>
              <a:ext uri="{FF2B5EF4-FFF2-40B4-BE49-F238E27FC236}">
                <a16:creationId xmlns:a16="http://schemas.microsoft.com/office/drawing/2014/main" id="{BD82C684-DD6E-4A25-A4D5-3AF676385D4E}"/>
              </a:ext>
            </a:extLst>
          </p:cNvPr>
          <p:cNvPicPr>
            <a:picLocks noChangeAspect="1"/>
          </p:cNvPicPr>
          <p:nvPr/>
        </p:nvPicPr>
        <p:blipFill>
          <a:blip r:embed="rId2"/>
          <a:stretch>
            <a:fillRect/>
          </a:stretch>
        </p:blipFill>
        <p:spPr>
          <a:xfrm>
            <a:off x="1411042" y="2460730"/>
            <a:ext cx="9369915" cy="3471305"/>
          </a:xfrm>
          <a:prstGeom prst="rect">
            <a:avLst/>
          </a:prstGeom>
          <a:ln w="3175">
            <a:solidFill>
              <a:schemeClr val="tx1"/>
            </a:solidFill>
          </a:ln>
        </p:spPr>
      </p:pic>
      <p:sp>
        <p:nvSpPr>
          <p:cNvPr id="6" name="TextBox 5">
            <a:extLst>
              <a:ext uri="{FF2B5EF4-FFF2-40B4-BE49-F238E27FC236}">
                <a16:creationId xmlns:a16="http://schemas.microsoft.com/office/drawing/2014/main" id="{C671E32B-B7C1-479F-B2A9-F6E43163290B}"/>
              </a:ext>
            </a:extLst>
          </p:cNvPr>
          <p:cNvSpPr txBox="1"/>
          <p:nvPr/>
        </p:nvSpPr>
        <p:spPr>
          <a:xfrm>
            <a:off x="838200" y="6176963"/>
            <a:ext cx="10515600" cy="369332"/>
          </a:xfrm>
          <a:prstGeom prst="rect">
            <a:avLst/>
          </a:prstGeom>
          <a:noFill/>
        </p:spPr>
        <p:txBody>
          <a:bodyPr wrap="square" rtlCol="0">
            <a:spAutoFit/>
          </a:bodyPr>
          <a:lstStyle/>
          <a:p>
            <a:r>
              <a:rPr lang="en-CA" dirty="0"/>
              <a:t>20 Short-form Videos    </a:t>
            </a:r>
            <a:r>
              <a:rPr lang="en-CA" dirty="0">
                <a:hlinkClick r:id="rId3"/>
              </a:rPr>
              <a:t>https://www150.statcan.gc.ca/n1/en/catalogue/89200006#wb-auto-2=</a:t>
            </a:r>
            <a:r>
              <a:rPr lang="en-CA" dirty="0"/>
              <a:t> </a:t>
            </a:r>
            <a:endParaRPr lang="en-US" dirty="0"/>
          </a:p>
        </p:txBody>
      </p:sp>
    </p:spTree>
    <p:extLst>
      <p:ext uri="{BB962C8B-B14F-4D97-AF65-F5344CB8AC3E}">
        <p14:creationId xmlns:p14="http://schemas.microsoft.com/office/powerpoint/2010/main" val="947976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45B6E-9108-4EA9-8CEC-EC058EDB5037}"/>
              </a:ext>
            </a:extLst>
          </p:cNvPr>
          <p:cNvSpPr>
            <a:spLocks noGrp="1"/>
          </p:cNvSpPr>
          <p:nvPr>
            <p:ph type="title"/>
          </p:nvPr>
        </p:nvSpPr>
        <p:spPr/>
        <p:txBody>
          <a:bodyPr/>
          <a:lstStyle/>
          <a:p>
            <a:r>
              <a:rPr lang="en-CA" dirty="0"/>
              <a:t>Resources</a:t>
            </a:r>
            <a:endParaRPr lang="en-US" dirty="0"/>
          </a:p>
        </p:txBody>
      </p:sp>
      <p:sp>
        <p:nvSpPr>
          <p:cNvPr id="3" name="Content Placeholder 2">
            <a:extLst>
              <a:ext uri="{FF2B5EF4-FFF2-40B4-BE49-F238E27FC236}">
                <a16:creationId xmlns:a16="http://schemas.microsoft.com/office/drawing/2014/main" id="{A0E72AE7-3E8F-4955-846A-E5F0541EBEC2}"/>
              </a:ext>
            </a:extLst>
          </p:cNvPr>
          <p:cNvSpPr>
            <a:spLocks noGrp="1"/>
          </p:cNvSpPr>
          <p:nvPr>
            <p:ph idx="1"/>
          </p:nvPr>
        </p:nvSpPr>
        <p:spPr/>
        <p:txBody>
          <a:bodyPr/>
          <a:lstStyle/>
          <a:p>
            <a:pPr marL="0" indent="0">
              <a:buNone/>
            </a:pPr>
            <a:r>
              <a:rPr lang="en-CA" dirty="0" err="1"/>
              <a:t>Kubicle</a:t>
            </a:r>
            <a:r>
              <a:rPr lang="en-CA" dirty="0"/>
              <a:t> Data Literacy courses</a:t>
            </a:r>
            <a:endParaRPr lang="en-US" dirty="0"/>
          </a:p>
        </p:txBody>
      </p:sp>
      <p:pic>
        <p:nvPicPr>
          <p:cNvPr id="5" name="Picture 4">
            <a:extLst>
              <a:ext uri="{FF2B5EF4-FFF2-40B4-BE49-F238E27FC236}">
                <a16:creationId xmlns:a16="http://schemas.microsoft.com/office/drawing/2014/main" id="{9F35105A-EFB8-4DE7-9F93-F43742C7D28F}"/>
              </a:ext>
            </a:extLst>
          </p:cNvPr>
          <p:cNvPicPr>
            <a:picLocks noChangeAspect="1"/>
          </p:cNvPicPr>
          <p:nvPr/>
        </p:nvPicPr>
        <p:blipFill>
          <a:blip r:embed="rId2"/>
          <a:stretch>
            <a:fillRect/>
          </a:stretch>
        </p:blipFill>
        <p:spPr>
          <a:xfrm>
            <a:off x="2204359" y="2496347"/>
            <a:ext cx="6374866" cy="3443410"/>
          </a:xfrm>
          <a:prstGeom prst="rect">
            <a:avLst/>
          </a:prstGeom>
        </p:spPr>
      </p:pic>
      <p:sp>
        <p:nvSpPr>
          <p:cNvPr id="6" name="TextBox 5">
            <a:extLst>
              <a:ext uri="{FF2B5EF4-FFF2-40B4-BE49-F238E27FC236}">
                <a16:creationId xmlns:a16="http://schemas.microsoft.com/office/drawing/2014/main" id="{3256B821-28DE-4938-89DD-FFBD0D4D2593}"/>
              </a:ext>
            </a:extLst>
          </p:cNvPr>
          <p:cNvSpPr txBox="1"/>
          <p:nvPr/>
        </p:nvSpPr>
        <p:spPr>
          <a:xfrm>
            <a:off x="838200" y="6169709"/>
            <a:ext cx="10395857" cy="646331"/>
          </a:xfrm>
          <a:prstGeom prst="rect">
            <a:avLst/>
          </a:prstGeom>
          <a:noFill/>
        </p:spPr>
        <p:txBody>
          <a:bodyPr wrap="square" rtlCol="0">
            <a:spAutoFit/>
          </a:bodyPr>
          <a:lstStyle/>
          <a:p>
            <a:r>
              <a:rPr lang="en-CA" dirty="0"/>
              <a:t>Subscription-based data literacy and data management course library (courses are series of videos) </a:t>
            </a:r>
            <a:r>
              <a:rPr lang="en-CA" dirty="0">
                <a:hlinkClick r:id="rId3"/>
              </a:rPr>
              <a:t>https://kubicle.com/library</a:t>
            </a:r>
            <a:r>
              <a:rPr lang="en-CA" dirty="0"/>
              <a:t>  </a:t>
            </a:r>
            <a:endParaRPr lang="en-US" dirty="0"/>
          </a:p>
        </p:txBody>
      </p:sp>
    </p:spTree>
    <p:extLst>
      <p:ext uri="{BB962C8B-B14F-4D97-AF65-F5344CB8AC3E}">
        <p14:creationId xmlns:p14="http://schemas.microsoft.com/office/powerpoint/2010/main" val="34627450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D23EA-3DBD-45EA-8A78-1960A7EEA923}"/>
              </a:ext>
            </a:extLst>
          </p:cNvPr>
          <p:cNvSpPr>
            <a:spLocks noGrp="1"/>
          </p:cNvSpPr>
          <p:nvPr>
            <p:ph type="title"/>
          </p:nvPr>
        </p:nvSpPr>
        <p:spPr/>
        <p:txBody>
          <a:bodyPr/>
          <a:lstStyle/>
          <a:p>
            <a:r>
              <a:rPr lang="en-CA" dirty="0"/>
              <a:t>Resources</a:t>
            </a:r>
            <a:endParaRPr lang="en-US" dirty="0"/>
          </a:p>
        </p:txBody>
      </p:sp>
      <p:sp>
        <p:nvSpPr>
          <p:cNvPr id="3" name="Content Placeholder 2">
            <a:extLst>
              <a:ext uri="{FF2B5EF4-FFF2-40B4-BE49-F238E27FC236}">
                <a16:creationId xmlns:a16="http://schemas.microsoft.com/office/drawing/2014/main" id="{BC5A61A6-7045-4158-9E49-767E95F47C47}"/>
              </a:ext>
            </a:extLst>
          </p:cNvPr>
          <p:cNvSpPr>
            <a:spLocks noGrp="1"/>
          </p:cNvSpPr>
          <p:nvPr>
            <p:ph idx="1"/>
          </p:nvPr>
        </p:nvSpPr>
        <p:spPr/>
        <p:txBody>
          <a:bodyPr/>
          <a:lstStyle/>
          <a:p>
            <a:pPr marL="0" indent="0">
              <a:buNone/>
            </a:pPr>
            <a:r>
              <a:rPr lang="en-CA" dirty="0"/>
              <a:t>eLearning Curve</a:t>
            </a:r>
            <a:endParaRPr lang="en-US" dirty="0"/>
          </a:p>
        </p:txBody>
      </p:sp>
      <p:pic>
        <p:nvPicPr>
          <p:cNvPr id="5" name="Picture 4">
            <a:extLst>
              <a:ext uri="{FF2B5EF4-FFF2-40B4-BE49-F238E27FC236}">
                <a16:creationId xmlns:a16="http://schemas.microsoft.com/office/drawing/2014/main" id="{8A9CAE4B-26BA-4B76-81E9-8509AFDE42B7}"/>
              </a:ext>
            </a:extLst>
          </p:cNvPr>
          <p:cNvPicPr>
            <a:picLocks noChangeAspect="1"/>
          </p:cNvPicPr>
          <p:nvPr/>
        </p:nvPicPr>
        <p:blipFill>
          <a:blip r:embed="rId2"/>
          <a:stretch>
            <a:fillRect/>
          </a:stretch>
        </p:blipFill>
        <p:spPr>
          <a:xfrm>
            <a:off x="1032613" y="2496041"/>
            <a:ext cx="2419688" cy="2715004"/>
          </a:xfrm>
          <a:prstGeom prst="rect">
            <a:avLst/>
          </a:prstGeom>
        </p:spPr>
      </p:pic>
      <p:sp>
        <p:nvSpPr>
          <p:cNvPr id="6" name="TextBox 5">
            <a:extLst>
              <a:ext uri="{FF2B5EF4-FFF2-40B4-BE49-F238E27FC236}">
                <a16:creationId xmlns:a16="http://schemas.microsoft.com/office/drawing/2014/main" id="{DA2DC584-73A1-406C-88DB-030D27BF68C2}"/>
              </a:ext>
            </a:extLst>
          </p:cNvPr>
          <p:cNvSpPr txBox="1"/>
          <p:nvPr/>
        </p:nvSpPr>
        <p:spPr>
          <a:xfrm>
            <a:off x="838200" y="5845629"/>
            <a:ext cx="6591300" cy="369332"/>
          </a:xfrm>
          <a:prstGeom prst="rect">
            <a:avLst/>
          </a:prstGeom>
          <a:noFill/>
        </p:spPr>
        <p:txBody>
          <a:bodyPr wrap="square" rtlCol="0">
            <a:spAutoFit/>
          </a:bodyPr>
          <a:lstStyle/>
          <a:p>
            <a:r>
              <a:rPr lang="en-CA" dirty="0"/>
              <a:t>Course libraries. </a:t>
            </a:r>
            <a:endParaRPr lang="en-US" dirty="0"/>
          </a:p>
        </p:txBody>
      </p:sp>
      <p:sp>
        <p:nvSpPr>
          <p:cNvPr id="10" name="TextBox 9">
            <a:extLst>
              <a:ext uri="{FF2B5EF4-FFF2-40B4-BE49-F238E27FC236}">
                <a16:creationId xmlns:a16="http://schemas.microsoft.com/office/drawing/2014/main" id="{7CDFF3B0-3626-4362-BC49-A0C2D0DC7F5E}"/>
              </a:ext>
            </a:extLst>
          </p:cNvPr>
          <p:cNvSpPr txBox="1"/>
          <p:nvPr/>
        </p:nvSpPr>
        <p:spPr>
          <a:xfrm>
            <a:off x="838200" y="6209522"/>
            <a:ext cx="8717775" cy="369332"/>
          </a:xfrm>
          <a:prstGeom prst="rect">
            <a:avLst/>
          </a:prstGeom>
          <a:noFill/>
        </p:spPr>
        <p:txBody>
          <a:bodyPr wrap="square">
            <a:spAutoFit/>
          </a:bodyPr>
          <a:lstStyle/>
          <a:p>
            <a:r>
              <a:rPr lang="en-US" dirty="0">
                <a:hlinkClick r:id="rId3"/>
              </a:rPr>
              <a:t>https://ecm.elearningcurve.com/Online_Data_Stewardship_Education_s/119.htm</a:t>
            </a:r>
            <a:r>
              <a:rPr lang="en-US" dirty="0"/>
              <a:t> </a:t>
            </a:r>
          </a:p>
        </p:txBody>
      </p:sp>
      <p:pic>
        <p:nvPicPr>
          <p:cNvPr id="12" name="Picture 11">
            <a:extLst>
              <a:ext uri="{FF2B5EF4-FFF2-40B4-BE49-F238E27FC236}">
                <a16:creationId xmlns:a16="http://schemas.microsoft.com/office/drawing/2014/main" id="{CE4A1ACD-D30C-4AD5-954F-DCBA675BA7D0}"/>
              </a:ext>
            </a:extLst>
          </p:cNvPr>
          <p:cNvPicPr>
            <a:picLocks noChangeAspect="1"/>
          </p:cNvPicPr>
          <p:nvPr/>
        </p:nvPicPr>
        <p:blipFill>
          <a:blip r:embed="rId4"/>
          <a:stretch>
            <a:fillRect/>
          </a:stretch>
        </p:blipFill>
        <p:spPr>
          <a:xfrm>
            <a:off x="4444188" y="1895882"/>
            <a:ext cx="5890570" cy="3949747"/>
          </a:xfrm>
          <a:prstGeom prst="rect">
            <a:avLst/>
          </a:prstGeom>
        </p:spPr>
      </p:pic>
    </p:spTree>
    <p:extLst>
      <p:ext uri="{BB962C8B-B14F-4D97-AF65-F5344CB8AC3E}">
        <p14:creationId xmlns:p14="http://schemas.microsoft.com/office/powerpoint/2010/main" val="1136724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2E443-C476-4D25-8E69-8367546DA4C0}"/>
              </a:ext>
            </a:extLst>
          </p:cNvPr>
          <p:cNvSpPr>
            <a:spLocks noGrp="1"/>
          </p:cNvSpPr>
          <p:nvPr>
            <p:ph type="title"/>
          </p:nvPr>
        </p:nvSpPr>
        <p:spPr/>
        <p:txBody>
          <a:bodyPr/>
          <a:lstStyle/>
          <a:p>
            <a:r>
              <a:rPr lang="en-CA" dirty="0"/>
              <a:t>Defining Data Literacy</a:t>
            </a:r>
            <a:endParaRPr lang="en-US" dirty="0"/>
          </a:p>
        </p:txBody>
      </p:sp>
      <p:sp>
        <p:nvSpPr>
          <p:cNvPr id="3" name="Content Placeholder 2">
            <a:extLst>
              <a:ext uri="{FF2B5EF4-FFF2-40B4-BE49-F238E27FC236}">
                <a16:creationId xmlns:a16="http://schemas.microsoft.com/office/drawing/2014/main" id="{9F58A126-9E55-4BAE-96B8-55DE84568B12}"/>
              </a:ext>
            </a:extLst>
          </p:cNvPr>
          <p:cNvSpPr>
            <a:spLocks noGrp="1"/>
          </p:cNvSpPr>
          <p:nvPr>
            <p:ph idx="1"/>
          </p:nvPr>
        </p:nvSpPr>
        <p:spPr>
          <a:xfrm>
            <a:off x="838200" y="1825625"/>
            <a:ext cx="6285614" cy="4351338"/>
          </a:xfrm>
        </p:spPr>
        <p:txBody>
          <a:bodyPr/>
          <a:lstStyle/>
          <a:p>
            <a:pPr marL="0" indent="0">
              <a:buNone/>
            </a:pPr>
            <a:r>
              <a:rPr lang="en-US" dirty="0"/>
              <a:t>"Data literacy" is formally called out as a new core competency as part of a clear commitment to the organization and leadership valuing "information as a strategic asset." Training programs (online and/or in-person; internal and/or external) are available and supported across all required levels of proficiency. (Gartner, 2019, Toolkit)</a:t>
            </a:r>
          </a:p>
        </p:txBody>
      </p:sp>
      <p:sp>
        <p:nvSpPr>
          <p:cNvPr id="9" name="TextBox 8">
            <a:extLst>
              <a:ext uri="{FF2B5EF4-FFF2-40B4-BE49-F238E27FC236}">
                <a16:creationId xmlns:a16="http://schemas.microsoft.com/office/drawing/2014/main" id="{12B61774-7F4E-4BF1-8146-34BB197A5E30}"/>
              </a:ext>
            </a:extLst>
          </p:cNvPr>
          <p:cNvSpPr txBox="1"/>
          <p:nvPr/>
        </p:nvSpPr>
        <p:spPr>
          <a:xfrm>
            <a:off x="838200" y="5481105"/>
            <a:ext cx="10964826" cy="1200329"/>
          </a:xfrm>
          <a:prstGeom prst="rect">
            <a:avLst/>
          </a:prstGeom>
          <a:noFill/>
        </p:spPr>
        <p:txBody>
          <a:bodyPr wrap="square">
            <a:spAutoFit/>
          </a:bodyPr>
          <a:lstStyle/>
          <a:p>
            <a:r>
              <a:rPr lang="en-US" dirty="0"/>
              <a:t>Gartner. 2019. Toolkit: Data Literacy Individual Assessment. Gartner. </a:t>
            </a:r>
            <a:r>
              <a:rPr lang="en-US" dirty="0">
                <a:hlinkClick r:id="rId2"/>
              </a:rPr>
              <a:t>https://www.gartner.com/en/documents/3983897/toolkit-data-literacy-individual-assessment</a:t>
            </a:r>
            <a:r>
              <a:rPr lang="en-US" dirty="0"/>
              <a:t> </a:t>
            </a:r>
          </a:p>
          <a:p>
            <a:r>
              <a:rPr lang="en-US" dirty="0"/>
              <a:t>Alan D. Duncan, Donna Medeiros, Aron Clarke, Sally Parker. 2021. How to Measure the Value of Data Literacy. Gartner. </a:t>
            </a:r>
            <a:r>
              <a:rPr lang="en-US" dirty="0">
                <a:hlinkClick r:id="rId3"/>
              </a:rPr>
              <a:t>https://www.gartner.com/en/documents/4003941-how-to-measure-the-value-of-data-literacy</a:t>
            </a:r>
            <a:r>
              <a:rPr lang="en-US" dirty="0"/>
              <a:t>  </a:t>
            </a:r>
          </a:p>
        </p:txBody>
      </p:sp>
      <p:pic>
        <p:nvPicPr>
          <p:cNvPr id="11" name="Picture 10" descr="Text&#10;&#10;Description automatically generated with medium confidence">
            <a:extLst>
              <a:ext uri="{FF2B5EF4-FFF2-40B4-BE49-F238E27FC236}">
                <a16:creationId xmlns:a16="http://schemas.microsoft.com/office/drawing/2014/main" id="{89B238D6-E659-44BD-8E41-32B6B7C93B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3814" y="1924825"/>
            <a:ext cx="4286250" cy="2200275"/>
          </a:xfrm>
          <a:prstGeom prst="rect">
            <a:avLst/>
          </a:prstGeom>
        </p:spPr>
      </p:pic>
    </p:spTree>
    <p:extLst>
      <p:ext uri="{BB962C8B-B14F-4D97-AF65-F5344CB8AC3E}">
        <p14:creationId xmlns:p14="http://schemas.microsoft.com/office/powerpoint/2010/main" val="1295301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B0BBC-4976-402D-9658-0052BD14FBC7}"/>
              </a:ext>
            </a:extLst>
          </p:cNvPr>
          <p:cNvSpPr>
            <a:spLocks noGrp="1"/>
          </p:cNvSpPr>
          <p:nvPr>
            <p:ph type="title"/>
          </p:nvPr>
        </p:nvSpPr>
        <p:spPr/>
        <p:txBody>
          <a:bodyPr/>
          <a:lstStyle/>
          <a:p>
            <a:r>
              <a:rPr lang="en-CA" dirty="0"/>
              <a:t>Defining Data Literacy</a:t>
            </a:r>
            <a:endParaRPr lang="en-US" dirty="0"/>
          </a:p>
        </p:txBody>
      </p:sp>
      <p:sp>
        <p:nvSpPr>
          <p:cNvPr id="3" name="Content Placeholder 2">
            <a:extLst>
              <a:ext uri="{FF2B5EF4-FFF2-40B4-BE49-F238E27FC236}">
                <a16:creationId xmlns:a16="http://schemas.microsoft.com/office/drawing/2014/main" id="{F1736A9B-0D7D-4B78-9463-0E5400721A5F}"/>
              </a:ext>
            </a:extLst>
          </p:cNvPr>
          <p:cNvSpPr>
            <a:spLocks noGrp="1"/>
          </p:cNvSpPr>
          <p:nvPr>
            <p:ph idx="1"/>
          </p:nvPr>
        </p:nvSpPr>
        <p:spPr>
          <a:xfrm>
            <a:off x="3848986" y="1825625"/>
            <a:ext cx="7504814" cy="4351338"/>
          </a:xfrm>
        </p:spPr>
        <p:txBody>
          <a:bodyPr/>
          <a:lstStyle/>
          <a:p>
            <a:pPr marL="0" indent="0">
              <a:buNone/>
            </a:pPr>
            <a:r>
              <a:rPr lang="en-US" dirty="0"/>
              <a:t>Literacy broadly means having competency in a particular area. Data literacy includes the skills necessary to discover and access data, manipulate data, evaluate data quality, conduct analysis using data, interpret results of analyses, and understand the ethics of using data. (Department of National </a:t>
            </a:r>
            <a:r>
              <a:rPr lang="en-US" dirty="0" err="1"/>
              <a:t>Defence</a:t>
            </a:r>
            <a:r>
              <a:rPr lang="en-US" dirty="0"/>
              <a:t>, 2019)</a:t>
            </a:r>
          </a:p>
        </p:txBody>
      </p:sp>
      <p:sp>
        <p:nvSpPr>
          <p:cNvPr id="7" name="TextBox 6">
            <a:extLst>
              <a:ext uri="{FF2B5EF4-FFF2-40B4-BE49-F238E27FC236}">
                <a16:creationId xmlns:a16="http://schemas.microsoft.com/office/drawing/2014/main" id="{BD548269-6182-4B51-8625-E9FC421712F8}"/>
              </a:ext>
            </a:extLst>
          </p:cNvPr>
          <p:cNvSpPr txBox="1"/>
          <p:nvPr/>
        </p:nvSpPr>
        <p:spPr>
          <a:xfrm>
            <a:off x="838200" y="5015547"/>
            <a:ext cx="11144693" cy="1477328"/>
          </a:xfrm>
          <a:prstGeom prst="rect">
            <a:avLst/>
          </a:prstGeom>
          <a:noFill/>
        </p:spPr>
        <p:txBody>
          <a:bodyPr wrap="square">
            <a:spAutoFit/>
          </a:bodyPr>
          <a:lstStyle/>
          <a:p>
            <a:r>
              <a:rPr lang="en-US" dirty="0"/>
              <a:t>Department of National </a:t>
            </a:r>
            <a:r>
              <a:rPr lang="en-US" dirty="0" err="1"/>
              <a:t>Defence</a:t>
            </a:r>
            <a:r>
              <a:rPr lang="en-US" dirty="0"/>
              <a:t> . 2019. Annex A – Definitions. The Department of National </a:t>
            </a:r>
            <a:r>
              <a:rPr lang="en-US" dirty="0" err="1"/>
              <a:t>Defence</a:t>
            </a:r>
            <a:r>
              <a:rPr lang="en-US" dirty="0"/>
              <a:t> and Canadian Armed Forces Data Strategy. </a:t>
            </a:r>
            <a:r>
              <a:rPr lang="en-US" dirty="0">
                <a:hlinkClick r:id="rId2"/>
              </a:rPr>
              <a:t>https://www.canada.ca/en/department-national-defence/corporate/reports-publications/data-strategy.html</a:t>
            </a:r>
            <a:r>
              <a:rPr lang="en-US" dirty="0"/>
              <a:t> </a:t>
            </a:r>
          </a:p>
          <a:p>
            <a:r>
              <a:rPr lang="en-US" dirty="0"/>
              <a:t>John Walsh. 2021. Implementing DND/CAF Data Strategy. Canada.ca, Department of National </a:t>
            </a:r>
            <a:r>
              <a:rPr lang="en-US" dirty="0" err="1"/>
              <a:t>Defence</a:t>
            </a:r>
            <a:r>
              <a:rPr lang="en-US" dirty="0"/>
              <a:t>. </a:t>
            </a:r>
            <a:r>
              <a:rPr lang="en-US" dirty="0">
                <a:hlinkClick r:id="rId3"/>
              </a:rPr>
              <a:t>https://publicsectornetwork.co/wp-content/uploads/2021/09/John-Walsh-PDF.pdf</a:t>
            </a:r>
            <a:r>
              <a:rPr lang="en-US" dirty="0"/>
              <a:t>  </a:t>
            </a:r>
          </a:p>
        </p:txBody>
      </p:sp>
      <p:pic>
        <p:nvPicPr>
          <p:cNvPr id="9" name="Picture 8" descr="Diagram&#10;&#10;Description automatically generated">
            <a:extLst>
              <a:ext uri="{FF2B5EF4-FFF2-40B4-BE49-F238E27FC236}">
                <a16:creationId xmlns:a16="http://schemas.microsoft.com/office/drawing/2014/main" id="{40737D26-0AAD-4386-91C9-535E2C4D37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746" y="1957510"/>
            <a:ext cx="2438740" cy="2791215"/>
          </a:xfrm>
          <a:prstGeom prst="rect">
            <a:avLst/>
          </a:prstGeom>
        </p:spPr>
      </p:pic>
    </p:spTree>
    <p:extLst>
      <p:ext uri="{BB962C8B-B14F-4D97-AF65-F5344CB8AC3E}">
        <p14:creationId xmlns:p14="http://schemas.microsoft.com/office/powerpoint/2010/main" val="2417376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84EAA-D236-413A-9153-4D37720D6831}"/>
              </a:ext>
            </a:extLst>
          </p:cNvPr>
          <p:cNvSpPr>
            <a:spLocks noGrp="1"/>
          </p:cNvSpPr>
          <p:nvPr>
            <p:ph type="title"/>
          </p:nvPr>
        </p:nvSpPr>
        <p:spPr/>
        <p:txBody>
          <a:bodyPr/>
          <a:lstStyle/>
          <a:p>
            <a:r>
              <a:rPr lang="en-CA" dirty="0"/>
              <a:t>Major Themes</a:t>
            </a:r>
            <a:endParaRPr lang="en-US" dirty="0"/>
          </a:p>
        </p:txBody>
      </p:sp>
      <p:sp>
        <p:nvSpPr>
          <p:cNvPr id="3" name="Content Placeholder 2">
            <a:extLst>
              <a:ext uri="{FF2B5EF4-FFF2-40B4-BE49-F238E27FC236}">
                <a16:creationId xmlns:a16="http://schemas.microsoft.com/office/drawing/2014/main" id="{6EAFE35A-B7F4-4B0F-B74D-70569F2C73CC}"/>
              </a:ext>
            </a:extLst>
          </p:cNvPr>
          <p:cNvSpPr>
            <a:spLocks noGrp="1"/>
          </p:cNvSpPr>
          <p:nvPr>
            <p:ph idx="1"/>
          </p:nvPr>
        </p:nvSpPr>
        <p:spPr/>
        <p:txBody>
          <a:bodyPr/>
          <a:lstStyle/>
          <a:p>
            <a:r>
              <a:rPr lang="en-CA" dirty="0"/>
              <a:t>Data literacy as a set of skills or competencies</a:t>
            </a:r>
          </a:p>
          <a:p>
            <a:r>
              <a:rPr lang="en-CA" dirty="0"/>
              <a:t>The idea of deriving meaningful information from data</a:t>
            </a:r>
          </a:p>
          <a:p>
            <a:r>
              <a:rPr lang="en-CA" dirty="0"/>
              <a:t>The data lifecycle or data workflow</a:t>
            </a:r>
          </a:p>
          <a:p>
            <a:r>
              <a:rPr lang="en-CA" dirty="0"/>
              <a:t>Complexity of skills for differing roles</a:t>
            </a:r>
          </a:p>
          <a:p>
            <a:r>
              <a:rPr lang="en-CA" dirty="0"/>
              <a:t>Data literacy as individual and corporate capacities</a:t>
            </a:r>
          </a:p>
          <a:p>
            <a:endParaRPr lang="en-CA" dirty="0"/>
          </a:p>
          <a:p>
            <a:endParaRPr lang="en-US" dirty="0"/>
          </a:p>
        </p:txBody>
      </p:sp>
    </p:spTree>
    <p:extLst>
      <p:ext uri="{BB962C8B-B14F-4D97-AF65-F5344CB8AC3E}">
        <p14:creationId xmlns:p14="http://schemas.microsoft.com/office/powerpoint/2010/main" val="2278341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4208</TotalTime>
  <Words>5905</Words>
  <Application>Microsoft Office PowerPoint</Application>
  <PresentationFormat>Widescreen</PresentationFormat>
  <Paragraphs>2219</Paragraphs>
  <Slides>67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Arial</vt:lpstr>
      <vt:lpstr>Arial</vt:lpstr>
      <vt:lpstr>Calibri</vt:lpstr>
      <vt:lpstr>Calibri Light</vt:lpstr>
      <vt:lpstr>Times New Roman</vt:lpstr>
      <vt:lpstr>Office Theme</vt:lpstr>
      <vt:lpstr>PowerPoint Presentation</vt:lpstr>
      <vt:lpstr>Three Frameworks</vt:lpstr>
      <vt:lpstr>PowerPoint Presentation</vt:lpstr>
      <vt:lpstr>Defining Data Literacy</vt:lpstr>
      <vt:lpstr>Defining Data Literacy</vt:lpstr>
      <vt:lpstr>Defining Data Literacy</vt:lpstr>
      <vt:lpstr>Defining Data Literacy</vt:lpstr>
      <vt:lpstr>Defining Data Literacy</vt:lpstr>
      <vt:lpstr>Major Themes</vt:lpstr>
      <vt:lpstr>Exmples…</vt:lpstr>
      <vt:lpstr>Examples</vt:lpstr>
      <vt:lpstr>Examples</vt:lpstr>
      <vt:lpstr>Data</vt:lpstr>
      <vt:lpstr>Data</vt:lpstr>
      <vt:lpstr>Data</vt:lpstr>
      <vt:lpstr>Data</vt:lpstr>
      <vt:lpstr>Data Workflows</vt:lpstr>
      <vt:lpstr>Data Workflows</vt:lpstr>
      <vt:lpstr>Data Workflows</vt:lpstr>
      <vt:lpstr>Subdivisions</vt:lpstr>
      <vt:lpstr>PowerPoint Presentation</vt:lpstr>
      <vt:lpstr>PowerPoint Presentation</vt:lpstr>
      <vt:lpstr>PowerPoint Presentation</vt:lpstr>
      <vt:lpstr>Defining Data Literacy</vt:lpstr>
      <vt:lpstr>Defining Data Literacy</vt:lpstr>
      <vt:lpstr>Example: Data Visualization</vt:lpstr>
      <vt:lpstr>PowerPoint Presentation</vt:lpstr>
      <vt:lpstr>Assessment Programs</vt:lpstr>
      <vt:lpstr>Assessment Programs</vt:lpstr>
      <vt:lpstr>Assessment Programs</vt:lpstr>
      <vt:lpstr>Data Literacy Model-Based Assessment</vt:lpstr>
      <vt:lpstr>Assessing Data Literacy</vt:lpstr>
      <vt:lpstr>Knowledge</vt:lpstr>
      <vt:lpstr>Skills / Competencies</vt:lpstr>
      <vt:lpstr>Attitudes</vt:lpstr>
      <vt:lpstr>Levels</vt:lpstr>
      <vt:lpstr>Role-Defined Data Literacy</vt:lpstr>
      <vt:lpstr>Assessment Methods</vt:lpstr>
      <vt:lpstr>Methods</vt:lpstr>
      <vt:lpstr>Methods</vt:lpstr>
      <vt:lpstr>Method</vt:lpstr>
      <vt:lpstr>Method</vt:lpstr>
      <vt:lpstr>Method</vt:lpstr>
      <vt:lpstr>Method</vt:lpstr>
      <vt:lpstr>PowerPoint Presentation</vt:lpstr>
      <vt:lpstr>Developing Data Literacy</vt:lpstr>
      <vt:lpstr>Developing Data Literacy</vt:lpstr>
      <vt:lpstr>Data Literacy Programs</vt:lpstr>
      <vt:lpstr>Method</vt:lpstr>
      <vt:lpstr>Method</vt:lpstr>
      <vt:lpstr>Method</vt:lpstr>
      <vt:lpstr>Example</vt:lpstr>
      <vt:lpstr>Example</vt:lpstr>
      <vt:lpstr>Teaching and Learning Methods</vt:lpstr>
      <vt:lpstr>Methods</vt:lpstr>
      <vt:lpstr>Methods</vt:lpstr>
      <vt:lpstr>Methods</vt:lpstr>
      <vt:lpstr>Methods</vt:lpstr>
      <vt:lpstr>Methods</vt:lpstr>
      <vt:lpstr>Methods</vt:lpstr>
      <vt:lpstr>Resources</vt:lpstr>
      <vt:lpstr>Resources</vt:lpstr>
      <vt:lpstr>Resources</vt:lpstr>
      <vt:lpstr>Resources</vt:lpstr>
      <vt:lpstr>Resources…</vt:lpstr>
      <vt:lpstr>Resources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Downes</dc:creator>
  <cp:lastModifiedBy>Stephen Downes</cp:lastModifiedBy>
  <cp:revision>5</cp:revision>
  <dcterms:created xsi:type="dcterms:W3CDTF">2022-03-25T15:15:31Z</dcterms:created>
  <dcterms:modified xsi:type="dcterms:W3CDTF">2022-03-28T15:46:58Z</dcterms:modified>
</cp:coreProperties>
</file>