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1.xml" ContentType="application/vnd.openxmlformats-officedocument.themeOverride+xml"/>
  <Override PartName="/ppt/notesSlides/notesSlide21.xml" ContentType="application/vnd.openxmlformats-officedocument.presentationml.notesSlide+xml"/>
  <Override PartName="/ppt/theme/themeOverride2.xml" ContentType="application/vnd.openxmlformats-officedocument.themeOverride+xml"/>
  <Override PartName="/ppt/notesSlides/notesSlide22.xml" ContentType="application/vnd.openxmlformats-officedocument.presentationml.notesSlide+xml"/>
  <Override PartName="/ppt/theme/themeOverride3.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9" r:id="rId3"/>
    <p:sldId id="261" r:id="rId4"/>
    <p:sldId id="258" r:id="rId5"/>
    <p:sldId id="260" r:id="rId6"/>
    <p:sldId id="257" r:id="rId7"/>
    <p:sldId id="262" r:id="rId8"/>
    <p:sldId id="265" r:id="rId9"/>
    <p:sldId id="267" r:id="rId10"/>
    <p:sldId id="263" r:id="rId11"/>
    <p:sldId id="268" r:id="rId12"/>
    <p:sldId id="293" r:id="rId13"/>
    <p:sldId id="282" r:id="rId14"/>
    <p:sldId id="296" r:id="rId15"/>
    <p:sldId id="298" r:id="rId16"/>
    <p:sldId id="297" r:id="rId17"/>
    <p:sldId id="299" r:id="rId18"/>
    <p:sldId id="300" r:id="rId19"/>
    <p:sldId id="301" r:id="rId20"/>
    <p:sldId id="294" r:id="rId21"/>
    <p:sldId id="302" r:id="rId22"/>
    <p:sldId id="303" r:id="rId23"/>
    <p:sldId id="304" r:id="rId24"/>
    <p:sldId id="305" r:id="rId25"/>
    <p:sldId id="306" r:id="rId26"/>
    <p:sldId id="307" r:id="rId27"/>
    <p:sldId id="280" r:id="rId28"/>
    <p:sldId id="275" r:id="rId29"/>
    <p:sldId id="308" r:id="rId30"/>
    <p:sldId id="273" r:id="rId31"/>
    <p:sldId id="309" r:id="rId32"/>
    <p:sldId id="310" r:id="rId33"/>
    <p:sldId id="289" r:id="rId34"/>
    <p:sldId id="288" r:id="rId35"/>
    <p:sldId id="272" r:id="rId36"/>
    <p:sldId id="277" r:id="rId37"/>
    <p:sldId id="312" r:id="rId38"/>
    <p:sldId id="276" r:id="rId39"/>
    <p:sldId id="311" r:id="rId40"/>
    <p:sldId id="278" r:id="rId41"/>
    <p:sldId id="291" r:id="rId42"/>
    <p:sldId id="295" r:id="rId43"/>
    <p:sldId id="287" r:id="rId44"/>
    <p:sldId id="313" r:id="rId45"/>
    <p:sldId id="281" r:id="rId46"/>
    <p:sldId id="284" r:id="rId47"/>
    <p:sldId id="285" r:id="rId48"/>
    <p:sldId id="27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1" autoAdjust="0"/>
    <p:restoredTop sz="79104" autoAdjust="0"/>
  </p:normalViewPr>
  <p:slideViewPr>
    <p:cSldViewPr snapToGrid="0">
      <p:cViewPr varScale="1">
        <p:scale>
          <a:sx n="77" d="100"/>
          <a:sy n="77" d="100"/>
        </p:scale>
        <p:origin x="102" y="204"/>
      </p:cViewPr>
      <p:guideLst/>
    </p:cSldViewPr>
  </p:slideViewPr>
  <p:outlineViewPr>
    <p:cViewPr>
      <p:scale>
        <a:sx n="33" d="100"/>
        <a:sy n="33" d="100"/>
      </p:scale>
      <p:origin x="0" y="-1113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25T20:58:11.496"/>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5228 27,'-5'-4,"-1"1,0 1,1-1,-1 1,0 0,0 0,-1 1,1 0,0 0,0 0,-1 1,1 0,-9 1,-7-2,-78-3,1 4,-170 23,-545 38,-5-60,456-4,-1219 2,1317 19,151-7,10-1,-176 7,200-16,-109 14,155-10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25T20:58:13.41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4568 33,'-44'-17,"-10"9,-1 3,1 2,-83 7,65 3,-96 20,55-6,-1196 161,902-130,-344 20,1-33,709-37,-535 36,539-35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25T20:58:15.076"/>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6193 0,'-3395'0,"2698"38,8 50,614-77,-532 72,-5-50,547-34,13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25T20:58:16.583"/>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4633 1,'-16'1,"1"1,0 0,-17 5,-18 3,-524 38,-2-35,-48 3,1 44,319-7,-346 41,405-80,-321 35,484-39,-143-1,189-10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2E736C-7D8D-49A4-93C0-C6F0433F0495}" type="datetimeFigureOut">
              <a:rPr lang="en-US" smtClean="0"/>
              <a:t>10/19/2022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4D9622-C720-405D-9B9C-29BC26E17EEE}" type="slidenum">
              <a:rPr lang="en-US" smtClean="0"/>
              <a:t>‹#›</a:t>
            </a:fld>
            <a:endParaRPr lang="en-US"/>
          </a:p>
        </p:txBody>
      </p:sp>
    </p:spTree>
    <p:extLst>
      <p:ext uri="{BB962C8B-B14F-4D97-AF65-F5344CB8AC3E}">
        <p14:creationId xmlns:p14="http://schemas.microsoft.com/office/powerpoint/2010/main" val="1654550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inmotionhosting.com/support/fediverse/pleroma/pleroma-fediverse-features/"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github.com/tleb/awesome-mastodon"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ougbelshaw.com/blog/2018/01/31/social-network/"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indieweb.org/"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mstdn.social/@feditips/109100055551093635" TargetMode="External"/><Relationship Id="rId5" Type="http://schemas.openxmlformats.org/officeDocument/2006/relationships/hyperlink" Target="https://mastodon.oeru.org/@lightweight" TargetMode="External"/><Relationship Id="rId4" Type="http://schemas.openxmlformats.org/officeDocument/2006/relationships/hyperlink" Target="https://boffosocko.com/2018/07/19/webmentions-enabling-better-communication-on-the-internet-2/"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indieweb.org/"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mstdn.social/@feditips/109100055551093635" TargetMode="External"/><Relationship Id="rId5" Type="http://schemas.openxmlformats.org/officeDocument/2006/relationships/hyperlink" Target="https://mastodon.oeru.org/@lightweight" TargetMode="External"/><Relationship Id="rId4" Type="http://schemas.openxmlformats.org/officeDocument/2006/relationships/hyperlink" Target="https://boffosocko.com/2018/07/19/webmentions-enabling-better-communication-on-the-internet-2/"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incommon.org/"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apps.cirrusidentity.com/console/ds/index?entityID=https%3A%2F%2Fsso.educause.edu%2Fsp" TargetMode="External"/><Relationship Id="rId5" Type="http://schemas.openxmlformats.org/officeDocument/2006/relationships/hyperlink" Target="https://incommon.org/software/shibboleth/" TargetMode="External"/><Relationship Id="rId4" Type="http://schemas.openxmlformats.org/officeDocument/2006/relationships/hyperlink" Target="https://www.shibboleth.net/about-us/"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3c.github.io/did-core/"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tracker.moodle.org/browse/MDLNET-233" TargetMode="External"/><Relationship Id="rId5" Type="http://schemas.openxmlformats.org/officeDocument/2006/relationships/hyperlink" Target="https://identity.foundation/" TargetMode="External"/><Relationship Id="rId4" Type="http://schemas.openxmlformats.org/officeDocument/2006/relationships/hyperlink" Target="https://stackoverflow.com/questions/56113106/advantages-of-decentralized-id-did-over-federated-identit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ecentralized-id.com/companies/danube-tech/"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open.edu/openlearncreate/course/view.php?id=7981"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alfresco.epu.ntua.gr/share/proxy/alfresco-noauth/api/internal/shared/node/RMbJFtv5SdK6uAuHXg3mmw/content/QualiChain_Landscape%20Analysis%2C%20QualiChain%20Concept%20and%20Potential%20Investigation%20Report_v1.00.pdf?c=force&amp;noCache=1595721600040&amp;a=true"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pacificopencourses.col.org/as4odfl/learning-challenges/establish-a-ple/scavenger-hunt-challenge/" TargetMode="External"/><Relationship Id="rId3" Type="http://schemas.openxmlformats.org/officeDocument/2006/relationships/hyperlink" Target="https://prism.ucalgary.ca/bitstream/handle/1880/111613/Pedagogy%20of%20Small_EOO_Final.docx?sequence=1&amp;isAllowed=y" TargetMode="External"/><Relationship Id="rId7" Type="http://schemas.openxmlformats.org/officeDocument/2006/relationships/hyperlink" Target="https://course.oeru.org/lida103/learning-pathways/orientation/oeru-social-network/"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brill.com/view/book/edcoll/9789004422988/BP000027.xml" TargetMode="External"/><Relationship Id="rId5" Type="http://schemas.openxmlformats.org/officeDocument/2006/relationships/hyperlink" Target="https://heretothere.trubox.ca/towards-a-pedagogy-of-small-a-continuing-journey/" TargetMode="External"/><Relationship Id="rId4" Type="http://schemas.openxmlformats.org/officeDocument/2006/relationships/hyperlink" Target="https://youngwritersproject.org/"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pacificopencourses.col.org/as4odfl/learning-challenges/establish-a-ple/scavenger-hunt-challenge/" TargetMode="External"/><Relationship Id="rId3" Type="http://schemas.openxmlformats.org/officeDocument/2006/relationships/hyperlink" Target="https://prism.ucalgary.ca/bitstream/handle/1880/111613/Pedagogy%20of%20Small_EOO_Final.docx?sequence=1&amp;isAllowed=y" TargetMode="External"/><Relationship Id="rId7" Type="http://schemas.openxmlformats.org/officeDocument/2006/relationships/hyperlink" Target="https://course.oeru.org/lida103/learning-pathways/orientation/oeru-social-network/"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brill.com/view/book/edcoll/9789004422988/BP000027.xml" TargetMode="External"/><Relationship Id="rId5" Type="http://schemas.openxmlformats.org/officeDocument/2006/relationships/hyperlink" Target="https://heretothere.trubox.ca/towards-a-pedagogy-of-small-a-continuing-journey/" TargetMode="External"/><Relationship Id="rId4" Type="http://schemas.openxmlformats.org/officeDocument/2006/relationships/hyperlink" Target="https://youngwritersproject.org/" TargetMode="External"/><Relationship Id="rId9" Type="http://schemas.openxmlformats.org/officeDocument/2006/relationships/hyperlink" Target="https://fluid.quest/testing-comments-on-fediverse.htm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fluid.quest/testing-comments-on-fediverse.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medium.com/welands-smithy/teaching-and-learning-with-decentralized-social-networks-friendica-and-the-fediverse-d2a7afa831bd" TargetMode="External"/><Relationship Id="rId7" Type="http://schemas.openxmlformats.org/officeDocument/2006/relationships/hyperlink" Target="https://dougbelshaw.com/blog/2019/04/03/fediverse-field-trip/"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codeberg.org/fediverse/delightful-fediverse-apps" TargetMode="External"/><Relationship Id="rId5" Type="http://schemas.openxmlformats.org/officeDocument/2006/relationships/hyperlink" Target="https://pleroma.social/" TargetMode="External"/><Relationship Id="rId4" Type="http://schemas.openxmlformats.org/officeDocument/2006/relationships/hyperlink" Target="https://blogs.ubc.ca/etec523/2020/06/03/teaching-and-learning-with-decentralized-social-networks-friendica-and-the-free-network/"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lexcastano.com/moodlenet-more-than-a-technical-project/"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4D9622-C720-405D-9B9C-29BC26E17EEE}" type="slidenum">
              <a:rPr lang="en-US" smtClean="0"/>
              <a:t>1</a:t>
            </a:fld>
            <a:endParaRPr lang="en-US"/>
          </a:p>
        </p:txBody>
      </p:sp>
    </p:spTree>
    <p:extLst>
      <p:ext uri="{BB962C8B-B14F-4D97-AF65-F5344CB8AC3E}">
        <p14:creationId xmlns:p14="http://schemas.microsoft.com/office/powerpoint/2010/main" val="3999068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https://www.w3.org/TR/activitypub/ </a:t>
            </a:r>
          </a:p>
          <a:p>
            <a:r>
              <a:rPr lang="en-US" dirty="0"/>
              <a:t>https://en.wikipedia.org/wiki/Comparison_of_software_and_protocols_for_distributed_social_networking </a:t>
            </a:r>
          </a:p>
        </p:txBody>
      </p:sp>
      <p:sp>
        <p:nvSpPr>
          <p:cNvPr id="4" name="Slide Number Placeholder 3"/>
          <p:cNvSpPr>
            <a:spLocks noGrp="1"/>
          </p:cNvSpPr>
          <p:nvPr>
            <p:ph type="sldNum" sz="quarter" idx="5"/>
          </p:nvPr>
        </p:nvSpPr>
        <p:spPr/>
        <p:txBody>
          <a:bodyPr/>
          <a:lstStyle/>
          <a:p>
            <a:fld id="{774D9622-C720-405D-9B9C-29BC26E17EEE}" type="slidenum">
              <a:rPr lang="en-US" smtClean="0"/>
              <a:t>23</a:t>
            </a:fld>
            <a:endParaRPr lang="en-US"/>
          </a:p>
        </p:txBody>
      </p:sp>
    </p:spTree>
    <p:extLst>
      <p:ext uri="{BB962C8B-B14F-4D97-AF65-F5344CB8AC3E}">
        <p14:creationId xmlns:p14="http://schemas.microsoft.com/office/powerpoint/2010/main" val="3116083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https://www.w3.org/TR/activitypub/ </a:t>
            </a:r>
          </a:p>
          <a:p>
            <a:r>
              <a:rPr lang="en-US" dirty="0"/>
              <a:t>https://en.wikipedia.org/wiki/Comparison_of_software_and_protocols_for_distributed_social_networking </a:t>
            </a:r>
          </a:p>
        </p:txBody>
      </p:sp>
      <p:sp>
        <p:nvSpPr>
          <p:cNvPr id="4" name="Slide Number Placeholder 3"/>
          <p:cNvSpPr>
            <a:spLocks noGrp="1"/>
          </p:cNvSpPr>
          <p:nvPr>
            <p:ph type="sldNum" sz="quarter" idx="5"/>
          </p:nvPr>
        </p:nvSpPr>
        <p:spPr/>
        <p:txBody>
          <a:bodyPr/>
          <a:lstStyle/>
          <a:p>
            <a:fld id="{774D9622-C720-405D-9B9C-29BC26E17EEE}" type="slidenum">
              <a:rPr lang="en-US" smtClean="0"/>
              <a:t>24</a:t>
            </a:fld>
            <a:endParaRPr lang="en-US"/>
          </a:p>
        </p:txBody>
      </p:sp>
    </p:spTree>
    <p:extLst>
      <p:ext uri="{BB962C8B-B14F-4D97-AF65-F5344CB8AC3E}">
        <p14:creationId xmlns:p14="http://schemas.microsoft.com/office/powerpoint/2010/main" val="31922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https://joinmastodon.org/apps</a:t>
            </a:r>
          </a:p>
        </p:txBody>
      </p:sp>
      <p:sp>
        <p:nvSpPr>
          <p:cNvPr id="4" name="Slide Number Placeholder 3"/>
          <p:cNvSpPr>
            <a:spLocks noGrp="1"/>
          </p:cNvSpPr>
          <p:nvPr>
            <p:ph type="sldNum" sz="quarter" idx="5"/>
          </p:nvPr>
        </p:nvSpPr>
        <p:spPr/>
        <p:txBody>
          <a:bodyPr/>
          <a:lstStyle/>
          <a:p>
            <a:fld id="{774D9622-C720-405D-9B9C-29BC26E17EEE}" type="slidenum">
              <a:rPr lang="en-US" smtClean="0"/>
              <a:t>25</a:t>
            </a:fld>
            <a:endParaRPr lang="en-US"/>
          </a:p>
        </p:txBody>
      </p:sp>
    </p:spTree>
    <p:extLst>
      <p:ext uri="{BB962C8B-B14F-4D97-AF65-F5344CB8AC3E}">
        <p14:creationId xmlns:p14="http://schemas.microsoft.com/office/powerpoint/2010/main" val="1403631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https://www.commoninja.com/discover/wordpress/plugin/autopost-to-mastodon – for WordPress</a:t>
            </a:r>
          </a:p>
          <a:p>
            <a:r>
              <a:rPr lang="en-US" dirty="0"/>
              <a:t>Drupal - https://www.drupal.org/project/mastodon - Drupal</a:t>
            </a:r>
          </a:p>
          <a:p>
            <a:r>
              <a:rPr lang="en-US" dirty="0"/>
              <a:t>https://realize.be/blog/activitypub-drupal </a:t>
            </a:r>
          </a:p>
          <a:p>
            <a:r>
              <a:rPr lang="en-CA" dirty="0"/>
              <a:t>Your federated username </a:t>
            </a:r>
            <a:r>
              <a:rPr lang="en-CA" dirty="0">
                <a:hlinkClick r:id="rId3"/>
              </a:rPr>
              <a:t>https://www.inmotionhosting.com/support/fediverse/pleroma/pleroma-fediverse-features/</a:t>
            </a:r>
            <a:r>
              <a:rPr lang="en-CA" dirty="0"/>
              <a:t> </a:t>
            </a:r>
          </a:p>
          <a:p>
            <a:endParaRPr lang="en-CA" dirty="0"/>
          </a:p>
          <a:p>
            <a:r>
              <a:rPr lang="en-CA" dirty="0"/>
              <a:t>Clients - </a:t>
            </a:r>
            <a:r>
              <a:rPr lang="en-CA" dirty="0">
                <a:hlinkClick r:id="rId4"/>
              </a:rPr>
              <a:t>https://github.com/tleb/awesome-mastodon</a:t>
            </a:r>
            <a:r>
              <a:rPr lang="en-CA" dirty="0"/>
              <a:t> </a:t>
            </a:r>
            <a:endParaRPr lang="en-US" dirty="0"/>
          </a:p>
          <a:p>
            <a:endParaRPr lang="en-US" dirty="0"/>
          </a:p>
        </p:txBody>
      </p:sp>
      <p:sp>
        <p:nvSpPr>
          <p:cNvPr id="4" name="Slide Number Placeholder 3"/>
          <p:cNvSpPr>
            <a:spLocks noGrp="1"/>
          </p:cNvSpPr>
          <p:nvPr>
            <p:ph type="sldNum" sz="quarter" idx="5"/>
          </p:nvPr>
        </p:nvSpPr>
        <p:spPr/>
        <p:txBody>
          <a:bodyPr/>
          <a:lstStyle/>
          <a:p>
            <a:fld id="{774D9622-C720-405D-9B9C-29BC26E17EEE}" type="slidenum">
              <a:rPr lang="en-US" smtClean="0"/>
              <a:t>26</a:t>
            </a:fld>
            <a:endParaRPr lang="en-US"/>
          </a:p>
        </p:txBody>
      </p:sp>
    </p:spTree>
    <p:extLst>
      <p:ext uri="{BB962C8B-B14F-4D97-AF65-F5344CB8AC3E}">
        <p14:creationId xmlns:p14="http://schemas.microsoft.com/office/powerpoint/2010/main" val="428002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https://microformats.org/wiki/h-card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Doug on protocols - </a:t>
            </a:r>
            <a:r>
              <a:rPr lang="en-CA" dirty="0">
                <a:hlinkClick r:id="rId3"/>
              </a:rPr>
              <a:t>https://dougbelshaw.com/blog/2018/01/31/social-network/</a:t>
            </a:r>
            <a:r>
              <a:rPr lang="en-CA" dirty="0"/>
              <a:t> </a:t>
            </a:r>
          </a:p>
          <a:p>
            <a:endParaRPr lang="en-US" dirty="0"/>
          </a:p>
        </p:txBody>
      </p:sp>
      <p:sp>
        <p:nvSpPr>
          <p:cNvPr id="4" name="Slide Number Placeholder 3"/>
          <p:cNvSpPr>
            <a:spLocks noGrp="1"/>
          </p:cNvSpPr>
          <p:nvPr>
            <p:ph type="sldNum" sz="quarter" idx="5"/>
          </p:nvPr>
        </p:nvSpPr>
        <p:spPr/>
        <p:txBody>
          <a:bodyPr/>
          <a:lstStyle/>
          <a:p>
            <a:fld id="{774D9622-C720-405D-9B9C-29BC26E17EEE}" type="slidenum">
              <a:rPr lang="en-US" smtClean="0"/>
              <a:t>27</a:t>
            </a:fld>
            <a:endParaRPr lang="en-US"/>
          </a:p>
        </p:txBody>
      </p:sp>
    </p:spTree>
    <p:extLst>
      <p:ext uri="{BB962C8B-B14F-4D97-AF65-F5344CB8AC3E}">
        <p14:creationId xmlns:p14="http://schemas.microsoft.com/office/powerpoint/2010/main" val="1775956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hlinkClick r:id="rId3"/>
              </a:rPr>
              <a:t>https://indieweb.org/</a:t>
            </a:r>
            <a:r>
              <a:rPr lang="en-CA" dirty="0"/>
              <a:t> </a:t>
            </a:r>
          </a:p>
          <a:p>
            <a:pPr marL="0" indent="0">
              <a:buNone/>
            </a:pPr>
            <a:r>
              <a:rPr lang="en-CA" dirty="0"/>
              <a:t>and </a:t>
            </a:r>
          </a:p>
          <a:p>
            <a:r>
              <a:rPr lang="en-CA" dirty="0" err="1"/>
              <a:t>Webmention</a:t>
            </a:r>
            <a:r>
              <a:rPr lang="en-CA" dirty="0"/>
              <a:t> - </a:t>
            </a:r>
            <a:r>
              <a:rPr lang="en-CA" dirty="0">
                <a:hlinkClick r:id="rId4"/>
              </a:rPr>
              <a:t>https://boffosocko.com/2018/07/19/webmentions-enabling-better-communication-on-the-internet-2/</a:t>
            </a:r>
            <a:r>
              <a:rPr lang="en-CA" dirty="0"/>
              <a:t> </a:t>
            </a:r>
          </a:p>
          <a:p>
            <a:r>
              <a:rPr lang="en-CA" dirty="0"/>
              <a:t>Turn your blog into a fediverse server - </a:t>
            </a:r>
            <a:r>
              <a:rPr lang="en-CA" dirty="0">
                <a:hlinkClick r:id="rId5"/>
              </a:rPr>
              <a:t>https://mastodon.oeru.org/@lightweight</a:t>
            </a:r>
            <a:r>
              <a:rPr lang="en-CA" dirty="0"/>
              <a:t> </a:t>
            </a:r>
          </a:p>
          <a:p>
            <a:r>
              <a:rPr lang="en-CA" dirty="0">
                <a:hlinkClick r:id="rId6"/>
              </a:rPr>
              <a:t>https://mstdn.social/@feditips/109100055551093635</a:t>
            </a:r>
            <a:r>
              <a:rPr lang="en-CA" dirty="0"/>
              <a:t> </a:t>
            </a:r>
          </a:p>
          <a:p>
            <a:r>
              <a:rPr lang="en-CA" dirty="0"/>
              <a:t>https://www.wired.com/2013/12/indieweb-principles/ </a:t>
            </a:r>
          </a:p>
          <a:p>
            <a:endParaRPr lang="en-US" dirty="0"/>
          </a:p>
        </p:txBody>
      </p:sp>
      <p:sp>
        <p:nvSpPr>
          <p:cNvPr id="4" name="Slide Number Placeholder 3"/>
          <p:cNvSpPr>
            <a:spLocks noGrp="1"/>
          </p:cNvSpPr>
          <p:nvPr>
            <p:ph type="sldNum" sz="quarter" idx="5"/>
          </p:nvPr>
        </p:nvSpPr>
        <p:spPr/>
        <p:txBody>
          <a:bodyPr/>
          <a:lstStyle/>
          <a:p>
            <a:fld id="{774D9622-C720-405D-9B9C-29BC26E17EEE}" type="slidenum">
              <a:rPr lang="en-US" smtClean="0"/>
              <a:t>28</a:t>
            </a:fld>
            <a:endParaRPr lang="en-US"/>
          </a:p>
        </p:txBody>
      </p:sp>
    </p:spTree>
    <p:extLst>
      <p:ext uri="{BB962C8B-B14F-4D97-AF65-F5344CB8AC3E}">
        <p14:creationId xmlns:p14="http://schemas.microsoft.com/office/powerpoint/2010/main" val="2671314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hlinkClick r:id="rId3"/>
              </a:rPr>
              <a:t>https://indieweb.org/</a:t>
            </a:r>
            <a:r>
              <a:rPr lang="en-CA" dirty="0"/>
              <a:t> </a:t>
            </a:r>
          </a:p>
          <a:p>
            <a:pPr marL="0" indent="0">
              <a:buNone/>
            </a:pPr>
            <a:r>
              <a:rPr lang="en-CA" dirty="0"/>
              <a:t>and </a:t>
            </a:r>
          </a:p>
          <a:p>
            <a:r>
              <a:rPr lang="en-CA" dirty="0" err="1"/>
              <a:t>Webmention</a:t>
            </a:r>
            <a:r>
              <a:rPr lang="en-CA" dirty="0"/>
              <a:t> - </a:t>
            </a:r>
            <a:r>
              <a:rPr lang="en-CA" dirty="0">
                <a:hlinkClick r:id="rId4"/>
              </a:rPr>
              <a:t>https://boffosocko.com/2018/07/19/webmentions-enabling-better-communication-on-the-internet-2/</a:t>
            </a:r>
            <a:r>
              <a:rPr lang="en-CA" dirty="0"/>
              <a:t> </a:t>
            </a:r>
          </a:p>
          <a:p>
            <a:r>
              <a:rPr lang="en-CA" dirty="0"/>
              <a:t>Turn your blog into a fediverse server - </a:t>
            </a:r>
            <a:r>
              <a:rPr lang="en-CA" dirty="0">
                <a:hlinkClick r:id="rId5"/>
              </a:rPr>
              <a:t>https://mastodon.oeru.org/@lightweight</a:t>
            </a:r>
            <a:r>
              <a:rPr lang="en-CA" dirty="0"/>
              <a:t> </a:t>
            </a:r>
          </a:p>
          <a:p>
            <a:r>
              <a:rPr lang="en-CA" dirty="0">
                <a:hlinkClick r:id="rId6"/>
              </a:rPr>
              <a:t>https://mstdn.social/@feditips/109100055551093635</a:t>
            </a:r>
            <a:r>
              <a:rPr lang="en-CA" dirty="0"/>
              <a:t> </a:t>
            </a:r>
          </a:p>
          <a:p>
            <a:r>
              <a:rPr lang="en-CA" dirty="0"/>
              <a:t>https://www.wired.com/2013/12/indieweb-principles/ </a:t>
            </a:r>
          </a:p>
          <a:p>
            <a:endParaRPr lang="en-US" dirty="0"/>
          </a:p>
        </p:txBody>
      </p:sp>
      <p:sp>
        <p:nvSpPr>
          <p:cNvPr id="4" name="Slide Number Placeholder 3"/>
          <p:cNvSpPr>
            <a:spLocks noGrp="1"/>
          </p:cNvSpPr>
          <p:nvPr>
            <p:ph type="sldNum" sz="quarter" idx="5"/>
          </p:nvPr>
        </p:nvSpPr>
        <p:spPr/>
        <p:txBody>
          <a:bodyPr/>
          <a:lstStyle/>
          <a:p>
            <a:fld id="{774D9622-C720-405D-9B9C-29BC26E17EEE}" type="slidenum">
              <a:rPr lang="en-US" smtClean="0"/>
              <a:t>29</a:t>
            </a:fld>
            <a:endParaRPr lang="en-US"/>
          </a:p>
        </p:txBody>
      </p:sp>
    </p:spTree>
    <p:extLst>
      <p:ext uri="{BB962C8B-B14F-4D97-AF65-F5344CB8AC3E}">
        <p14:creationId xmlns:p14="http://schemas.microsoft.com/office/powerpoint/2010/main" val="4203159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https://www.dpconline.org/handbook/technical-solutions-and-tools/persistent-identifiers</a:t>
            </a:r>
          </a:p>
        </p:txBody>
      </p:sp>
      <p:sp>
        <p:nvSpPr>
          <p:cNvPr id="4" name="Slide Number Placeholder 3"/>
          <p:cNvSpPr>
            <a:spLocks noGrp="1"/>
          </p:cNvSpPr>
          <p:nvPr>
            <p:ph type="sldNum" sz="quarter" idx="5"/>
          </p:nvPr>
        </p:nvSpPr>
        <p:spPr/>
        <p:txBody>
          <a:bodyPr/>
          <a:lstStyle/>
          <a:p>
            <a:fld id="{774D9622-C720-405D-9B9C-29BC26E17EEE}" type="slidenum">
              <a:rPr lang="en-US" smtClean="0"/>
              <a:t>30</a:t>
            </a:fld>
            <a:endParaRPr lang="en-US"/>
          </a:p>
        </p:txBody>
      </p:sp>
    </p:spTree>
    <p:extLst>
      <p:ext uri="{BB962C8B-B14F-4D97-AF65-F5344CB8AC3E}">
        <p14:creationId xmlns:p14="http://schemas.microsoft.com/office/powerpoint/2010/main" val="2248794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https://incommon.org/ </a:t>
            </a:r>
          </a:p>
          <a:p>
            <a:r>
              <a:rPr lang="en-US" dirty="0"/>
              <a:t>https://iam.harvard.edu/resources/saml-shibboleth-integration </a:t>
            </a:r>
          </a:p>
          <a:p>
            <a:r>
              <a:rPr lang="en-US" dirty="0"/>
              <a:t>https://guides.dataverse.org/en/latest/installation/shibboleth.html</a:t>
            </a:r>
          </a:p>
          <a:p>
            <a:endParaRPr lang="en-US" dirty="0"/>
          </a:p>
          <a:p>
            <a:r>
              <a:rPr lang="en-US" dirty="0"/>
              <a:t>Federated identity authentication mechanisms such as OpenID and SAML? </a:t>
            </a:r>
          </a:p>
          <a:p>
            <a:r>
              <a:rPr lang="en-CA" dirty="0"/>
              <a:t>Identity federations – e.g. InCommon </a:t>
            </a:r>
            <a:r>
              <a:rPr lang="en-CA" dirty="0">
                <a:hlinkClick r:id="rId3"/>
              </a:rPr>
              <a:t>https://incommon.org/</a:t>
            </a:r>
            <a:r>
              <a:rPr lang="en-CA" dirty="0"/>
              <a:t>  Shibboleth - </a:t>
            </a:r>
            <a:r>
              <a:rPr lang="en-CA" dirty="0">
                <a:hlinkClick r:id="rId4"/>
              </a:rPr>
              <a:t>https://www.shibboleth.net/about-us/</a:t>
            </a:r>
            <a:r>
              <a:rPr lang="en-CA" dirty="0"/>
              <a:t> </a:t>
            </a:r>
          </a:p>
          <a:p>
            <a:r>
              <a:rPr lang="en-CA" dirty="0">
                <a:hlinkClick r:id="rId5"/>
              </a:rPr>
              <a:t>https://incommon.org/software/shibboleth/</a:t>
            </a:r>
            <a:r>
              <a:rPr lang="en-CA" dirty="0"/>
              <a:t> “</a:t>
            </a:r>
            <a:r>
              <a:rPr lang="en-US" dirty="0"/>
              <a:t>Shibboleth is the linchpin that securely authenticates identities within the InCommon Federation. It is a single sign-on (SSO) solution that allows management to make informed authorization decisions in a privacy-preserving manner. “</a:t>
            </a:r>
          </a:p>
          <a:p>
            <a:r>
              <a:rPr lang="en-US" dirty="0"/>
              <a:t>An </a:t>
            </a:r>
            <a:r>
              <a:rPr lang="en-US" dirty="0" err="1"/>
              <a:t>educause</a:t>
            </a:r>
            <a:r>
              <a:rPr lang="en-US" dirty="0"/>
              <a:t> login  - </a:t>
            </a:r>
            <a:r>
              <a:rPr lang="en-US" dirty="0">
                <a:hlinkClick r:id="rId6"/>
              </a:rPr>
              <a:t>https://apps.cirrusidentity.com/console/ds/index?entityID=https%3A%2F%2Fsso.educause.edu%2Fsp</a:t>
            </a:r>
            <a:r>
              <a:rPr lang="en-US" dirty="0"/>
              <a:t>  </a:t>
            </a:r>
            <a:endParaRPr lang="en-CA" dirty="0"/>
          </a:p>
          <a:p>
            <a:endParaRPr lang="en-US" dirty="0"/>
          </a:p>
        </p:txBody>
      </p:sp>
      <p:sp>
        <p:nvSpPr>
          <p:cNvPr id="4" name="Slide Number Placeholder 3"/>
          <p:cNvSpPr>
            <a:spLocks noGrp="1"/>
          </p:cNvSpPr>
          <p:nvPr>
            <p:ph type="sldNum" sz="quarter" idx="5"/>
          </p:nvPr>
        </p:nvSpPr>
        <p:spPr/>
        <p:txBody>
          <a:bodyPr/>
          <a:lstStyle/>
          <a:p>
            <a:fld id="{774D9622-C720-405D-9B9C-29BC26E17EEE}" type="slidenum">
              <a:rPr lang="en-US" smtClean="0"/>
              <a:t>31</a:t>
            </a:fld>
            <a:endParaRPr lang="en-US"/>
          </a:p>
        </p:txBody>
      </p:sp>
    </p:spTree>
    <p:extLst>
      <p:ext uri="{BB962C8B-B14F-4D97-AF65-F5344CB8AC3E}">
        <p14:creationId xmlns:p14="http://schemas.microsoft.com/office/powerpoint/2010/main" val="2681262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https://www.dpconline.org/handbook/technical-solutions-and-tools/persistent-identifiers</a:t>
            </a:r>
          </a:p>
          <a:p>
            <a:r>
              <a:rPr lang="en-CA" dirty="0"/>
              <a:t>DID – W3C DID Core - </a:t>
            </a:r>
            <a:r>
              <a:rPr lang="en-CA" dirty="0">
                <a:hlinkClick r:id="rId3"/>
              </a:rPr>
              <a:t>https://w3c.github.io/did-core/</a:t>
            </a:r>
            <a:r>
              <a:rPr lang="en-CA" dirty="0"/>
              <a:t> </a:t>
            </a:r>
          </a:p>
          <a:p>
            <a:r>
              <a:rPr lang="en-US" dirty="0"/>
              <a:t>Advantages of Decentralized ID (DID) over federated identity - </a:t>
            </a:r>
            <a:r>
              <a:rPr lang="en-US" dirty="0">
                <a:hlinkClick r:id="rId4"/>
              </a:rPr>
              <a:t>https://stackoverflow.com/questions/56113106/advantages-of-decentralized-id-did-over-federated-identity</a:t>
            </a:r>
            <a:r>
              <a:rPr lang="en-US" dirty="0"/>
              <a:t> </a:t>
            </a:r>
          </a:p>
          <a:p>
            <a:r>
              <a:rPr lang="en-US" dirty="0"/>
              <a:t> “Open source and standards organizations (e.g. Decentralized Identity Foundation - </a:t>
            </a:r>
            <a:r>
              <a:rPr lang="en-US" dirty="0">
                <a:hlinkClick r:id="rId5"/>
              </a:rPr>
              <a:t>https://identity.foundation</a:t>
            </a:r>
            <a:r>
              <a:rPr lang="en-US" dirty="0"/>
              <a:t>) are also working on another key component of decentralized identity: encrypted personal datastores. “</a:t>
            </a:r>
            <a:endParaRPr lang="en-CA" dirty="0"/>
          </a:p>
          <a:p>
            <a:r>
              <a:rPr lang="en-CA" dirty="0" err="1"/>
              <a:t>Webfinger</a:t>
            </a:r>
            <a:endParaRPr lang="en-CA" dirty="0"/>
          </a:p>
          <a:p>
            <a:endParaRPr lang="en-CA" dirty="0"/>
          </a:p>
          <a:p>
            <a:r>
              <a:rPr lang="en-CA" dirty="0" err="1"/>
              <a:t>Webfinger</a:t>
            </a:r>
            <a:r>
              <a:rPr lang="en-CA" dirty="0"/>
              <a:t> in Moodle - </a:t>
            </a:r>
            <a:r>
              <a:rPr lang="en-CA" dirty="0">
                <a:hlinkClick r:id="rId6"/>
              </a:rPr>
              <a:t>https://tracker.moodle.org/browse/MDLNET-233</a:t>
            </a:r>
            <a:r>
              <a:rPr lang="en-CA" dirty="0"/>
              <a:t> </a:t>
            </a:r>
            <a:endParaRPr lang="en-US" dirty="0"/>
          </a:p>
          <a:p>
            <a:endParaRPr lang="en-US" dirty="0"/>
          </a:p>
        </p:txBody>
      </p:sp>
      <p:sp>
        <p:nvSpPr>
          <p:cNvPr id="4" name="Slide Number Placeholder 3"/>
          <p:cNvSpPr>
            <a:spLocks noGrp="1"/>
          </p:cNvSpPr>
          <p:nvPr>
            <p:ph type="sldNum" sz="quarter" idx="5"/>
          </p:nvPr>
        </p:nvSpPr>
        <p:spPr/>
        <p:txBody>
          <a:bodyPr/>
          <a:lstStyle/>
          <a:p>
            <a:fld id="{774D9622-C720-405D-9B9C-29BC26E17EEE}" type="slidenum">
              <a:rPr lang="en-US" smtClean="0"/>
              <a:t>32</a:t>
            </a:fld>
            <a:endParaRPr lang="en-US"/>
          </a:p>
        </p:txBody>
      </p:sp>
    </p:spTree>
    <p:extLst>
      <p:ext uri="{BB962C8B-B14F-4D97-AF65-F5344CB8AC3E}">
        <p14:creationId xmlns:p14="http://schemas.microsoft.com/office/powerpoint/2010/main" val="3263480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the growth of the Fediverse through the lens of Mastodon</a:t>
            </a:r>
          </a:p>
          <a:p>
            <a:r>
              <a:rPr lang="en-US" dirty="0"/>
              <a:t>https://appliednetsci.springeropen.com/articles/10.1007/s41109-021-00392-5 </a:t>
            </a:r>
          </a:p>
          <a:p>
            <a:r>
              <a:rPr lang="en-US" dirty="0"/>
              <a:t> </a:t>
            </a:r>
          </a:p>
        </p:txBody>
      </p:sp>
      <p:sp>
        <p:nvSpPr>
          <p:cNvPr id="4" name="Slide Number Placeholder 3"/>
          <p:cNvSpPr>
            <a:spLocks noGrp="1"/>
          </p:cNvSpPr>
          <p:nvPr>
            <p:ph type="sldNum" sz="quarter" idx="5"/>
          </p:nvPr>
        </p:nvSpPr>
        <p:spPr/>
        <p:txBody>
          <a:bodyPr/>
          <a:lstStyle/>
          <a:p>
            <a:fld id="{774D9622-C720-405D-9B9C-29BC26E17EEE}" type="slidenum">
              <a:rPr lang="en-US" smtClean="0"/>
              <a:t>12</a:t>
            </a:fld>
            <a:endParaRPr lang="en-US"/>
          </a:p>
        </p:txBody>
      </p:sp>
    </p:spTree>
    <p:extLst>
      <p:ext uri="{BB962C8B-B14F-4D97-AF65-F5344CB8AC3E}">
        <p14:creationId xmlns:p14="http://schemas.microsoft.com/office/powerpoint/2010/main" val="2188885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 is to bring self sovereign identity concepts to the current ActivityPub fediverse as soon and as securely as possible.</a:t>
            </a:r>
          </a:p>
          <a:p>
            <a:r>
              <a:rPr lang="en-US" dirty="0"/>
              <a:t>    The hypothesis behind that goal is that long term stability of a federated service crucially depends on persistent trust relations across all participants (developers, admins, users) that are not distorted by the implicit hierarchical structure of a centralized reference system, such as DNS.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https://decentralized-id.com/companies/danube-tech/</a:t>
            </a:r>
            <a:r>
              <a:rPr lang="en-US" dirty="0"/>
              <a:t> </a:t>
            </a:r>
          </a:p>
          <a:p>
            <a:endParaRPr lang="en-US" dirty="0"/>
          </a:p>
          <a:p>
            <a:r>
              <a:rPr lang="en-US" dirty="0"/>
              <a:t>https://github.com/WebOfTrustInfo/rwot9-prague/blob/master/topics-and-advance-readings/fediverse-did-integration.md</a:t>
            </a:r>
          </a:p>
          <a:p>
            <a:r>
              <a:rPr lang="en-US" dirty="0"/>
              <a:t>https://blog.identity.foundation/tag/fediverse/</a:t>
            </a:r>
          </a:p>
          <a:p>
            <a:endParaRPr lang="en-US" dirty="0"/>
          </a:p>
        </p:txBody>
      </p:sp>
      <p:sp>
        <p:nvSpPr>
          <p:cNvPr id="4" name="Slide Number Placeholder 3"/>
          <p:cNvSpPr>
            <a:spLocks noGrp="1"/>
          </p:cNvSpPr>
          <p:nvPr>
            <p:ph type="sldNum" sz="quarter" idx="5"/>
          </p:nvPr>
        </p:nvSpPr>
        <p:spPr/>
        <p:txBody>
          <a:bodyPr/>
          <a:lstStyle/>
          <a:p>
            <a:fld id="{774D9622-C720-405D-9B9C-29BC26E17EEE}" type="slidenum">
              <a:rPr lang="en-US" smtClean="0"/>
              <a:t>33</a:t>
            </a:fld>
            <a:endParaRPr lang="en-US"/>
          </a:p>
        </p:txBody>
      </p:sp>
    </p:spTree>
    <p:extLst>
      <p:ext uri="{BB962C8B-B14F-4D97-AF65-F5344CB8AC3E}">
        <p14:creationId xmlns:p14="http://schemas.microsoft.com/office/powerpoint/2010/main" val="27753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https://post.lurk.org/@320x200/103590378544522784 </a:t>
            </a:r>
          </a:p>
        </p:txBody>
      </p:sp>
      <p:sp>
        <p:nvSpPr>
          <p:cNvPr id="4" name="Slide Number Placeholder 3"/>
          <p:cNvSpPr>
            <a:spLocks noGrp="1"/>
          </p:cNvSpPr>
          <p:nvPr>
            <p:ph type="sldNum" sz="quarter" idx="5"/>
          </p:nvPr>
        </p:nvSpPr>
        <p:spPr/>
        <p:txBody>
          <a:bodyPr/>
          <a:lstStyle/>
          <a:p>
            <a:fld id="{774D9622-C720-405D-9B9C-29BC26E17EEE}" type="slidenum">
              <a:rPr lang="en-US" smtClean="0"/>
              <a:t>34</a:t>
            </a:fld>
            <a:endParaRPr lang="en-US"/>
          </a:p>
        </p:txBody>
      </p:sp>
    </p:spTree>
    <p:extLst>
      <p:ext uri="{BB962C8B-B14F-4D97-AF65-F5344CB8AC3E}">
        <p14:creationId xmlns:p14="http://schemas.microsoft.com/office/powerpoint/2010/main" val="957178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https://www.cbinsights.com/research/what-is-blockchain-technology/</a:t>
            </a:r>
          </a:p>
        </p:txBody>
      </p:sp>
      <p:sp>
        <p:nvSpPr>
          <p:cNvPr id="4" name="Slide Number Placeholder 3"/>
          <p:cNvSpPr>
            <a:spLocks noGrp="1"/>
          </p:cNvSpPr>
          <p:nvPr>
            <p:ph type="sldNum" sz="quarter" idx="5"/>
          </p:nvPr>
        </p:nvSpPr>
        <p:spPr/>
        <p:txBody>
          <a:bodyPr/>
          <a:lstStyle/>
          <a:p>
            <a:fld id="{774D9622-C720-405D-9B9C-29BC26E17EEE}" type="slidenum">
              <a:rPr lang="en-US" smtClean="0"/>
              <a:t>38</a:t>
            </a:fld>
            <a:endParaRPr lang="en-US"/>
          </a:p>
        </p:txBody>
      </p:sp>
    </p:spTree>
    <p:extLst>
      <p:ext uri="{BB962C8B-B14F-4D97-AF65-F5344CB8AC3E}">
        <p14:creationId xmlns:p14="http://schemas.microsoft.com/office/powerpoint/2010/main" val="3356316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https://www.open.edu/openlearncreate/course/view.php?id=7981</a:t>
            </a:r>
            <a:r>
              <a:rPr lang="en-US" dirty="0"/>
              <a:t> </a:t>
            </a:r>
          </a:p>
          <a:p>
            <a:r>
              <a:rPr lang="en-US" dirty="0"/>
              <a:t>Landscape analysis - </a:t>
            </a:r>
            <a:r>
              <a:rPr lang="en-US" dirty="0">
                <a:hlinkClick r:id="rId4"/>
              </a:rPr>
              <a:t>https://alfresco.epu.ntua.gr/share/proxy/alfresco-noauth/api/internal/shared/node/RMbJFtv5SdK6uAuHXg3mmw/content/QualiChain_Landscape%20Analysis%2C%20QualiChain%20Concept%20and%20Potential%20Investigation%20Report_v1.00.pdf?c=force&amp;noCache=1595721600040&amp;a=true</a:t>
            </a:r>
            <a:r>
              <a:rPr lang="en-US" dirty="0"/>
              <a:t> </a:t>
            </a:r>
          </a:p>
          <a:p>
            <a:endParaRPr lang="en-US" dirty="0"/>
          </a:p>
        </p:txBody>
      </p:sp>
      <p:sp>
        <p:nvSpPr>
          <p:cNvPr id="4" name="Slide Number Placeholder 3"/>
          <p:cNvSpPr>
            <a:spLocks noGrp="1"/>
          </p:cNvSpPr>
          <p:nvPr>
            <p:ph type="sldNum" sz="quarter" idx="5"/>
          </p:nvPr>
        </p:nvSpPr>
        <p:spPr/>
        <p:txBody>
          <a:bodyPr/>
          <a:lstStyle/>
          <a:p>
            <a:fld id="{774D9622-C720-405D-9B9C-29BC26E17EEE}" type="slidenum">
              <a:rPr lang="en-US" smtClean="0"/>
              <a:t>39</a:t>
            </a:fld>
            <a:endParaRPr lang="en-US"/>
          </a:p>
        </p:txBody>
      </p:sp>
    </p:spTree>
    <p:extLst>
      <p:ext uri="{BB962C8B-B14F-4D97-AF65-F5344CB8AC3E}">
        <p14:creationId xmlns:p14="http://schemas.microsoft.com/office/powerpoint/2010/main" val="626203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4D9622-C720-405D-9B9C-29BC26E17EEE}" type="slidenum">
              <a:rPr lang="en-US" smtClean="0"/>
              <a:t>40</a:t>
            </a:fld>
            <a:endParaRPr lang="en-US"/>
          </a:p>
        </p:txBody>
      </p:sp>
    </p:spTree>
    <p:extLst>
      <p:ext uri="{BB962C8B-B14F-4D97-AF65-F5344CB8AC3E}">
        <p14:creationId xmlns:p14="http://schemas.microsoft.com/office/powerpoint/2010/main" val="742526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https://web3isgoinggreat.com/</a:t>
            </a:r>
          </a:p>
        </p:txBody>
      </p:sp>
      <p:sp>
        <p:nvSpPr>
          <p:cNvPr id="4" name="Slide Number Placeholder 3"/>
          <p:cNvSpPr>
            <a:spLocks noGrp="1"/>
          </p:cNvSpPr>
          <p:nvPr>
            <p:ph type="sldNum" sz="quarter" idx="5"/>
          </p:nvPr>
        </p:nvSpPr>
        <p:spPr/>
        <p:txBody>
          <a:bodyPr/>
          <a:lstStyle/>
          <a:p>
            <a:fld id="{774D9622-C720-405D-9B9C-29BC26E17EEE}" type="slidenum">
              <a:rPr lang="en-US" smtClean="0"/>
              <a:t>41</a:t>
            </a:fld>
            <a:endParaRPr lang="en-US"/>
          </a:p>
        </p:txBody>
      </p:sp>
    </p:spTree>
    <p:extLst>
      <p:ext uri="{BB962C8B-B14F-4D97-AF65-F5344CB8AC3E}">
        <p14:creationId xmlns:p14="http://schemas.microsoft.com/office/powerpoint/2010/main" val="1423567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five R's of Indigenous education: respect, reciprocity, relevance, responsibility, and relationships.</a:t>
            </a:r>
          </a:p>
          <a:p>
            <a:r>
              <a:rPr lang="en-US" b="1" dirty="0"/>
              <a:t>Respect.</a:t>
            </a:r>
          </a:p>
          <a:p>
            <a:r>
              <a:rPr lang="en-US" dirty="0"/>
              <a:t>It is critical for Indigenous learning environments to be respectful of Indigenous values, specifically the lack of hierarchy in Indigenous cultures where every person is equal to every other person. This can clearly be a problem as modern Canadian universities are very hierarchical and bureaucratic, leading Indigenous learners to feel alienated.</a:t>
            </a:r>
          </a:p>
          <a:p>
            <a:r>
              <a:rPr lang="en-US" b="1" dirty="0"/>
              <a:t>Reciprocity.</a:t>
            </a:r>
          </a:p>
          <a:p>
            <a:r>
              <a:rPr lang="en-US" dirty="0"/>
              <a:t>For decades, Indigenous communities have been the objects of Western greed, research, and experimentation with researchers seeking only to answer an academic question. This extractive exploitation of Indigenous knowledge is deeply problematic. It is essential for both research and reconciliatory educational programs to be mutually beneficial with the community receiving tangible and durable benefits.</a:t>
            </a:r>
          </a:p>
          <a:p>
            <a:r>
              <a:rPr lang="en-US" b="1" dirty="0"/>
              <a:t>Relevance.</a:t>
            </a:r>
          </a:p>
          <a:p>
            <a:r>
              <a:rPr lang="en-US" dirty="0"/>
              <a:t>Indigenous learning environments must be relevant to the learners, meaning that the learning experiences must go beyond studying texts. There must be allowance for learners to engage with their own community needs and also to experience a sense of a learning community within the course.</a:t>
            </a:r>
          </a:p>
          <a:p>
            <a:r>
              <a:rPr lang="en-US" b="1" dirty="0"/>
              <a:t>Responsibility.</a:t>
            </a:r>
          </a:p>
          <a:p>
            <a:r>
              <a:rPr lang="en-US" dirty="0"/>
              <a:t>With the deeply interrelated nature of Indigenous communities, it is important for there to be a clear sense of responsibility for each individual to uphold the cultural norms of the community. This includes responsibilities within the course, but also responsibilities to the community and family.</a:t>
            </a:r>
          </a:p>
          <a:p>
            <a:r>
              <a:rPr lang="en-US" b="1" dirty="0"/>
              <a:t>Relationships.</a:t>
            </a:r>
          </a:p>
          <a:p>
            <a:r>
              <a:rPr lang="en-US" dirty="0"/>
              <a:t>Relationships are the foundation of Indigenous education. The other 4 R's depend on the existence and maintenance of healthy relationships within the course and also external to the course.</a:t>
            </a:r>
          </a:p>
          <a:p>
            <a:endParaRPr lang="en-US" dirty="0"/>
          </a:p>
        </p:txBody>
      </p:sp>
      <p:sp>
        <p:nvSpPr>
          <p:cNvPr id="4" name="Slide Number Placeholder 3"/>
          <p:cNvSpPr>
            <a:spLocks noGrp="1"/>
          </p:cNvSpPr>
          <p:nvPr>
            <p:ph type="sldNum" sz="quarter" idx="5"/>
          </p:nvPr>
        </p:nvSpPr>
        <p:spPr/>
        <p:txBody>
          <a:bodyPr/>
          <a:lstStyle/>
          <a:p>
            <a:fld id="{774D9622-C720-405D-9B9C-29BC26E17EEE}" type="slidenum">
              <a:rPr lang="en-US" smtClean="0"/>
              <a:t>45</a:t>
            </a:fld>
            <a:endParaRPr lang="en-US"/>
          </a:p>
        </p:txBody>
      </p:sp>
    </p:spTree>
    <p:extLst>
      <p:ext uri="{BB962C8B-B14F-4D97-AF65-F5344CB8AC3E}">
        <p14:creationId xmlns:p14="http://schemas.microsoft.com/office/powerpoint/2010/main" val="5829543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4D9622-C720-405D-9B9C-29BC26E17EEE}" type="slidenum">
              <a:rPr lang="en-US" smtClean="0"/>
              <a:t>47</a:t>
            </a:fld>
            <a:endParaRPr lang="en-US"/>
          </a:p>
        </p:txBody>
      </p:sp>
    </p:spTree>
    <p:extLst>
      <p:ext uri="{BB962C8B-B14F-4D97-AF65-F5344CB8AC3E}">
        <p14:creationId xmlns:p14="http://schemas.microsoft.com/office/powerpoint/2010/main" val="772635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16 A Pedagogy of ‘Small’:</a:t>
            </a:r>
            <a:r>
              <a:rPr lang="en-US" baseline="0" dirty="0"/>
              <a:t> </a:t>
            </a:r>
            <a:r>
              <a:rPr lang="en-US" dirty="0"/>
              <a:t>Principles and Values in Small, Open, Online Communities</a:t>
            </a:r>
          </a:p>
          <a:p>
            <a:r>
              <a:rPr lang="en-US" dirty="0"/>
              <a:t>In: Open(</a:t>
            </a:r>
            <a:r>
              <a:rPr lang="en-US" dirty="0" err="1"/>
              <a:t>ing</a:t>
            </a:r>
            <a:r>
              <a:rPr lang="en-US" dirty="0"/>
              <a:t>) Education. Authors: Tanya Elias, Laura Ritchie, Geoffrey Gevalt, and Kate Bowles</a:t>
            </a:r>
          </a:p>
          <a:p>
            <a:r>
              <a:rPr lang="en-CA" dirty="0"/>
              <a:t>#smallstories - </a:t>
            </a:r>
            <a:r>
              <a:rPr lang="en-US" dirty="0"/>
              <a:t>a modest exploration of these questions using narrative and conversational enquiry within the online context of the #smallstories hashtag on the open-source social platform Mastodon and the community-led Young Writers Project (YWP). </a:t>
            </a:r>
            <a:r>
              <a:rPr lang="en-US" dirty="0">
                <a:hlinkClick r:id="rId3"/>
              </a:rPr>
              <a:t>https://prism.ucalgary.ca/bitstream/handle/1880/111613/Pedagogy%20of%20Small_EOO_Final.docx?sequence=1&amp;isAllowed=y</a:t>
            </a:r>
            <a:r>
              <a:rPr lang="en-US" dirty="0"/>
              <a:t> </a:t>
            </a:r>
          </a:p>
          <a:p>
            <a:r>
              <a:rPr lang="en-US" dirty="0">
                <a:hlinkClick r:id="rId4"/>
              </a:rPr>
              <a:t>https://youngwritersproject.org/</a:t>
            </a:r>
            <a:r>
              <a:rPr lang="en-US" dirty="0"/>
              <a:t> - </a:t>
            </a:r>
            <a:r>
              <a:rPr lang="en-US" dirty="0">
                <a:hlinkClick r:id="rId5"/>
              </a:rPr>
              <a:t>https://heretothere.trubox.ca/towards-a-pedagogy-of-small-a-continuing-journey/</a:t>
            </a:r>
            <a:r>
              <a:rPr lang="en-US" dirty="0"/>
              <a:t> -- </a:t>
            </a:r>
            <a:r>
              <a:rPr lang="en-US" dirty="0">
                <a:hlinkClick r:id="rId6"/>
              </a:rPr>
              <a:t>https://brill.com/view/book/edcoll/9789004422988/BP000027.xml</a:t>
            </a:r>
            <a:r>
              <a:rPr lang="en-US" dirty="0"/>
              <a:t> </a:t>
            </a:r>
          </a:p>
          <a:p>
            <a:r>
              <a:rPr lang="en-US" dirty="0" err="1"/>
              <a:t>OERu</a:t>
            </a:r>
            <a:r>
              <a:rPr lang="en-US" dirty="0"/>
              <a:t> social network - </a:t>
            </a:r>
            <a:r>
              <a:rPr lang="en-US" dirty="0">
                <a:hlinkClick r:id="rId7"/>
              </a:rPr>
              <a:t>https://course.oeru.org/lida103/learning-pathways/orientation/oeru-social-network/</a:t>
            </a:r>
            <a:r>
              <a:rPr lang="en-US" dirty="0"/>
              <a:t> - scavenger hunt - </a:t>
            </a:r>
            <a:r>
              <a:rPr lang="en-US" dirty="0">
                <a:hlinkClick r:id="rId8"/>
              </a:rPr>
              <a:t>https://pacificopencourses.col.org/as4odfl/learning-challenges/establish-a-ple/scavenger-hunt-challenge/</a:t>
            </a:r>
            <a:r>
              <a:rPr lang="en-US" dirty="0"/>
              <a:t> </a:t>
            </a:r>
          </a:p>
          <a:p>
            <a:endParaRPr lang="en-US" dirty="0"/>
          </a:p>
        </p:txBody>
      </p:sp>
      <p:sp>
        <p:nvSpPr>
          <p:cNvPr id="4" name="Slide Number Placeholder 3"/>
          <p:cNvSpPr>
            <a:spLocks noGrp="1"/>
          </p:cNvSpPr>
          <p:nvPr>
            <p:ph type="sldNum" sz="quarter" idx="5"/>
          </p:nvPr>
        </p:nvSpPr>
        <p:spPr/>
        <p:txBody>
          <a:bodyPr/>
          <a:lstStyle/>
          <a:p>
            <a:fld id="{774D9622-C720-405D-9B9C-29BC26E17EEE}" type="slidenum">
              <a:rPr lang="en-US" smtClean="0"/>
              <a:t>13</a:t>
            </a:fld>
            <a:endParaRPr lang="en-US"/>
          </a:p>
        </p:txBody>
      </p:sp>
    </p:spTree>
    <p:extLst>
      <p:ext uri="{BB962C8B-B14F-4D97-AF65-F5344CB8AC3E}">
        <p14:creationId xmlns:p14="http://schemas.microsoft.com/office/powerpoint/2010/main" val="3182774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16 A Pedagogy of ‘Small’:</a:t>
            </a:r>
            <a:r>
              <a:rPr lang="en-US" baseline="0" dirty="0"/>
              <a:t> </a:t>
            </a:r>
            <a:r>
              <a:rPr lang="en-US" dirty="0"/>
              <a:t>Principles and Values in Small, Open, Online Communities</a:t>
            </a:r>
          </a:p>
          <a:p>
            <a:r>
              <a:rPr lang="en-US" dirty="0"/>
              <a:t>In: Open(</a:t>
            </a:r>
            <a:r>
              <a:rPr lang="en-US" dirty="0" err="1"/>
              <a:t>ing</a:t>
            </a:r>
            <a:r>
              <a:rPr lang="en-US" dirty="0"/>
              <a:t>) Education. Authors: Tanya Elias, Laura Ritchie, Geoffrey Gevalt, and Kate Bowles</a:t>
            </a:r>
          </a:p>
          <a:p>
            <a:r>
              <a:rPr lang="en-CA" dirty="0"/>
              <a:t>#smallstories - </a:t>
            </a:r>
            <a:r>
              <a:rPr lang="en-US" dirty="0"/>
              <a:t>a modest exploration of these questions using narrative and conversational enquiry within the online context of the #smallstories hashtag on the open-source social platform Mastodon and the community-led Young Writers Project (YWP). </a:t>
            </a:r>
            <a:r>
              <a:rPr lang="en-US" dirty="0">
                <a:hlinkClick r:id="rId3"/>
              </a:rPr>
              <a:t>https://prism.ucalgary.ca/bitstream/handle/1880/111613/Pedagogy%20of%20Small_EOO_Final.docx?sequence=1&amp;isAllowed=y</a:t>
            </a:r>
            <a:r>
              <a:rPr lang="en-US" dirty="0"/>
              <a:t> </a:t>
            </a:r>
          </a:p>
          <a:p>
            <a:r>
              <a:rPr lang="en-US" dirty="0">
                <a:hlinkClick r:id="rId4"/>
              </a:rPr>
              <a:t>https://youngwritersproject.org/</a:t>
            </a:r>
            <a:r>
              <a:rPr lang="en-US" dirty="0"/>
              <a:t> - </a:t>
            </a:r>
            <a:r>
              <a:rPr lang="en-US" dirty="0">
                <a:hlinkClick r:id="rId5"/>
              </a:rPr>
              <a:t>https://heretothere.trubox.ca/towards-a-pedagogy-of-small-a-continuing-journey/</a:t>
            </a:r>
            <a:r>
              <a:rPr lang="en-US" dirty="0"/>
              <a:t> -- </a:t>
            </a:r>
            <a:r>
              <a:rPr lang="en-US" dirty="0">
                <a:hlinkClick r:id="rId6"/>
              </a:rPr>
              <a:t>https://brill.com/view/book/edcoll/9789004422988/BP000027.xml</a:t>
            </a:r>
            <a:r>
              <a:rPr lang="en-US" dirty="0"/>
              <a:t> </a:t>
            </a:r>
          </a:p>
          <a:p>
            <a:r>
              <a:rPr lang="en-US" dirty="0" err="1"/>
              <a:t>OERu</a:t>
            </a:r>
            <a:r>
              <a:rPr lang="en-US" dirty="0"/>
              <a:t> social network - </a:t>
            </a:r>
            <a:r>
              <a:rPr lang="en-US" dirty="0">
                <a:hlinkClick r:id="rId7"/>
              </a:rPr>
              <a:t>https://course.oeru.org/lida103/learning-pathways/orientation/oeru-social-network/</a:t>
            </a:r>
            <a:r>
              <a:rPr lang="en-US" dirty="0"/>
              <a:t> - scavenger hunt - </a:t>
            </a:r>
            <a:r>
              <a:rPr lang="en-US" dirty="0">
                <a:hlinkClick r:id="rId8"/>
              </a:rPr>
              <a:t>https://pacificopencourses.col.org/as4odfl/learning-challenges/establish-a-ple/scavenger-hunt-challenge/</a:t>
            </a:r>
            <a:r>
              <a:rPr lang="en-US" dirty="0"/>
              <a:t> </a:t>
            </a:r>
          </a:p>
          <a:p>
            <a:r>
              <a:rPr lang="en-US" dirty="0"/>
              <a:t>Commenting - </a:t>
            </a:r>
            <a:r>
              <a:rPr lang="en-US" dirty="0">
                <a:hlinkClick r:id="rId9"/>
              </a:rPr>
              <a:t>https://fluid.quest/testing-comments-on-fediverse.html</a:t>
            </a:r>
            <a:r>
              <a:rPr lang="en-US" dirty="0"/>
              <a:t> </a:t>
            </a:r>
          </a:p>
          <a:p>
            <a:endParaRPr lang="en-US" dirty="0"/>
          </a:p>
        </p:txBody>
      </p:sp>
      <p:sp>
        <p:nvSpPr>
          <p:cNvPr id="4" name="Slide Number Placeholder 3"/>
          <p:cNvSpPr>
            <a:spLocks noGrp="1"/>
          </p:cNvSpPr>
          <p:nvPr>
            <p:ph type="sldNum" sz="quarter" idx="5"/>
          </p:nvPr>
        </p:nvSpPr>
        <p:spPr/>
        <p:txBody>
          <a:bodyPr/>
          <a:lstStyle/>
          <a:p>
            <a:fld id="{774D9622-C720-405D-9B9C-29BC26E17EEE}" type="slidenum">
              <a:rPr lang="en-US" smtClean="0"/>
              <a:t>14</a:t>
            </a:fld>
            <a:endParaRPr lang="en-US"/>
          </a:p>
        </p:txBody>
      </p:sp>
    </p:spTree>
    <p:extLst>
      <p:ext uri="{BB962C8B-B14F-4D97-AF65-F5344CB8AC3E}">
        <p14:creationId xmlns:p14="http://schemas.microsoft.com/office/powerpoint/2010/main" val="1006289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Commenting - </a:t>
            </a:r>
            <a:r>
              <a:rPr lang="en-US" dirty="0">
                <a:hlinkClick r:id="rId3"/>
              </a:rPr>
              <a:t>https://fluid.quest/testing-comments-on-fediverse.html</a:t>
            </a:r>
            <a:r>
              <a:rPr lang="en-US" dirty="0"/>
              <a:t> </a:t>
            </a:r>
          </a:p>
          <a:p>
            <a:endParaRPr lang="en-US" dirty="0"/>
          </a:p>
        </p:txBody>
      </p:sp>
      <p:sp>
        <p:nvSpPr>
          <p:cNvPr id="4" name="Slide Number Placeholder 3"/>
          <p:cNvSpPr>
            <a:spLocks noGrp="1"/>
          </p:cNvSpPr>
          <p:nvPr>
            <p:ph type="sldNum" sz="quarter" idx="5"/>
          </p:nvPr>
        </p:nvSpPr>
        <p:spPr/>
        <p:txBody>
          <a:bodyPr/>
          <a:lstStyle/>
          <a:p>
            <a:fld id="{774D9622-C720-405D-9B9C-29BC26E17EEE}" type="slidenum">
              <a:rPr lang="en-US" smtClean="0"/>
              <a:t>15</a:t>
            </a:fld>
            <a:endParaRPr lang="en-US"/>
          </a:p>
        </p:txBody>
      </p:sp>
    </p:spTree>
    <p:extLst>
      <p:ext uri="{BB962C8B-B14F-4D97-AF65-F5344CB8AC3E}">
        <p14:creationId xmlns:p14="http://schemas.microsoft.com/office/powerpoint/2010/main" val="2851135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Friendica </a:t>
            </a:r>
            <a:r>
              <a:rPr lang="en-CA" dirty="0">
                <a:hlinkClick r:id="rId3"/>
              </a:rPr>
              <a:t>https://medium.com/welands-smithy/teaching-and-learning-with-decentralized-social-networks-friendica-and-the-fediverse-d2a7afa831bd</a:t>
            </a:r>
            <a:r>
              <a:rPr lang="en-CA" dirty="0"/>
              <a:t> </a:t>
            </a:r>
          </a:p>
          <a:p>
            <a:r>
              <a:rPr lang="en-US" dirty="0">
                <a:hlinkClick r:id="rId4"/>
              </a:rPr>
              <a:t>https://blogs.ubc.ca/etec523/2020/06/03/teaching-and-learning-with-decentralized-social-networks-friendica-and-the-free-network/</a:t>
            </a:r>
            <a:r>
              <a:rPr lang="en-US" dirty="0"/>
              <a:t> </a:t>
            </a:r>
          </a:p>
          <a:p>
            <a:r>
              <a:rPr lang="en-US" dirty="0" err="1"/>
              <a:t>Plemora</a:t>
            </a:r>
            <a:r>
              <a:rPr lang="en-US" dirty="0"/>
              <a:t> - </a:t>
            </a:r>
            <a:r>
              <a:rPr lang="en-US" dirty="0">
                <a:hlinkClick r:id="rId5"/>
              </a:rPr>
              <a:t>https://pleroma.social/</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Large list of apps - </a:t>
            </a:r>
            <a:r>
              <a:rPr lang="en-US" dirty="0">
                <a:hlinkClick r:id="rId6"/>
              </a:rPr>
              <a:t>https://codeberg.org/fediverse/delightful-fediverse-apps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Belshaw’s</a:t>
            </a:r>
            <a:r>
              <a:rPr lang="en-US" dirty="0"/>
              <a:t> fediverse field trip - </a:t>
            </a:r>
            <a:r>
              <a:rPr lang="en-US" dirty="0">
                <a:hlinkClick r:id="rId7"/>
              </a:rPr>
              <a:t>https://dougbelshaw.com/blog/2019/04/03/fediverse-field-trip/</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74D9622-C720-405D-9B9C-29BC26E17EEE}" type="slidenum">
              <a:rPr lang="en-US" smtClean="0"/>
              <a:t>16</a:t>
            </a:fld>
            <a:endParaRPr lang="en-US"/>
          </a:p>
        </p:txBody>
      </p:sp>
    </p:spTree>
    <p:extLst>
      <p:ext uri="{BB962C8B-B14F-4D97-AF65-F5344CB8AC3E}">
        <p14:creationId xmlns:p14="http://schemas.microsoft.com/office/powerpoint/2010/main" val="3750443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original MoodleNet - </a:t>
            </a:r>
            <a:r>
              <a:rPr lang="en-US" dirty="0">
                <a:hlinkClick r:id="rId3"/>
              </a:rPr>
              <a:t>https://alexcastano.com/moodlenet-more-than-a-technical-project/</a:t>
            </a:r>
            <a:r>
              <a:rPr lang="en-US" dirty="0"/>
              <a:t> </a:t>
            </a:r>
          </a:p>
          <a:p>
            <a:endParaRPr lang="en-US" dirty="0"/>
          </a:p>
          <a:p>
            <a:r>
              <a:rPr lang="en-US" dirty="0"/>
              <a:t>https://moodle.com/news/moodlenet-what-is-a-federated-social-network/ </a:t>
            </a:r>
          </a:p>
          <a:p>
            <a:r>
              <a:rPr lang="en-US" dirty="0"/>
              <a:t>https://new.next.moodle.net/docs/server/MoodleNetWeb.Test.Orderings.html#content </a:t>
            </a:r>
          </a:p>
          <a:p>
            <a:r>
              <a:rPr lang="en-US" dirty="0"/>
              <a:t>https://docs.moodle.org/dev/MoodleNet/1.0/DPIA</a:t>
            </a:r>
          </a:p>
        </p:txBody>
      </p:sp>
      <p:sp>
        <p:nvSpPr>
          <p:cNvPr id="4" name="Slide Number Placeholder 3"/>
          <p:cNvSpPr>
            <a:spLocks noGrp="1"/>
          </p:cNvSpPr>
          <p:nvPr>
            <p:ph type="sldNum" sz="quarter" idx="5"/>
          </p:nvPr>
        </p:nvSpPr>
        <p:spPr/>
        <p:txBody>
          <a:bodyPr/>
          <a:lstStyle/>
          <a:p>
            <a:fld id="{774D9622-C720-405D-9B9C-29BC26E17EEE}" type="slidenum">
              <a:rPr lang="en-US" smtClean="0"/>
              <a:t>19</a:t>
            </a:fld>
            <a:endParaRPr lang="en-US"/>
          </a:p>
        </p:txBody>
      </p:sp>
    </p:spTree>
    <p:extLst>
      <p:ext uri="{BB962C8B-B14F-4D97-AF65-F5344CB8AC3E}">
        <p14:creationId xmlns:p14="http://schemas.microsoft.com/office/powerpoint/2010/main" val="4204930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https://docs.joinmastodon.org/user/run-your-own/</a:t>
            </a:r>
          </a:p>
          <a:p>
            <a:r>
              <a:rPr lang="en-US" dirty="0"/>
              <a:t>https://justinribeiro.com/chronicle/2019/09/27/setting-up-mastodon-on-google-cloud-platform/</a:t>
            </a:r>
          </a:p>
          <a:p>
            <a:endParaRPr lang="en-US" dirty="0"/>
          </a:p>
        </p:txBody>
      </p:sp>
      <p:sp>
        <p:nvSpPr>
          <p:cNvPr id="4" name="Slide Number Placeholder 3"/>
          <p:cNvSpPr>
            <a:spLocks noGrp="1"/>
          </p:cNvSpPr>
          <p:nvPr>
            <p:ph type="sldNum" sz="quarter" idx="5"/>
          </p:nvPr>
        </p:nvSpPr>
        <p:spPr/>
        <p:txBody>
          <a:bodyPr/>
          <a:lstStyle/>
          <a:p>
            <a:fld id="{774D9622-C720-405D-9B9C-29BC26E17EEE}" type="slidenum">
              <a:rPr lang="en-US" smtClean="0"/>
              <a:t>21</a:t>
            </a:fld>
            <a:endParaRPr lang="en-US"/>
          </a:p>
        </p:txBody>
      </p:sp>
    </p:spTree>
    <p:extLst>
      <p:ext uri="{BB962C8B-B14F-4D97-AF65-F5344CB8AC3E}">
        <p14:creationId xmlns:p14="http://schemas.microsoft.com/office/powerpoint/2010/main" val="1901849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https://www.w3.org/TR/activitypub/ </a:t>
            </a:r>
          </a:p>
          <a:p>
            <a:r>
              <a:rPr lang="en-US" dirty="0"/>
              <a:t>https://en.wikipedia.org/wiki/Comparison_of_software_and_protocols_for_distributed_social_networking </a:t>
            </a:r>
          </a:p>
        </p:txBody>
      </p:sp>
      <p:sp>
        <p:nvSpPr>
          <p:cNvPr id="4" name="Slide Number Placeholder 3"/>
          <p:cNvSpPr>
            <a:spLocks noGrp="1"/>
          </p:cNvSpPr>
          <p:nvPr>
            <p:ph type="sldNum" sz="quarter" idx="5"/>
          </p:nvPr>
        </p:nvSpPr>
        <p:spPr/>
        <p:txBody>
          <a:bodyPr/>
          <a:lstStyle/>
          <a:p>
            <a:fld id="{774D9622-C720-405D-9B9C-29BC26E17EEE}" type="slidenum">
              <a:rPr lang="en-US" smtClean="0"/>
              <a:t>22</a:t>
            </a:fld>
            <a:endParaRPr lang="en-US"/>
          </a:p>
        </p:txBody>
      </p:sp>
    </p:spTree>
    <p:extLst>
      <p:ext uri="{BB962C8B-B14F-4D97-AF65-F5344CB8AC3E}">
        <p14:creationId xmlns:p14="http://schemas.microsoft.com/office/powerpoint/2010/main" val="130295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671A9-629D-751D-27D8-EE9F029B00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5E6B22-E748-CACD-D551-86000DA651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DF5A69-0432-9CD2-3587-900CD751B87D}"/>
              </a:ext>
            </a:extLst>
          </p:cNvPr>
          <p:cNvSpPr>
            <a:spLocks noGrp="1"/>
          </p:cNvSpPr>
          <p:nvPr>
            <p:ph type="dt" sz="half" idx="10"/>
          </p:nvPr>
        </p:nvSpPr>
        <p:spPr/>
        <p:txBody>
          <a:bodyPr/>
          <a:lstStyle/>
          <a:p>
            <a:fld id="{DCE6D6A5-FE3B-4EBB-9DF3-1ADD7016DE4D}" type="datetimeFigureOut">
              <a:rPr lang="en-US" smtClean="0"/>
              <a:t>10/19/2022</a:t>
            </a:fld>
            <a:endParaRPr lang="en-US"/>
          </a:p>
        </p:txBody>
      </p:sp>
      <p:sp>
        <p:nvSpPr>
          <p:cNvPr id="5" name="Footer Placeholder 4">
            <a:extLst>
              <a:ext uri="{FF2B5EF4-FFF2-40B4-BE49-F238E27FC236}">
                <a16:creationId xmlns:a16="http://schemas.microsoft.com/office/drawing/2014/main" id="{C933DCEB-90C8-3995-292B-39324523A3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8430C9-48D7-2B34-E38E-243197BCCDF1}"/>
              </a:ext>
            </a:extLst>
          </p:cNvPr>
          <p:cNvSpPr>
            <a:spLocks noGrp="1"/>
          </p:cNvSpPr>
          <p:nvPr>
            <p:ph type="sldNum" sz="quarter" idx="12"/>
          </p:nvPr>
        </p:nvSpPr>
        <p:spPr/>
        <p:txBody>
          <a:bodyPr/>
          <a:lstStyle/>
          <a:p>
            <a:fld id="{85A09C6F-90E8-4566-AD9B-8AF1B6F64EBA}" type="slidenum">
              <a:rPr lang="en-US" smtClean="0"/>
              <a:t>‹#›</a:t>
            </a:fld>
            <a:endParaRPr lang="en-US"/>
          </a:p>
        </p:txBody>
      </p:sp>
    </p:spTree>
    <p:extLst>
      <p:ext uri="{BB962C8B-B14F-4D97-AF65-F5344CB8AC3E}">
        <p14:creationId xmlns:p14="http://schemas.microsoft.com/office/powerpoint/2010/main" val="3960751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CEE79-47FD-0E58-AC91-EE9D589F74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B96C48-8A93-0BDF-EE6D-57B86FC54C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88021B-F09D-A186-66D1-B5B4C4B9CB9A}"/>
              </a:ext>
            </a:extLst>
          </p:cNvPr>
          <p:cNvSpPr>
            <a:spLocks noGrp="1"/>
          </p:cNvSpPr>
          <p:nvPr>
            <p:ph type="dt" sz="half" idx="10"/>
          </p:nvPr>
        </p:nvSpPr>
        <p:spPr/>
        <p:txBody>
          <a:bodyPr/>
          <a:lstStyle/>
          <a:p>
            <a:fld id="{DCE6D6A5-FE3B-4EBB-9DF3-1ADD7016DE4D}" type="datetimeFigureOut">
              <a:rPr lang="en-US" smtClean="0"/>
              <a:t>10/19/2022</a:t>
            </a:fld>
            <a:endParaRPr lang="en-US"/>
          </a:p>
        </p:txBody>
      </p:sp>
      <p:sp>
        <p:nvSpPr>
          <p:cNvPr id="5" name="Footer Placeholder 4">
            <a:extLst>
              <a:ext uri="{FF2B5EF4-FFF2-40B4-BE49-F238E27FC236}">
                <a16:creationId xmlns:a16="http://schemas.microsoft.com/office/drawing/2014/main" id="{08DFDD83-3172-D3D5-606C-C2C7AE413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00E0DE-1E75-C7BB-7CE2-D0316EF64467}"/>
              </a:ext>
            </a:extLst>
          </p:cNvPr>
          <p:cNvSpPr>
            <a:spLocks noGrp="1"/>
          </p:cNvSpPr>
          <p:nvPr>
            <p:ph type="sldNum" sz="quarter" idx="12"/>
          </p:nvPr>
        </p:nvSpPr>
        <p:spPr/>
        <p:txBody>
          <a:bodyPr/>
          <a:lstStyle/>
          <a:p>
            <a:fld id="{85A09C6F-90E8-4566-AD9B-8AF1B6F64EBA}" type="slidenum">
              <a:rPr lang="en-US" smtClean="0"/>
              <a:t>‹#›</a:t>
            </a:fld>
            <a:endParaRPr lang="en-US"/>
          </a:p>
        </p:txBody>
      </p:sp>
    </p:spTree>
    <p:extLst>
      <p:ext uri="{BB962C8B-B14F-4D97-AF65-F5344CB8AC3E}">
        <p14:creationId xmlns:p14="http://schemas.microsoft.com/office/powerpoint/2010/main" val="2781832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AC36D-E5DA-CEB1-F2BC-EEA1C96C9C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EBB2BE-A0AD-BDD6-5BF9-DCEDCDE94D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F38DB0-29E0-B10F-8AA7-63526FDA998D}"/>
              </a:ext>
            </a:extLst>
          </p:cNvPr>
          <p:cNvSpPr>
            <a:spLocks noGrp="1"/>
          </p:cNvSpPr>
          <p:nvPr>
            <p:ph type="dt" sz="half" idx="10"/>
          </p:nvPr>
        </p:nvSpPr>
        <p:spPr/>
        <p:txBody>
          <a:bodyPr/>
          <a:lstStyle/>
          <a:p>
            <a:fld id="{DCE6D6A5-FE3B-4EBB-9DF3-1ADD7016DE4D}" type="datetimeFigureOut">
              <a:rPr lang="en-US" smtClean="0"/>
              <a:t>10/19/2022</a:t>
            </a:fld>
            <a:endParaRPr lang="en-US"/>
          </a:p>
        </p:txBody>
      </p:sp>
      <p:sp>
        <p:nvSpPr>
          <p:cNvPr id="5" name="Footer Placeholder 4">
            <a:extLst>
              <a:ext uri="{FF2B5EF4-FFF2-40B4-BE49-F238E27FC236}">
                <a16:creationId xmlns:a16="http://schemas.microsoft.com/office/drawing/2014/main" id="{E3336B1B-F7E7-816B-D247-873AA12026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BBA27-A210-2392-05E7-330F305C415E}"/>
              </a:ext>
            </a:extLst>
          </p:cNvPr>
          <p:cNvSpPr>
            <a:spLocks noGrp="1"/>
          </p:cNvSpPr>
          <p:nvPr>
            <p:ph type="sldNum" sz="quarter" idx="12"/>
          </p:nvPr>
        </p:nvSpPr>
        <p:spPr/>
        <p:txBody>
          <a:bodyPr/>
          <a:lstStyle/>
          <a:p>
            <a:fld id="{85A09C6F-90E8-4566-AD9B-8AF1B6F64EBA}" type="slidenum">
              <a:rPr lang="en-US" smtClean="0"/>
              <a:t>‹#›</a:t>
            </a:fld>
            <a:endParaRPr lang="en-US"/>
          </a:p>
        </p:txBody>
      </p:sp>
    </p:spTree>
    <p:extLst>
      <p:ext uri="{BB962C8B-B14F-4D97-AF65-F5344CB8AC3E}">
        <p14:creationId xmlns:p14="http://schemas.microsoft.com/office/powerpoint/2010/main" val="1463968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FE41A-E961-2836-320F-05E793AAE6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65927C-EF42-4B90-7C1C-7CA9135AE5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4D6CA1-F826-DF9E-1460-2B4D18050F09}"/>
              </a:ext>
            </a:extLst>
          </p:cNvPr>
          <p:cNvSpPr>
            <a:spLocks noGrp="1"/>
          </p:cNvSpPr>
          <p:nvPr>
            <p:ph type="dt" sz="half" idx="10"/>
          </p:nvPr>
        </p:nvSpPr>
        <p:spPr/>
        <p:txBody>
          <a:bodyPr/>
          <a:lstStyle/>
          <a:p>
            <a:fld id="{DCE6D6A5-FE3B-4EBB-9DF3-1ADD7016DE4D}" type="datetimeFigureOut">
              <a:rPr lang="en-US" smtClean="0"/>
              <a:t>10/19/2022</a:t>
            </a:fld>
            <a:endParaRPr lang="en-US"/>
          </a:p>
        </p:txBody>
      </p:sp>
      <p:sp>
        <p:nvSpPr>
          <p:cNvPr id="5" name="Footer Placeholder 4">
            <a:extLst>
              <a:ext uri="{FF2B5EF4-FFF2-40B4-BE49-F238E27FC236}">
                <a16:creationId xmlns:a16="http://schemas.microsoft.com/office/drawing/2014/main" id="{8E9E06DB-2876-71C2-C14D-C47212BE1E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520102-B6AE-3C3D-EE52-0C66E404B378}"/>
              </a:ext>
            </a:extLst>
          </p:cNvPr>
          <p:cNvSpPr>
            <a:spLocks noGrp="1"/>
          </p:cNvSpPr>
          <p:nvPr>
            <p:ph type="sldNum" sz="quarter" idx="12"/>
          </p:nvPr>
        </p:nvSpPr>
        <p:spPr/>
        <p:txBody>
          <a:bodyPr/>
          <a:lstStyle/>
          <a:p>
            <a:fld id="{85A09C6F-90E8-4566-AD9B-8AF1B6F64EBA}" type="slidenum">
              <a:rPr lang="en-US" smtClean="0"/>
              <a:t>‹#›</a:t>
            </a:fld>
            <a:endParaRPr lang="en-US"/>
          </a:p>
        </p:txBody>
      </p:sp>
    </p:spTree>
    <p:extLst>
      <p:ext uri="{BB962C8B-B14F-4D97-AF65-F5344CB8AC3E}">
        <p14:creationId xmlns:p14="http://schemas.microsoft.com/office/powerpoint/2010/main" val="682228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92AA0-9990-D040-75C2-2C262BB13D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0ADCC4-9AAE-FE55-B6FE-361716814F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54AF45-5E64-CF35-AC10-B2FC21711D3F}"/>
              </a:ext>
            </a:extLst>
          </p:cNvPr>
          <p:cNvSpPr>
            <a:spLocks noGrp="1"/>
          </p:cNvSpPr>
          <p:nvPr>
            <p:ph type="dt" sz="half" idx="10"/>
          </p:nvPr>
        </p:nvSpPr>
        <p:spPr/>
        <p:txBody>
          <a:bodyPr/>
          <a:lstStyle/>
          <a:p>
            <a:fld id="{DCE6D6A5-FE3B-4EBB-9DF3-1ADD7016DE4D}" type="datetimeFigureOut">
              <a:rPr lang="en-US" smtClean="0"/>
              <a:t>10/19/2022</a:t>
            </a:fld>
            <a:endParaRPr lang="en-US"/>
          </a:p>
        </p:txBody>
      </p:sp>
      <p:sp>
        <p:nvSpPr>
          <p:cNvPr id="5" name="Footer Placeholder 4">
            <a:extLst>
              <a:ext uri="{FF2B5EF4-FFF2-40B4-BE49-F238E27FC236}">
                <a16:creationId xmlns:a16="http://schemas.microsoft.com/office/drawing/2014/main" id="{54096FF1-F806-86AD-AEF9-26E93158D1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990DC-52F4-5F6F-8D05-3CDE7499CD08}"/>
              </a:ext>
            </a:extLst>
          </p:cNvPr>
          <p:cNvSpPr>
            <a:spLocks noGrp="1"/>
          </p:cNvSpPr>
          <p:nvPr>
            <p:ph type="sldNum" sz="quarter" idx="12"/>
          </p:nvPr>
        </p:nvSpPr>
        <p:spPr/>
        <p:txBody>
          <a:bodyPr/>
          <a:lstStyle/>
          <a:p>
            <a:fld id="{85A09C6F-90E8-4566-AD9B-8AF1B6F64EBA}" type="slidenum">
              <a:rPr lang="en-US" smtClean="0"/>
              <a:t>‹#›</a:t>
            </a:fld>
            <a:endParaRPr lang="en-US"/>
          </a:p>
        </p:txBody>
      </p:sp>
    </p:spTree>
    <p:extLst>
      <p:ext uri="{BB962C8B-B14F-4D97-AF65-F5344CB8AC3E}">
        <p14:creationId xmlns:p14="http://schemas.microsoft.com/office/powerpoint/2010/main" val="2124213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77B78-75A5-B5C5-C757-289AEF0A87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B07D8C-7291-1349-0E5D-A2B92F5DCB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83019F-12C1-07AE-5321-2B4140691E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6A14DC-D7DF-3651-A1C5-2157819AE832}"/>
              </a:ext>
            </a:extLst>
          </p:cNvPr>
          <p:cNvSpPr>
            <a:spLocks noGrp="1"/>
          </p:cNvSpPr>
          <p:nvPr>
            <p:ph type="dt" sz="half" idx="10"/>
          </p:nvPr>
        </p:nvSpPr>
        <p:spPr/>
        <p:txBody>
          <a:bodyPr/>
          <a:lstStyle/>
          <a:p>
            <a:fld id="{DCE6D6A5-FE3B-4EBB-9DF3-1ADD7016DE4D}" type="datetimeFigureOut">
              <a:rPr lang="en-US" smtClean="0"/>
              <a:t>10/19/2022</a:t>
            </a:fld>
            <a:endParaRPr lang="en-US"/>
          </a:p>
        </p:txBody>
      </p:sp>
      <p:sp>
        <p:nvSpPr>
          <p:cNvPr id="6" name="Footer Placeholder 5">
            <a:extLst>
              <a:ext uri="{FF2B5EF4-FFF2-40B4-BE49-F238E27FC236}">
                <a16:creationId xmlns:a16="http://schemas.microsoft.com/office/drawing/2014/main" id="{D1962E71-B6D1-CD94-22F4-2825800216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1966D4-AF00-B924-8121-6BA4D3FBEBB9}"/>
              </a:ext>
            </a:extLst>
          </p:cNvPr>
          <p:cNvSpPr>
            <a:spLocks noGrp="1"/>
          </p:cNvSpPr>
          <p:nvPr>
            <p:ph type="sldNum" sz="quarter" idx="12"/>
          </p:nvPr>
        </p:nvSpPr>
        <p:spPr/>
        <p:txBody>
          <a:bodyPr/>
          <a:lstStyle/>
          <a:p>
            <a:fld id="{85A09C6F-90E8-4566-AD9B-8AF1B6F64EBA}" type="slidenum">
              <a:rPr lang="en-US" smtClean="0"/>
              <a:t>‹#›</a:t>
            </a:fld>
            <a:endParaRPr lang="en-US"/>
          </a:p>
        </p:txBody>
      </p:sp>
    </p:spTree>
    <p:extLst>
      <p:ext uri="{BB962C8B-B14F-4D97-AF65-F5344CB8AC3E}">
        <p14:creationId xmlns:p14="http://schemas.microsoft.com/office/powerpoint/2010/main" val="4204990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72519-33E2-22D3-AF6D-128FB49914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E723EF-CA1C-DE14-55A8-D6D19E1DDF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7FF555-34EF-FE50-54BF-0B35EB6F71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8BE59C-E6A8-2696-7700-856A9E8837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37FD66-4F17-2E76-4236-B180FE948C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C7EC6A-B188-31D4-C363-26B73BE1467B}"/>
              </a:ext>
            </a:extLst>
          </p:cNvPr>
          <p:cNvSpPr>
            <a:spLocks noGrp="1"/>
          </p:cNvSpPr>
          <p:nvPr>
            <p:ph type="dt" sz="half" idx="10"/>
          </p:nvPr>
        </p:nvSpPr>
        <p:spPr/>
        <p:txBody>
          <a:bodyPr/>
          <a:lstStyle/>
          <a:p>
            <a:fld id="{DCE6D6A5-FE3B-4EBB-9DF3-1ADD7016DE4D}" type="datetimeFigureOut">
              <a:rPr lang="en-US" smtClean="0"/>
              <a:t>10/19/2022</a:t>
            </a:fld>
            <a:endParaRPr lang="en-US"/>
          </a:p>
        </p:txBody>
      </p:sp>
      <p:sp>
        <p:nvSpPr>
          <p:cNvPr id="8" name="Footer Placeholder 7">
            <a:extLst>
              <a:ext uri="{FF2B5EF4-FFF2-40B4-BE49-F238E27FC236}">
                <a16:creationId xmlns:a16="http://schemas.microsoft.com/office/drawing/2014/main" id="{F12D858A-5870-D529-AA28-5E1D20E01F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483A80-A400-A84F-6B48-C69779925BC1}"/>
              </a:ext>
            </a:extLst>
          </p:cNvPr>
          <p:cNvSpPr>
            <a:spLocks noGrp="1"/>
          </p:cNvSpPr>
          <p:nvPr>
            <p:ph type="sldNum" sz="quarter" idx="12"/>
          </p:nvPr>
        </p:nvSpPr>
        <p:spPr/>
        <p:txBody>
          <a:bodyPr/>
          <a:lstStyle/>
          <a:p>
            <a:fld id="{85A09C6F-90E8-4566-AD9B-8AF1B6F64EBA}" type="slidenum">
              <a:rPr lang="en-US" smtClean="0"/>
              <a:t>‹#›</a:t>
            </a:fld>
            <a:endParaRPr lang="en-US"/>
          </a:p>
        </p:txBody>
      </p:sp>
    </p:spTree>
    <p:extLst>
      <p:ext uri="{BB962C8B-B14F-4D97-AF65-F5344CB8AC3E}">
        <p14:creationId xmlns:p14="http://schemas.microsoft.com/office/powerpoint/2010/main" val="1162922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750C4-B6B1-ED80-851B-9C1E8DF7C7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2B4917-6B29-F765-5257-B29941996438}"/>
              </a:ext>
            </a:extLst>
          </p:cNvPr>
          <p:cNvSpPr>
            <a:spLocks noGrp="1"/>
          </p:cNvSpPr>
          <p:nvPr>
            <p:ph type="dt" sz="half" idx="10"/>
          </p:nvPr>
        </p:nvSpPr>
        <p:spPr/>
        <p:txBody>
          <a:bodyPr/>
          <a:lstStyle/>
          <a:p>
            <a:fld id="{DCE6D6A5-FE3B-4EBB-9DF3-1ADD7016DE4D}" type="datetimeFigureOut">
              <a:rPr lang="en-US" smtClean="0"/>
              <a:t>10/19/2022</a:t>
            </a:fld>
            <a:endParaRPr lang="en-US"/>
          </a:p>
        </p:txBody>
      </p:sp>
      <p:sp>
        <p:nvSpPr>
          <p:cNvPr id="4" name="Footer Placeholder 3">
            <a:extLst>
              <a:ext uri="{FF2B5EF4-FFF2-40B4-BE49-F238E27FC236}">
                <a16:creationId xmlns:a16="http://schemas.microsoft.com/office/drawing/2014/main" id="{54D7E37F-B4E6-75EF-8274-1537BF0128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E2D2BA-6727-C80B-8CBD-DD4652997835}"/>
              </a:ext>
            </a:extLst>
          </p:cNvPr>
          <p:cNvSpPr>
            <a:spLocks noGrp="1"/>
          </p:cNvSpPr>
          <p:nvPr>
            <p:ph type="sldNum" sz="quarter" idx="12"/>
          </p:nvPr>
        </p:nvSpPr>
        <p:spPr/>
        <p:txBody>
          <a:bodyPr/>
          <a:lstStyle/>
          <a:p>
            <a:fld id="{85A09C6F-90E8-4566-AD9B-8AF1B6F64EBA}" type="slidenum">
              <a:rPr lang="en-US" smtClean="0"/>
              <a:t>‹#›</a:t>
            </a:fld>
            <a:endParaRPr lang="en-US"/>
          </a:p>
        </p:txBody>
      </p:sp>
    </p:spTree>
    <p:extLst>
      <p:ext uri="{BB962C8B-B14F-4D97-AF65-F5344CB8AC3E}">
        <p14:creationId xmlns:p14="http://schemas.microsoft.com/office/powerpoint/2010/main" val="2863627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B3851E-C3FB-1863-FB36-3B3D05DA8437}"/>
              </a:ext>
            </a:extLst>
          </p:cNvPr>
          <p:cNvSpPr>
            <a:spLocks noGrp="1"/>
          </p:cNvSpPr>
          <p:nvPr>
            <p:ph type="dt" sz="half" idx="10"/>
          </p:nvPr>
        </p:nvSpPr>
        <p:spPr/>
        <p:txBody>
          <a:bodyPr/>
          <a:lstStyle/>
          <a:p>
            <a:fld id="{DCE6D6A5-FE3B-4EBB-9DF3-1ADD7016DE4D}" type="datetimeFigureOut">
              <a:rPr lang="en-US" smtClean="0"/>
              <a:t>10/19/2022</a:t>
            </a:fld>
            <a:endParaRPr lang="en-US"/>
          </a:p>
        </p:txBody>
      </p:sp>
      <p:sp>
        <p:nvSpPr>
          <p:cNvPr id="3" name="Footer Placeholder 2">
            <a:extLst>
              <a:ext uri="{FF2B5EF4-FFF2-40B4-BE49-F238E27FC236}">
                <a16:creationId xmlns:a16="http://schemas.microsoft.com/office/drawing/2014/main" id="{75A5DF58-5F59-62D3-1911-87FEF45436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F077D2-3E04-D5A3-1C5F-4C87021B66DC}"/>
              </a:ext>
            </a:extLst>
          </p:cNvPr>
          <p:cNvSpPr>
            <a:spLocks noGrp="1"/>
          </p:cNvSpPr>
          <p:nvPr>
            <p:ph type="sldNum" sz="quarter" idx="12"/>
          </p:nvPr>
        </p:nvSpPr>
        <p:spPr/>
        <p:txBody>
          <a:bodyPr/>
          <a:lstStyle/>
          <a:p>
            <a:fld id="{85A09C6F-90E8-4566-AD9B-8AF1B6F64EBA}" type="slidenum">
              <a:rPr lang="en-US" smtClean="0"/>
              <a:t>‹#›</a:t>
            </a:fld>
            <a:endParaRPr lang="en-US"/>
          </a:p>
        </p:txBody>
      </p:sp>
    </p:spTree>
    <p:extLst>
      <p:ext uri="{BB962C8B-B14F-4D97-AF65-F5344CB8AC3E}">
        <p14:creationId xmlns:p14="http://schemas.microsoft.com/office/powerpoint/2010/main" val="519698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3CC8D-C001-DA5D-DBF8-E13CEF1336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483AEA-52CE-2D79-47B7-A3B4DD25C3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804CB2-AA30-9E55-0D97-3DDF7C52AB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1520FD-AFBF-C912-11C3-F2D3F12B6D16}"/>
              </a:ext>
            </a:extLst>
          </p:cNvPr>
          <p:cNvSpPr>
            <a:spLocks noGrp="1"/>
          </p:cNvSpPr>
          <p:nvPr>
            <p:ph type="dt" sz="half" idx="10"/>
          </p:nvPr>
        </p:nvSpPr>
        <p:spPr/>
        <p:txBody>
          <a:bodyPr/>
          <a:lstStyle/>
          <a:p>
            <a:fld id="{DCE6D6A5-FE3B-4EBB-9DF3-1ADD7016DE4D}" type="datetimeFigureOut">
              <a:rPr lang="en-US" smtClean="0"/>
              <a:t>10/19/2022</a:t>
            </a:fld>
            <a:endParaRPr lang="en-US"/>
          </a:p>
        </p:txBody>
      </p:sp>
      <p:sp>
        <p:nvSpPr>
          <p:cNvPr id="6" name="Footer Placeholder 5">
            <a:extLst>
              <a:ext uri="{FF2B5EF4-FFF2-40B4-BE49-F238E27FC236}">
                <a16:creationId xmlns:a16="http://schemas.microsoft.com/office/drawing/2014/main" id="{7E4A3C88-049C-4CD9-2B7A-797A5DEB0B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3A2F69-24EA-BEDD-8A24-1BC3C28BDB8B}"/>
              </a:ext>
            </a:extLst>
          </p:cNvPr>
          <p:cNvSpPr>
            <a:spLocks noGrp="1"/>
          </p:cNvSpPr>
          <p:nvPr>
            <p:ph type="sldNum" sz="quarter" idx="12"/>
          </p:nvPr>
        </p:nvSpPr>
        <p:spPr/>
        <p:txBody>
          <a:bodyPr/>
          <a:lstStyle/>
          <a:p>
            <a:fld id="{85A09C6F-90E8-4566-AD9B-8AF1B6F64EBA}" type="slidenum">
              <a:rPr lang="en-US" smtClean="0"/>
              <a:t>‹#›</a:t>
            </a:fld>
            <a:endParaRPr lang="en-US"/>
          </a:p>
        </p:txBody>
      </p:sp>
    </p:spTree>
    <p:extLst>
      <p:ext uri="{BB962C8B-B14F-4D97-AF65-F5344CB8AC3E}">
        <p14:creationId xmlns:p14="http://schemas.microsoft.com/office/powerpoint/2010/main" val="3525713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A64D0-D2E4-5909-3CE7-5D4750A44A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EA261C-9147-1748-E853-8A6E068F99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EF4EF5-DCFD-661F-322C-03A945F558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08160C-53B0-47FF-EAA7-46CE88AFD5AA}"/>
              </a:ext>
            </a:extLst>
          </p:cNvPr>
          <p:cNvSpPr>
            <a:spLocks noGrp="1"/>
          </p:cNvSpPr>
          <p:nvPr>
            <p:ph type="dt" sz="half" idx="10"/>
          </p:nvPr>
        </p:nvSpPr>
        <p:spPr/>
        <p:txBody>
          <a:bodyPr/>
          <a:lstStyle/>
          <a:p>
            <a:fld id="{DCE6D6A5-FE3B-4EBB-9DF3-1ADD7016DE4D}" type="datetimeFigureOut">
              <a:rPr lang="en-US" smtClean="0"/>
              <a:t>10/19/2022</a:t>
            </a:fld>
            <a:endParaRPr lang="en-US"/>
          </a:p>
        </p:txBody>
      </p:sp>
      <p:sp>
        <p:nvSpPr>
          <p:cNvPr id="6" name="Footer Placeholder 5">
            <a:extLst>
              <a:ext uri="{FF2B5EF4-FFF2-40B4-BE49-F238E27FC236}">
                <a16:creationId xmlns:a16="http://schemas.microsoft.com/office/drawing/2014/main" id="{7596C530-3956-CF3A-DE7C-E33DBED42D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DD4852-3E74-A735-EFE1-A2A881BDA829}"/>
              </a:ext>
            </a:extLst>
          </p:cNvPr>
          <p:cNvSpPr>
            <a:spLocks noGrp="1"/>
          </p:cNvSpPr>
          <p:nvPr>
            <p:ph type="sldNum" sz="quarter" idx="12"/>
          </p:nvPr>
        </p:nvSpPr>
        <p:spPr/>
        <p:txBody>
          <a:bodyPr/>
          <a:lstStyle/>
          <a:p>
            <a:fld id="{85A09C6F-90E8-4566-AD9B-8AF1B6F64EBA}" type="slidenum">
              <a:rPr lang="en-US" smtClean="0"/>
              <a:t>‹#›</a:t>
            </a:fld>
            <a:endParaRPr lang="en-US"/>
          </a:p>
        </p:txBody>
      </p:sp>
    </p:spTree>
    <p:extLst>
      <p:ext uri="{BB962C8B-B14F-4D97-AF65-F5344CB8AC3E}">
        <p14:creationId xmlns:p14="http://schemas.microsoft.com/office/powerpoint/2010/main" val="3273117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9D174-AB5E-DB5D-6444-199AA72479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25F44C-8A33-4814-668A-D493BDFF6A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9EE12-B1BE-99BF-FA27-DFFFECD08E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6D6A5-FE3B-4EBB-9DF3-1ADD7016DE4D}" type="datetimeFigureOut">
              <a:rPr lang="en-US" smtClean="0"/>
              <a:t>10/19/2022</a:t>
            </a:fld>
            <a:endParaRPr lang="en-US"/>
          </a:p>
        </p:txBody>
      </p:sp>
      <p:sp>
        <p:nvSpPr>
          <p:cNvPr id="5" name="Footer Placeholder 4">
            <a:extLst>
              <a:ext uri="{FF2B5EF4-FFF2-40B4-BE49-F238E27FC236}">
                <a16:creationId xmlns:a16="http://schemas.microsoft.com/office/drawing/2014/main" id="{6AAB6FF9-8C5E-308E-729C-C4ED075A36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8BC767-E71A-8547-6781-512F6DF62D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A09C6F-90E8-4566-AD9B-8AF1B6F64EBA}" type="slidenum">
              <a:rPr lang="en-US" smtClean="0"/>
              <a:t>‹#›</a:t>
            </a:fld>
            <a:endParaRPr lang="en-US"/>
          </a:p>
        </p:txBody>
      </p:sp>
    </p:spTree>
    <p:extLst>
      <p:ext uri="{BB962C8B-B14F-4D97-AF65-F5344CB8AC3E}">
        <p14:creationId xmlns:p14="http://schemas.microsoft.com/office/powerpoint/2010/main" val="2770194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edecentralize.or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blogs.ubc.ca/chendricks/tag/mastodon/" TargetMode="External"/><Relationship Id="rId5" Type="http://schemas.openxmlformats.org/officeDocument/2006/relationships/hyperlink" Target="http://mastodon.social/" TargetMode="External"/><Relationship Id="rId4" Type="http://schemas.openxmlformats.org/officeDocument/2006/relationships/hyperlink" Target="http://joinmastodon.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heretothere.trubox.ca/towards-a-pedagogy-of-small-a-continuing-journey/" TargetMode="Externa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pacificopencourses.col.org/as4odfl/learning-challenges/establish-a-ple/scavenger-hunt-challenge/"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scholar.social/@robertwgehl/107457359549037273" TargetMode="External"/><Relationship Id="rId4" Type="http://schemas.openxmlformats.org/officeDocument/2006/relationships/hyperlink" Target="https://fluid.quest/testing-comments-on-fediverse.html"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friendi.ca/" TargetMode="External"/><Relationship Id="rId13" Type="http://schemas.openxmlformats.org/officeDocument/2006/relationships/hyperlink" Target="https://github.com/dansup/pixelfed" TargetMode="External"/><Relationship Id="rId3" Type="http://schemas.openxmlformats.org/officeDocument/2006/relationships/image" Target="../media/image3.jpg"/><Relationship Id="rId7" Type="http://schemas.openxmlformats.org/officeDocument/2006/relationships/hyperlink" Target="https://github.com/friendica/friendica" TargetMode="External"/><Relationship Id="rId12" Type="http://schemas.openxmlformats.org/officeDocument/2006/relationships/hyperlink" Target="http://joinpeertube.org/" TargetMode="External"/><Relationship Id="rId17" Type="http://schemas.openxmlformats.org/officeDocument/2006/relationships/hyperlink" Target="https://pubcast.pub/" TargetMode="External"/><Relationship Id="rId2" Type="http://schemas.openxmlformats.org/officeDocument/2006/relationships/notesSlide" Target="../notesSlides/notesSlide6.xml"/><Relationship Id="rId16" Type="http://schemas.openxmlformats.org/officeDocument/2006/relationships/hyperlink" Target="https://github.com/pubcast/pubcast" TargetMode="External"/><Relationship Id="rId1" Type="http://schemas.openxmlformats.org/officeDocument/2006/relationships/slideLayout" Target="../slideLayouts/slideLayout2.xml"/><Relationship Id="rId6" Type="http://schemas.openxmlformats.org/officeDocument/2006/relationships/hyperlink" Target="https://pleroma.social/" TargetMode="External"/><Relationship Id="rId11" Type="http://schemas.openxmlformats.org/officeDocument/2006/relationships/hyperlink" Target="https://framapiaf.org/@peertube" TargetMode="External"/><Relationship Id="rId5" Type="http://schemas.openxmlformats.org/officeDocument/2006/relationships/hyperlink" Target="https://git.pleroma.social/pleroma" TargetMode="External"/><Relationship Id="rId15" Type="http://schemas.openxmlformats.org/officeDocument/2006/relationships/hyperlink" Target="https://mastodon.social/@pixelfed" TargetMode="External"/><Relationship Id="rId10" Type="http://schemas.openxmlformats.org/officeDocument/2006/relationships/hyperlink" Target="https://github.com/Chocobozzz/PeerTube" TargetMode="External"/><Relationship Id="rId4" Type="http://schemas.openxmlformats.org/officeDocument/2006/relationships/hyperlink" Target="https://codeberg.org/fediverse/delightful-fediverse-apps" TargetMode="External"/><Relationship Id="rId9" Type="http://schemas.openxmlformats.org/officeDocument/2006/relationships/hyperlink" Target="https://github.com/dessalines/lemmy" TargetMode="External"/><Relationship Id="rId14" Type="http://schemas.openxmlformats.org/officeDocument/2006/relationships/hyperlink" Target="https://pixelfed.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medium.com/welands-smithy/teaching-and-learning-with-decentralized-social-networks-friendica-and-the-fediverse-d2a7afa831bd"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meet.jit.si/" TargetMode="External"/><Relationship Id="rId2" Type="http://schemas.openxmlformats.org/officeDocument/2006/relationships/hyperlink" Target="http://jadin.me/" TargetMode="External"/><Relationship Id="rId1" Type="http://schemas.openxmlformats.org/officeDocument/2006/relationships/slideLayout" Target="../slideLayouts/slideLayout2.xml"/><Relationship Id="rId6" Type="http://schemas.openxmlformats.org/officeDocument/2006/relationships/hyperlink" Target="https://bavatuesdays.com/streaming-jitsi-through-peertube-live/" TargetMode="External"/><Relationship Id="rId5" Type="http://schemas.openxmlformats.org/officeDocument/2006/relationships/image" Target="../media/image24.png"/><Relationship Id="rId4" Type="http://schemas.openxmlformats.org/officeDocument/2006/relationships/hyperlink" Target="https://joinpeertube.or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moodle.com/news/moodlenet-what-is-a-federated-social-networ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rrodl.org/index.php/irrodl/article/view/5763/5630"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joinmastodon.org/apps" TargetMode="Externa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hyperlink" Target="https://webmention.io/"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w3.org/TR/webmention/" TargetMode="External"/><Relationship Id="rId5" Type="http://schemas.openxmlformats.org/officeDocument/2006/relationships/hyperlink" Target="https://micro.blog/" TargetMode="External"/><Relationship Id="rId4" Type="http://schemas.openxmlformats.org/officeDocument/2006/relationships/hyperlink" Target="https://indieweb.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foundation.mozilla.org/en/blog/indieweb-and-oer-ghana-open-leaders-x-progra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handle.net/" TargetMode="External"/><Relationship Id="rId3" Type="http://schemas.openxmlformats.org/officeDocument/2006/relationships/image" Target="../media/image35.jpg"/><Relationship Id="rId7" Type="http://schemas.openxmlformats.org/officeDocument/2006/relationships/hyperlink" Target="http://www.doi.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datacite.org/" TargetMode="External"/><Relationship Id="rId11" Type="http://schemas.openxmlformats.org/officeDocument/2006/relationships/hyperlink" Target="http://tools.ietf.org/html/rfc3986" TargetMode="External"/><Relationship Id="rId5" Type="http://schemas.openxmlformats.org/officeDocument/2006/relationships/hyperlink" Target="http://www.crossref.org/" TargetMode="External"/><Relationship Id="rId10" Type="http://schemas.openxmlformats.org/officeDocument/2006/relationships/hyperlink" Target="http://archive.org/services/purl/" TargetMode="External"/><Relationship Id="rId4" Type="http://schemas.openxmlformats.org/officeDocument/2006/relationships/hyperlink" Target="http://www.cdlib.org/services/uc3/arkspec.pdf" TargetMode="External"/><Relationship Id="rId9" Type="http://schemas.openxmlformats.org/officeDocument/2006/relationships/hyperlink" Target="https://perma.cc/about"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apps.cirrusidentity.com/console/ds/index?entityID=https%3A%2F%2Fsso.educause.edu%2Fsp" TargetMode="External"/><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hyperlink" Target="https://w3c.github.io/did-cor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0.sv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hyperlink" Target="https://github.com/WebOfTrustInfo/rwot9-prague/blob/master/topics-and-advance-readings/fediverse-did-integration.md"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identity.foundation/sidetree/spec/" TargetMode="External"/><Relationship Id="rId5" Type="http://schemas.openxmlformats.org/officeDocument/2006/relationships/image" Target="../media/image41.png"/><Relationship Id="rId4" Type="http://schemas.openxmlformats.org/officeDocument/2006/relationships/hyperlink" Target="https://blog.identity.foundation/tag/fediverse/"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meshedinsights.com/2017/11/15/open-education-consortium/" TargetMode="External"/><Relationship Id="rId3" Type="http://schemas.openxmlformats.org/officeDocument/2006/relationships/notesSlide" Target="../notesSlides/notesSlide21.xml"/><Relationship Id="rId7" Type="http://schemas.openxmlformats.org/officeDocument/2006/relationships/hyperlink" Target="https://edtechfactotum.com/open-educators-on-mastodon/"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hyperlink" Target="https://communitywiki.org/trunk/grab/Open%20Education" TargetMode="External"/><Relationship Id="rId5" Type="http://schemas.openxmlformats.org/officeDocument/2006/relationships/hyperlink" Target="https://communitywiki.org/trunk" TargetMode="External"/><Relationship Id="rId10" Type="http://schemas.openxmlformats.org/officeDocument/2006/relationships/hyperlink" Target="https://www.linkedin.com/pulse/distributed-future-already-here-its-just-evenly-part-shanan-holm-1d/" TargetMode="External"/><Relationship Id="rId4" Type="http://schemas.openxmlformats.org/officeDocument/2006/relationships/hyperlink" Target="https://github.com/Downes/OPML" TargetMode="External"/><Relationship Id="rId9"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hyperlink" Target="https://www.researchgate.net/figure/The-Decentralization-and-Distribution-of-Organization_fig3_344955210"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solidproject.or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eric.ed.gov/?id=ED608573"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hyperlink" Target="https://www.open.edu/openlearncreate/course/view.php?id=7981" TargetMode="External"/><Relationship Id="rId5" Type="http://schemas.openxmlformats.org/officeDocument/2006/relationships/hyperlink" Target="https://qualichain-project.eu/the-role-of-web-3-0-and-blockchain-in-the-future-of-education/" TargetMode="Externa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blog.tcea.org/tag/gamin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hyperlink" Target="https://decentraland.org/"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eb.archive.org/web/*/https:/digiday.com/media/wtf-is-web3/"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downes.ca/history_web3.htm" TargetMode="External"/><Relationship Id="rId5" Type="http://schemas.openxmlformats.org/officeDocument/2006/relationships/image" Target="../media/image49.png"/><Relationship Id="rId4" Type="http://schemas.openxmlformats.org/officeDocument/2006/relationships/hyperlink" Target="https://web3isgoinggreat.com/"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56.png"/><Relationship Id="rId18" Type="http://schemas.openxmlformats.org/officeDocument/2006/relationships/customXml" Target="../ink/ink3.xml"/><Relationship Id="rId3" Type="http://schemas.openxmlformats.org/officeDocument/2006/relationships/image" Target="../media/image51.png"/><Relationship Id="rId21" Type="http://schemas.openxmlformats.org/officeDocument/2006/relationships/image" Target="NULL"/><Relationship Id="rId7" Type="http://schemas.openxmlformats.org/officeDocument/2006/relationships/image" Target="../media/image55.png"/><Relationship Id="rId17" Type="http://schemas.openxmlformats.org/officeDocument/2006/relationships/image" Target="NULL"/><Relationship Id="rId2" Type="http://schemas.openxmlformats.org/officeDocument/2006/relationships/image" Target="../media/image50.png"/><Relationship Id="rId16" Type="http://schemas.openxmlformats.org/officeDocument/2006/relationships/customXml" Target="../ink/ink2.xml"/><Relationship Id="rId20" Type="http://schemas.openxmlformats.org/officeDocument/2006/relationships/customXml" Target="../ink/ink4.xml"/><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customXml" Target="../ink/ink1.xml"/><Relationship Id="rId5" Type="http://schemas.openxmlformats.org/officeDocument/2006/relationships/image" Target="../media/image53.png"/><Relationship Id="rId15" Type="http://schemas.openxmlformats.org/officeDocument/2006/relationships/image" Target="NULL"/><Relationship Id="rId10" Type="http://schemas.openxmlformats.org/officeDocument/2006/relationships/image" Target="../media/image58.png"/><Relationship Id="rId19" Type="http://schemas.openxmlformats.org/officeDocument/2006/relationships/image" Target="NULL"/><Relationship Id="rId4" Type="http://schemas.openxmlformats.org/officeDocument/2006/relationships/image" Target="../media/image52.png"/><Relationship Id="rId9"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hyperlink" Target="https://connect.oeglobal.org/t/social-media-choices-for-open-educators/3892/3" TargetMode="External"/><Relationship Id="rId2" Type="http://schemas.openxmlformats.org/officeDocument/2006/relationships/hyperlink" Target="https://redecentralize.org/events/2019-conference/notes/preventing-abuse-in-decentralized-systems" TargetMode="External"/><Relationship Id="rId1" Type="http://schemas.openxmlformats.org/officeDocument/2006/relationships/slideLayout" Target="../slideLayouts/slideLayout2.xml"/><Relationship Id="rId5" Type="http://schemas.openxmlformats.org/officeDocument/2006/relationships/hyperlink" Target="https://www.robinwils.com/technology/why-the-fediverse-sucks/" TargetMode="External"/><Relationship Id="rId4" Type="http://schemas.openxmlformats.org/officeDocument/2006/relationships/hyperlink" Target="https://jennymackness.files.wordpress.com/2018/02/when-inclusion-excludes-mfjm-280218.pdf"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madland.ca/writing/2eyed-open-education"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s://socialhub.activitypub.rocks/t/the-fediverse-as-an-educational-platform/983/4" TargetMode="External"/><Relationship Id="rId3" Type="http://schemas.openxmlformats.org/officeDocument/2006/relationships/hyperlink" Target="https://anagora.org/index" TargetMode="External"/><Relationship Id="rId7" Type="http://schemas.openxmlformats.org/officeDocument/2006/relationships/hyperlink" Target="https://socialhub.activitypub.rocks/c/software/commonspub/25" TargetMode="External"/><Relationship Id="rId2" Type="http://schemas.openxmlformats.org/officeDocument/2006/relationships/hyperlink" Target="https://search.noc.social/?search=%23school" TargetMode="External"/><Relationship Id="rId1" Type="http://schemas.openxmlformats.org/officeDocument/2006/relationships/slideLayout" Target="../slideLayouts/slideLayout2.xml"/><Relationship Id="rId6" Type="http://schemas.openxmlformats.org/officeDocument/2006/relationships/hyperlink" Target="https://haha.academy/" TargetMode="External"/><Relationship Id="rId5" Type="http://schemas.openxmlformats.org/officeDocument/2006/relationships/hyperlink" Target="http://emo.world/" TargetMode="External"/><Relationship Id="rId4" Type="http://schemas.openxmlformats.org/officeDocument/2006/relationships/hyperlink" Target="https://boffosocko.com/"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s://pdfs.semanticscholar.org/b118/34fb98bd3abd195e0efd9610630ee8a0b2ed.pdf" TargetMode="External"/><Relationship Id="rId3" Type="http://schemas.openxmlformats.org/officeDocument/2006/relationships/hyperlink" Target="https://learnawesome.org/" TargetMode="External"/><Relationship Id="rId7" Type="http://schemas.openxmlformats.org/officeDocument/2006/relationships/hyperlink" Target="https://feeldothink.org/index.php/Feel_Do_Think_-_a_nonlinear_blo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gh.fakev.cn/topics/activitystreams" TargetMode="External"/><Relationship Id="rId5" Type="http://schemas.openxmlformats.org/officeDocument/2006/relationships/hyperlink" Target="https://myhub.ai/@mathewlowry/?tags=decentralised" TargetMode="External"/><Relationship Id="rId4" Type="http://schemas.openxmlformats.org/officeDocument/2006/relationships/hyperlink" Target="https://socialhub.activitypub.rocks/t/the-fediverse-as-an-educational-platform/983/5" TargetMode="External"/></Relationships>
</file>

<file path=ppt/slides/_rels/slide48.xml.rels><?xml version="1.0" encoding="UTF-8" standalone="yes"?>
<Relationships xmlns="http://schemas.openxmlformats.org/package/2006/relationships"><Relationship Id="rId2" Type="http://schemas.openxmlformats.org/officeDocument/2006/relationships/hyperlink" Target="https://www.bmc.com/blogs/cap-theore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static.pmg.org.za/170407openlearningframework-postschooleduc.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ublications.jrc.ec.europa.eu/repository/handle/JRC101436"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kuketz-blog.de/das-fediverse-social-media-losgeloest-von-den-fesseln-kommerzieller-interessen/"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arn in a field&#10;&#10;Description automatically generated with medium confidence">
            <a:extLst>
              <a:ext uri="{FF2B5EF4-FFF2-40B4-BE49-F238E27FC236}">
                <a16:creationId xmlns:a16="http://schemas.microsoft.com/office/drawing/2014/main" id="{8C0CDD70-EFEF-53D5-6EF4-FEA52ED3DE87}"/>
              </a:ext>
            </a:extLst>
          </p:cNvPr>
          <p:cNvPicPr>
            <a:picLocks noChangeAspect="1"/>
          </p:cNvPicPr>
          <p:nvPr/>
        </p:nvPicPr>
        <p:blipFill rotWithShape="1">
          <a:blip r:embed="rId3">
            <a:extLst>
              <a:ext uri="{28A0092B-C50C-407E-A947-70E740481C1C}">
                <a14:useLocalDpi xmlns:a14="http://schemas.microsoft.com/office/drawing/2010/main" val="0"/>
              </a:ext>
            </a:extLst>
          </a:blip>
          <a:srcRect t="18231" b="6769"/>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AD4F15-594D-4F81-81F1-4B0EB4119054}"/>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CA" sz="5200" dirty="0">
                <a:solidFill>
                  <a:srgbClr val="FFFFFF"/>
                </a:solidFill>
              </a:rPr>
              <a:t>Open Learning in </a:t>
            </a:r>
            <a:r>
              <a:rPr lang="en-CA" sz="5200">
                <a:solidFill>
                  <a:srgbClr val="FFFFFF"/>
                </a:solidFill>
              </a:rPr>
              <a:t>the Fediverse</a:t>
            </a:r>
            <a:endParaRPr lang="en-US" sz="5200" dirty="0">
              <a:solidFill>
                <a:srgbClr val="FFFFFF"/>
              </a:solidFill>
            </a:endParaRPr>
          </a:p>
        </p:txBody>
      </p:sp>
      <p:sp>
        <p:nvSpPr>
          <p:cNvPr id="3" name="Subtitle 2">
            <a:extLst>
              <a:ext uri="{FF2B5EF4-FFF2-40B4-BE49-F238E27FC236}">
                <a16:creationId xmlns:a16="http://schemas.microsoft.com/office/drawing/2014/main" id="{A940D229-9E5F-7ED9-D472-528469AA987B}"/>
              </a:ext>
            </a:extLst>
          </p:cNvPr>
          <p:cNvSpPr>
            <a:spLocks noGrp="1"/>
          </p:cNvSpPr>
          <p:nvPr>
            <p:ph type="subTitle" idx="1"/>
          </p:nvPr>
        </p:nvSpPr>
        <p:spPr>
          <a:xfrm>
            <a:off x="1100051" y="4072043"/>
            <a:ext cx="10058400" cy="2167392"/>
          </a:xfrm>
          <a:effectLst>
            <a:outerShdw blurRad="50800" dist="38100" dir="2700000" algn="tl" rotWithShape="0">
              <a:prstClr val="black">
                <a:alpha val="40000"/>
              </a:prstClr>
            </a:outerShdw>
          </a:effectLst>
        </p:spPr>
        <p:txBody>
          <a:bodyPr>
            <a:normAutofit/>
          </a:bodyPr>
          <a:lstStyle/>
          <a:p>
            <a:r>
              <a:rPr lang="en-CA" dirty="0">
                <a:solidFill>
                  <a:srgbClr val="FFFFFF"/>
                </a:solidFill>
              </a:rPr>
              <a:t>Stephen Downes</a:t>
            </a:r>
          </a:p>
          <a:p>
            <a:r>
              <a:rPr lang="en-CA" dirty="0">
                <a:solidFill>
                  <a:srgbClr val="FFFFFF"/>
                </a:solidFill>
              </a:rPr>
              <a:t>https://www.downes.ca</a:t>
            </a:r>
          </a:p>
          <a:p>
            <a:endParaRPr lang="en-CA" dirty="0">
              <a:solidFill>
                <a:srgbClr val="FFFFFF"/>
              </a:solidFill>
            </a:endParaRPr>
          </a:p>
          <a:p>
            <a:r>
              <a:rPr lang="en-CA" dirty="0">
                <a:solidFill>
                  <a:srgbClr val="FFFFFF"/>
                </a:solidFill>
              </a:rPr>
              <a:t>October 18, 2022</a:t>
            </a:r>
            <a:endParaRPr lang="en-US" dirty="0">
              <a:solidFill>
                <a:srgbClr val="FFFFFF"/>
              </a:solidFill>
            </a:endParaRPr>
          </a:p>
        </p:txBody>
      </p:sp>
    </p:spTree>
    <p:extLst>
      <p:ext uri="{BB962C8B-B14F-4D97-AF65-F5344CB8AC3E}">
        <p14:creationId xmlns:p14="http://schemas.microsoft.com/office/powerpoint/2010/main" val="2172433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E80DB-2DC1-138C-73E4-503D9064D7FD}"/>
              </a:ext>
            </a:extLst>
          </p:cNvPr>
          <p:cNvSpPr>
            <a:spLocks noGrp="1"/>
          </p:cNvSpPr>
          <p:nvPr>
            <p:ph type="title"/>
          </p:nvPr>
        </p:nvSpPr>
        <p:spPr>
          <a:xfrm>
            <a:off x="838199" y="365125"/>
            <a:ext cx="9101447" cy="822407"/>
          </a:xfrm>
        </p:spPr>
        <p:txBody>
          <a:bodyPr anchor="t">
            <a:normAutofit/>
          </a:bodyPr>
          <a:lstStyle/>
          <a:p>
            <a:r>
              <a:rPr lang="en-CA" sz="3600" dirty="0">
                <a:solidFill>
                  <a:schemeClr val="accent2">
                    <a:lumMod val="75000"/>
                  </a:schemeClr>
                </a:solidFill>
                <a:latin typeface="Plantagenet Cherokee" panose="020B0604020202020204" pitchFamily="18" charset="0"/>
              </a:rPr>
              <a:t>The Redecentralization of the Web</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37DB978F-727B-86E0-F513-6EBD14B85BD6}"/>
              </a:ext>
            </a:extLst>
          </p:cNvPr>
          <p:cNvSpPr>
            <a:spLocks noGrp="1"/>
          </p:cNvSpPr>
          <p:nvPr>
            <p:ph idx="1"/>
          </p:nvPr>
        </p:nvSpPr>
        <p:spPr>
          <a:xfrm>
            <a:off x="838199" y="1187532"/>
            <a:ext cx="10515601" cy="4989431"/>
          </a:xfrm>
        </p:spPr>
        <p:txBody>
          <a:bodyPr/>
          <a:lstStyle/>
          <a:p>
            <a:pPr marL="0" indent="0">
              <a:buNone/>
            </a:pPr>
            <a:r>
              <a:rPr lang="en-CA" dirty="0"/>
              <a:t>Something in common:</a:t>
            </a:r>
            <a:endParaRPr lang="en-US" dirty="0"/>
          </a:p>
        </p:txBody>
      </p:sp>
      <p:pic>
        <p:nvPicPr>
          <p:cNvPr id="5" name="Picture 4" descr="Image titled 'Redecentralize' with text: &#10;&#10;We’ve had enough of digital monopolies and surveillance capitalism. We want a world that works for everyone, just like the original intention of the web and net.&#10;&#10;We seek a world of open platforms and protocols with real choices of applications and services for people. We care about privacy, transparency and autonomy. Our organisations and tools should fundamentally be accountable and resilient.&#10;">
            <a:extLst>
              <a:ext uri="{FF2B5EF4-FFF2-40B4-BE49-F238E27FC236}">
                <a16:creationId xmlns:a16="http://schemas.microsoft.com/office/drawing/2014/main" id="{D8D17D84-2692-44CF-B0D2-18B3A94B4EDE}"/>
              </a:ext>
            </a:extLst>
          </p:cNvPr>
          <p:cNvPicPr>
            <a:picLocks noChangeAspect="1"/>
          </p:cNvPicPr>
          <p:nvPr/>
        </p:nvPicPr>
        <p:blipFill>
          <a:blip r:embed="rId2"/>
          <a:stretch>
            <a:fillRect/>
          </a:stretch>
        </p:blipFill>
        <p:spPr>
          <a:xfrm>
            <a:off x="2053751" y="2795116"/>
            <a:ext cx="7763958" cy="3381847"/>
          </a:xfrm>
          <a:prstGeom prst="rect">
            <a:avLst/>
          </a:prstGeom>
        </p:spPr>
      </p:pic>
      <p:sp>
        <p:nvSpPr>
          <p:cNvPr id="6" name="Speech Bubble: Rectangle with Corners Rounded 5">
            <a:extLst>
              <a:ext uri="{FF2B5EF4-FFF2-40B4-BE49-F238E27FC236}">
                <a16:creationId xmlns:a16="http://schemas.microsoft.com/office/drawing/2014/main" id="{F7060F49-9168-F7B1-4B5F-53014A16430D}"/>
              </a:ext>
            </a:extLst>
          </p:cNvPr>
          <p:cNvSpPr/>
          <p:nvPr/>
        </p:nvSpPr>
        <p:spPr>
          <a:xfrm>
            <a:off x="838198" y="1696278"/>
            <a:ext cx="2541105" cy="1417983"/>
          </a:xfrm>
          <a:prstGeom prst="wedgeRoundRectCallout">
            <a:avLst>
              <a:gd name="adj1" fmla="val 37668"/>
              <a:gd name="adj2" fmla="val 8445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Open Learning advocates</a:t>
            </a:r>
            <a:endParaRPr lang="en-US" sz="2800" dirty="0">
              <a:solidFill>
                <a:schemeClr val="tx1"/>
              </a:solidFill>
            </a:endParaRPr>
          </a:p>
        </p:txBody>
      </p:sp>
      <p:sp>
        <p:nvSpPr>
          <p:cNvPr id="7" name="Speech Bubble: Rectangle with Corners Rounded 6">
            <a:extLst>
              <a:ext uri="{FF2B5EF4-FFF2-40B4-BE49-F238E27FC236}">
                <a16:creationId xmlns:a16="http://schemas.microsoft.com/office/drawing/2014/main" id="{88D1092B-AED2-634C-C792-368019EFD2F8}"/>
              </a:ext>
            </a:extLst>
          </p:cNvPr>
          <p:cNvSpPr/>
          <p:nvPr/>
        </p:nvSpPr>
        <p:spPr>
          <a:xfrm>
            <a:off x="8582935" y="1020417"/>
            <a:ext cx="2541105" cy="1550505"/>
          </a:xfrm>
          <a:prstGeom prst="wedgeRoundRectCallout">
            <a:avLst>
              <a:gd name="adj1" fmla="val -39114"/>
              <a:gd name="adj2" fmla="val 9054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Fediverse advocates</a:t>
            </a:r>
            <a:endParaRPr lang="en-US" sz="2800" dirty="0">
              <a:solidFill>
                <a:schemeClr val="tx1"/>
              </a:solidFill>
            </a:endParaRPr>
          </a:p>
        </p:txBody>
      </p:sp>
      <p:sp>
        <p:nvSpPr>
          <p:cNvPr id="9" name="TextBox 8">
            <a:extLst>
              <a:ext uri="{FF2B5EF4-FFF2-40B4-BE49-F238E27FC236}">
                <a16:creationId xmlns:a16="http://schemas.microsoft.com/office/drawing/2014/main" id="{048873FC-BBC3-C91E-DCCA-93437C047367}"/>
              </a:ext>
            </a:extLst>
          </p:cNvPr>
          <p:cNvSpPr txBox="1"/>
          <p:nvPr/>
        </p:nvSpPr>
        <p:spPr>
          <a:xfrm>
            <a:off x="954157" y="6344078"/>
            <a:ext cx="6096000" cy="338554"/>
          </a:xfrm>
          <a:prstGeom prst="rect">
            <a:avLst/>
          </a:prstGeom>
          <a:noFill/>
        </p:spPr>
        <p:txBody>
          <a:bodyPr wrap="square">
            <a:spAutoFit/>
          </a:bodyPr>
          <a:lstStyle/>
          <a:p>
            <a:r>
              <a:rPr lang="en-US" sz="1600" dirty="0">
                <a:hlinkClick r:id="rId3"/>
              </a:rPr>
              <a:t>https://redecentralize.org/</a:t>
            </a:r>
            <a:r>
              <a:rPr lang="en-US" sz="1600" dirty="0"/>
              <a:t> </a:t>
            </a:r>
          </a:p>
        </p:txBody>
      </p:sp>
    </p:spTree>
    <p:extLst>
      <p:ext uri="{BB962C8B-B14F-4D97-AF65-F5344CB8AC3E}">
        <p14:creationId xmlns:p14="http://schemas.microsoft.com/office/powerpoint/2010/main" val="3965241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E80DB-2DC1-138C-73E4-503D9064D7FD}"/>
              </a:ext>
            </a:extLst>
          </p:cNvPr>
          <p:cNvSpPr>
            <a:spLocks noGrp="1"/>
          </p:cNvSpPr>
          <p:nvPr>
            <p:ph type="title"/>
          </p:nvPr>
        </p:nvSpPr>
        <p:spPr>
          <a:xfrm>
            <a:off x="838199" y="365125"/>
            <a:ext cx="9101447" cy="822407"/>
          </a:xfrm>
        </p:spPr>
        <p:txBody>
          <a:bodyPr anchor="t">
            <a:normAutofit/>
          </a:bodyPr>
          <a:lstStyle/>
          <a:p>
            <a:r>
              <a:rPr lang="en-CA" sz="3600" dirty="0">
                <a:solidFill>
                  <a:schemeClr val="accent2">
                    <a:lumMod val="75000"/>
                  </a:schemeClr>
                </a:solidFill>
                <a:latin typeface="Plantagenet Cherokee" panose="020B0604020202020204" pitchFamily="18" charset="0"/>
              </a:rPr>
              <a:t>Imagining Redecentralization</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37DB978F-727B-86E0-F513-6EBD14B85BD6}"/>
              </a:ext>
            </a:extLst>
          </p:cNvPr>
          <p:cNvSpPr>
            <a:spLocks noGrp="1"/>
          </p:cNvSpPr>
          <p:nvPr>
            <p:ph idx="1"/>
          </p:nvPr>
        </p:nvSpPr>
        <p:spPr>
          <a:xfrm>
            <a:off x="838199" y="1187532"/>
            <a:ext cx="10515601" cy="4989431"/>
          </a:xfrm>
        </p:spPr>
        <p:txBody>
          <a:bodyPr/>
          <a:lstStyle/>
          <a:p>
            <a:pPr marL="0" indent="0">
              <a:buNone/>
            </a:pPr>
            <a:r>
              <a:rPr lang="en-CA" dirty="0"/>
              <a:t>A thought experiment:</a:t>
            </a:r>
          </a:p>
        </p:txBody>
      </p:sp>
      <p:pic>
        <p:nvPicPr>
          <p:cNvPr id="8" name="Picture 7">
            <a:extLst>
              <a:ext uri="{FF2B5EF4-FFF2-40B4-BE49-F238E27FC236}">
                <a16:creationId xmlns:a16="http://schemas.microsoft.com/office/drawing/2014/main" id="{CE9E000D-EBC5-BE45-909C-B43F19B78CCB}"/>
              </a:ext>
            </a:extLst>
          </p:cNvPr>
          <p:cNvPicPr>
            <a:picLocks noChangeAspect="1"/>
          </p:cNvPicPr>
          <p:nvPr/>
        </p:nvPicPr>
        <p:blipFill>
          <a:blip r:embed="rId2"/>
          <a:stretch>
            <a:fillRect/>
          </a:stretch>
        </p:blipFill>
        <p:spPr>
          <a:xfrm>
            <a:off x="3273632" y="1752365"/>
            <a:ext cx="5698918" cy="4822161"/>
          </a:xfrm>
          <a:prstGeom prst="rect">
            <a:avLst/>
          </a:prstGeom>
        </p:spPr>
      </p:pic>
      <p:pic>
        <p:nvPicPr>
          <p:cNvPr id="11" name="Picture 10">
            <a:extLst>
              <a:ext uri="{FF2B5EF4-FFF2-40B4-BE49-F238E27FC236}">
                <a16:creationId xmlns:a16="http://schemas.microsoft.com/office/drawing/2014/main" id="{E3814588-554D-15A1-17EB-521CE6948610}"/>
              </a:ext>
            </a:extLst>
          </p:cNvPr>
          <p:cNvPicPr>
            <a:picLocks noChangeAspect="1"/>
          </p:cNvPicPr>
          <p:nvPr/>
        </p:nvPicPr>
        <p:blipFill>
          <a:blip r:embed="rId3"/>
          <a:stretch>
            <a:fillRect/>
          </a:stretch>
        </p:blipFill>
        <p:spPr>
          <a:xfrm>
            <a:off x="3386138" y="1666639"/>
            <a:ext cx="5357812" cy="4822161"/>
          </a:xfrm>
          <a:prstGeom prst="rect">
            <a:avLst/>
          </a:prstGeom>
        </p:spPr>
      </p:pic>
      <p:pic>
        <p:nvPicPr>
          <p:cNvPr id="13" name="Picture 12">
            <a:extLst>
              <a:ext uri="{FF2B5EF4-FFF2-40B4-BE49-F238E27FC236}">
                <a16:creationId xmlns:a16="http://schemas.microsoft.com/office/drawing/2014/main" id="{705A04AB-EDA2-E39D-F3A3-DF85293FCAF2}"/>
              </a:ext>
            </a:extLst>
          </p:cNvPr>
          <p:cNvPicPr>
            <a:picLocks noChangeAspect="1"/>
          </p:cNvPicPr>
          <p:nvPr/>
        </p:nvPicPr>
        <p:blipFill>
          <a:blip r:embed="rId4"/>
          <a:stretch>
            <a:fillRect/>
          </a:stretch>
        </p:blipFill>
        <p:spPr>
          <a:xfrm>
            <a:off x="3283492" y="1752364"/>
            <a:ext cx="5317584" cy="5105636"/>
          </a:xfrm>
          <a:prstGeom prst="rect">
            <a:avLst/>
          </a:prstGeom>
        </p:spPr>
      </p:pic>
      <p:pic>
        <p:nvPicPr>
          <p:cNvPr id="18" name="Picture 17">
            <a:extLst>
              <a:ext uri="{FF2B5EF4-FFF2-40B4-BE49-F238E27FC236}">
                <a16:creationId xmlns:a16="http://schemas.microsoft.com/office/drawing/2014/main" id="{B658774D-450B-7004-E3DF-3D44B75A98B1}"/>
              </a:ext>
            </a:extLst>
          </p:cNvPr>
          <p:cNvPicPr>
            <a:picLocks noChangeAspect="1"/>
          </p:cNvPicPr>
          <p:nvPr/>
        </p:nvPicPr>
        <p:blipFill>
          <a:blip r:embed="rId5"/>
          <a:stretch>
            <a:fillRect/>
          </a:stretch>
        </p:blipFill>
        <p:spPr>
          <a:xfrm>
            <a:off x="3273632" y="1686859"/>
            <a:ext cx="7593151" cy="4887667"/>
          </a:xfrm>
          <a:prstGeom prst="rect">
            <a:avLst/>
          </a:prstGeom>
        </p:spPr>
      </p:pic>
      <p:pic>
        <p:nvPicPr>
          <p:cNvPr id="20" name="Picture 19">
            <a:extLst>
              <a:ext uri="{FF2B5EF4-FFF2-40B4-BE49-F238E27FC236}">
                <a16:creationId xmlns:a16="http://schemas.microsoft.com/office/drawing/2014/main" id="{23779513-C822-E781-C47F-0B810F02FAE2}"/>
              </a:ext>
            </a:extLst>
          </p:cNvPr>
          <p:cNvPicPr>
            <a:picLocks noChangeAspect="1"/>
          </p:cNvPicPr>
          <p:nvPr/>
        </p:nvPicPr>
        <p:blipFill>
          <a:blip r:embed="rId6"/>
          <a:stretch>
            <a:fillRect/>
          </a:stretch>
        </p:blipFill>
        <p:spPr>
          <a:xfrm>
            <a:off x="3283492" y="1752363"/>
            <a:ext cx="7265238" cy="4742159"/>
          </a:xfrm>
          <a:prstGeom prst="rect">
            <a:avLst/>
          </a:prstGeom>
        </p:spPr>
      </p:pic>
      <p:pic>
        <p:nvPicPr>
          <p:cNvPr id="22" name="Picture 21">
            <a:extLst>
              <a:ext uri="{FF2B5EF4-FFF2-40B4-BE49-F238E27FC236}">
                <a16:creationId xmlns:a16="http://schemas.microsoft.com/office/drawing/2014/main" id="{91EAEE9E-C18F-635D-12FF-EE2D7E86F545}"/>
              </a:ext>
            </a:extLst>
          </p:cNvPr>
          <p:cNvPicPr>
            <a:picLocks noChangeAspect="1"/>
          </p:cNvPicPr>
          <p:nvPr/>
        </p:nvPicPr>
        <p:blipFill>
          <a:blip r:embed="rId7"/>
          <a:stretch>
            <a:fillRect/>
          </a:stretch>
        </p:blipFill>
        <p:spPr>
          <a:xfrm>
            <a:off x="3241700" y="1817871"/>
            <a:ext cx="7426300" cy="5105635"/>
          </a:xfrm>
          <a:prstGeom prst="rect">
            <a:avLst/>
          </a:prstGeom>
        </p:spPr>
      </p:pic>
      <p:pic>
        <p:nvPicPr>
          <p:cNvPr id="24" name="Picture 23">
            <a:extLst>
              <a:ext uri="{FF2B5EF4-FFF2-40B4-BE49-F238E27FC236}">
                <a16:creationId xmlns:a16="http://schemas.microsoft.com/office/drawing/2014/main" id="{57393BF3-725C-BB34-7423-9B1D2D508013}"/>
              </a:ext>
            </a:extLst>
          </p:cNvPr>
          <p:cNvPicPr>
            <a:picLocks noChangeAspect="1"/>
          </p:cNvPicPr>
          <p:nvPr/>
        </p:nvPicPr>
        <p:blipFill>
          <a:blip r:embed="rId8"/>
          <a:stretch>
            <a:fillRect/>
          </a:stretch>
        </p:blipFill>
        <p:spPr>
          <a:xfrm>
            <a:off x="3217391" y="1752363"/>
            <a:ext cx="7593151" cy="5171143"/>
          </a:xfrm>
          <a:prstGeom prst="rect">
            <a:avLst/>
          </a:prstGeom>
        </p:spPr>
      </p:pic>
      <p:pic>
        <p:nvPicPr>
          <p:cNvPr id="26" name="Picture 25">
            <a:extLst>
              <a:ext uri="{FF2B5EF4-FFF2-40B4-BE49-F238E27FC236}">
                <a16:creationId xmlns:a16="http://schemas.microsoft.com/office/drawing/2014/main" id="{8707297A-E2CD-38E4-077B-5A53C167AC72}"/>
              </a:ext>
            </a:extLst>
          </p:cNvPr>
          <p:cNvPicPr>
            <a:picLocks noChangeAspect="1"/>
          </p:cNvPicPr>
          <p:nvPr/>
        </p:nvPicPr>
        <p:blipFill>
          <a:blip r:embed="rId9"/>
          <a:stretch>
            <a:fillRect/>
          </a:stretch>
        </p:blipFill>
        <p:spPr>
          <a:xfrm>
            <a:off x="3444554" y="1853192"/>
            <a:ext cx="7265238" cy="5120774"/>
          </a:xfrm>
          <a:prstGeom prst="rect">
            <a:avLst/>
          </a:prstGeom>
        </p:spPr>
      </p:pic>
      <p:pic>
        <p:nvPicPr>
          <p:cNvPr id="28" name="Picture 27">
            <a:extLst>
              <a:ext uri="{FF2B5EF4-FFF2-40B4-BE49-F238E27FC236}">
                <a16:creationId xmlns:a16="http://schemas.microsoft.com/office/drawing/2014/main" id="{6E10409F-8A24-125F-66EB-FD23C9DB2D9B}"/>
              </a:ext>
            </a:extLst>
          </p:cNvPr>
          <p:cNvPicPr>
            <a:picLocks noChangeAspect="1"/>
          </p:cNvPicPr>
          <p:nvPr/>
        </p:nvPicPr>
        <p:blipFill>
          <a:blip r:embed="rId10"/>
          <a:stretch>
            <a:fillRect/>
          </a:stretch>
        </p:blipFill>
        <p:spPr>
          <a:xfrm>
            <a:off x="3217391" y="1767411"/>
            <a:ext cx="7426300" cy="5090589"/>
          </a:xfrm>
          <a:prstGeom prst="rect">
            <a:avLst/>
          </a:prstGeom>
        </p:spPr>
      </p:pic>
      <p:pic>
        <p:nvPicPr>
          <p:cNvPr id="30" name="Picture 29">
            <a:extLst>
              <a:ext uri="{FF2B5EF4-FFF2-40B4-BE49-F238E27FC236}">
                <a16:creationId xmlns:a16="http://schemas.microsoft.com/office/drawing/2014/main" id="{5A8F0217-0CF2-9E31-07E8-A6E427C638B7}"/>
              </a:ext>
            </a:extLst>
          </p:cNvPr>
          <p:cNvPicPr>
            <a:picLocks noChangeAspect="1"/>
          </p:cNvPicPr>
          <p:nvPr/>
        </p:nvPicPr>
        <p:blipFill>
          <a:blip r:embed="rId11"/>
          <a:stretch>
            <a:fillRect/>
          </a:stretch>
        </p:blipFill>
        <p:spPr>
          <a:xfrm>
            <a:off x="1828801" y="1816986"/>
            <a:ext cx="9799928" cy="5171142"/>
          </a:xfrm>
          <a:prstGeom prst="rect">
            <a:avLst/>
          </a:prstGeom>
        </p:spPr>
      </p:pic>
    </p:spTree>
    <p:extLst>
      <p:ext uri="{BB962C8B-B14F-4D97-AF65-F5344CB8AC3E}">
        <p14:creationId xmlns:p14="http://schemas.microsoft.com/office/powerpoint/2010/main" val="91954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1"/>
                                        </p:tgtEl>
                                        <p:attrNameLst>
                                          <p:attrName>style.visibility</p:attrName>
                                        </p:attrNameLst>
                                      </p:cBhvr>
                                      <p:to>
                                        <p:strVal val="hidden"/>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3"/>
                                        </p:tgtEl>
                                        <p:attrNameLst>
                                          <p:attrName>style.visibility</p:attrName>
                                        </p:attrNameLst>
                                      </p:cBhvr>
                                      <p:to>
                                        <p:strVal val="hidden"/>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18"/>
                                        </p:tgtEl>
                                        <p:attrNameLst>
                                          <p:attrName>style.visibility</p:attrName>
                                        </p:attrNameLst>
                                      </p:cBhvr>
                                      <p:to>
                                        <p:strVal val="hidden"/>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0"/>
                                        </p:tgtEl>
                                        <p:attrNameLst>
                                          <p:attrName>style.visibility</p:attrName>
                                        </p:attrNameLst>
                                      </p:cBhvr>
                                      <p:to>
                                        <p:strVal val="hidden"/>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22"/>
                                        </p:tgtEl>
                                        <p:attrNameLst>
                                          <p:attrName>style.visibility</p:attrName>
                                        </p:attrNameLst>
                                      </p:cBhvr>
                                      <p:to>
                                        <p:strVal val="hidden"/>
                                      </p:to>
                                    </p:set>
                                  </p:childTnLst>
                                </p:cTn>
                              </p:par>
                            </p:childTnLst>
                          </p:cTn>
                        </p:par>
                        <p:par>
                          <p:cTn id="42" fill="hold">
                            <p:stCondLst>
                              <p:cond delay="0"/>
                            </p:stCondLst>
                            <p:childTnLst>
                              <p:par>
                                <p:cTn id="43" presetID="1" presetClass="entr" presetSubtype="0" fill="hold" nodeType="after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24"/>
                                        </p:tgtEl>
                                        <p:attrNameLst>
                                          <p:attrName>style.visibility</p:attrName>
                                        </p:attrNameLst>
                                      </p:cBhvr>
                                      <p:to>
                                        <p:strVal val="hidden"/>
                                      </p:to>
                                    </p:set>
                                  </p:childTnLst>
                                </p:cTn>
                              </p:par>
                            </p:childTnLst>
                          </p:cTn>
                        </p:par>
                        <p:par>
                          <p:cTn id="49" fill="hold">
                            <p:stCondLst>
                              <p:cond delay="0"/>
                            </p:stCondLst>
                            <p:childTnLst>
                              <p:par>
                                <p:cTn id="50" presetID="1" presetClass="entr" presetSubtype="0"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nodeType="clickEffect">
                                  <p:stCondLst>
                                    <p:cond delay="0"/>
                                  </p:stCondLst>
                                  <p:childTnLst>
                                    <p:set>
                                      <p:cBhvr>
                                        <p:cTn id="55" dur="1" fill="hold">
                                          <p:stCondLst>
                                            <p:cond delay="0"/>
                                          </p:stCondLst>
                                        </p:cTn>
                                        <p:tgtEl>
                                          <p:spTgt spid="26"/>
                                        </p:tgtEl>
                                        <p:attrNameLst>
                                          <p:attrName>style.visibility</p:attrName>
                                        </p:attrNameLst>
                                      </p:cBhvr>
                                      <p:to>
                                        <p:strVal val="hidden"/>
                                      </p:to>
                                    </p:set>
                                  </p:childTnLst>
                                </p:cTn>
                              </p:par>
                            </p:childTnLst>
                          </p:cTn>
                        </p:par>
                        <p:par>
                          <p:cTn id="56" fill="hold">
                            <p:stCondLst>
                              <p:cond delay="0"/>
                            </p:stCondLst>
                            <p:childTnLst>
                              <p:par>
                                <p:cTn id="57" presetID="1" presetClass="entr" presetSubtype="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28"/>
                                        </p:tgtEl>
                                        <p:attrNameLst>
                                          <p:attrName>style.visibility</p:attrName>
                                        </p:attrNameLst>
                                      </p:cBhvr>
                                      <p:to>
                                        <p:strVal val="hidden"/>
                                      </p:to>
                                    </p:set>
                                  </p:childTnLst>
                                </p:cTn>
                              </p:par>
                            </p:childTnLst>
                          </p:cTn>
                        </p:par>
                        <p:par>
                          <p:cTn id="63" fill="hold">
                            <p:stCondLst>
                              <p:cond delay="0"/>
                            </p:stCondLst>
                            <p:childTnLst>
                              <p:par>
                                <p:cTn id="64" presetID="1"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46B5A-54D6-090C-2E60-397B8509DBC7}"/>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Why</a:t>
            </a:r>
            <a:r>
              <a:rPr lang="en-CA" dirty="0"/>
              <a:t> </a:t>
            </a:r>
            <a:r>
              <a:rPr lang="en-CA" sz="3600" kern="1200" dirty="0">
                <a:solidFill>
                  <a:schemeClr val="accent2">
                    <a:lumMod val="75000"/>
                  </a:schemeClr>
                </a:solidFill>
                <a:latin typeface="Plantagenet Cherokee" panose="020B0604020202020204" pitchFamily="18" charset="0"/>
                <a:ea typeface="+mj-ea"/>
                <a:cs typeface="+mj-cs"/>
              </a:rPr>
              <a:t>the</a:t>
            </a:r>
            <a:r>
              <a:rPr lang="en-CA" dirty="0"/>
              <a:t> </a:t>
            </a:r>
            <a:r>
              <a:rPr lang="en-CA" sz="3600" dirty="0">
                <a:solidFill>
                  <a:schemeClr val="accent2">
                    <a:lumMod val="75000"/>
                  </a:schemeClr>
                </a:solidFill>
                <a:latin typeface="Plantagenet Cherokee" panose="020B0604020202020204" pitchFamily="18" charset="0"/>
              </a:rPr>
              <a:t>Fediverse?</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B325DA5F-4602-3E1E-BCE4-5FF895AE9208}"/>
              </a:ext>
            </a:extLst>
          </p:cNvPr>
          <p:cNvSpPr>
            <a:spLocks noGrp="1"/>
          </p:cNvSpPr>
          <p:nvPr>
            <p:ph idx="1"/>
          </p:nvPr>
        </p:nvSpPr>
        <p:spPr>
          <a:xfrm>
            <a:off x="838200" y="1825625"/>
            <a:ext cx="6195646" cy="4351338"/>
          </a:xfrm>
        </p:spPr>
        <p:txBody>
          <a:bodyPr>
            <a:normAutofit/>
          </a:bodyPr>
          <a:lstStyle/>
          <a:p>
            <a:pPr marL="0" indent="0">
              <a:buNone/>
            </a:pPr>
            <a:r>
              <a:rPr lang="en-CA" dirty="0"/>
              <a:t>My site, my rules…</a:t>
            </a:r>
            <a:endParaRPr lang="en-US" dirty="0"/>
          </a:p>
        </p:txBody>
      </p:sp>
      <p:pic>
        <p:nvPicPr>
          <p:cNvPr id="5" name="Picture 4" descr="Diagram&#10;&#10;Description automatically generated">
            <a:extLst>
              <a:ext uri="{FF2B5EF4-FFF2-40B4-BE49-F238E27FC236}">
                <a16:creationId xmlns:a16="http://schemas.microsoft.com/office/drawing/2014/main" id="{68B485E0-4D17-721C-8FEE-04EBFA8D90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846" y="1027906"/>
            <a:ext cx="5099321" cy="5167312"/>
          </a:xfrm>
          <a:prstGeom prst="rect">
            <a:avLst/>
          </a:prstGeom>
        </p:spPr>
      </p:pic>
      <p:sp>
        <p:nvSpPr>
          <p:cNvPr id="7" name="TextBox 6">
            <a:extLst>
              <a:ext uri="{FF2B5EF4-FFF2-40B4-BE49-F238E27FC236}">
                <a16:creationId xmlns:a16="http://schemas.microsoft.com/office/drawing/2014/main" id="{24B9D874-86C3-F58B-E56A-37499E6A2E00}"/>
              </a:ext>
            </a:extLst>
          </p:cNvPr>
          <p:cNvSpPr txBox="1"/>
          <p:nvPr/>
        </p:nvSpPr>
        <p:spPr>
          <a:xfrm>
            <a:off x="940778" y="2409566"/>
            <a:ext cx="6093068" cy="3785652"/>
          </a:xfrm>
          <a:prstGeom prst="rect">
            <a:avLst/>
          </a:prstGeom>
          <a:noFill/>
          <a:ln>
            <a:solidFill>
              <a:schemeClr val="bg1">
                <a:lumMod val="85000"/>
              </a:schemeClr>
            </a:solidFill>
          </a:ln>
        </p:spPr>
        <p:txBody>
          <a:bodyPr wrap="square">
            <a:spAutoFit/>
          </a:bodyPr>
          <a:lstStyle/>
          <a:p>
            <a:pPr marL="0" indent="0">
              <a:buNone/>
            </a:pPr>
            <a:r>
              <a:rPr lang="en-CA" sz="2400" dirty="0"/>
              <a:t>“</a:t>
            </a:r>
            <a:r>
              <a:rPr lang="en-US" sz="2400" dirty="0"/>
              <a:t>That’s one of the many reasons I prefer </a:t>
            </a:r>
            <a:r>
              <a:rPr lang="en-US" sz="2400" dirty="0">
                <a:hlinkClick r:id="rId4"/>
              </a:rPr>
              <a:t>Mastodon</a:t>
            </a:r>
            <a:r>
              <a:rPr lang="en-US" sz="2400" dirty="0"/>
              <a:t> to Twitter: I pay with money, not my data. And there are actually enforced rules against abuse (and a specific no-Nazi policy, as </a:t>
            </a:r>
            <a:r>
              <a:rPr lang="en-US" sz="2400" dirty="0">
                <a:hlinkClick r:id="rId5"/>
              </a:rPr>
              <a:t>the instance I’m on</a:t>
            </a:r>
            <a:r>
              <a:rPr lang="en-US" sz="2400" dirty="0"/>
              <a:t> is based in Germany). No emphasis on ‘freedom of speech is always good and we just need more of it to drown out the Nazis’ kind of rhetoric on the instance I’ve joined.” </a:t>
            </a:r>
            <a:r>
              <a:rPr lang="en-US" sz="2000" dirty="0">
                <a:hlinkClick r:id="rId6"/>
              </a:rPr>
              <a:t>https://blogs.ubc.ca/chendricks/tag/mastodon/</a:t>
            </a:r>
            <a:r>
              <a:rPr lang="en-US" dirty="0"/>
              <a:t> </a:t>
            </a:r>
            <a:r>
              <a:rPr lang="en-US" sz="2400" dirty="0"/>
              <a:t>  </a:t>
            </a:r>
          </a:p>
        </p:txBody>
      </p:sp>
    </p:spTree>
    <p:extLst>
      <p:ext uri="{BB962C8B-B14F-4D97-AF65-F5344CB8AC3E}">
        <p14:creationId xmlns:p14="http://schemas.microsoft.com/office/powerpoint/2010/main" val="809464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99B91-29C9-EF5C-6CBE-1392930841CA}"/>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The Pedagogy of Small</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FAE1D0C2-668C-64B5-7FD7-E66809C151DD}"/>
              </a:ext>
            </a:extLst>
          </p:cNvPr>
          <p:cNvSpPr>
            <a:spLocks noGrp="1"/>
          </p:cNvSpPr>
          <p:nvPr>
            <p:ph idx="1"/>
          </p:nvPr>
        </p:nvSpPr>
        <p:spPr/>
        <p:txBody>
          <a:bodyPr>
            <a:normAutofit/>
          </a:bodyPr>
          <a:lstStyle/>
          <a:p>
            <a:pPr marL="0" indent="0">
              <a:buNone/>
            </a:pPr>
            <a:r>
              <a:rPr lang="en-CA" dirty="0"/>
              <a:t>Exploring narratives…</a:t>
            </a:r>
            <a:endParaRPr lang="en-US" dirty="0"/>
          </a:p>
        </p:txBody>
      </p:sp>
      <p:pic>
        <p:nvPicPr>
          <p:cNvPr id="5" name="Picture 4" descr="Text, letter&#10;&#10;Description automatically generated">
            <a:extLst>
              <a:ext uri="{FF2B5EF4-FFF2-40B4-BE49-F238E27FC236}">
                <a16:creationId xmlns:a16="http://schemas.microsoft.com/office/drawing/2014/main" id="{6512CD57-9F87-09D3-D967-197654C196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9138" y="2525007"/>
            <a:ext cx="2815071" cy="4342165"/>
          </a:xfrm>
          <a:prstGeom prst="rect">
            <a:avLst/>
          </a:prstGeom>
        </p:spPr>
      </p:pic>
      <p:pic>
        <p:nvPicPr>
          <p:cNvPr id="7" name="Picture 6" descr="A train pulling into a station&#10;&#10;Description automatically generated with medium confidence">
            <a:extLst>
              <a:ext uri="{FF2B5EF4-FFF2-40B4-BE49-F238E27FC236}">
                <a16:creationId xmlns:a16="http://schemas.microsoft.com/office/drawing/2014/main" id="{DD67EBF3-5869-C60A-2521-68A5B50437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1035" y="1825625"/>
            <a:ext cx="5425939" cy="2966180"/>
          </a:xfrm>
          <a:prstGeom prst="rect">
            <a:avLst/>
          </a:prstGeom>
        </p:spPr>
      </p:pic>
      <p:sp>
        <p:nvSpPr>
          <p:cNvPr id="9" name="TextBox 8">
            <a:extLst>
              <a:ext uri="{FF2B5EF4-FFF2-40B4-BE49-F238E27FC236}">
                <a16:creationId xmlns:a16="http://schemas.microsoft.com/office/drawing/2014/main" id="{3C6DB3FC-5635-55BD-F9C9-ABC36EB186C2}"/>
              </a:ext>
            </a:extLst>
          </p:cNvPr>
          <p:cNvSpPr txBox="1"/>
          <p:nvPr/>
        </p:nvSpPr>
        <p:spPr>
          <a:xfrm>
            <a:off x="5321035" y="4926742"/>
            <a:ext cx="6548580" cy="1692771"/>
          </a:xfrm>
          <a:prstGeom prst="rect">
            <a:avLst/>
          </a:prstGeom>
          <a:noFill/>
          <a:ln>
            <a:solidFill>
              <a:schemeClr val="bg1">
                <a:lumMod val="85000"/>
              </a:schemeClr>
            </a:solidFill>
          </a:ln>
        </p:spPr>
        <p:txBody>
          <a:bodyPr wrap="square">
            <a:spAutoFit/>
          </a:bodyPr>
          <a:lstStyle/>
          <a:p>
            <a:r>
              <a:rPr lang="en-US" dirty="0"/>
              <a:t>Through this exploration, a series of potential benefits connected to a pedagogy of small have emerged including: making space for consent, accepting incomplete collectivities, celebrating resistance, embracing impermanence, seeking alternate possibilities, having time to have time and welcoming endings. </a:t>
            </a:r>
          </a:p>
          <a:p>
            <a:r>
              <a:rPr lang="en-US" sz="1400" dirty="0">
                <a:hlinkClick r:id="rId5"/>
              </a:rPr>
              <a:t>https://heretothere.trubox.ca/towards-a-pedagogy-of-small-a-continuing-journey/</a:t>
            </a:r>
            <a:r>
              <a:rPr lang="en-US" sz="1400" dirty="0"/>
              <a:t> </a:t>
            </a:r>
          </a:p>
        </p:txBody>
      </p:sp>
      <p:sp>
        <p:nvSpPr>
          <p:cNvPr id="4" name="Explosion: 8 Points 3">
            <a:extLst>
              <a:ext uri="{FF2B5EF4-FFF2-40B4-BE49-F238E27FC236}">
                <a16:creationId xmlns:a16="http://schemas.microsoft.com/office/drawing/2014/main" id="{3AE937F6-3F1A-B96E-4A80-B3146DB94C7F}"/>
              </a:ext>
            </a:extLst>
          </p:cNvPr>
          <p:cNvSpPr/>
          <p:nvPr/>
        </p:nvSpPr>
        <p:spPr>
          <a:xfrm>
            <a:off x="8630433" y="654755"/>
            <a:ext cx="3006246" cy="2855934"/>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dirty="0">
                <a:solidFill>
                  <a:schemeClr val="accent2">
                    <a:lumMod val="75000"/>
                  </a:schemeClr>
                </a:solidFill>
                <a:latin typeface="Plantagenet Cherokee" panose="020B0604020202020204" pitchFamily="18" charset="0"/>
              </a:rPr>
              <a:t>Some Open</a:t>
            </a:r>
            <a:r>
              <a:rPr lang="en-CA" dirty="0"/>
              <a:t> </a:t>
            </a:r>
            <a:r>
              <a:rPr lang="en-CA" sz="1800" kern="1200" dirty="0">
                <a:solidFill>
                  <a:schemeClr val="accent2">
                    <a:lumMod val="75000"/>
                  </a:schemeClr>
                </a:solidFill>
                <a:latin typeface="Plantagenet Cherokee" panose="020B0604020202020204" pitchFamily="18" charset="0"/>
                <a:ea typeface="+mj-ea"/>
                <a:cs typeface="+mj-cs"/>
              </a:rPr>
              <a:t>Learning</a:t>
            </a:r>
            <a:r>
              <a:rPr lang="en-CA" dirty="0"/>
              <a:t> </a:t>
            </a:r>
            <a:r>
              <a:rPr lang="en-CA" sz="1800" dirty="0">
                <a:solidFill>
                  <a:schemeClr val="accent2">
                    <a:lumMod val="75000"/>
                  </a:schemeClr>
                </a:solidFill>
                <a:latin typeface="Plantagenet Cherokee" panose="020B0604020202020204" pitchFamily="18" charset="0"/>
              </a:rPr>
              <a:t>Applications</a:t>
            </a:r>
            <a:endParaRPr lang="en-US" dirty="0"/>
          </a:p>
        </p:txBody>
      </p:sp>
    </p:spTree>
    <p:extLst>
      <p:ext uri="{BB962C8B-B14F-4D97-AF65-F5344CB8AC3E}">
        <p14:creationId xmlns:p14="http://schemas.microsoft.com/office/powerpoint/2010/main" val="474232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99B91-29C9-EF5C-6CBE-1392930841CA}"/>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OERu Social Network</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FAE1D0C2-668C-64B5-7FD7-E66809C151DD}"/>
              </a:ext>
            </a:extLst>
          </p:cNvPr>
          <p:cNvSpPr>
            <a:spLocks noGrp="1"/>
          </p:cNvSpPr>
          <p:nvPr>
            <p:ph idx="1"/>
          </p:nvPr>
        </p:nvSpPr>
        <p:spPr/>
        <p:txBody>
          <a:bodyPr>
            <a:normAutofit/>
          </a:bodyPr>
          <a:lstStyle/>
          <a:p>
            <a:pPr marL="0" indent="0">
              <a:buNone/>
            </a:pPr>
            <a:r>
              <a:rPr lang="en-CA" dirty="0"/>
              <a:t>Connecting with hashtags</a:t>
            </a:r>
            <a:endParaRPr lang="en-US" dirty="0"/>
          </a:p>
        </p:txBody>
      </p:sp>
      <p:pic>
        <p:nvPicPr>
          <p:cNvPr id="6" name="Picture 5" descr="A picture containing several&#10;&#10;Description automatically generated">
            <a:extLst>
              <a:ext uri="{FF2B5EF4-FFF2-40B4-BE49-F238E27FC236}">
                <a16:creationId xmlns:a16="http://schemas.microsoft.com/office/drawing/2014/main" id="{E9CD5E5D-CB37-C1AE-09E5-4FBB4CD3B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8937" y="2486025"/>
            <a:ext cx="3048000" cy="1885950"/>
          </a:xfrm>
          <a:prstGeom prst="rect">
            <a:avLst/>
          </a:prstGeom>
        </p:spPr>
      </p:pic>
      <p:pic>
        <p:nvPicPr>
          <p:cNvPr id="10" name="Picture 9" descr="A picture containing indoor&#10;&#10;Description automatically generated">
            <a:extLst>
              <a:ext uri="{FF2B5EF4-FFF2-40B4-BE49-F238E27FC236}">
                <a16:creationId xmlns:a16="http://schemas.microsoft.com/office/drawing/2014/main" id="{726A8E78-0300-5216-C566-0D9761B9E1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8937" y="4371975"/>
            <a:ext cx="3048000" cy="1828800"/>
          </a:xfrm>
          <a:prstGeom prst="rect">
            <a:avLst/>
          </a:prstGeom>
        </p:spPr>
      </p:pic>
      <p:sp>
        <p:nvSpPr>
          <p:cNvPr id="12" name="TextBox 11">
            <a:extLst>
              <a:ext uri="{FF2B5EF4-FFF2-40B4-BE49-F238E27FC236}">
                <a16:creationId xmlns:a16="http://schemas.microsoft.com/office/drawing/2014/main" id="{C962ED26-F7EA-E576-4C56-7372D3ED6C5D}"/>
              </a:ext>
            </a:extLst>
          </p:cNvPr>
          <p:cNvSpPr txBox="1"/>
          <p:nvPr/>
        </p:nvSpPr>
        <p:spPr>
          <a:xfrm>
            <a:off x="4963618" y="2486025"/>
            <a:ext cx="6093500" cy="1477328"/>
          </a:xfrm>
          <a:prstGeom prst="rect">
            <a:avLst/>
          </a:prstGeom>
          <a:noFill/>
        </p:spPr>
        <p:txBody>
          <a:bodyPr wrap="square">
            <a:spAutoFit/>
          </a:bodyPr>
          <a:lstStyle/>
          <a:p>
            <a:r>
              <a:rPr lang="en-US" dirty="0"/>
              <a:t>Scavenger hunt challenge</a:t>
            </a:r>
          </a:p>
          <a:p>
            <a:r>
              <a:rPr lang="en-US" dirty="0">
                <a:hlinkClick r:id="rId5"/>
              </a:rPr>
              <a:t>https://pacificopencourses.col.org/as4odfl/learning-challenges/establish-a-ple/scavenger-hunt-challenge/</a:t>
            </a:r>
            <a:endParaRPr lang="en-US" dirty="0"/>
          </a:p>
          <a:p>
            <a:endParaRPr lang="en-US" dirty="0"/>
          </a:p>
          <a:p>
            <a:r>
              <a:rPr lang="en-US" dirty="0"/>
              <a:t>#scavengerhunt </a:t>
            </a:r>
          </a:p>
        </p:txBody>
      </p:sp>
      <p:pic>
        <p:nvPicPr>
          <p:cNvPr id="14" name="Picture 13">
            <a:extLst>
              <a:ext uri="{FF2B5EF4-FFF2-40B4-BE49-F238E27FC236}">
                <a16:creationId xmlns:a16="http://schemas.microsoft.com/office/drawing/2014/main" id="{03480F17-FEF7-4863-3A88-358DA38CEE59}"/>
              </a:ext>
            </a:extLst>
          </p:cNvPr>
          <p:cNvPicPr>
            <a:picLocks noChangeAspect="1"/>
          </p:cNvPicPr>
          <p:nvPr/>
        </p:nvPicPr>
        <p:blipFill>
          <a:blip r:embed="rId6"/>
          <a:stretch>
            <a:fillRect/>
          </a:stretch>
        </p:blipFill>
        <p:spPr>
          <a:xfrm>
            <a:off x="6912077" y="3602154"/>
            <a:ext cx="1562715" cy="2574809"/>
          </a:xfrm>
          <a:prstGeom prst="rect">
            <a:avLst/>
          </a:prstGeom>
        </p:spPr>
      </p:pic>
      <p:pic>
        <p:nvPicPr>
          <p:cNvPr id="16" name="Picture 15">
            <a:extLst>
              <a:ext uri="{FF2B5EF4-FFF2-40B4-BE49-F238E27FC236}">
                <a16:creationId xmlns:a16="http://schemas.microsoft.com/office/drawing/2014/main" id="{572F9F16-7ACF-9B32-D556-37F10981B9B5}"/>
              </a:ext>
            </a:extLst>
          </p:cNvPr>
          <p:cNvPicPr>
            <a:picLocks noChangeAspect="1"/>
          </p:cNvPicPr>
          <p:nvPr/>
        </p:nvPicPr>
        <p:blipFill>
          <a:blip r:embed="rId7"/>
          <a:stretch>
            <a:fillRect/>
          </a:stretch>
        </p:blipFill>
        <p:spPr>
          <a:xfrm>
            <a:off x="8474792" y="3624464"/>
            <a:ext cx="1560162" cy="2552499"/>
          </a:xfrm>
          <a:prstGeom prst="rect">
            <a:avLst/>
          </a:prstGeom>
        </p:spPr>
      </p:pic>
      <p:sp>
        <p:nvSpPr>
          <p:cNvPr id="4" name="Explosion: 8 Points 3">
            <a:extLst>
              <a:ext uri="{FF2B5EF4-FFF2-40B4-BE49-F238E27FC236}">
                <a16:creationId xmlns:a16="http://schemas.microsoft.com/office/drawing/2014/main" id="{418F8C46-A800-27C6-F84E-39445107EC4D}"/>
              </a:ext>
            </a:extLst>
          </p:cNvPr>
          <p:cNvSpPr/>
          <p:nvPr/>
        </p:nvSpPr>
        <p:spPr>
          <a:xfrm>
            <a:off x="8630433" y="654755"/>
            <a:ext cx="3006246" cy="2855934"/>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dirty="0">
                <a:solidFill>
                  <a:schemeClr val="accent2">
                    <a:lumMod val="75000"/>
                  </a:schemeClr>
                </a:solidFill>
                <a:latin typeface="Plantagenet Cherokee" panose="020B0604020202020204" pitchFamily="18" charset="0"/>
              </a:rPr>
              <a:t>Some Open</a:t>
            </a:r>
            <a:r>
              <a:rPr lang="en-CA" dirty="0"/>
              <a:t> </a:t>
            </a:r>
            <a:r>
              <a:rPr lang="en-CA" sz="1800" kern="1200" dirty="0">
                <a:solidFill>
                  <a:schemeClr val="accent2">
                    <a:lumMod val="75000"/>
                  </a:schemeClr>
                </a:solidFill>
                <a:latin typeface="Plantagenet Cherokee" panose="020B0604020202020204" pitchFamily="18" charset="0"/>
                <a:ea typeface="+mj-ea"/>
                <a:cs typeface="+mj-cs"/>
              </a:rPr>
              <a:t>Learning</a:t>
            </a:r>
            <a:r>
              <a:rPr lang="en-CA" dirty="0"/>
              <a:t> </a:t>
            </a:r>
            <a:r>
              <a:rPr lang="en-CA" sz="1800" dirty="0">
                <a:solidFill>
                  <a:schemeClr val="accent2">
                    <a:lumMod val="75000"/>
                  </a:schemeClr>
                </a:solidFill>
                <a:latin typeface="Plantagenet Cherokee" panose="020B0604020202020204" pitchFamily="18" charset="0"/>
              </a:rPr>
              <a:t>Applications</a:t>
            </a:r>
            <a:endParaRPr lang="en-US" dirty="0"/>
          </a:p>
        </p:txBody>
      </p:sp>
    </p:spTree>
    <p:extLst>
      <p:ext uri="{BB962C8B-B14F-4D97-AF65-F5344CB8AC3E}">
        <p14:creationId xmlns:p14="http://schemas.microsoft.com/office/powerpoint/2010/main" val="2767769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99B91-29C9-EF5C-6CBE-1392930841CA}"/>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Federated Commenting</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FAE1D0C2-668C-64B5-7FD7-E66809C151DD}"/>
              </a:ext>
            </a:extLst>
          </p:cNvPr>
          <p:cNvSpPr>
            <a:spLocks noGrp="1"/>
          </p:cNvSpPr>
          <p:nvPr>
            <p:ph idx="1"/>
          </p:nvPr>
        </p:nvSpPr>
        <p:spPr/>
        <p:txBody>
          <a:bodyPr>
            <a:normAutofit/>
          </a:bodyPr>
          <a:lstStyle/>
          <a:p>
            <a:pPr marL="0" indent="0">
              <a:buNone/>
            </a:pPr>
            <a:r>
              <a:rPr lang="en-CA" dirty="0"/>
              <a:t>Social networking and static content</a:t>
            </a:r>
            <a:endParaRPr lang="en-US" dirty="0"/>
          </a:p>
        </p:txBody>
      </p:sp>
      <p:pic>
        <p:nvPicPr>
          <p:cNvPr id="5" name="Picture 4">
            <a:extLst>
              <a:ext uri="{FF2B5EF4-FFF2-40B4-BE49-F238E27FC236}">
                <a16:creationId xmlns:a16="http://schemas.microsoft.com/office/drawing/2014/main" id="{B76ED3D4-8154-8D44-AB88-CC7A76E8D3CB}"/>
              </a:ext>
            </a:extLst>
          </p:cNvPr>
          <p:cNvPicPr>
            <a:picLocks noChangeAspect="1"/>
          </p:cNvPicPr>
          <p:nvPr/>
        </p:nvPicPr>
        <p:blipFill>
          <a:blip r:embed="rId3"/>
          <a:stretch>
            <a:fillRect/>
          </a:stretch>
        </p:blipFill>
        <p:spPr>
          <a:xfrm>
            <a:off x="1421323" y="2368000"/>
            <a:ext cx="6068272" cy="3943900"/>
          </a:xfrm>
          <a:prstGeom prst="rect">
            <a:avLst/>
          </a:prstGeom>
        </p:spPr>
      </p:pic>
      <p:sp>
        <p:nvSpPr>
          <p:cNvPr id="8" name="TextBox 7">
            <a:extLst>
              <a:ext uri="{FF2B5EF4-FFF2-40B4-BE49-F238E27FC236}">
                <a16:creationId xmlns:a16="http://schemas.microsoft.com/office/drawing/2014/main" id="{498CB5FD-C034-AF69-4249-611E9DA9FC1D}"/>
              </a:ext>
            </a:extLst>
          </p:cNvPr>
          <p:cNvSpPr txBox="1"/>
          <p:nvPr/>
        </p:nvSpPr>
        <p:spPr>
          <a:xfrm>
            <a:off x="7686818" y="3755174"/>
            <a:ext cx="3083859" cy="1169551"/>
          </a:xfrm>
          <a:prstGeom prst="rect">
            <a:avLst/>
          </a:prstGeom>
          <a:noFill/>
        </p:spPr>
        <p:txBody>
          <a:bodyPr wrap="square">
            <a:spAutoFit/>
          </a:bodyPr>
          <a:lstStyle/>
          <a:p>
            <a:r>
              <a:rPr lang="en-US" sz="1400" dirty="0">
                <a:hlinkClick r:id="rId4"/>
              </a:rPr>
              <a:t>https://fluid.quest/testing-comments-on-fediverse.html</a:t>
            </a:r>
            <a:endParaRPr lang="en-US" sz="1400" dirty="0"/>
          </a:p>
          <a:p>
            <a:endParaRPr lang="en-US" sz="1400" dirty="0"/>
          </a:p>
          <a:p>
            <a:r>
              <a:rPr lang="en-US" sz="1400" dirty="0">
                <a:hlinkClick r:id="rId5"/>
              </a:rPr>
              <a:t>https://scholar.social/@robertwgehl/107457359549037273</a:t>
            </a:r>
            <a:r>
              <a:rPr lang="en-US" sz="1400" dirty="0"/>
              <a:t>  </a:t>
            </a:r>
          </a:p>
        </p:txBody>
      </p:sp>
      <p:sp>
        <p:nvSpPr>
          <p:cNvPr id="4" name="Explosion: 8 Points 3">
            <a:extLst>
              <a:ext uri="{FF2B5EF4-FFF2-40B4-BE49-F238E27FC236}">
                <a16:creationId xmlns:a16="http://schemas.microsoft.com/office/drawing/2014/main" id="{88F8D33A-2218-8473-8002-DCEABFEF33DA}"/>
              </a:ext>
            </a:extLst>
          </p:cNvPr>
          <p:cNvSpPr/>
          <p:nvPr/>
        </p:nvSpPr>
        <p:spPr>
          <a:xfrm>
            <a:off x="8630433" y="654755"/>
            <a:ext cx="3006246" cy="2855934"/>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dirty="0">
                <a:solidFill>
                  <a:schemeClr val="accent2">
                    <a:lumMod val="75000"/>
                  </a:schemeClr>
                </a:solidFill>
                <a:latin typeface="Plantagenet Cherokee" panose="020B0604020202020204" pitchFamily="18" charset="0"/>
              </a:rPr>
              <a:t>Some Open</a:t>
            </a:r>
            <a:r>
              <a:rPr lang="en-CA" dirty="0"/>
              <a:t> </a:t>
            </a:r>
            <a:r>
              <a:rPr lang="en-CA" sz="1800" kern="1200" dirty="0">
                <a:solidFill>
                  <a:schemeClr val="accent2">
                    <a:lumMod val="75000"/>
                  </a:schemeClr>
                </a:solidFill>
                <a:latin typeface="Plantagenet Cherokee" panose="020B0604020202020204" pitchFamily="18" charset="0"/>
                <a:ea typeface="+mj-ea"/>
                <a:cs typeface="+mj-cs"/>
              </a:rPr>
              <a:t>Learning</a:t>
            </a:r>
            <a:r>
              <a:rPr lang="en-CA" dirty="0"/>
              <a:t> </a:t>
            </a:r>
            <a:r>
              <a:rPr lang="en-CA" sz="1800" dirty="0">
                <a:solidFill>
                  <a:schemeClr val="accent2">
                    <a:lumMod val="75000"/>
                  </a:schemeClr>
                </a:solidFill>
                <a:latin typeface="Plantagenet Cherokee" panose="020B0604020202020204" pitchFamily="18" charset="0"/>
              </a:rPr>
              <a:t>Applications</a:t>
            </a:r>
            <a:endParaRPr lang="en-US" dirty="0"/>
          </a:p>
        </p:txBody>
      </p:sp>
    </p:spTree>
    <p:extLst>
      <p:ext uri="{BB962C8B-B14F-4D97-AF65-F5344CB8AC3E}">
        <p14:creationId xmlns:p14="http://schemas.microsoft.com/office/powerpoint/2010/main" val="632226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 schematic, of the fediverse. Eight circles containing networks linked together in a large network.">
            <a:extLst>
              <a:ext uri="{FF2B5EF4-FFF2-40B4-BE49-F238E27FC236}">
                <a16:creationId xmlns:a16="http://schemas.microsoft.com/office/drawing/2014/main" id="{52F0EF75-2088-ED66-79A8-E372F0FF5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7134" y="1334591"/>
            <a:ext cx="5330514" cy="5158284"/>
          </a:xfrm>
          <a:prstGeom prst="rect">
            <a:avLst/>
          </a:prstGeom>
        </p:spPr>
      </p:pic>
      <p:sp>
        <p:nvSpPr>
          <p:cNvPr id="2" name="Title 1">
            <a:extLst>
              <a:ext uri="{FF2B5EF4-FFF2-40B4-BE49-F238E27FC236}">
                <a16:creationId xmlns:a16="http://schemas.microsoft.com/office/drawing/2014/main" id="{61E41080-99CD-B4D8-3108-DE6E407866A3}"/>
              </a:ext>
            </a:extLst>
          </p:cNvPr>
          <p:cNvSpPr>
            <a:spLocks noGrp="1"/>
          </p:cNvSpPr>
          <p:nvPr>
            <p:ph type="title"/>
          </p:nvPr>
        </p:nvSpPr>
        <p:spPr/>
        <p:txBody>
          <a:bodyPr/>
          <a:lstStyle/>
          <a:p>
            <a:r>
              <a:rPr lang="en-CA" dirty="0"/>
              <a:t>Not Just Microcontent</a:t>
            </a:r>
            <a:endParaRPr lang="en-US" dirty="0"/>
          </a:p>
        </p:txBody>
      </p:sp>
      <p:sp>
        <p:nvSpPr>
          <p:cNvPr id="3" name="Content Placeholder 2">
            <a:extLst>
              <a:ext uri="{FF2B5EF4-FFF2-40B4-BE49-F238E27FC236}">
                <a16:creationId xmlns:a16="http://schemas.microsoft.com/office/drawing/2014/main" id="{2F4F7372-2A9F-151A-B62B-6979B7BDD750}"/>
              </a:ext>
            </a:extLst>
          </p:cNvPr>
          <p:cNvSpPr>
            <a:spLocks noGrp="1"/>
          </p:cNvSpPr>
          <p:nvPr>
            <p:ph idx="1"/>
          </p:nvPr>
        </p:nvSpPr>
        <p:spPr>
          <a:xfrm>
            <a:off x="838200" y="1825625"/>
            <a:ext cx="6732494" cy="4351338"/>
          </a:xfrm>
        </p:spPr>
        <p:txBody>
          <a:bodyPr/>
          <a:lstStyle/>
          <a:p>
            <a:pPr marL="0" indent="0">
              <a:buNone/>
            </a:pPr>
            <a:r>
              <a:rPr lang="en-CA" dirty="0"/>
              <a:t>Different Types, Different Platforms</a:t>
            </a:r>
            <a:endParaRPr lang="en-US" dirty="0"/>
          </a:p>
        </p:txBody>
      </p:sp>
      <p:sp>
        <p:nvSpPr>
          <p:cNvPr id="8" name="TextBox 7">
            <a:extLst>
              <a:ext uri="{FF2B5EF4-FFF2-40B4-BE49-F238E27FC236}">
                <a16:creationId xmlns:a16="http://schemas.microsoft.com/office/drawing/2014/main" id="{48F5F194-8553-CFC7-907A-F64BB8DD3177}"/>
              </a:ext>
            </a:extLst>
          </p:cNvPr>
          <p:cNvSpPr txBox="1"/>
          <p:nvPr/>
        </p:nvSpPr>
        <p:spPr>
          <a:xfrm>
            <a:off x="838200" y="6073309"/>
            <a:ext cx="6098240" cy="523220"/>
          </a:xfrm>
          <a:prstGeom prst="rect">
            <a:avLst/>
          </a:prstGeom>
          <a:noFill/>
        </p:spPr>
        <p:txBody>
          <a:bodyPr wrap="square">
            <a:spAutoFit/>
          </a:bodyPr>
          <a:lstStyle/>
          <a:p>
            <a:r>
              <a:rPr lang="en-US" sz="1400" dirty="0"/>
              <a:t>A curated list of Fediverse applications based on the ActivityPub protocol </a:t>
            </a:r>
          </a:p>
          <a:p>
            <a:r>
              <a:rPr lang="en-US" sz="1400" dirty="0">
                <a:hlinkClick r:id="rId4"/>
              </a:rPr>
              <a:t>https://codeberg.org/fediverse/delightful-fediverse-apps</a:t>
            </a:r>
            <a:r>
              <a:rPr lang="en-US" sz="1400" dirty="0"/>
              <a:t> </a:t>
            </a:r>
          </a:p>
        </p:txBody>
      </p:sp>
      <p:sp>
        <p:nvSpPr>
          <p:cNvPr id="9" name="TextBox 8">
            <a:extLst>
              <a:ext uri="{FF2B5EF4-FFF2-40B4-BE49-F238E27FC236}">
                <a16:creationId xmlns:a16="http://schemas.microsoft.com/office/drawing/2014/main" id="{A1BA87F2-9438-C5E2-3DAE-EE2E45D3CCD6}"/>
              </a:ext>
            </a:extLst>
          </p:cNvPr>
          <p:cNvSpPr txBox="1"/>
          <p:nvPr/>
        </p:nvSpPr>
        <p:spPr>
          <a:xfrm>
            <a:off x="981634" y="2635624"/>
            <a:ext cx="4445499" cy="2831544"/>
          </a:xfrm>
          <a:prstGeom prst="rect">
            <a:avLst/>
          </a:prstGeom>
          <a:noFill/>
          <a:ln>
            <a:solidFill>
              <a:schemeClr val="bg1">
                <a:lumMod val="85000"/>
              </a:schemeClr>
            </a:solidFill>
          </a:ln>
        </p:spPr>
        <p:txBody>
          <a:bodyPr wrap="square" rtlCol="0">
            <a:spAutoFit/>
          </a:bodyPr>
          <a:lstStyle/>
          <a:p>
            <a:pPr marL="180000" indent="-180000">
              <a:buFont typeface="Arial" panose="020B0604020202020204" pitchFamily="34" charset="0"/>
              <a:buChar char="•"/>
            </a:pPr>
            <a:r>
              <a:rPr lang="en-US" sz="2000" b="1" dirty="0">
                <a:hlinkClick r:id="rId5"/>
              </a:rPr>
              <a:t>Pleroma</a:t>
            </a:r>
            <a:r>
              <a:rPr lang="en-US" sz="2000" dirty="0"/>
              <a:t> (</a:t>
            </a:r>
            <a:r>
              <a:rPr lang="en-US" sz="2000" dirty="0">
                <a:hlinkClick r:id="rId6"/>
              </a:rPr>
              <a:t>site</a:t>
            </a:r>
            <a:r>
              <a:rPr lang="en-US" sz="2000" dirty="0"/>
              <a:t>): Microblogging platform</a:t>
            </a:r>
          </a:p>
          <a:p>
            <a:pPr marL="180000" indent="-180000">
              <a:buFont typeface="Arial" panose="020B0604020202020204" pitchFamily="34" charset="0"/>
              <a:buChar char="•"/>
            </a:pPr>
            <a:r>
              <a:rPr lang="en-US" sz="2000" b="1" dirty="0" err="1">
                <a:hlinkClick r:id="rId7"/>
              </a:rPr>
              <a:t>Friendica</a:t>
            </a:r>
            <a:r>
              <a:rPr lang="en-US" sz="2000" dirty="0"/>
              <a:t> (</a:t>
            </a:r>
            <a:r>
              <a:rPr lang="en-US" sz="2000" dirty="0">
                <a:hlinkClick r:id="rId8"/>
              </a:rPr>
              <a:t>site</a:t>
            </a:r>
            <a:r>
              <a:rPr lang="en-US" sz="2000" dirty="0"/>
              <a:t>): Personal network</a:t>
            </a:r>
          </a:p>
          <a:p>
            <a:pPr marL="180000" indent="-180000">
              <a:buFont typeface="Arial" panose="020B0604020202020204" pitchFamily="34" charset="0"/>
              <a:buChar char="•"/>
            </a:pPr>
            <a:r>
              <a:rPr lang="en-US" sz="2000" b="1" dirty="0" err="1">
                <a:hlinkClick r:id="rId9"/>
              </a:rPr>
              <a:t>Lemmy</a:t>
            </a:r>
            <a:r>
              <a:rPr lang="en-US" sz="2000" dirty="0"/>
              <a:t>: Link aggregator</a:t>
            </a:r>
          </a:p>
          <a:p>
            <a:pPr marL="180000" indent="-180000">
              <a:buFont typeface="Arial" panose="020B0604020202020204" pitchFamily="34" charset="0"/>
              <a:buChar char="•"/>
            </a:pPr>
            <a:r>
              <a:rPr lang="en-US" sz="2000" b="1" dirty="0">
                <a:hlinkClick r:id="rId10"/>
              </a:rPr>
              <a:t>PeerTube</a:t>
            </a:r>
            <a:r>
              <a:rPr lang="en-US" sz="2000" dirty="0"/>
              <a:t> (</a:t>
            </a:r>
            <a:r>
              <a:rPr lang="en-US" sz="2000" dirty="0" err="1">
                <a:hlinkClick r:id="rId11"/>
              </a:rPr>
              <a:t>Fedi</a:t>
            </a:r>
            <a:r>
              <a:rPr lang="en-US" sz="2000" dirty="0">
                <a:hlinkClick r:id="rId11"/>
              </a:rPr>
              <a:t> account</a:t>
            </a:r>
            <a:r>
              <a:rPr lang="en-US" sz="2000" dirty="0"/>
              <a:t>, </a:t>
            </a:r>
            <a:r>
              <a:rPr lang="en-US" sz="2000" dirty="0">
                <a:hlinkClick r:id="rId12"/>
              </a:rPr>
              <a:t>site</a:t>
            </a:r>
            <a:r>
              <a:rPr lang="en-US" sz="2000" dirty="0"/>
              <a:t>): Video-hosting</a:t>
            </a:r>
          </a:p>
          <a:p>
            <a:pPr marL="180000" indent="-180000">
              <a:buFont typeface="Arial" panose="020B0604020202020204" pitchFamily="34" charset="0"/>
              <a:buChar char="•"/>
            </a:pPr>
            <a:r>
              <a:rPr lang="en-US" sz="2000" b="1" dirty="0" err="1">
                <a:hlinkClick r:id="rId13"/>
              </a:rPr>
              <a:t>PixelFed</a:t>
            </a:r>
            <a:r>
              <a:rPr lang="en-US" sz="2000" dirty="0"/>
              <a:t> (</a:t>
            </a:r>
            <a:r>
              <a:rPr lang="en-US" sz="2000" dirty="0">
                <a:hlinkClick r:id="rId14"/>
              </a:rPr>
              <a:t>site</a:t>
            </a:r>
            <a:r>
              <a:rPr lang="en-US" sz="2000" dirty="0"/>
              <a:t>, </a:t>
            </a:r>
            <a:r>
              <a:rPr lang="en-US" sz="2000" dirty="0" err="1">
                <a:hlinkClick r:id="rId15"/>
              </a:rPr>
              <a:t>Fedi</a:t>
            </a:r>
            <a:r>
              <a:rPr lang="en-US" sz="2000" dirty="0">
                <a:hlinkClick r:id="rId15"/>
              </a:rPr>
              <a:t> account</a:t>
            </a:r>
            <a:r>
              <a:rPr lang="en-US" sz="2000" dirty="0"/>
              <a:t>): Photo Sharing</a:t>
            </a:r>
          </a:p>
          <a:p>
            <a:pPr marL="180000" indent="-180000">
              <a:buFont typeface="Arial" panose="020B0604020202020204" pitchFamily="34" charset="0"/>
              <a:buChar char="•"/>
            </a:pPr>
            <a:r>
              <a:rPr lang="en-US" sz="2000" b="1" dirty="0" err="1">
                <a:hlinkClick r:id="rId16"/>
              </a:rPr>
              <a:t>Pubcast</a:t>
            </a:r>
            <a:r>
              <a:rPr lang="en-US" sz="2000" dirty="0"/>
              <a:t> (</a:t>
            </a:r>
            <a:r>
              <a:rPr lang="en-US" sz="2000" dirty="0">
                <a:hlinkClick r:id="rId17"/>
              </a:rPr>
              <a:t>site</a:t>
            </a:r>
            <a:r>
              <a:rPr lang="en-US" sz="2000" dirty="0"/>
              <a:t>): Podcasting platform</a:t>
            </a:r>
          </a:p>
          <a:p>
            <a:endParaRPr lang="en-US" dirty="0"/>
          </a:p>
        </p:txBody>
      </p:sp>
    </p:spTree>
    <p:extLst>
      <p:ext uri="{BB962C8B-B14F-4D97-AF65-F5344CB8AC3E}">
        <p14:creationId xmlns:p14="http://schemas.microsoft.com/office/powerpoint/2010/main" val="3933798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99B91-29C9-EF5C-6CBE-1392930841CA}"/>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Teaching and Learning With </a:t>
            </a:r>
            <a:r>
              <a:rPr lang="en-CA" sz="3600" dirty="0" err="1">
                <a:solidFill>
                  <a:schemeClr val="accent2">
                    <a:lumMod val="75000"/>
                  </a:schemeClr>
                </a:solidFill>
                <a:latin typeface="Plantagenet Cherokee" panose="020B0604020202020204" pitchFamily="18" charset="0"/>
              </a:rPr>
              <a:t>Frendica</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FAE1D0C2-668C-64B5-7FD7-E66809C151DD}"/>
              </a:ext>
            </a:extLst>
          </p:cNvPr>
          <p:cNvSpPr>
            <a:spLocks noGrp="1"/>
          </p:cNvSpPr>
          <p:nvPr>
            <p:ph idx="1"/>
          </p:nvPr>
        </p:nvSpPr>
        <p:spPr/>
        <p:txBody>
          <a:bodyPr>
            <a:normAutofit/>
          </a:bodyPr>
          <a:lstStyle/>
          <a:p>
            <a:pPr marL="0" indent="0">
              <a:buNone/>
            </a:pPr>
            <a:r>
              <a:rPr lang="en-CA" dirty="0"/>
              <a:t>Social networking without surveillance</a:t>
            </a:r>
            <a:endParaRPr lang="en-US" dirty="0"/>
          </a:p>
        </p:txBody>
      </p:sp>
      <p:sp>
        <p:nvSpPr>
          <p:cNvPr id="6" name="TextBox 5">
            <a:extLst>
              <a:ext uri="{FF2B5EF4-FFF2-40B4-BE49-F238E27FC236}">
                <a16:creationId xmlns:a16="http://schemas.microsoft.com/office/drawing/2014/main" id="{EBEC1C32-9007-34C0-6BBC-D690C5E26ADC}"/>
              </a:ext>
            </a:extLst>
          </p:cNvPr>
          <p:cNvSpPr txBox="1"/>
          <p:nvPr/>
        </p:nvSpPr>
        <p:spPr>
          <a:xfrm>
            <a:off x="838200" y="5573236"/>
            <a:ext cx="8309161" cy="738664"/>
          </a:xfrm>
          <a:prstGeom prst="rect">
            <a:avLst/>
          </a:prstGeom>
          <a:noFill/>
        </p:spPr>
        <p:txBody>
          <a:bodyPr wrap="square">
            <a:spAutoFit/>
          </a:bodyPr>
          <a:lstStyle/>
          <a:p>
            <a:r>
              <a:rPr lang="en-US" sz="1400" dirty="0"/>
              <a:t>Matthew Turner, Teaching and learning with decentralized social networks: </a:t>
            </a:r>
            <a:r>
              <a:rPr lang="en-US" sz="1400" dirty="0" err="1"/>
              <a:t>Friendica</a:t>
            </a:r>
            <a:r>
              <a:rPr lang="en-US" sz="1400" dirty="0"/>
              <a:t> and the Free Network</a:t>
            </a:r>
            <a:endParaRPr lang="en-CA" sz="1400" dirty="0">
              <a:hlinkClick r:id="rId2"/>
            </a:endParaRPr>
          </a:p>
          <a:p>
            <a:r>
              <a:rPr lang="en-CA" sz="1400" dirty="0">
                <a:hlinkClick r:id="rId2"/>
              </a:rPr>
              <a:t>https://medium.com/welands-smithy/teaching-and-learning-with-decentralized-social-networks-friendica-and-the-fediverse-d2a7afa831bd</a:t>
            </a:r>
            <a:endParaRPr lang="en-US" sz="1400" dirty="0"/>
          </a:p>
        </p:txBody>
      </p:sp>
      <p:pic>
        <p:nvPicPr>
          <p:cNvPr id="13" name="Picture 12" descr="Graphical user interface, application&#10;&#10;Description automatically generated">
            <a:extLst>
              <a:ext uri="{FF2B5EF4-FFF2-40B4-BE49-F238E27FC236}">
                <a16:creationId xmlns:a16="http://schemas.microsoft.com/office/drawing/2014/main" id="{FC265568-B4B6-7D23-466D-5338C1EB88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242" y="2485425"/>
            <a:ext cx="4121937" cy="2879631"/>
          </a:xfrm>
          <a:prstGeom prst="rect">
            <a:avLst/>
          </a:prstGeom>
        </p:spPr>
      </p:pic>
      <p:sp>
        <p:nvSpPr>
          <p:cNvPr id="15" name="TextBox 14">
            <a:extLst>
              <a:ext uri="{FF2B5EF4-FFF2-40B4-BE49-F238E27FC236}">
                <a16:creationId xmlns:a16="http://schemas.microsoft.com/office/drawing/2014/main" id="{99513D92-5A88-0BB9-7E8C-0A01F08C46EA}"/>
              </a:ext>
            </a:extLst>
          </p:cNvPr>
          <p:cNvSpPr txBox="1"/>
          <p:nvPr/>
        </p:nvSpPr>
        <p:spPr>
          <a:xfrm>
            <a:off x="5540679" y="2852976"/>
            <a:ext cx="6096000" cy="2585323"/>
          </a:xfrm>
          <a:prstGeom prst="rect">
            <a:avLst/>
          </a:prstGeom>
          <a:noFill/>
          <a:ln>
            <a:solidFill>
              <a:schemeClr val="bg1">
                <a:lumMod val="85000"/>
              </a:schemeClr>
            </a:solidFill>
          </a:ln>
        </p:spPr>
        <p:txBody>
          <a:bodyPr wrap="square">
            <a:spAutoFit/>
          </a:bodyPr>
          <a:lstStyle/>
          <a:p>
            <a:r>
              <a:rPr lang="en-US" dirty="0"/>
              <a:t>  “You have absolute control over your data to do with as you will: you can make it, change it, move it (in case you want to change nodes) or delete it forever. It is not subject to surveillance, data mining, or profiling for the purposes of targeted advertising or demographic data.</a:t>
            </a:r>
          </a:p>
          <a:p>
            <a:r>
              <a:rPr lang="en-US" dirty="0"/>
              <a:t>  “This makes Friendica a space where students can make mistakes on social media that can be taken back; where our younger selves can post things that our embarrassed older selves can delete; where we aren’t 100% accountable forever.”</a:t>
            </a:r>
          </a:p>
        </p:txBody>
      </p:sp>
      <p:sp>
        <p:nvSpPr>
          <p:cNvPr id="4" name="Explosion: 8 Points 3">
            <a:extLst>
              <a:ext uri="{FF2B5EF4-FFF2-40B4-BE49-F238E27FC236}">
                <a16:creationId xmlns:a16="http://schemas.microsoft.com/office/drawing/2014/main" id="{45C38ED3-6808-114B-2D88-1726F3CD2461}"/>
              </a:ext>
            </a:extLst>
          </p:cNvPr>
          <p:cNvSpPr/>
          <p:nvPr/>
        </p:nvSpPr>
        <p:spPr>
          <a:xfrm>
            <a:off x="8630433" y="654755"/>
            <a:ext cx="3006246" cy="2855934"/>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dirty="0">
                <a:solidFill>
                  <a:schemeClr val="accent2">
                    <a:lumMod val="75000"/>
                  </a:schemeClr>
                </a:solidFill>
                <a:latin typeface="Plantagenet Cherokee" panose="020B0604020202020204" pitchFamily="18" charset="0"/>
              </a:rPr>
              <a:t>Some Open</a:t>
            </a:r>
            <a:r>
              <a:rPr lang="en-CA" dirty="0"/>
              <a:t> </a:t>
            </a:r>
            <a:r>
              <a:rPr lang="en-CA" sz="1800" kern="1200" dirty="0">
                <a:solidFill>
                  <a:schemeClr val="accent2">
                    <a:lumMod val="75000"/>
                  </a:schemeClr>
                </a:solidFill>
                <a:latin typeface="Plantagenet Cherokee" panose="020B0604020202020204" pitchFamily="18" charset="0"/>
                <a:ea typeface="+mj-ea"/>
                <a:cs typeface="+mj-cs"/>
              </a:rPr>
              <a:t>Learning</a:t>
            </a:r>
            <a:r>
              <a:rPr lang="en-CA" dirty="0"/>
              <a:t> </a:t>
            </a:r>
            <a:r>
              <a:rPr lang="en-CA" sz="1800" dirty="0">
                <a:solidFill>
                  <a:schemeClr val="accent2">
                    <a:lumMod val="75000"/>
                  </a:schemeClr>
                </a:solidFill>
                <a:latin typeface="Plantagenet Cherokee" panose="020B0604020202020204" pitchFamily="18" charset="0"/>
              </a:rPr>
              <a:t>Applications</a:t>
            </a:r>
            <a:endParaRPr lang="en-US" dirty="0"/>
          </a:p>
        </p:txBody>
      </p:sp>
    </p:spTree>
    <p:extLst>
      <p:ext uri="{BB962C8B-B14F-4D97-AF65-F5344CB8AC3E}">
        <p14:creationId xmlns:p14="http://schemas.microsoft.com/office/powerpoint/2010/main" val="3235121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99B91-29C9-EF5C-6CBE-1392930841CA}"/>
              </a:ext>
            </a:extLst>
          </p:cNvPr>
          <p:cNvSpPr>
            <a:spLocks noGrp="1"/>
          </p:cNvSpPr>
          <p:nvPr>
            <p:ph type="title"/>
          </p:nvPr>
        </p:nvSpPr>
        <p:spPr/>
        <p:txBody>
          <a:bodyPr/>
          <a:lstStyle/>
          <a:p>
            <a:r>
              <a:rPr lang="en-US" sz="3600" dirty="0">
                <a:solidFill>
                  <a:schemeClr val="accent2">
                    <a:lumMod val="75000"/>
                  </a:schemeClr>
                </a:solidFill>
                <a:latin typeface="Plantagenet Cherokee" panose="020B0604020202020204" pitchFamily="18" charset="0"/>
              </a:rPr>
              <a:t>Streaming Jitsi through PeerTube Live</a:t>
            </a:r>
          </a:p>
        </p:txBody>
      </p:sp>
      <p:sp>
        <p:nvSpPr>
          <p:cNvPr id="3" name="Content Placeholder 2">
            <a:extLst>
              <a:ext uri="{FF2B5EF4-FFF2-40B4-BE49-F238E27FC236}">
                <a16:creationId xmlns:a16="http://schemas.microsoft.com/office/drawing/2014/main" id="{FAE1D0C2-668C-64B5-7FD7-E66809C151DD}"/>
              </a:ext>
            </a:extLst>
          </p:cNvPr>
          <p:cNvSpPr>
            <a:spLocks noGrp="1"/>
          </p:cNvSpPr>
          <p:nvPr>
            <p:ph idx="1"/>
          </p:nvPr>
        </p:nvSpPr>
        <p:spPr/>
        <p:txBody>
          <a:bodyPr>
            <a:normAutofit/>
          </a:bodyPr>
          <a:lstStyle/>
          <a:p>
            <a:pPr marL="0" indent="0">
              <a:buNone/>
            </a:pPr>
            <a:r>
              <a:rPr lang="en-CA" dirty="0"/>
              <a:t>Live</a:t>
            </a:r>
            <a:r>
              <a:rPr lang="en-US" dirty="0"/>
              <a:t> conferencing in the Fediverse</a:t>
            </a:r>
          </a:p>
        </p:txBody>
      </p:sp>
      <p:sp>
        <p:nvSpPr>
          <p:cNvPr id="15" name="TextBox 14">
            <a:extLst>
              <a:ext uri="{FF2B5EF4-FFF2-40B4-BE49-F238E27FC236}">
                <a16:creationId xmlns:a16="http://schemas.microsoft.com/office/drawing/2014/main" id="{99513D92-5A88-0BB9-7E8C-0A01F08C46EA}"/>
              </a:ext>
            </a:extLst>
          </p:cNvPr>
          <p:cNvSpPr txBox="1"/>
          <p:nvPr/>
        </p:nvSpPr>
        <p:spPr>
          <a:xfrm>
            <a:off x="936242" y="2422512"/>
            <a:ext cx="2746758" cy="2862322"/>
          </a:xfrm>
          <a:prstGeom prst="rect">
            <a:avLst/>
          </a:prstGeom>
          <a:noFill/>
          <a:ln>
            <a:solidFill>
              <a:schemeClr val="bg1">
                <a:lumMod val="85000"/>
              </a:schemeClr>
            </a:solidFill>
          </a:ln>
        </p:spPr>
        <p:txBody>
          <a:bodyPr wrap="square">
            <a:spAutoFit/>
          </a:bodyPr>
          <a:lstStyle/>
          <a:p>
            <a:r>
              <a:rPr lang="en-US" dirty="0"/>
              <a:t>“One of the cool things </a:t>
            </a:r>
            <a:r>
              <a:rPr lang="en-US" dirty="0">
                <a:hlinkClick r:id="rId2"/>
              </a:rPr>
              <a:t>Taylor Jadin</a:t>
            </a:r>
            <a:r>
              <a:rPr lang="en-US" dirty="0"/>
              <a:t> discovered recently is how easy it is to stream a </a:t>
            </a:r>
            <a:r>
              <a:rPr lang="en-US" dirty="0">
                <a:hlinkClick r:id="rId3"/>
              </a:rPr>
              <a:t>Jitsi</a:t>
            </a:r>
            <a:r>
              <a:rPr lang="en-US" dirty="0"/>
              <a:t> web video call through </a:t>
            </a:r>
            <a:r>
              <a:rPr lang="en-US" dirty="0">
                <a:hlinkClick r:id="rId4"/>
              </a:rPr>
              <a:t>PeerTube</a:t>
            </a:r>
            <a:r>
              <a:rPr lang="en-US" dirty="0"/>
              <a:t>. After creating a live stream in PeerTube, you would grab the stream URL and the stream key from the Live Settings tab.”</a:t>
            </a:r>
          </a:p>
        </p:txBody>
      </p:sp>
      <p:pic>
        <p:nvPicPr>
          <p:cNvPr id="5" name="Picture 4">
            <a:extLst>
              <a:ext uri="{FF2B5EF4-FFF2-40B4-BE49-F238E27FC236}">
                <a16:creationId xmlns:a16="http://schemas.microsoft.com/office/drawing/2014/main" id="{8DD63F28-6B37-83D4-D7E7-F12932A9E494}"/>
              </a:ext>
            </a:extLst>
          </p:cNvPr>
          <p:cNvPicPr>
            <a:picLocks noChangeAspect="1"/>
          </p:cNvPicPr>
          <p:nvPr/>
        </p:nvPicPr>
        <p:blipFill>
          <a:blip r:embed="rId5"/>
          <a:stretch>
            <a:fillRect/>
          </a:stretch>
        </p:blipFill>
        <p:spPr>
          <a:xfrm>
            <a:off x="4113746" y="2422512"/>
            <a:ext cx="6809307" cy="3846078"/>
          </a:xfrm>
          <a:prstGeom prst="rect">
            <a:avLst/>
          </a:prstGeom>
        </p:spPr>
      </p:pic>
      <p:sp>
        <p:nvSpPr>
          <p:cNvPr id="8" name="TextBox 7">
            <a:extLst>
              <a:ext uri="{FF2B5EF4-FFF2-40B4-BE49-F238E27FC236}">
                <a16:creationId xmlns:a16="http://schemas.microsoft.com/office/drawing/2014/main" id="{31CED758-B9CC-28D5-80A0-D20D5A8C8AA6}"/>
              </a:ext>
            </a:extLst>
          </p:cNvPr>
          <p:cNvSpPr txBox="1"/>
          <p:nvPr/>
        </p:nvSpPr>
        <p:spPr>
          <a:xfrm>
            <a:off x="838200" y="5438299"/>
            <a:ext cx="2949958" cy="738664"/>
          </a:xfrm>
          <a:prstGeom prst="rect">
            <a:avLst/>
          </a:prstGeom>
          <a:noFill/>
        </p:spPr>
        <p:txBody>
          <a:bodyPr wrap="square">
            <a:spAutoFit/>
          </a:bodyPr>
          <a:lstStyle/>
          <a:p>
            <a:r>
              <a:rPr lang="en-US" sz="1400" dirty="0"/>
              <a:t>Jim Groom, </a:t>
            </a:r>
            <a:r>
              <a:rPr lang="en-US" sz="1400" dirty="0">
                <a:hlinkClick r:id="rId6"/>
              </a:rPr>
              <a:t>https://bavatuesdays.com/streaming-jitsi-through-peertube-live/</a:t>
            </a:r>
            <a:r>
              <a:rPr lang="en-US" sz="1400" dirty="0"/>
              <a:t> </a:t>
            </a:r>
          </a:p>
        </p:txBody>
      </p:sp>
      <p:sp>
        <p:nvSpPr>
          <p:cNvPr id="4" name="Explosion: 8 Points 3">
            <a:extLst>
              <a:ext uri="{FF2B5EF4-FFF2-40B4-BE49-F238E27FC236}">
                <a16:creationId xmlns:a16="http://schemas.microsoft.com/office/drawing/2014/main" id="{D2198324-1C80-4274-20B5-D8C276B65172}"/>
              </a:ext>
            </a:extLst>
          </p:cNvPr>
          <p:cNvSpPr/>
          <p:nvPr/>
        </p:nvSpPr>
        <p:spPr>
          <a:xfrm>
            <a:off x="8630433" y="654755"/>
            <a:ext cx="3006246" cy="2855934"/>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dirty="0">
                <a:solidFill>
                  <a:schemeClr val="accent2">
                    <a:lumMod val="75000"/>
                  </a:schemeClr>
                </a:solidFill>
                <a:latin typeface="Plantagenet Cherokee" panose="020B0604020202020204" pitchFamily="18" charset="0"/>
              </a:rPr>
              <a:t>Some Open</a:t>
            </a:r>
            <a:r>
              <a:rPr lang="en-CA" dirty="0"/>
              <a:t> </a:t>
            </a:r>
            <a:r>
              <a:rPr lang="en-CA" sz="1800" kern="1200" dirty="0">
                <a:solidFill>
                  <a:schemeClr val="accent2">
                    <a:lumMod val="75000"/>
                  </a:schemeClr>
                </a:solidFill>
                <a:latin typeface="Plantagenet Cherokee" panose="020B0604020202020204" pitchFamily="18" charset="0"/>
                <a:ea typeface="+mj-ea"/>
                <a:cs typeface="+mj-cs"/>
              </a:rPr>
              <a:t>Learning</a:t>
            </a:r>
            <a:r>
              <a:rPr lang="en-CA" dirty="0"/>
              <a:t> </a:t>
            </a:r>
            <a:r>
              <a:rPr lang="en-CA" sz="1800" dirty="0">
                <a:solidFill>
                  <a:schemeClr val="accent2">
                    <a:lumMod val="75000"/>
                  </a:schemeClr>
                </a:solidFill>
                <a:latin typeface="Plantagenet Cherokee" panose="020B0604020202020204" pitchFamily="18" charset="0"/>
              </a:rPr>
              <a:t>Applications</a:t>
            </a:r>
            <a:endParaRPr lang="en-US" dirty="0"/>
          </a:p>
        </p:txBody>
      </p:sp>
    </p:spTree>
    <p:extLst>
      <p:ext uri="{BB962C8B-B14F-4D97-AF65-F5344CB8AC3E}">
        <p14:creationId xmlns:p14="http://schemas.microsoft.com/office/powerpoint/2010/main" val="2939540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99B91-29C9-EF5C-6CBE-1392930841CA}"/>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The Original MoodleNet</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FAE1D0C2-668C-64B5-7FD7-E66809C151DD}"/>
              </a:ext>
            </a:extLst>
          </p:cNvPr>
          <p:cNvSpPr>
            <a:spLocks noGrp="1"/>
          </p:cNvSpPr>
          <p:nvPr>
            <p:ph idx="1"/>
          </p:nvPr>
        </p:nvSpPr>
        <p:spPr/>
        <p:txBody>
          <a:bodyPr>
            <a:normAutofit/>
          </a:bodyPr>
          <a:lstStyle/>
          <a:p>
            <a:pPr marL="0" indent="0">
              <a:buNone/>
            </a:pPr>
            <a:r>
              <a:rPr lang="en-CA" dirty="0"/>
              <a:t>Federated content sharing in an LMS</a:t>
            </a:r>
            <a:endParaRPr lang="en-US" dirty="0"/>
          </a:p>
        </p:txBody>
      </p:sp>
      <p:sp>
        <p:nvSpPr>
          <p:cNvPr id="15" name="TextBox 14">
            <a:extLst>
              <a:ext uri="{FF2B5EF4-FFF2-40B4-BE49-F238E27FC236}">
                <a16:creationId xmlns:a16="http://schemas.microsoft.com/office/drawing/2014/main" id="{99513D92-5A88-0BB9-7E8C-0A01F08C46EA}"/>
              </a:ext>
            </a:extLst>
          </p:cNvPr>
          <p:cNvSpPr txBox="1"/>
          <p:nvPr/>
        </p:nvSpPr>
        <p:spPr>
          <a:xfrm>
            <a:off x="936241" y="4976634"/>
            <a:ext cx="8631477" cy="1200329"/>
          </a:xfrm>
          <a:prstGeom prst="rect">
            <a:avLst/>
          </a:prstGeom>
          <a:noFill/>
          <a:ln>
            <a:solidFill>
              <a:schemeClr val="bg1">
                <a:lumMod val="85000"/>
              </a:schemeClr>
            </a:solidFill>
          </a:ln>
        </p:spPr>
        <p:txBody>
          <a:bodyPr wrap="square">
            <a:spAutoFit/>
          </a:bodyPr>
          <a:lstStyle/>
          <a:p>
            <a:r>
              <a:rPr lang="en-US" dirty="0"/>
              <a:t>“</a:t>
            </a:r>
            <a:r>
              <a:rPr lang="en-US" b="0" dirty="0">
                <a:effectLst/>
              </a:rPr>
              <a:t>There are many benefits to this type of </a:t>
            </a:r>
            <a:r>
              <a:rPr lang="en-US" b="0" dirty="0" err="1">
                <a:effectLst/>
              </a:rPr>
              <a:t>decentralisation</a:t>
            </a:r>
            <a:r>
              <a:rPr lang="en-US" b="0" dirty="0">
                <a:effectLst/>
              </a:rPr>
              <a:t>, including:</a:t>
            </a:r>
            <a:endParaRPr lang="en-US" dirty="0"/>
          </a:p>
          <a:p>
            <a:pPr>
              <a:buFont typeface="+mj-lt"/>
              <a:buAutoNum type="arabicPeriod"/>
            </a:pPr>
            <a:r>
              <a:rPr lang="en-US" b="1" dirty="0">
                <a:effectLst/>
              </a:rPr>
              <a:t>Participation</a:t>
            </a:r>
            <a:r>
              <a:rPr lang="en-US" b="0" dirty="0">
                <a:effectLst/>
              </a:rPr>
              <a:t> – encourages diverse contributions</a:t>
            </a:r>
          </a:p>
          <a:p>
            <a:pPr>
              <a:buFont typeface="+mj-lt"/>
              <a:buAutoNum type="arabicPeriod"/>
            </a:pPr>
            <a:r>
              <a:rPr lang="en-US" b="1" dirty="0">
                <a:effectLst/>
              </a:rPr>
              <a:t>Efficiency</a:t>
            </a:r>
            <a:r>
              <a:rPr lang="en-US" b="0" dirty="0">
                <a:effectLst/>
              </a:rPr>
              <a:t> – quicker, more locally-informed decisions</a:t>
            </a:r>
          </a:p>
          <a:p>
            <a:pPr>
              <a:buFont typeface="+mj-lt"/>
              <a:buAutoNum type="arabicPeriod"/>
            </a:pPr>
            <a:r>
              <a:rPr lang="en-US" b="1" dirty="0">
                <a:effectLst/>
              </a:rPr>
              <a:t>Privacy</a:t>
            </a:r>
            <a:r>
              <a:rPr lang="en-US" b="0" dirty="0">
                <a:effectLst/>
              </a:rPr>
              <a:t> – allows </a:t>
            </a:r>
            <a:r>
              <a:rPr lang="en-US" b="0" dirty="0" err="1">
                <a:effectLst/>
              </a:rPr>
              <a:t>organisations</a:t>
            </a:r>
            <a:r>
              <a:rPr lang="en-US" b="0" dirty="0">
                <a:effectLst/>
              </a:rPr>
              <a:t> to keep some data private</a:t>
            </a:r>
            <a:r>
              <a:rPr lang="en-US" dirty="0"/>
              <a:t>”</a:t>
            </a:r>
          </a:p>
        </p:txBody>
      </p:sp>
      <p:sp>
        <p:nvSpPr>
          <p:cNvPr id="8" name="TextBox 7">
            <a:extLst>
              <a:ext uri="{FF2B5EF4-FFF2-40B4-BE49-F238E27FC236}">
                <a16:creationId xmlns:a16="http://schemas.microsoft.com/office/drawing/2014/main" id="{31CED758-B9CC-28D5-80A0-D20D5A8C8AA6}"/>
              </a:ext>
            </a:extLst>
          </p:cNvPr>
          <p:cNvSpPr txBox="1"/>
          <p:nvPr/>
        </p:nvSpPr>
        <p:spPr>
          <a:xfrm>
            <a:off x="838200" y="6338986"/>
            <a:ext cx="8631477" cy="307777"/>
          </a:xfrm>
          <a:prstGeom prst="rect">
            <a:avLst/>
          </a:prstGeom>
          <a:noFill/>
        </p:spPr>
        <p:txBody>
          <a:bodyPr wrap="square">
            <a:spAutoFit/>
          </a:bodyPr>
          <a:lstStyle/>
          <a:p>
            <a:r>
              <a:rPr lang="en-US" sz="1400" dirty="0"/>
              <a:t>Doug Belshaw, </a:t>
            </a:r>
            <a:r>
              <a:rPr lang="en-US" sz="1400" dirty="0">
                <a:hlinkClick r:id="rId3"/>
              </a:rPr>
              <a:t>https://moodle.com/news/moodlenet-what-is-a-federated-social-network/</a:t>
            </a:r>
            <a:r>
              <a:rPr lang="en-US" sz="1400" dirty="0"/>
              <a:t> </a:t>
            </a:r>
          </a:p>
        </p:txBody>
      </p:sp>
      <p:pic>
        <p:nvPicPr>
          <p:cNvPr id="9" name="Picture 8">
            <a:extLst>
              <a:ext uri="{FF2B5EF4-FFF2-40B4-BE49-F238E27FC236}">
                <a16:creationId xmlns:a16="http://schemas.microsoft.com/office/drawing/2014/main" id="{84A0590B-B0BF-7629-A9C1-A2C3D570B4B5}"/>
              </a:ext>
            </a:extLst>
          </p:cNvPr>
          <p:cNvPicPr>
            <a:picLocks noChangeAspect="1"/>
          </p:cNvPicPr>
          <p:nvPr/>
        </p:nvPicPr>
        <p:blipFill>
          <a:blip r:embed="rId4"/>
          <a:stretch>
            <a:fillRect/>
          </a:stretch>
        </p:blipFill>
        <p:spPr>
          <a:xfrm>
            <a:off x="982170" y="2294311"/>
            <a:ext cx="8095025" cy="2547386"/>
          </a:xfrm>
          <a:prstGeom prst="rect">
            <a:avLst/>
          </a:prstGeom>
        </p:spPr>
      </p:pic>
      <p:sp>
        <p:nvSpPr>
          <p:cNvPr id="12" name="Explosion: 8 Points 11">
            <a:extLst>
              <a:ext uri="{FF2B5EF4-FFF2-40B4-BE49-F238E27FC236}">
                <a16:creationId xmlns:a16="http://schemas.microsoft.com/office/drawing/2014/main" id="{518DE033-592D-7342-1BCD-80AB7DCE8CD9}"/>
              </a:ext>
            </a:extLst>
          </p:cNvPr>
          <p:cNvSpPr/>
          <p:nvPr/>
        </p:nvSpPr>
        <p:spPr>
          <a:xfrm>
            <a:off x="8630433" y="654755"/>
            <a:ext cx="3006246" cy="2855934"/>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dirty="0">
                <a:solidFill>
                  <a:schemeClr val="accent2">
                    <a:lumMod val="75000"/>
                  </a:schemeClr>
                </a:solidFill>
                <a:latin typeface="Plantagenet Cherokee" panose="020B0604020202020204" pitchFamily="18" charset="0"/>
              </a:rPr>
              <a:t>Some Open</a:t>
            </a:r>
            <a:r>
              <a:rPr lang="en-CA" dirty="0"/>
              <a:t> </a:t>
            </a:r>
            <a:r>
              <a:rPr lang="en-CA" sz="1800" kern="1200" dirty="0">
                <a:solidFill>
                  <a:schemeClr val="accent2">
                    <a:lumMod val="75000"/>
                  </a:schemeClr>
                </a:solidFill>
                <a:latin typeface="Plantagenet Cherokee" panose="020B0604020202020204" pitchFamily="18" charset="0"/>
                <a:ea typeface="+mj-ea"/>
                <a:cs typeface="+mj-cs"/>
              </a:rPr>
              <a:t>Learning</a:t>
            </a:r>
            <a:r>
              <a:rPr lang="en-CA" dirty="0"/>
              <a:t> </a:t>
            </a:r>
            <a:r>
              <a:rPr lang="en-CA" sz="1800" dirty="0">
                <a:solidFill>
                  <a:schemeClr val="accent2">
                    <a:lumMod val="75000"/>
                  </a:schemeClr>
                </a:solidFill>
                <a:latin typeface="Plantagenet Cherokee" panose="020B0604020202020204" pitchFamily="18" charset="0"/>
              </a:rPr>
              <a:t>Applications</a:t>
            </a:r>
            <a:endParaRPr lang="en-US" dirty="0"/>
          </a:p>
        </p:txBody>
      </p:sp>
    </p:spTree>
    <p:extLst>
      <p:ext uri="{BB962C8B-B14F-4D97-AF65-F5344CB8AC3E}">
        <p14:creationId xmlns:p14="http://schemas.microsoft.com/office/powerpoint/2010/main" val="1454815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0F165-CD78-C8ED-79B5-DDA2F35DB7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EA16E19-593A-4AA6-067F-133B696438AE}"/>
              </a:ext>
            </a:extLst>
          </p:cNvPr>
          <p:cNvSpPr>
            <a:spLocks noGrp="1"/>
          </p:cNvSpPr>
          <p:nvPr>
            <p:ph idx="1"/>
          </p:nvPr>
        </p:nvSpPr>
        <p:spPr/>
        <p:txBody>
          <a:bodyPr/>
          <a:lstStyle/>
          <a:p>
            <a:pPr marL="0" indent="0">
              <a:buNone/>
            </a:pPr>
            <a:r>
              <a:rPr lang="en-US" dirty="0"/>
              <a:t>As a new generation of digital technologies evolves we are awash in new terms and concepts: the metaverse, the fediverse, blockchain, web3, acitivitypub, and more. </a:t>
            </a:r>
          </a:p>
        </p:txBody>
      </p:sp>
    </p:spTree>
    <p:extLst>
      <p:ext uri="{BB962C8B-B14F-4D97-AF65-F5344CB8AC3E}">
        <p14:creationId xmlns:p14="http://schemas.microsoft.com/office/powerpoint/2010/main" val="96143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262122-7268-BE97-8F02-B00D4946E2BE}"/>
              </a:ext>
            </a:extLst>
          </p:cNvPr>
          <p:cNvPicPr>
            <a:picLocks noChangeAspect="1"/>
          </p:cNvPicPr>
          <p:nvPr/>
        </p:nvPicPr>
        <p:blipFill>
          <a:blip r:embed="rId2"/>
          <a:stretch>
            <a:fillRect/>
          </a:stretch>
        </p:blipFill>
        <p:spPr>
          <a:xfrm>
            <a:off x="4799568" y="1432851"/>
            <a:ext cx="7392432" cy="4744112"/>
          </a:xfrm>
          <a:prstGeom prst="rect">
            <a:avLst/>
          </a:prstGeom>
        </p:spPr>
      </p:pic>
      <p:sp>
        <p:nvSpPr>
          <p:cNvPr id="2" name="Title 1">
            <a:extLst>
              <a:ext uri="{FF2B5EF4-FFF2-40B4-BE49-F238E27FC236}">
                <a16:creationId xmlns:a16="http://schemas.microsoft.com/office/drawing/2014/main" id="{204789F4-4C14-0B1D-7F01-36DE23653284}"/>
              </a:ext>
            </a:extLst>
          </p:cNvPr>
          <p:cNvSpPr>
            <a:spLocks noGrp="1"/>
          </p:cNvSpPr>
          <p:nvPr>
            <p:ph type="title"/>
          </p:nvPr>
        </p:nvSpPr>
        <p:spPr/>
        <p:txBody>
          <a:bodyPr/>
          <a:lstStyle/>
          <a:p>
            <a:r>
              <a:rPr lang="en-US" sz="3600" dirty="0">
                <a:solidFill>
                  <a:schemeClr val="accent2">
                    <a:lumMod val="75000"/>
                  </a:schemeClr>
                </a:solidFill>
                <a:latin typeface="Plantagenet Cherokee" panose="020B0604020202020204" pitchFamily="18" charset="0"/>
              </a:rPr>
              <a:t>Next Generation Digital Learning Ecosystem</a:t>
            </a:r>
          </a:p>
        </p:txBody>
      </p:sp>
      <p:sp>
        <p:nvSpPr>
          <p:cNvPr id="3" name="Content Placeholder 2">
            <a:extLst>
              <a:ext uri="{FF2B5EF4-FFF2-40B4-BE49-F238E27FC236}">
                <a16:creationId xmlns:a16="http://schemas.microsoft.com/office/drawing/2014/main" id="{51D6343E-50FD-0DB0-C7CA-2436F7621E23}"/>
              </a:ext>
            </a:extLst>
          </p:cNvPr>
          <p:cNvSpPr>
            <a:spLocks noGrp="1"/>
          </p:cNvSpPr>
          <p:nvPr>
            <p:ph idx="1"/>
          </p:nvPr>
        </p:nvSpPr>
        <p:spPr>
          <a:xfrm>
            <a:off x="838200" y="1825625"/>
            <a:ext cx="6026063" cy="4351338"/>
          </a:xfrm>
        </p:spPr>
        <p:txBody>
          <a:bodyPr/>
          <a:lstStyle/>
          <a:p>
            <a:pPr marL="0" indent="0">
              <a:buNone/>
            </a:pPr>
            <a:r>
              <a:rPr lang="en-US" dirty="0"/>
              <a:t>A Federated Infrastructure… </a:t>
            </a:r>
          </a:p>
        </p:txBody>
      </p:sp>
      <p:sp>
        <p:nvSpPr>
          <p:cNvPr id="5" name="TextBox 4">
            <a:extLst>
              <a:ext uri="{FF2B5EF4-FFF2-40B4-BE49-F238E27FC236}">
                <a16:creationId xmlns:a16="http://schemas.microsoft.com/office/drawing/2014/main" id="{42F606C2-9EAF-89B4-D090-B4F88BD3E33A}"/>
              </a:ext>
            </a:extLst>
          </p:cNvPr>
          <p:cNvSpPr txBox="1"/>
          <p:nvPr/>
        </p:nvSpPr>
        <p:spPr>
          <a:xfrm>
            <a:off x="838200" y="5911790"/>
            <a:ext cx="8464463" cy="800219"/>
          </a:xfrm>
          <a:prstGeom prst="rect">
            <a:avLst/>
          </a:prstGeom>
          <a:noFill/>
        </p:spPr>
        <p:txBody>
          <a:bodyPr wrap="square">
            <a:spAutoFit/>
          </a:bodyPr>
          <a:lstStyle/>
          <a:p>
            <a:r>
              <a:rPr lang="en-US" sz="1400" dirty="0">
                <a:effectLst/>
                <a:latin typeface="Arial" panose="020B0604020202020204" pitchFamily="34" charset="0"/>
              </a:rPr>
              <a:t>David C. Lane and Claire Goode, Open For All: The </a:t>
            </a:r>
            <a:r>
              <a:rPr lang="en-US" sz="1400" dirty="0" err="1">
                <a:effectLst/>
                <a:latin typeface="Arial" panose="020B0604020202020204" pitchFamily="34" charset="0"/>
              </a:rPr>
              <a:t>OERu’s</a:t>
            </a:r>
            <a:r>
              <a:rPr lang="en-US" sz="1400" dirty="0">
                <a:effectLst/>
                <a:latin typeface="Arial" panose="020B0604020202020204" pitchFamily="34" charset="0"/>
              </a:rPr>
              <a:t> Next Generation Digital Learning Ecosystem. IRRODL 24-4. </a:t>
            </a:r>
            <a:r>
              <a:rPr lang="en-US" sz="1400" dirty="0">
                <a:effectLst/>
                <a:latin typeface="Arial" panose="020B0604020202020204" pitchFamily="34" charset="0"/>
                <a:hlinkClick r:id="rId3"/>
              </a:rPr>
              <a:t>https://www.irrodl.org/index.php/irrodl/article/view/5763/5630</a:t>
            </a:r>
            <a:r>
              <a:rPr lang="en-US" sz="1400" dirty="0">
                <a:effectLst/>
                <a:latin typeface="Arial" panose="020B0604020202020204" pitchFamily="34" charset="0"/>
              </a:rPr>
              <a:t>  </a:t>
            </a:r>
            <a:br>
              <a:rPr lang="en-US" dirty="0"/>
            </a:br>
            <a:endParaRPr lang="en-US" dirty="0"/>
          </a:p>
        </p:txBody>
      </p:sp>
      <p:sp>
        <p:nvSpPr>
          <p:cNvPr id="11" name="TextBox 10">
            <a:extLst>
              <a:ext uri="{FF2B5EF4-FFF2-40B4-BE49-F238E27FC236}">
                <a16:creationId xmlns:a16="http://schemas.microsoft.com/office/drawing/2014/main" id="{BAEDAB0E-4952-D90C-4703-5C949026F235}"/>
              </a:ext>
            </a:extLst>
          </p:cNvPr>
          <p:cNvSpPr txBox="1"/>
          <p:nvPr/>
        </p:nvSpPr>
        <p:spPr>
          <a:xfrm>
            <a:off x="851769" y="3280764"/>
            <a:ext cx="4218662" cy="2308324"/>
          </a:xfrm>
          <a:prstGeom prst="rect">
            <a:avLst/>
          </a:prstGeom>
          <a:noFill/>
          <a:ln>
            <a:solidFill>
              <a:schemeClr val="bg2"/>
            </a:solidFill>
          </a:ln>
        </p:spPr>
        <p:txBody>
          <a:bodyPr wrap="square">
            <a:spAutoFit/>
          </a:bodyPr>
          <a:lstStyle/>
          <a:p>
            <a:r>
              <a:rPr lang="en-US" dirty="0">
                <a:effectLst/>
                <a:latin typeface="Times New Roman" panose="02020603050405020304" pitchFamily="18" charset="0"/>
              </a:rPr>
              <a:t>“An inherently dynamic </a:t>
            </a:r>
          </a:p>
          <a:p>
            <a:r>
              <a:rPr lang="en-US" dirty="0">
                <a:effectLst/>
                <a:latin typeface="Times New Roman" panose="02020603050405020304" pitchFamily="18" charset="0"/>
              </a:rPr>
              <a:t>living </a:t>
            </a:r>
          </a:p>
          <a:p>
            <a:r>
              <a:rPr lang="en-US" dirty="0">
                <a:effectLst/>
                <a:latin typeface="Times New Roman" panose="02020603050405020304" pitchFamily="18" charset="0"/>
              </a:rPr>
              <a:t>environment </a:t>
            </a:r>
          </a:p>
          <a:p>
            <a:r>
              <a:rPr lang="en-US" dirty="0">
                <a:effectLst/>
                <a:latin typeface="Times New Roman" panose="02020603050405020304" pitchFamily="18" charset="0"/>
              </a:rPr>
              <a:t>in which the place and its inhabitants are interdependent,</a:t>
            </a:r>
          </a:p>
          <a:p>
            <a:r>
              <a:rPr lang="en-US" dirty="0">
                <a:effectLst/>
                <a:latin typeface="Times New Roman" panose="02020603050405020304" pitchFamily="18" charset="0"/>
              </a:rPr>
              <a:t>and their many</a:t>
            </a:r>
          </a:p>
          <a:p>
            <a:r>
              <a:rPr lang="en-US" dirty="0">
                <a:effectLst/>
                <a:latin typeface="Times New Roman" panose="02020603050405020304" pitchFamily="18" charset="0"/>
              </a:rPr>
              <a:t>interconnections enable the living </a:t>
            </a:r>
          </a:p>
          <a:p>
            <a:r>
              <a:rPr lang="en-US" dirty="0">
                <a:effectLst/>
                <a:latin typeface="Times New Roman" panose="02020603050405020304" pitchFamily="18" charset="0"/>
              </a:rPr>
              <a:t>parts to grow in diverse ways.”</a:t>
            </a:r>
          </a:p>
        </p:txBody>
      </p:sp>
    </p:spTree>
    <p:extLst>
      <p:ext uri="{BB962C8B-B14F-4D97-AF65-F5344CB8AC3E}">
        <p14:creationId xmlns:p14="http://schemas.microsoft.com/office/powerpoint/2010/main" val="619529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789F4-4C14-0B1D-7F01-36DE23653284}"/>
              </a:ext>
            </a:extLst>
          </p:cNvPr>
          <p:cNvSpPr>
            <a:spLocks noGrp="1"/>
          </p:cNvSpPr>
          <p:nvPr>
            <p:ph type="title"/>
          </p:nvPr>
        </p:nvSpPr>
        <p:spPr/>
        <p:txBody>
          <a:bodyPr/>
          <a:lstStyle/>
          <a:p>
            <a:r>
              <a:rPr lang="en-US" sz="3600" dirty="0">
                <a:solidFill>
                  <a:schemeClr val="accent2">
                    <a:lumMod val="75000"/>
                  </a:schemeClr>
                </a:solidFill>
                <a:latin typeface="Plantagenet Cherokee" panose="020B0604020202020204" pitchFamily="18" charset="0"/>
              </a:rPr>
              <a:t>Decentralization Generally</a:t>
            </a:r>
          </a:p>
        </p:txBody>
      </p:sp>
      <p:sp>
        <p:nvSpPr>
          <p:cNvPr id="3" name="Content Placeholder 2">
            <a:extLst>
              <a:ext uri="{FF2B5EF4-FFF2-40B4-BE49-F238E27FC236}">
                <a16:creationId xmlns:a16="http://schemas.microsoft.com/office/drawing/2014/main" id="{51D6343E-50FD-0DB0-C7CA-2436F7621E23}"/>
              </a:ext>
            </a:extLst>
          </p:cNvPr>
          <p:cNvSpPr>
            <a:spLocks noGrp="1"/>
          </p:cNvSpPr>
          <p:nvPr>
            <p:ph idx="1"/>
          </p:nvPr>
        </p:nvSpPr>
        <p:spPr>
          <a:xfrm>
            <a:off x="838200" y="1825625"/>
            <a:ext cx="9044836" cy="4351338"/>
          </a:xfrm>
        </p:spPr>
        <p:txBody>
          <a:bodyPr/>
          <a:lstStyle/>
          <a:p>
            <a:pPr marL="0" indent="0">
              <a:buNone/>
            </a:pPr>
            <a:r>
              <a:rPr lang="en-US" dirty="0"/>
              <a:t>Common elements of decentralized networks</a:t>
            </a:r>
          </a:p>
        </p:txBody>
      </p:sp>
      <p:sp>
        <p:nvSpPr>
          <p:cNvPr id="6" name="Rectangle 5">
            <a:extLst>
              <a:ext uri="{FF2B5EF4-FFF2-40B4-BE49-F238E27FC236}">
                <a16:creationId xmlns:a16="http://schemas.microsoft.com/office/drawing/2014/main" id="{E86BCF78-3990-DA4F-7791-B997CE19693A}"/>
              </a:ext>
            </a:extLst>
          </p:cNvPr>
          <p:cNvSpPr/>
          <p:nvPr/>
        </p:nvSpPr>
        <p:spPr>
          <a:xfrm>
            <a:off x="5181599" y="4688114"/>
            <a:ext cx="1683657" cy="12192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tx1"/>
                </a:solidFill>
              </a:rPr>
              <a:t>Instance2</a:t>
            </a:r>
            <a:endParaRPr lang="en-US" sz="2400" dirty="0">
              <a:solidFill>
                <a:schemeClr val="tx1"/>
              </a:solidFill>
            </a:endParaRPr>
          </a:p>
        </p:txBody>
      </p:sp>
      <p:sp>
        <p:nvSpPr>
          <p:cNvPr id="7" name="Rectangle 6">
            <a:extLst>
              <a:ext uri="{FF2B5EF4-FFF2-40B4-BE49-F238E27FC236}">
                <a16:creationId xmlns:a16="http://schemas.microsoft.com/office/drawing/2014/main" id="{1EE46CD3-63C4-EB61-CF4F-A996FE298379}"/>
              </a:ext>
            </a:extLst>
          </p:cNvPr>
          <p:cNvSpPr/>
          <p:nvPr/>
        </p:nvSpPr>
        <p:spPr>
          <a:xfrm>
            <a:off x="8866440" y="4688114"/>
            <a:ext cx="1683657" cy="12192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tx1"/>
                </a:solidFill>
              </a:rPr>
              <a:t>Instance2</a:t>
            </a:r>
            <a:endParaRPr lang="en-US" sz="2400" dirty="0">
              <a:solidFill>
                <a:schemeClr val="tx1"/>
              </a:solidFill>
            </a:endParaRPr>
          </a:p>
        </p:txBody>
      </p:sp>
      <p:sp>
        <p:nvSpPr>
          <p:cNvPr id="10" name="TextBox 9">
            <a:extLst>
              <a:ext uri="{FF2B5EF4-FFF2-40B4-BE49-F238E27FC236}">
                <a16:creationId xmlns:a16="http://schemas.microsoft.com/office/drawing/2014/main" id="{C7FD8265-7B9F-1232-8DFD-9881528431AB}"/>
              </a:ext>
            </a:extLst>
          </p:cNvPr>
          <p:cNvSpPr txBox="1"/>
          <p:nvPr/>
        </p:nvSpPr>
        <p:spPr>
          <a:xfrm>
            <a:off x="838200" y="2490994"/>
            <a:ext cx="4343399" cy="3785652"/>
          </a:xfrm>
          <a:prstGeom prst="rect">
            <a:avLst/>
          </a:prstGeom>
          <a:noFill/>
        </p:spPr>
        <p:txBody>
          <a:bodyPr wrap="square" rtlCol="0">
            <a:spAutoFit/>
          </a:bodyPr>
          <a:lstStyle/>
          <a:p>
            <a:r>
              <a:rPr lang="en-CA" sz="2400" i="1" dirty="0">
                <a:solidFill>
                  <a:schemeClr val="accent2">
                    <a:lumMod val="75000"/>
                  </a:schemeClr>
                </a:solidFill>
              </a:rPr>
              <a:t>Instances</a:t>
            </a:r>
            <a:r>
              <a:rPr lang="en-CA" sz="2400" i="1" dirty="0"/>
              <a:t> (aka Hubs, Servers, Pods…)</a:t>
            </a:r>
          </a:p>
          <a:p>
            <a:endParaRPr lang="en-CA" sz="2400" i="1" dirty="0"/>
          </a:p>
          <a:p>
            <a:r>
              <a:rPr lang="en-CA" sz="2400" dirty="0"/>
              <a:t>Individual web servers that can be hosted in the network or in the cloud.</a:t>
            </a:r>
          </a:p>
          <a:p>
            <a:endParaRPr lang="en-US" sz="2400" dirty="0"/>
          </a:p>
          <a:p>
            <a:r>
              <a:rPr lang="en-US" sz="2400" dirty="0"/>
              <a:t>There are different </a:t>
            </a:r>
            <a:r>
              <a:rPr lang="en-US" sz="2400" i="1" dirty="0"/>
              <a:t>types</a:t>
            </a:r>
            <a:r>
              <a:rPr lang="en-US" sz="2400" dirty="0"/>
              <a:t> of instance: Mastodon, </a:t>
            </a:r>
            <a:r>
              <a:rPr lang="en-US" sz="2400" dirty="0" err="1"/>
              <a:t>Frendica</a:t>
            </a:r>
            <a:r>
              <a:rPr lang="en-US" sz="2400" dirty="0"/>
              <a:t>, etc.</a:t>
            </a:r>
            <a:endParaRPr lang="en-CA" sz="2400" dirty="0"/>
          </a:p>
        </p:txBody>
      </p:sp>
    </p:spTree>
    <p:extLst>
      <p:ext uri="{BB962C8B-B14F-4D97-AF65-F5344CB8AC3E}">
        <p14:creationId xmlns:p14="http://schemas.microsoft.com/office/powerpoint/2010/main" val="1474357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789F4-4C14-0B1D-7F01-36DE23653284}"/>
              </a:ext>
            </a:extLst>
          </p:cNvPr>
          <p:cNvSpPr>
            <a:spLocks noGrp="1"/>
          </p:cNvSpPr>
          <p:nvPr>
            <p:ph type="title"/>
          </p:nvPr>
        </p:nvSpPr>
        <p:spPr/>
        <p:txBody>
          <a:bodyPr/>
          <a:lstStyle/>
          <a:p>
            <a:r>
              <a:rPr lang="en-US" sz="3600" dirty="0">
                <a:solidFill>
                  <a:schemeClr val="accent2">
                    <a:lumMod val="75000"/>
                  </a:schemeClr>
                </a:solidFill>
                <a:latin typeface="Plantagenet Cherokee" panose="020B0604020202020204" pitchFamily="18" charset="0"/>
              </a:rPr>
              <a:t>Decentralization Generally</a:t>
            </a:r>
          </a:p>
        </p:txBody>
      </p:sp>
      <p:sp>
        <p:nvSpPr>
          <p:cNvPr id="3" name="Content Placeholder 2">
            <a:extLst>
              <a:ext uri="{FF2B5EF4-FFF2-40B4-BE49-F238E27FC236}">
                <a16:creationId xmlns:a16="http://schemas.microsoft.com/office/drawing/2014/main" id="{51D6343E-50FD-0DB0-C7CA-2436F7621E23}"/>
              </a:ext>
            </a:extLst>
          </p:cNvPr>
          <p:cNvSpPr>
            <a:spLocks noGrp="1"/>
          </p:cNvSpPr>
          <p:nvPr>
            <p:ph idx="1"/>
          </p:nvPr>
        </p:nvSpPr>
        <p:spPr>
          <a:xfrm>
            <a:off x="838200" y="1825625"/>
            <a:ext cx="9044836" cy="4351338"/>
          </a:xfrm>
        </p:spPr>
        <p:txBody>
          <a:bodyPr/>
          <a:lstStyle/>
          <a:p>
            <a:pPr marL="0" indent="0">
              <a:buNone/>
            </a:pPr>
            <a:r>
              <a:rPr lang="en-US" dirty="0"/>
              <a:t>Common elements of decentralized networks</a:t>
            </a:r>
          </a:p>
        </p:txBody>
      </p:sp>
      <p:sp>
        <p:nvSpPr>
          <p:cNvPr id="6" name="Rectangle 5">
            <a:extLst>
              <a:ext uri="{FF2B5EF4-FFF2-40B4-BE49-F238E27FC236}">
                <a16:creationId xmlns:a16="http://schemas.microsoft.com/office/drawing/2014/main" id="{E86BCF78-3990-DA4F-7791-B997CE19693A}"/>
              </a:ext>
            </a:extLst>
          </p:cNvPr>
          <p:cNvSpPr/>
          <p:nvPr/>
        </p:nvSpPr>
        <p:spPr>
          <a:xfrm>
            <a:off x="5181599" y="4688114"/>
            <a:ext cx="1683657"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tx1"/>
                </a:solidFill>
              </a:rPr>
              <a:t>Instance2</a:t>
            </a:r>
            <a:endParaRPr lang="en-US" sz="2400" dirty="0">
              <a:solidFill>
                <a:schemeClr val="tx1"/>
              </a:solidFill>
            </a:endParaRPr>
          </a:p>
        </p:txBody>
      </p:sp>
      <p:sp>
        <p:nvSpPr>
          <p:cNvPr id="7" name="Rectangle 6">
            <a:extLst>
              <a:ext uri="{FF2B5EF4-FFF2-40B4-BE49-F238E27FC236}">
                <a16:creationId xmlns:a16="http://schemas.microsoft.com/office/drawing/2014/main" id="{1EE46CD3-63C4-EB61-CF4F-A996FE298379}"/>
              </a:ext>
            </a:extLst>
          </p:cNvPr>
          <p:cNvSpPr/>
          <p:nvPr/>
        </p:nvSpPr>
        <p:spPr>
          <a:xfrm>
            <a:off x="8866440" y="4688114"/>
            <a:ext cx="1683657"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tx1"/>
                </a:solidFill>
              </a:rPr>
              <a:t>Instance2</a:t>
            </a:r>
            <a:endParaRPr lang="en-US" sz="2400" dirty="0">
              <a:solidFill>
                <a:schemeClr val="tx1"/>
              </a:solidFill>
            </a:endParaRPr>
          </a:p>
        </p:txBody>
      </p:sp>
      <p:sp>
        <p:nvSpPr>
          <p:cNvPr id="10" name="TextBox 9">
            <a:extLst>
              <a:ext uri="{FF2B5EF4-FFF2-40B4-BE49-F238E27FC236}">
                <a16:creationId xmlns:a16="http://schemas.microsoft.com/office/drawing/2014/main" id="{C7FD8265-7B9F-1232-8DFD-9881528431AB}"/>
              </a:ext>
            </a:extLst>
          </p:cNvPr>
          <p:cNvSpPr txBox="1"/>
          <p:nvPr/>
        </p:nvSpPr>
        <p:spPr>
          <a:xfrm>
            <a:off x="838200" y="2490994"/>
            <a:ext cx="4343399" cy="4154984"/>
          </a:xfrm>
          <a:prstGeom prst="rect">
            <a:avLst/>
          </a:prstGeom>
          <a:noFill/>
        </p:spPr>
        <p:txBody>
          <a:bodyPr wrap="square" rtlCol="0">
            <a:spAutoFit/>
          </a:bodyPr>
          <a:lstStyle/>
          <a:p>
            <a:r>
              <a:rPr lang="en-CA" sz="2400" i="1" dirty="0">
                <a:solidFill>
                  <a:schemeClr val="accent2">
                    <a:lumMod val="75000"/>
                  </a:schemeClr>
                </a:solidFill>
              </a:rPr>
              <a:t>Protocols</a:t>
            </a:r>
            <a:endParaRPr lang="en-CA" sz="2400" i="1" dirty="0"/>
          </a:p>
          <a:p>
            <a:endParaRPr lang="en-CA" sz="2400" i="1" dirty="0"/>
          </a:p>
          <a:p>
            <a:r>
              <a:rPr lang="en-CA" sz="2400" dirty="0"/>
              <a:t>Languages used by instances to communicate. For example:</a:t>
            </a:r>
          </a:p>
          <a:p>
            <a:pPr marL="342900" indent="-342900">
              <a:buFont typeface="Arial" panose="020B0604020202020204" pitchFamily="34" charset="0"/>
              <a:buChar char="•"/>
            </a:pPr>
            <a:r>
              <a:rPr lang="en-CA" sz="2400" dirty="0"/>
              <a:t>ActivityPub</a:t>
            </a:r>
          </a:p>
          <a:p>
            <a:pPr marL="342900" indent="-342900">
              <a:buFont typeface="Arial" panose="020B0604020202020204" pitchFamily="34" charset="0"/>
              <a:buChar char="•"/>
            </a:pPr>
            <a:r>
              <a:rPr lang="en-CA" sz="2400" dirty="0"/>
              <a:t>Diaspora</a:t>
            </a:r>
          </a:p>
          <a:p>
            <a:pPr marL="342900" indent="-342900">
              <a:buFont typeface="Arial" panose="020B0604020202020204" pitchFamily="34" charset="0"/>
              <a:buChar char="•"/>
            </a:pPr>
            <a:r>
              <a:rPr lang="en-CA" sz="2400" dirty="0"/>
              <a:t>Zot</a:t>
            </a:r>
          </a:p>
          <a:p>
            <a:pPr marL="342900" indent="-342900">
              <a:buFont typeface="Arial" panose="020B0604020202020204" pitchFamily="34" charset="0"/>
              <a:buChar char="•"/>
            </a:pPr>
            <a:r>
              <a:rPr lang="en-CA" sz="2400" dirty="0"/>
              <a:t>Atom</a:t>
            </a:r>
          </a:p>
          <a:p>
            <a:pPr marL="342900" indent="-342900">
              <a:buFont typeface="Arial" panose="020B0604020202020204" pitchFamily="34" charset="0"/>
              <a:buChar char="•"/>
            </a:pPr>
            <a:r>
              <a:rPr lang="en-CA" sz="2400" dirty="0"/>
              <a:t>SMTP</a:t>
            </a:r>
          </a:p>
          <a:p>
            <a:endParaRPr lang="en-US" sz="2400" dirty="0"/>
          </a:p>
          <a:p>
            <a:endParaRPr lang="en-CA" sz="2400" dirty="0"/>
          </a:p>
        </p:txBody>
      </p:sp>
      <p:sp>
        <p:nvSpPr>
          <p:cNvPr id="4" name="Arrow: Left-Right 3">
            <a:extLst>
              <a:ext uri="{FF2B5EF4-FFF2-40B4-BE49-F238E27FC236}">
                <a16:creationId xmlns:a16="http://schemas.microsoft.com/office/drawing/2014/main" id="{85D82818-A904-FC65-1A4D-F16BBE89D866}"/>
              </a:ext>
            </a:extLst>
          </p:cNvPr>
          <p:cNvSpPr/>
          <p:nvPr/>
        </p:nvSpPr>
        <p:spPr>
          <a:xfrm>
            <a:off x="6865256" y="5050971"/>
            <a:ext cx="2001184" cy="493486"/>
          </a:xfrm>
          <a:prstGeom prst="leftRightArrow">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Right 4">
            <a:extLst>
              <a:ext uri="{FF2B5EF4-FFF2-40B4-BE49-F238E27FC236}">
                <a16:creationId xmlns:a16="http://schemas.microsoft.com/office/drawing/2014/main" id="{8B13B65C-CEC7-F549-C08A-E9A95194BD5C}"/>
              </a:ext>
            </a:extLst>
          </p:cNvPr>
          <p:cNvSpPr/>
          <p:nvPr/>
        </p:nvSpPr>
        <p:spPr>
          <a:xfrm rot="4050560">
            <a:off x="5540992" y="6611257"/>
            <a:ext cx="2001184" cy="493486"/>
          </a:xfrm>
          <a:prstGeom prst="leftRightArrow">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Right 7">
            <a:extLst>
              <a:ext uri="{FF2B5EF4-FFF2-40B4-BE49-F238E27FC236}">
                <a16:creationId xmlns:a16="http://schemas.microsoft.com/office/drawing/2014/main" id="{06C4ACB0-994A-235E-339E-2F7633B76EAE}"/>
              </a:ext>
            </a:extLst>
          </p:cNvPr>
          <p:cNvSpPr/>
          <p:nvPr/>
        </p:nvSpPr>
        <p:spPr>
          <a:xfrm rot="6257826">
            <a:off x="8729777" y="6691107"/>
            <a:ext cx="2001184" cy="493486"/>
          </a:xfrm>
          <a:prstGeom prst="leftRightArrow">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8440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789F4-4C14-0B1D-7F01-36DE23653284}"/>
              </a:ext>
            </a:extLst>
          </p:cNvPr>
          <p:cNvSpPr>
            <a:spLocks noGrp="1"/>
          </p:cNvSpPr>
          <p:nvPr>
            <p:ph type="title"/>
          </p:nvPr>
        </p:nvSpPr>
        <p:spPr/>
        <p:txBody>
          <a:bodyPr/>
          <a:lstStyle/>
          <a:p>
            <a:r>
              <a:rPr lang="en-US" sz="3600" dirty="0">
                <a:solidFill>
                  <a:schemeClr val="accent2">
                    <a:lumMod val="75000"/>
                  </a:schemeClr>
                </a:solidFill>
                <a:latin typeface="Plantagenet Cherokee" panose="020B0604020202020204" pitchFamily="18" charset="0"/>
              </a:rPr>
              <a:t>Decentralization Generally</a:t>
            </a:r>
          </a:p>
        </p:txBody>
      </p:sp>
      <p:sp>
        <p:nvSpPr>
          <p:cNvPr id="3" name="Content Placeholder 2">
            <a:extLst>
              <a:ext uri="{FF2B5EF4-FFF2-40B4-BE49-F238E27FC236}">
                <a16:creationId xmlns:a16="http://schemas.microsoft.com/office/drawing/2014/main" id="{51D6343E-50FD-0DB0-C7CA-2436F7621E23}"/>
              </a:ext>
            </a:extLst>
          </p:cNvPr>
          <p:cNvSpPr>
            <a:spLocks noGrp="1"/>
          </p:cNvSpPr>
          <p:nvPr>
            <p:ph idx="1"/>
          </p:nvPr>
        </p:nvSpPr>
        <p:spPr>
          <a:xfrm>
            <a:off x="838200" y="1825625"/>
            <a:ext cx="9044836" cy="4351338"/>
          </a:xfrm>
        </p:spPr>
        <p:txBody>
          <a:bodyPr/>
          <a:lstStyle/>
          <a:p>
            <a:pPr marL="0" indent="0">
              <a:buNone/>
            </a:pPr>
            <a:r>
              <a:rPr lang="en-US" dirty="0"/>
              <a:t>Common elements of decentralized networks</a:t>
            </a:r>
          </a:p>
        </p:txBody>
      </p:sp>
      <p:sp>
        <p:nvSpPr>
          <p:cNvPr id="6" name="Rectangle 5">
            <a:extLst>
              <a:ext uri="{FF2B5EF4-FFF2-40B4-BE49-F238E27FC236}">
                <a16:creationId xmlns:a16="http://schemas.microsoft.com/office/drawing/2014/main" id="{E86BCF78-3990-DA4F-7791-B997CE19693A}"/>
              </a:ext>
            </a:extLst>
          </p:cNvPr>
          <p:cNvSpPr/>
          <p:nvPr/>
        </p:nvSpPr>
        <p:spPr>
          <a:xfrm>
            <a:off x="5181599" y="4688114"/>
            <a:ext cx="1683657"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tx1"/>
                </a:solidFill>
              </a:rPr>
              <a:t>Instance2</a:t>
            </a:r>
            <a:endParaRPr lang="en-US" sz="2400" dirty="0">
              <a:solidFill>
                <a:schemeClr val="tx1"/>
              </a:solidFill>
            </a:endParaRPr>
          </a:p>
        </p:txBody>
      </p:sp>
      <p:sp>
        <p:nvSpPr>
          <p:cNvPr id="7" name="Rectangle 6">
            <a:extLst>
              <a:ext uri="{FF2B5EF4-FFF2-40B4-BE49-F238E27FC236}">
                <a16:creationId xmlns:a16="http://schemas.microsoft.com/office/drawing/2014/main" id="{1EE46CD3-63C4-EB61-CF4F-A996FE298379}"/>
              </a:ext>
            </a:extLst>
          </p:cNvPr>
          <p:cNvSpPr/>
          <p:nvPr/>
        </p:nvSpPr>
        <p:spPr>
          <a:xfrm>
            <a:off x="8866440" y="4688114"/>
            <a:ext cx="1683657"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tx1"/>
                </a:solidFill>
              </a:rPr>
              <a:t>Instance2</a:t>
            </a:r>
            <a:endParaRPr lang="en-US" sz="2400" dirty="0">
              <a:solidFill>
                <a:schemeClr val="tx1"/>
              </a:solidFill>
            </a:endParaRPr>
          </a:p>
        </p:txBody>
      </p:sp>
      <p:sp>
        <p:nvSpPr>
          <p:cNvPr id="10" name="TextBox 9">
            <a:extLst>
              <a:ext uri="{FF2B5EF4-FFF2-40B4-BE49-F238E27FC236}">
                <a16:creationId xmlns:a16="http://schemas.microsoft.com/office/drawing/2014/main" id="{C7FD8265-7B9F-1232-8DFD-9881528431AB}"/>
              </a:ext>
            </a:extLst>
          </p:cNvPr>
          <p:cNvSpPr txBox="1"/>
          <p:nvPr/>
        </p:nvSpPr>
        <p:spPr>
          <a:xfrm>
            <a:off x="838200" y="2490994"/>
            <a:ext cx="4343399" cy="2677656"/>
          </a:xfrm>
          <a:prstGeom prst="rect">
            <a:avLst/>
          </a:prstGeom>
          <a:noFill/>
        </p:spPr>
        <p:txBody>
          <a:bodyPr wrap="square" rtlCol="0">
            <a:spAutoFit/>
          </a:bodyPr>
          <a:lstStyle/>
          <a:p>
            <a:r>
              <a:rPr lang="en-CA" sz="2400" i="1" dirty="0">
                <a:solidFill>
                  <a:schemeClr val="accent2">
                    <a:lumMod val="75000"/>
                  </a:schemeClr>
                </a:solidFill>
              </a:rPr>
              <a:t>Users </a:t>
            </a:r>
            <a:r>
              <a:rPr lang="en-CA" sz="2400" i="1" dirty="0"/>
              <a:t>(aka subscribers, members, accounts)</a:t>
            </a:r>
          </a:p>
          <a:p>
            <a:endParaRPr lang="en-CA" sz="2400" i="1" dirty="0"/>
          </a:p>
          <a:p>
            <a:r>
              <a:rPr lang="en-CA" sz="2400" dirty="0"/>
              <a:t>Individuals subscribe or create accounts on individual servers</a:t>
            </a:r>
          </a:p>
          <a:p>
            <a:endParaRPr lang="en-US" sz="2400" dirty="0"/>
          </a:p>
          <a:p>
            <a:endParaRPr lang="en-CA" sz="2400" dirty="0"/>
          </a:p>
        </p:txBody>
      </p:sp>
      <p:sp>
        <p:nvSpPr>
          <p:cNvPr id="4" name="Arrow: Left-Right 3">
            <a:extLst>
              <a:ext uri="{FF2B5EF4-FFF2-40B4-BE49-F238E27FC236}">
                <a16:creationId xmlns:a16="http://schemas.microsoft.com/office/drawing/2014/main" id="{85D82818-A904-FC65-1A4D-F16BBE89D866}"/>
              </a:ext>
            </a:extLst>
          </p:cNvPr>
          <p:cNvSpPr/>
          <p:nvPr/>
        </p:nvSpPr>
        <p:spPr>
          <a:xfrm>
            <a:off x="6865256" y="5050971"/>
            <a:ext cx="2001184" cy="493486"/>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Right 4">
            <a:extLst>
              <a:ext uri="{FF2B5EF4-FFF2-40B4-BE49-F238E27FC236}">
                <a16:creationId xmlns:a16="http://schemas.microsoft.com/office/drawing/2014/main" id="{8B13B65C-CEC7-F549-C08A-E9A95194BD5C}"/>
              </a:ext>
            </a:extLst>
          </p:cNvPr>
          <p:cNvSpPr/>
          <p:nvPr/>
        </p:nvSpPr>
        <p:spPr>
          <a:xfrm rot="4050560">
            <a:off x="5540992" y="6611257"/>
            <a:ext cx="2001184" cy="493486"/>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Right 7">
            <a:extLst>
              <a:ext uri="{FF2B5EF4-FFF2-40B4-BE49-F238E27FC236}">
                <a16:creationId xmlns:a16="http://schemas.microsoft.com/office/drawing/2014/main" id="{06C4ACB0-994A-235E-339E-2F7633B76EAE}"/>
              </a:ext>
            </a:extLst>
          </p:cNvPr>
          <p:cNvSpPr/>
          <p:nvPr/>
        </p:nvSpPr>
        <p:spPr>
          <a:xfrm rot="6257826">
            <a:off x="8729777" y="6691107"/>
            <a:ext cx="2001184" cy="493486"/>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0F97900-9075-FD66-E065-FE88312D487F}"/>
              </a:ext>
            </a:extLst>
          </p:cNvPr>
          <p:cNvSpPr/>
          <p:nvPr/>
        </p:nvSpPr>
        <p:spPr>
          <a:xfrm>
            <a:off x="5437671" y="2673279"/>
            <a:ext cx="847323" cy="87697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accent2">
                    <a:lumMod val="75000"/>
                  </a:schemeClr>
                </a:solidFill>
              </a:rPr>
              <a:t>U1</a:t>
            </a:r>
            <a:endParaRPr lang="en-US" dirty="0">
              <a:solidFill>
                <a:schemeClr val="accent2">
                  <a:lumMod val="75000"/>
                </a:schemeClr>
              </a:solidFill>
            </a:endParaRPr>
          </a:p>
        </p:txBody>
      </p:sp>
      <p:sp>
        <p:nvSpPr>
          <p:cNvPr id="11" name="Oval 10">
            <a:extLst>
              <a:ext uri="{FF2B5EF4-FFF2-40B4-BE49-F238E27FC236}">
                <a16:creationId xmlns:a16="http://schemas.microsoft.com/office/drawing/2014/main" id="{3DEEFC07-D71F-87BE-9026-4DB0E49857BD}"/>
              </a:ext>
            </a:extLst>
          </p:cNvPr>
          <p:cNvSpPr/>
          <p:nvPr/>
        </p:nvSpPr>
        <p:spPr>
          <a:xfrm>
            <a:off x="6876724" y="2689292"/>
            <a:ext cx="847323" cy="87697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accent2">
                    <a:lumMod val="75000"/>
                  </a:schemeClr>
                </a:solidFill>
              </a:rPr>
              <a:t>U2</a:t>
            </a:r>
            <a:endParaRPr lang="en-US" dirty="0"/>
          </a:p>
        </p:txBody>
      </p:sp>
      <p:sp>
        <p:nvSpPr>
          <p:cNvPr id="12" name="Oval 11">
            <a:extLst>
              <a:ext uri="{FF2B5EF4-FFF2-40B4-BE49-F238E27FC236}">
                <a16:creationId xmlns:a16="http://schemas.microsoft.com/office/drawing/2014/main" id="{8963380E-78E5-087F-D5B9-1789EBCDB8CD}"/>
              </a:ext>
            </a:extLst>
          </p:cNvPr>
          <p:cNvSpPr/>
          <p:nvPr/>
        </p:nvSpPr>
        <p:spPr>
          <a:xfrm>
            <a:off x="11058017" y="2952843"/>
            <a:ext cx="847323" cy="87697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accent2">
                    <a:lumMod val="75000"/>
                  </a:schemeClr>
                </a:solidFill>
              </a:rPr>
              <a:t>U3</a:t>
            </a:r>
            <a:endParaRPr lang="en-US" dirty="0"/>
          </a:p>
        </p:txBody>
      </p:sp>
      <p:sp>
        <p:nvSpPr>
          <p:cNvPr id="13" name="Oval 12">
            <a:extLst>
              <a:ext uri="{FF2B5EF4-FFF2-40B4-BE49-F238E27FC236}">
                <a16:creationId xmlns:a16="http://schemas.microsoft.com/office/drawing/2014/main" id="{122A04D2-07DE-AAC0-5604-6A2417ED9009}"/>
              </a:ext>
            </a:extLst>
          </p:cNvPr>
          <p:cNvSpPr/>
          <p:nvPr/>
        </p:nvSpPr>
        <p:spPr>
          <a:xfrm>
            <a:off x="8606373" y="1825625"/>
            <a:ext cx="847323" cy="87697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accent2">
                    <a:lumMod val="75000"/>
                  </a:schemeClr>
                </a:solidFill>
              </a:rPr>
              <a:t>U1</a:t>
            </a:r>
            <a:endParaRPr lang="en-US" dirty="0"/>
          </a:p>
        </p:txBody>
      </p:sp>
      <p:sp>
        <p:nvSpPr>
          <p:cNvPr id="14" name="Oval 13">
            <a:extLst>
              <a:ext uri="{FF2B5EF4-FFF2-40B4-BE49-F238E27FC236}">
                <a16:creationId xmlns:a16="http://schemas.microsoft.com/office/drawing/2014/main" id="{794F3DFB-352E-AE5D-96D9-65C79E416073}"/>
              </a:ext>
            </a:extLst>
          </p:cNvPr>
          <p:cNvSpPr/>
          <p:nvPr/>
        </p:nvSpPr>
        <p:spPr>
          <a:xfrm>
            <a:off x="9954622" y="2282734"/>
            <a:ext cx="847323" cy="87697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accent2">
                    <a:lumMod val="75000"/>
                  </a:schemeClr>
                </a:solidFill>
              </a:rPr>
              <a:t>U2</a:t>
            </a:r>
            <a:endParaRPr lang="en-US" sz="2800" dirty="0"/>
          </a:p>
        </p:txBody>
      </p:sp>
      <p:cxnSp>
        <p:nvCxnSpPr>
          <p:cNvPr id="16" name="Straight Connector 15">
            <a:extLst>
              <a:ext uri="{FF2B5EF4-FFF2-40B4-BE49-F238E27FC236}">
                <a16:creationId xmlns:a16="http://schemas.microsoft.com/office/drawing/2014/main" id="{A9EDA368-5450-630F-00EF-9042CAF1788F}"/>
              </a:ext>
            </a:extLst>
          </p:cNvPr>
          <p:cNvCxnSpPr>
            <a:stCxn id="9" idx="4"/>
            <a:endCxn id="6" idx="0"/>
          </p:cNvCxnSpPr>
          <p:nvPr/>
        </p:nvCxnSpPr>
        <p:spPr>
          <a:xfrm>
            <a:off x="5861333" y="3550258"/>
            <a:ext cx="162095" cy="113785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3C0607D-B571-D606-21A6-40419A54EDFC}"/>
              </a:ext>
            </a:extLst>
          </p:cNvPr>
          <p:cNvCxnSpPr>
            <a:cxnSpLocks/>
            <a:endCxn id="6" idx="0"/>
          </p:cNvCxnSpPr>
          <p:nvPr/>
        </p:nvCxnSpPr>
        <p:spPr>
          <a:xfrm flipH="1">
            <a:off x="6023428" y="3478772"/>
            <a:ext cx="1033814" cy="120934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CC84D1B-29FF-0217-280F-1FB02242DD66}"/>
              </a:ext>
            </a:extLst>
          </p:cNvPr>
          <p:cNvCxnSpPr>
            <a:cxnSpLocks/>
            <a:endCxn id="7" idx="0"/>
          </p:cNvCxnSpPr>
          <p:nvPr/>
        </p:nvCxnSpPr>
        <p:spPr>
          <a:xfrm>
            <a:off x="9018841" y="2702604"/>
            <a:ext cx="689428" cy="198551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15C477E-94EE-205E-C504-AECC52A5E9EF}"/>
              </a:ext>
            </a:extLst>
          </p:cNvPr>
          <p:cNvCxnSpPr>
            <a:cxnSpLocks/>
            <a:endCxn id="7" idx="0"/>
          </p:cNvCxnSpPr>
          <p:nvPr/>
        </p:nvCxnSpPr>
        <p:spPr>
          <a:xfrm flipH="1">
            <a:off x="9708269" y="3126431"/>
            <a:ext cx="496118" cy="156168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B067667-8546-AC30-D2DF-31B818E489BF}"/>
              </a:ext>
            </a:extLst>
          </p:cNvPr>
          <p:cNvCxnSpPr>
            <a:cxnSpLocks/>
            <a:stCxn id="12" idx="3"/>
            <a:endCxn id="7" idx="0"/>
          </p:cNvCxnSpPr>
          <p:nvPr/>
        </p:nvCxnSpPr>
        <p:spPr>
          <a:xfrm flipH="1">
            <a:off x="9708269" y="3701391"/>
            <a:ext cx="1473836" cy="98672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846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789F4-4C14-0B1D-7F01-36DE23653284}"/>
              </a:ext>
            </a:extLst>
          </p:cNvPr>
          <p:cNvSpPr>
            <a:spLocks noGrp="1"/>
          </p:cNvSpPr>
          <p:nvPr>
            <p:ph type="title"/>
          </p:nvPr>
        </p:nvSpPr>
        <p:spPr/>
        <p:txBody>
          <a:bodyPr/>
          <a:lstStyle/>
          <a:p>
            <a:r>
              <a:rPr lang="en-US" sz="3600" dirty="0">
                <a:solidFill>
                  <a:schemeClr val="accent2">
                    <a:lumMod val="75000"/>
                  </a:schemeClr>
                </a:solidFill>
                <a:latin typeface="Plantagenet Cherokee" panose="020B0604020202020204" pitchFamily="18" charset="0"/>
              </a:rPr>
              <a:t>Decentralization Generally</a:t>
            </a:r>
          </a:p>
        </p:txBody>
      </p:sp>
      <p:sp>
        <p:nvSpPr>
          <p:cNvPr id="3" name="Content Placeholder 2">
            <a:extLst>
              <a:ext uri="{FF2B5EF4-FFF2-40B4-BE49-F238E27FC236}">
                <a16:creationId xmlns:a16="http://schemas.microsoft.com/office/drawing/2014/main" id="{51D6343E-50FD-0DB0-C7CA-2436F7621E23}"/>
              </a:ext>
            </a:extLst>
          </p:cNvPr>
          <p:cNvSpPr>
            <a:spLocks noGrp="1"/>
          </p:cNvSpPr>
          <p:nvPr>
            <p:ph idx="1"/>
          </p:nvPr>
        </p:nvSpPr>
        <p:spPr>
          <a:xfrm>
            <a:off x="838200" y="1825625"/>
            <a:ext cx="9044836" cy="4351338"/>
          </a:xfrm>
        </p:spPr>
        <p:txBody>
          <a:bodyPr/>
          <a:lstStyle/>
          <a:p>
            <a:pPr marL="0" indent="0">
              <a:buNone/>
            </a:pPr>
            <a:r>
              <a:rPr lang="en-US" dirty="0"/>
              <a:t>Common elements of decentralized networks</a:t>
            </a:r>
          </a:p>
        </p:txBody>
      </p:sp>
      <p:sp>
        <p:nvSpPr>
          <p:cNvPr id="6" name="Rectangle 5">
            <a:extLst>
              <a:ext uri="{FF2B5EF4-FFF2-40B4-BE49-F238E27FC236}">
                <a16:creationId xmlns:a16="http://schemas.microsoft.com/office/drawing/2014/main" id="{E86BCF78-3990-DA4F-7791-B997CE19693A}"/>
              </a:ext>
            </a:extLst>
          </p:cNvPr>
          <p:cNvSpPr/>
          <p:nvPr/>
        </p:nvSpPr>
        <p:spPr>
          <a:xfrm>
            <a:off x="5181599" y="4688114"/>
            <a:ext cx="1683657"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tx1"/>
                </a:solidFill>
              </a:rPr>
              <a:t>Instance2</a:t>
            </a:r>
            <a:endParaRPr lang="en-US" sz="2400" dirty="0">
              <a:solidFill>
                <a:schemeClr val="tx1"/>
              </a:solidFill>
            </a:endParaRPr>
          </a:p>
        </p:txBody>
      </p:sp>
      <p:sp>
        <p:nvSpPr>
          <p:cNvPr id="7" name="Rectangle 6">
            <a:extLst>
              <a:ext uri="{FF2B5EF4-FFF2-40B4-BE49-F238E27FC236}">
                <a16:creationId xmlns:a16="http://schemas.microsoft.com/office/drawing/2014/main" id="{1EE46CD3-63C4-EB61-CF4F-A996FE298379}"/>
              </a:ext>
            </a:extLst>
          </p:cNvPr>
          <p:cNvSpPr/>
          <p:nvPr/>
        </p:nvSpPr>
        <p:spPr>
          <a:xfrm>
            <a:off x="8866440" y="4688114"/>
            <a:ext cx="1683657"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tx1"/>
                </a:solidFill>
              </a:rPr>
              <a:t>Instance2</a:t>
            </a:r>
            <a:endParaRPr lang="en-US" sz="2400" dirty="0">
              <a:solidFill>
                <a:schemeClr val="tx1"/>
              </a:solidFill>
            </a:endParaRPr>
          </a:p>
        </p:txBody>
      </p:sp>
      <p:sp>
        <p:nvSpPr>
          <p:cNvPr id="10" name="TextBox 9">
            <a:extLst>
              <a:ext uri="{FF2B5EF4-FFF2-40B4-BE49-F238E27FC236}">
                <a16:creationId xmlns:a16="http://schemas.microsoft.com/office/drawing/2014/main" id="{C7FD8265-7B9F-1232-8DFD-9881528431AB}"/>
              </a:ext>
            </a:extLst>
          </p:cNvPr>
          <p:cNvSpPr txBox="1"/>
          <p:nvPr/>
        </p:nvSpPr>
        <p:spPr>
          <a:xfrm>
            <a:off x="838200" y="2490994"/>
            <a:ext cx="4343399" cy="3416320"/>
          </a:xfrm>
          <a:prstGeom prst="rect">
            <a:avLst/>
          </a:prstGeom>
          <a:noFill/>
        </p:spPr>
        <p:txBody>
          <a:bodyPr wrap="square" rtlCol="0">
            <a:spAutoFit/>
          </a:bodyPr>
          <a:lstStyle/>
          <a:p>
            <a:r>
              <a:rPr lang="en-CA" sz="2400" i="1" dirty="0">
                <a:solidFill>
                  <a:schemeClr val="accent2">
                    <a:lumMod val="75000"/>
                  </a:schemeClr>
                </a:solidFill>
              </a:rPr>
              <a:t>User Addresses </a:t>
            </a:r>
            <a:endParaRPr lang="en-CA" sz="2400" i="1" dirty="0"/>
          </a:p>
          <a:p>
            <a:endParaRPr lang="en-CA" sz="2400" i="1" dirty="0"/>
          </a:p>
          <a:p>
            <a:r>
              <a:rPr lang="en-CA" sz="2400" dirty="0"/>
              <a:t>Combine user name and instance address:</a:t>
            </a:r>
          </a:p>
          <a:p>
            <a:endParaRPr lang="en-CA" sz="2400" dirty="0"/>
          </a:p>
          <a:p>
            <a:r>
              <a:rPr lang="en-CA" sz="2400" dirty="0"/>
              <a:t>@U1@Instance2</a:t>
            </a:r>
          </a:p>
          <a:p>
            <a:endParaRPr lang="en-CA" sz="2400" dirty="0"/>
          </a:p>
          <a:p>
            <a:r>
              <a:rPr lang="en-CA" sz="2400" dirty="0"/>
              <a:t>@U2@Instance1</a:t>
            </a:r>
            <a:endParaRPr lang="en-US" sz="2400" dirty="0"/>
          </a:p>
          <a:p>
            <a:endParaRPr lang="en-CA" sz="2400" dirty="0"/>
          </a:p>
        </p:txBody>
      </p:sp>
      <p:sp>
        <p:nvSpPr>
          <p:cNvPr id="4" name="Arrow: Left-Right 3">
            <a:extLst>
              <a:ext uri="{FF2B5EF4-FFF2-40B4-BE49-F238E27FC236}">
                <a16:creationId xmlns:a16="http://schemas.microsoft.com/office/drawing/2014/main" id="{85D82818-A904-FC65-1A4D-F16BBE89D866}"/>
              </a:ext>
            </a:extLst>
          </p:cNvPr>
          <p:cNvSpPr/>
          <p:nvPr/>
        </p:nvSpPr>
        <p:spPr>
          <a:xfrm>
            <a:off x="6865256" y="5050971"/>
            <a:ext cx="2001184" cy="493486"/>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Right 4">
            <a:extLst>
              <a:ext uri="{FF2B5EF4-FFF2-40B4-BE49-F238E27FC236}">
                <a16:creationId xmlns:a16="http://schemas.microsoft.com/office/drawing/2014/main" id="{8B13B65C-CEC7-F549-C08A-E9A95194BD5C}"/>
              </a:ext>
            </a:extLst>
          </p:cNvPr>
          <p:cNvSpPr/>
          <p:nvPr/>
        </p:nvSpPr>
        <p:spPr>
          <a:xfrm rot="4050560">
            <a:off x="5540992" y="6611257"/>
            <a:ext cx="2001184" cy="493486"/>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Right 7">
            <a:extLst>
              <a:ext uri="{FF2B5EF4-FFF2-40B4-BE49-F238E27FC236}">
                <a16:creationId xmlns:a16="http://schemas.microsoft.com/office/drawing/2014/main" id="{06C4ACB0-994A-235E-339E-2F7633B76EAE}"/>
              </a:ext>
            </a:extLst>
          </p:cNvPr>
          <p:cNvSpPr/>
          <p:nvPr/>
        </p:nvSpPr>
        <p:spPr>
          <a:xfrm rot="6257826">
            <a:off x="8729777" y="6691107"/>
            <a:ext cx="2001184" cy="493486"/>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0F97900-9075-FD66-E065-FE88312D487F}"/>
              </a:ext>
            </a:extLst>
          </p:cNvPr>
          <p:cNvSpPr/>
          <p:nvPr/>
        </p:nvSpPr>
        <p:spPr>
          <a:xfrm>
            <a:off x="5437671" y="2673279"/>
            <a:ext cx="847323" cy="8769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U1</a:t>
            </a:r>
            <a:endParaRPr lang="en-US" dirty="0">
              <a:solidFill>
                <a:schemeClr val="tx1"/>
              </a:solidFill>
            </a:endParaRPr>
          </a:p>
        </p:txBody>
      </p:sp>
      <p:sp>
        <p:nvSpPr>
          <p:cNvPr id="11" name="Oval 10">
            <a:extLst>
              <a:ext uri="{FF2B5EF4-FFF2-40B4-BE49-F238E27FC236}">
                <a16:creationId xmlns:a16="http://schemas.microsoft.com/office/drawing/2014/main" id="{3DEEFC07-D71F-87BE-9026-4DB0E49857BD}"/>
              </a:ext>
            </a:extLst>
          </p:cNvPr>
          <p:cNvSpPr/>
          <p:nvPr/>
        </p:nvSpPr>
        <p:spPr>
          <a:xfrm>
            <a:off x="6876724" y="2689292"/>
            <a:ext cx="847323" cy="8769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U2</a:t>
            </a:r>
            <a:endParaRPr lang="en-US" dirty="0">
              <a:solidFill>
                <a:schemeClr val="tx1"/>
              </a:solidFill>
            </a:endParaRPr>
          </a:p>
        </p:txBody>
      </p:sp>
      <p:sp>
        <p:nvSpPr>
          <p:cNvPr id="12" name="Oval 11">
            <a:extLst>
              <a:ext uri="{FF2B5EF4-FFF2-40B4-BE49-F238E27FC236}">
                <a16:creationId xmlns:a16="http://schemas.microsoft.com/office/drawing/2014/main" id="{8963380E-78E5-087F-D5B9-1789EBCDB8CD}"/>
              </a:ext>
            </a:extLst>
          </p:cNvPr>
          <p:cNvSpPr/>
          <p:nvPr/>
        </p:nvSpPr>
        <p:spPr>
          <a:xfrm>
            <a:off x="11058017" y="2952843"/>
            <a:ext cx="847323" cy="8769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U3</a:t>
            </a:r>
            <a:endParaRPr lang="en-US" dirty="0">
              <a:solidFill>
                <a:schemeClr val="tx1"/>
              </a:solidFill>
            </a:endParaRPr>
          </a:p>
        </p:txBody>
      </p:sp>
      <p:sp>
        <p:nvSpPr>
          <p:cNvPr id="13" name="Oval 12">
            <a:extLst>
              <a:ext uri="{FF2B5EF4-FFF2-40B4-BE49-F238E27FC236}">
                <a16:creationId xmlns:a16="http://schemas.microsoft.com/office/drawing/2014/main" id="{122A04D2-07DE-AAC0-5604-6A2417ED9009}"/>
              </a:ext>
            </a:extLst>
          </p:cNvPr>
          <p:cNvSpPr/>
          <p:nvPr/>
        </p:nvSpPr>
        <p:spPr>
          <a:xfrm>
            <a:off x="8606373" y="1825625"/>
            <a:ext cx="847323" cy="8769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U1</a:t>
            </a:r>
            <a:endParaRPr lang="en-US" dirty="0">
              <a:solidFill>
                <a:schemeClr val="tx1"/>
              </a:solidFill>
            </a:endParaRPr>
          </a:p>
        </p:txBody>
      </p:sp>
      <p:sp>
        <p:nvSpPr>
          <p:cNvPr id="14" name="Oval 13">
            <a:extLst>
              <a:ext uri="{FF2B5EF4-FFF2-40B4-BE49-F238E27FC236}">
                <a16:creationId xmlns:a16="http://schemas.microsoft.com/office/drawing/2014/main" id="{794F3DFB-352E-AE5D-96D9-65C79E416073}"/>
              </a:ext>
            </a:extLst>
          </p:cNvPr>
          <p:cNvSpPr/>
          <p:nvPr/>
        </p:nvSpPr>
        <p:spPr>
          <a:xfrm>
            <a:off x="9954622" y="2282734"/>
            <a:ext cx="847323" cy="8769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U2</a:t>
            </a:r>
            <a:endParaRPr lang="en-US" sz="2800" dirty="0">
              <a:solidFill>
                <a:schemeClr val="tx1"/>
              </a:solidFill>
            </a:endParaRPr>
          </a:p>
        </p:txBody>
      </p:sp>
      <p:cxnSp>
        <p:nvCxnSpPr>
          <p:cNvPr id="16" name="Straight Connector 15">
            <a:extLst>
              <a:ext uri="{FF2B5EF4-FFF2-40B4-BE49-F238E27FC236}">
                <a16:creationId xmlns:a16="http://schemas.microsoft.com/office/drawing/2014/main" id="{A9EDA368-5450-630F-00EF-9042CAF1788F}"/>
              </a:ext>
            </a:extLst>
          </p:cNvPr>
          <p:cNvCxnSpPr>
            <a:stCxn id="9" idx="4"/>
            <a:endCxn id="6" idx="0"/>
          </p:cNvCxnSpPr>
          <p:nvPr/>
        </p:nvCxnSpPr>
        <p:spPr>
          <a:xfrm>
            <a:off x="5861333" y="3550258"/>
            <a:ext cx="162095" cy="11378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3C0607D-B571-D606-21A6-40419A54EDFC}"/>
              </a:ext>
            </a:extLst>
          </p:cNvPr>
          <p:cNvCxnSpPr>
            <a:cxnSpLocks/>
            <a:endCxn id="6" idx="0"/>
          </p:cNvCxnSpPr>
          <p:nvPr/>
        </p:nvCxnSpPr>
        <p:spPr>
          <a:xfrm flipH="1">
            <a:off x="6023428" y="3478772"/>
            <a:ext cx="1033814" cy="12093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CC84D1B-29FF-0217-280F-1FB02242DD66}"/>
              </a:ext>
            </a:extLst>
          </p:cNvPr>
          <p:cNvCxnSpPr>
            <a:cxnSpLocks/>
            <a:endCxn id="7" idx="0"/>
          </p:cNvCxnSpPr>
          <p:nvPr/>
        </p:nvCxnSpPr>
        <p:spPr>
          <a:xfrm>
            <a:off x="9018841" y="2702604"/>
            <a:ext cx="689428" cy="19855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15C477E-94EE-205E-C504-AECC52A5E9EF}"/>
              </a:ext>
            </a:extLst>
          </p:cNvPr>
          <p:cNvCxnSpPr>
            <a:cxnSpLocks/>
            <a:endCxn id="7" idx="0"/>
          </p:cNvCxnSpPr>
          <p:nvPr/>
        </p:nvCxnSpPr>
        <p:spPr>
          <a:xfrm flipH="1">
            <a:off x="9708269" y="3126431"/>
            <a:ext cx="496118" cy="15616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B067667-8546-AC30-D2DF-31B818E489BF}"/>
              </a:ext>
            </a:extLst>
          </p:cNvPr>
          <p:cNvCxnSpPr>
            <a:cxnSpLocks/>
            <a:stCxn id="12" idx="3"/>
            <a:endCxn id="7" idx="0"/>
          </p:cNvCxnSpPr>
          <p:nvPr/>
        </p:nvCxnSpPr>
        <p:spPr>
          <a:xfrm flipH="1">
            <a:off x="9708269" y="3701391"/>
            <a:ext cx="1473836" cy="986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D313F83-0FFC-6600-A916-052030B5B1F8}"/>
              </a:ext>
            </a:extLst>
          </p:cNvPr>
          <p:cNvSpPr txBox="1"/>
          <p:nvPr/>
        </p:nvSpPr>
        <p:spPr>
          <a:xfrm>
            <a:off x="6254762" y="4357138"/>
            <a:ext cx="1611086" cy="369332"/>
          </a:xfrm>
          <a:prstGeom prst="rect">
            <a:avLst/>
          </a:prstGeom>
          <a:noFill/>
        </p:spPr>
        <p:txBody>
          <a:bodyPr wrap="square">
            <a:spAutoFit/>
          </a:bodyPr>
          <a:lstStyle/>
          <a:p>
            <a:r>
              <a:rPr lang="en-CA" sz="1800" dirty="0">
                <a:solidFill>
                  <a:schemeClr val="accent2">
                    <a:lumMod val="75000"/>
                  </a:schemeClr>
                </a:solidFill>
              </a:rPr>
              <a:t>Instance1.com</a:t>
            </a:r>
            <a:endParaRPr lang="en-US" dirty="0">
              <a:solidFill>
                <a:schemeClr val="accent2">
                  <a:lumMod val="75000"/>
                </a:schemeClr>
              </a:solidFill>
            </a:endParaRPr>
          </a:p>
        </p:txBody>
      </p:sp>
      <p:sp>
        <p:nvSpPr>
          <p:cNvPr id="22" name="TextBox 21">
            <a:extLst>
              <a:ext uri="{FF2B5EF4-FFF2-40B4-BE49-F238E27FC236}">
                <a16:creationId xmlns:a16="http://schemas.microsoft.com/office/drawing/2014/main" id="{805CE5CB-A572-4552-7ECA-36D85C7B53F6}"/>
              </a:ext>
            </a:extLst>
          </p:cNvPr>
          <p:cNvSpPr txBox="1"/>
          <p:nvPr/>
        </p:nvSpPr>
        <p:spPr>
          <a:xfrm>
            <a:off x="10140960" y="4352064"/>
            <a:ext cx="1611086" cy="369332"/>
          </a:xfrm>
          <a:prstGeom prst="rect">
            <a:avLst/>
          </a:prstGeom>
          <a:noFill/>
        </p:spPr>
        <p:txBody>
          <a:bodyPr wrap="square">
            <a:spAutoFit/>
          </a:bodyPr>
          <a:lstStyle/>
          <a:p>
            <a:r>
              <a:rPr lang="en-CA" sz="1800" dirty="0">
                <a:solidFill>
                  <a:schemeClr val="accent2">
                    <a:lumMod val="75000"/>
                  </a:schemeClr>
                </a:solidFill>
              </a:rPr>
              <a:t>Instance2.com</a:t>
            </a:r>
            <a:endParaRPr lang="en-US" dirty="0">
              <a:solidFill>
                <a:schemeClr val="accent2">
                  <a:lumMod val="75000"/>
                </a:schemeClr>
              </a:solidFill>
            </a:endParaRPr>
          </a:p>
        </p:txBody>
      </p:sp>
      <p:sp>
        <p:nvSpPr>
          <p:cNvPr id="24" name="TextBox 23">
            <a:extLst>
              <a:ext uri="{FF2B5EF4-FFF2-40B4-BE49-F238E27FC236}">
                <a16:creationId xmlns:a16="http://schemas.microsoft.com/office/drawing/2014/main" id="{119AACBE-535F-4F57-9AD0-7FF23567076F}"/>
              </a:ext>
            </a:extLst>
          </p:cNvPr>
          <p:cNvSpPr txBox="1"/>
          <p:nvPr/>
        </p:nvSpPr>
        <p:spPr>
          <a:xfrm>
            <a:off x="5774131" y="2340916"/>
            <a:ext cx="711200" cy="369332"/>
          </a:xfrm>
          <a:prstGeom prst="rect">
            <a:avLst/>
          </a:prstGeom>
          <a:noFill/>
        </p:spPr>
        <p:txBody>
          <a:bodyPr wrap="square">
            <a:spAutoFit/>
          </a:bodyPr>
          <a:lstStyle/>
          <a:p>
            <a:r>
              <a:rPr lang="en-CA" sz="1800" dirty="0">
                <a:solidFill>
                  <a:srgbClr val="C00000"/>
                </a:solidFill>
              </a:rPr>
              <a:t>@U1</a:t>
            </a:r>
            <a:endParaRPr lang="en-US" dirty="0">
              <a:solidFill>
                <a:srgbClr val="C00000"/>
              </a:solidFill>
            </a:endParaRPr>
          </a:p>
        </p:txBody>
      </p:sp>
      <p:sp>
        <p:nvSpPr>
          <p:cNvPr id="25" name="TextBox 24">
            <a:extLst>
              <a:ext uri="{FF2B5EF4-FFF2-40B4-BE49-F238E27FC236}">
                <a16:creationId xmlns:a16="http://schemas.microsoft.com/office/drawing/2014/main" id="{AD7AEB1D-3017-A858-3A73-BCC46FB5B518}"/>
              </a:ext>
            </a:extLst>
          </p:cNvPr>
          <p:cNvSpPr txBox="1"/>
          <p:nvPr/>
        </p:nvSpPr>
        <p:spPr>
          <a:xfrm>
            <a:off x="9098096" y="1536157"/>
            <a:ext cx="711200" cy="369332"/>
          </a:xfrm>
          <a:prstGeom prst="rect">
            <a:avLst/>
          </a:prstGeom>
          <a:noFill/>
        </p:spPr>
        <p:txBody>
          <a:bodyPr wrap="square">
            <a:spAutoFit/>
          </a:bodyPr>
          <a:lstStyle/>
          <a:p>
            <a:r>
              <a:rPr lang="en-CA" sz="1800" dirty="0">
                <a:solidFill>
                  <a:srgbClr val="C00000"/>
                </a:solidFill>
              </a:rPr>
              <a:t>@U1</a:t>
            </a:r>
            <a:endParaRPr lang="en-US" dirty="0">
              <a:solidFill>
                <a:srgbClr val="C00000"/>
              </a:solidFill>
            </a:endParaRPr>
          </a:p>
        </p:txBody>
      </p:sp>
      <p:sp>
        <p:nvSpPr>
          <p:cNvPr id="26" name="TextBox 25">
            <a:extLst>
              <a:ext uri="{FF2B5EF4-FFF2-40B4-BE49-F238E27FC236}">
                <a16:creationId xmlns:a16="http://schemas.microsoft.com/office/drawing/2014/main" id="{3BD47B72-EE6F-2A9C-E165-4DEA46721FE4}"/>
              </a:ext>
            </a:extLst>
          </p:cNvPr>
          <p:cNvSpPr txBox="1"/>
          <p:nvPr/>
        </p:nvSpPr>
        <p:spPr>
          <a:xfrm>
            <a:off x="7536689" y="2507823"/>
            <a:ext cx="711200" cy="369332"/>
          </a:xfrm>
          <a:prstGeom prst="rect">
            <a:avLst/>
          </a:prstGeom>
          <a:noFill/>
        </p:spPr>
        <p:txBody>
          <a:bodyPr wrap="square">
            <a:spAutoFit/>
          </a:bodyPr>
          <a:lstStyle/>
          <a:p>
            <a:r>
              <a:rPr lang="en-CA" sz="1800" dirty="0">
                <a:solidFill>
                  <a:srgbClr val="C00000"/>
                </a:solidFill>
              </a:rPr>
              <a:t>@U2</a:t>
            </a:r>
            <a:endParaRPr lang="en-US" dirty="0">
              <a:solidFill>
                <a:srgbClr val="C00000"/>
              </a:solidFill>
            </a:endParaRPr>
          </a:p>
        </p:txBody>
      </p:sp>
      <p:sp>
        <p:nvSpPr>
          <p:cNvPr id="27" name="TextBox 26">
            <a:extLst>
              <a:ext uri="{FF2B5EF4-FFF2-40B4-BE49-F238E27FC236}">
                <a16:creationId xmlns:a16="http://schemas.microsoft.com/office/drawing/2014/main" id="{0EA6D619-B6F1-DE9B-D012-1B2B4FB637D9}"/>
              </a:ext>
            </a:extLst>
          </p:cNvPr>
          <p:cNvSpPr txBox="1"/>
          <p:nvPr/>
        </p:nvSpPr>
        <p:spPr>
          <a:xfrm>
            <a:off x="10378864" y="1952433"/>
            <a:ext cx="711200" cy="369332"/>
          </a:xfrm>
          <a:prstGeom prst="rect">
            <a:avLst/>
          </a:prstGeom>
          <a:noFill/>
        </p:spPr>
        <p:txBody>
          <a:bodyPr wrap="square">
            <a:spAutoFit/>
          </a:bodyPr>
          <a:lstStyle/>
          <a:p>
            <a:r>
              <a:rPr lang="en-CA" sz="1800" dirty="0">
                <a:solidFill>
                  <a:srgbClr val="C00000"/>
                </a:solidFill>
              </a:rPr>
              <a:t>@U2</a:t>
            </a:r>
            <a:endParaRPr lang="en-US" dirty="0">
              <a:solidFill>
                <a:srgbClr val="C00000"/>
              </a:solidFill>
            </a:endParaRPr>
          </a:p>
        </p:txBody>
      </p:sp>
      <p:sp>
        <p:nvSpPr>
          <p:cNvPr id="28" name="TextBox 27">
            <a:extLst>
              <a:ext uri="{FF2B5EF4-FFF2-40B4-BE49-F238E27FC236}">
                <a16:creationId xmlns:a16="http://schemas.microsoft.com/office/drawing/2014/main" id="{5BEF0523-659D-B807-743E-B93643F63319}"/>
              </a:ext>
            </a:extLst>
          </p:cNvPr>
          <p:cNvSpPr txBox="1"/>
          <p:nvPr/>
        </p:nvSpPr>
        <p:spPr>
          <a:xfrm>
            <a:off x="11314268" y="2585834"/>
            <a:ext cx="711200" cy="369332"/>
          </a:xfrm>
          <a:prstGeom prst="rect">
            <a:avLst/>
          </a:prstGeom>
          <a:noFill/>
        </p:spPr>
        <p:txBody>
          <a:bodyPr wrap="square">
            <a:spAutoFit/>
          </a:bodyPr>
          <a:lstStyle/>
          <a:p>
            <a:r>
              <a:rPr lang="en-CA" sz="1800" dirty="0">
                <a:solidFill>
                  <a:srgbClr val="C00000"/>
                </a:solidFill>
              </a:rPr>
              <a:t>@U3</a:t>
            </a:r>
            <a:endParaRPr lang="en-US" dirty="0">
              <a:solidFill>
                <a:srgbClr val="C00000"/>
              </a:solidFill>
            </a:endParaRPr>
          </a:p>
        </p:txBody>
      </p:sp>
    </p:spTree>
    <p:extLst>
      <p:ext uri="{BB962C8B-B14F-4D97-AF65-F5344CB8AC3E}">
        <p14:creationId xmlns:p14="http://schemas.microsoft.com/office/powerpoint/2010/main" val="3871161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789F4-4C14-0B1D-7F01-36DE23653284}"/>
              </a:ext>
            </a:extLst>
          </p:cNvPr>
          <p:cNvSpPr>
            <a:spLocks noGrp="1"/>
          </p:cNvSpPr>
          <p:nvPr>
            <p:ph type="title"/>
          </p:nvPr>
        </p:nvSpPr>
        <p:spPr/>
        <p:txBody>
          <a:bodyPr/>
          <a:lstStyle/>
          <a:p>
            <a:r>
              <a:rPr lang="en-US" sz="3600" dirty="0">
                <a:solidFill>
                  <a:schemeClr val="accent2">
                    <a:lumMod val="75000"/>
                  </a:schemeClr>
                </a:solidFill>
                <a:latin typeface="Plantagenet Cherokee" panose="020B0604020202020204" pitchFamily="18" charset="0"/>
              </a:rPr>
              <a:t>Decentralization Generally</a:t>
            </a:r>
          </a:p>
        </p:txBody>
      </p:sp>
      <p:sp>
        <p:nvSpPr>
          <p:cNvPr id="3" name="Content Placeholder 2">
            <a:extLst>
              <a:ext uri="{FF2B5EF4-FFF2-40B4-BE49-F238E27FC236}">
                <a16:creationId xmlns:a16="http://schemas.microsoft.com/office/drawing/2014/main" id="{51D6343E-50FD-0DB0-C7CA-2436F7621E23}"/>
              </a:ext>
            </a:extLst>
          </p:cNvPr>
          <p:cNvSpPr>
            <a:spLocks noGrp="1"/>
          </p:cNvSpPr>
          <p:nvPr>
            <p:ph idx="1"/>
          </p:nvPr>
        </p:nvSpPr>
        <p:spPr>
          <a:xfrm>
            <a:off x="838200" y="1825625"/>
            <a:ext cx="9044836" cy="4351338"/>
          </a:xfrm>
        </p:spPr>
        <p:txBody>
          <a:bodyPr/>
          <a:lstStyle/>
          <a:p>
            <a:pPr marL="0" indent="0">
              <a:buNone/>
            </a:pPr>
            <a:r>
              <a:rPr lang="en-US" dirty="0"/>
              <a:t>Common elements of decentralized networks</a:t>
            </a:r>
          </a:p>
        </p:txBody>
      </p:sp>
      <p:sp>
        <p:nvSpPr>
          <p:cNvPr id="6" name="Rectangle 5">
            <a:extLst>
              <a:ext uri="{FF2B5EF4-FFF2-40B4-BE49-F238E27FC236}">
                <a16:creationId xmlns:a16="http://schemas.microsoft.com/office/drawing/2014/main" id="{E86BCF78-3990-DA4F-7791-B997CE19693A}"/>
              </a:ext>
            </a:extLst>
          </p:cNvPr>
          <p:cNvSpPr/>
          <p:nvPr/>
        </p:nvSpPr>
        <p:spPr>
          <a:xfrm>
            <a:off x="5181599" y="4688114"/>
            <a:ext cx="1683657"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tx1"/>
                </a:solidFill>
              </a:rPr>
              <a:t>Instance2</a:t>
            </a:r>
            <a:endParaRPr lang="en-US" sz="2400" dirty="0">
              <a:solidFill>
                <a:schemeClr val="tx1"/>
              </a:solidFill>
            </a:endParaRPr>
          </a:p>
        </p:txBody>
      </p:sp>
      <p:sp>
        <p:nvSpPr>
          <p:cNvPr id="7" name="Rectangle 6">
            <a:extLst>
              <a:ext uri="{FF2B5EF4-FFF2-40B4-BE49-F238E27FC236}">
                <a16:creationId xmlns:a16="http://schemas.microsoft.com/office/drawing/2014/main" id="{1EE46CD3-63C4-EB61-CF4F-A996FE298379}"/>
              </a:ext>
            </a:extLst>
          </p:cNvPr>
          <p:cNvSpPr/>
          <p:nvPr/>
        </p:nvSpPr>
        <p:spPr>
          <a:xfrm>
            <a:off x="8866440" y="4688114"/>
            <a:ext cx="1683657"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tx1"/>
                </a:solidFill>
              </a:rPr>
              <a:t>Instance2</a:t>
            </a:r>
            <a:endParaRPr lang="en-US" sz="2400" dirty="0">
              <a:solidFill>
                <a:schemeClr val="tx1"/>
              </a:solidFill>
            </a:endParaRPr>
          </a:p>
        </p:txBody>
      </p:sp>
      <p:sp>
        <p:nvSpPr>
          <p:cNvPr id="10" name="TextBox 9">
            <a:extLst>
              <a:ext uri="{FF2B5EF4-FFF2-40B4-BE49-F238E27FC236}">
                <a16:creationId xmlns:a16="http://schemas.microsoft.com/office/drawing/2014/main" id="{C7FD8265-7B9F-1232-8DFD-9881528431AB}"/>
              </a:ext>
            </a:extLst>
          </p:cNvPr>
          <p:cNvSpPr txBox="1"/>
          <p:nvPr/>
        </p:nvSpPr>
        <p:spPr>
          <a:xfrm>
            <a:off x="838200" y="2490994"/>
            <a:ext cx="4343399" cy="4524315"/>
          </a:xfrm>
          <a:prstGeom prst="rect">
            <a:avLst/>
          </a:prstGeom>
          <a:noFill/>
        </p:spPr>
        <p:txBody>
          <a:bodyPr wrap="square" rtlCol="0">
            <a:spAutoFit/>
          </a:bodyPr>
          <a:lstStyle/>
          <a:p>
            <a:r>
              <a:rPr lang="en-CA" sz="2400" i="1" dirty="0">
                <a:solidFill>
                  <a:schemeClr val="accent2">
                    <a:lumMod val="75000"/>
                  </a:schemeClr>
                </a:solidFill>
              </a:rPr>
              <a:t>Clients </a:t>
            </a:r>
            <a:endParaRPr lang="en-CA" sz="2400" i="1" dirty="0"/>
          </a:p>
          <a:p>
            <a:endParaRPr lang="en-CA" sz="2400" i="1" dirty="0"/>
          </a:p>
          <a:p>
            <a:r>
              <a:rPr lang="en-CA" sz="2400" dirty="0"/>
              <a:t>Applications that connect you to instances. Mastodon clients:</a:t>
            </a:r>
          </a:p>
          <a:p>
            <a:pPr marL="342900" indent="-342900">
              <a:buFont typeface="Arial" panose="020B0604020202020204" pitchFamily="34" charset="0"/>
              <a:buChar char="•"/>
            </a:pPr>
            <a:r>
              <a:rPr lang="en-CA" sz="2400" dirty="0" err="1"/>
              <a:t>Tusky</a:t>
            </a:r>
            <a:endParaRPr lang="en-CA" sz="2400" dirty="0"/>
          </a:p>
          <a:p>
            <a:pPr marL="342900" indent="-342900">
              <a:buFont typeface="Arial" panose="020B0604020202020204" pitchFamily="34" charset="0"/>
              <a:buChar char="•"/>
            </a:pPr>
            <a:r>
              <a:rPr lang="en-CA" sz="2400" dirty="0"/>
              <a:t>Tooter</a:t>
            </a:r>
          </a:p>
          <a:p>
            <a:pPr marL="342900" indent="-342900">
              <a:buFont typeface="Arial" panose="020B0604020202020204" pitchFamily="34" charset="0"/>
              <a:buChar char="•"/>
            </a:pPr>
            <a:r>
              <a:rPr lang="en-CA" sz="2400" dirty="0"/>
              <a:t>Pinafore</a:t>
            </a:r>
          </a:p>
          <a:p>
            <a:pPr marL="342900" indent="-342900">
              <a:buFont typeface="Arial" panose="020B0604020202020204" pitchFamily="34" charset="0"/>
              <a:buChar char="•"/>
            </a:pPr>
            <a:r>
              <a:rPr lang="en-CA" sz="2400" dirty="0"/>
              <a:t>etc.</a:t>
            </a:r>
          </a:p>
          <a:p>
            <a:r>
              <a:rPr lang="en-CA" sz="2400" dirty="0"/>
              <a:t>Clients exist for iOS, Android, Desktop, Web, Sailfish… (or just use the default web site)</a:t>
            </a:r>
          </a:p>
          <a:p>
            <a:endParaRPr lang="en-CA" sz="2400" dirty="0"/>
          </a:p>
        </p:txBody>
      </p:sp>
      <p:sp>
        <p:nvSpPr>
          <p:cNvPr id="4" name="Arrow: Left-Right 3">
            <a:extLst>
              <a:ext uri="{FF2B5EF4-FFF2-40B4-BE49-F238E27FC236}">
                <a16:creationId xmlns:a16="http://schemas.microsoft.com/office/drawing/2014/main" id="{85D82818-A904-FC65-1A4D-F16BBE89D866}"/>
              </a:ext>
            </a:extLst>
          </p:cNvPr>
          <p:cNvSpPr/>
          <p:nvPr/>
        </p:nvSpPr>
        <p:spPr>
          <a:xfrm>
            <a:off x="6865256" y="5050971"/>
            <a:ext cx="2001184" cy="493486"/>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Right 4">
            <a:extLst>
              <a:ext uri="{FF2B5EF4-FFF2-40B4-BE49-F238E27FC236}">
                <a16:creationId xmlns:a16="http://schemas.microsoft.com/office/drawing/2014/main" id="{8B13B65C-CEC7-F549-C08A-E9A95194BD5C}"/>
              </a:ext>
            </a:extLst>
          </p:cNvPr>
          <p:cNvSpPr/>
          <p:nvPr/>
        </p:nvSpPr>
        <p:spPr>
          <a:xfrm rot="4050560">
            <a:off x="5540992" y="6611257"/>
            <a:ext cx="2001184" cy="493486"/>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Right 7">
            <a:extLst>
              <a:ext uri="{FF2B5EF4-FFF2-40B4-BE49-F238E27FC236}">
                <a16:creationId xmlns:a16="http://schemas.microsoft.com/office/drawing/2014/main" id="{06C4ACB0-994A-235E-339E-2F7633B76EAE}"/>
              </a:ext>
            </a:extLst>
          </p:cNvPr>
          <p:cNvSpPr/>
          <p:nvPr/>
        </p:nvSpPr>
        <p:spPr>
          <a:xfrm rot="6257826">
            <a:off x="8729777" y="6691107"/>
            <a:ext cx="2001184" cy="493486"/>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0F97900-9075-FD66-E065-FE88312D487F}"/>
              </a:ext>
            </a:extLst>
          </p:cNvPr>
          <p:cNvSpPr/>
          <p:nvPr/>
        </p:nvSpPr>
        <p:spPr>
          <a:xfrm>
            <a:off x="5437671" y="2673279"/>
            <a:ext cx="847323" cy="8769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U1</a:t>
            </a:r>
            <a:endParaRPr lang="en-US" dirty="0">
              <a:solidFill>
                <a:schemeClr val="tx1"/>
              </a:solidFill>
            </a:endParaRPr>
          </a:p>
        </p:txBody>
      </p:sp>
      <p:sp>
        <p:nvSpPr>
          <p:cNvPr id="11" name="Oval 10">
            <a:extLst>
              <a:ext uri="{FF2B5EF4-FFF2-40B4-BE49-F238E27FC236}">
                <a16:creationId xmlns:a16="http://schemas.microsoft.com/office/drawing/2014/main" id="{3DEEFC07-D71F-87BE-9026-4DB0E49857BD}"/>
              </a:ext>
            </a:extLst>
          </p:cNvPr>
          <p:cNvSpPr/>
          <p:nvPr/>
        </p:nvSpPr>
        <p:spPr>
          <a:xfrm>
            <a:off x="6876724" y="2689292"/>
            <a:ext cx="847323" cy="8769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U2</a:t>
            </a:r>
            <a:endParaRPr lang="en-US" dirty="0">
              <a:solidFill>
                <a:schemeClr val="tx1"/>
              </a:solidFill>
            </a:endParaRPr>
          </a:p>
        </p:txBody>
      </p:sp>
      <p:sp>
        <p:nvSpPr>
          <p:cNvPr id="12" name="Oval 11">
            <a:extLst>
              <a:ext uri="{FF2B5EF4-FFF2-40B4-BE49-F238E27FC236}">
                <a16:creationId xmlns:a16="http://schemas.microsoft.com/office/drawing/2014/main" id="{8963380E-78E5-087F-D5B9-1789EBCDB8CD}"/>
              </a:ext>
            </a:extLst>
          </p:cNvPr>
          <p:cNvSpPr/>
          <p:nvPr/>
        </p:nvSpPr>
        <p:spPr>
          <a:xfrm>
            <a:off x="11058017" y="2952843"/>
            <a:ext cx="847323" cy="8769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U3</a:t>
            </a:r>
            <a:endParaRPr lang="en-US" dirty="0">
              <a:solidFill>
                <a:schemeClr val="tx1"/>
              </a:solidFill>
            </a:endParaRPr>
          </a:p>
        </p:txBody>
      </p:sp>
      <p:sp>
        <p:nvSpPr>
          <p:cNvPr id="13" name="Oval 12">
            <a:extLst>
              <a:ext uri="{FF2B5EF4-FFF2-40B4-BE49-F238E27FC236}">
                <a16:creationId xmlns:a16="http://schemas.microsoft.com/office/drawing/2014/main" id="{122A04D2-07DE-AAC0-5604-6A2417ED9009}"/>
              </a:ext>
            </a:extLst>
          </p:cNvPr>
          <p:cNvSpPr/>
          <p:nvPr/>
        </p:nvSpPr>
        <p:spPr>
          <a:xfrm>
            <a:off x="8606373" y="1825625"/>
            <a:ext cx="847323" cy="8769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U1</a:t>
            </a:r>
            <a:endParaRPr lang="en-US" dirty="0">
              <a:solidFill>
                <a:schemeClr val="tx1"/>
              </a:solidFill>
            </a:endParaRPr>
          </a:p>
        </p:txBody>
      </p:sp>
      <p:sp>
        <p:nvSpPr>
          <p:cNvPr id="14" name="Oval 13">
            <a:extLst>
              <a:ext uri="{FF2B5EF4-FFF2-40B4-BE49-F238E27FC236}">
                <a16:creationId xmlns:a16="http://schemas.microsoft.com/office/drawing/2014/main" id="{794F3DFB-352E-AE5D-96D9-65C79E416073}"/>
              </a:ext>
            </a:extLst>
          </p:cNvPr>
          <p:cNvSpPr/>
          <p:nvPr/>
        </p:nvSpPr>
        <p:spPr>
          <a:xfrm>
            <a:off x="9954622" y="2282734"/>
            <a:ext cx="847323" cy="8769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U2</a:t>
            </a:r>
            <a:endParaRPr lang="en-US" sz="2800" dirty="0">
              <a:solidFill>
                <a:schemeClr val="tx1"/>
              </a:solidFill>
            </a:endParaRPr>
          </a:p>
        </p:txBody>
      </p:sp>
      <p:cxnSp>
        <p:nvCxnSpPr>
          <p:cNvPr id="16" name="Straight Connector 15">
            <a:extLst>
              <a:ext uri="{FF2B5EF4-FFF2-40B4-BE49-F238E27FC236}">
                <a16:creationId xmlns:a16="http://schemas.microsoft.com/office/drawing/2014/main" id="{A9EDA368-5450-630F-00EF-9042CAF1788F}"/>
              </a:ext>
            </a:extLst>
          </p:cNvPr>
          <p:cNvCxnSpPr>
            <a:stCxn id="9" idx="4"/>
            <a:endCxn id="6" idx="0"/>
          </p:cNvCxnSpPr>
          <p:nvPr/>
        </p:nvCxnSpPr>
        <p:spPr>
          <a:xfrm>
            <a:off x="5861333" y="3550258"/>
            <a:ext cx="162095" cy="11378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3C0607D-B571-D606-21A6-40419A54EDFC}"/>
              </a:ext>
            </a:extLst>
          </p:cNvPr>
          <p:cNvCxnSpPr>
            <a:cxnSpLocks/>
            <a:endCxn id="6" idx="0"/>
          </p:cNvCxnSpPr>
          <p:nvPr/>
        </p:nvCxnSpPr>
        <p:spPr>
          <a:xfrm flipH="1">
            <a:off x="6023428" y="3478772"/>
            <a:ext cx="1033814" cy="12093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CC84D1B-29FF-0217-280F-1FB02242DD66}"/>
              </a:ext>
            </a:extLst>
          </p:cNvPr>
          <p:cNvCxnSpPr>
            <a:cxnSpLocks/>
            <a:endCxn id="7" idx="0"/>
          </p:cNvCxnSpPr>
          <p:nvPr/>
        </p:nvCxnSpPr>
        <p:spPr>
          <a:xfrm>
            <a:off x="9018841" y="2702604"/>
            <a:ext cx="689428" cy="19855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15C477E-94EE-205E-C504-AECC52A5E9EF}"/>
              </a:ext>
            </a:extLst>
          </p:cNvPr>
          <p:cNvCxnSpPr>
            <a:cxnSpLocks/>
            <a:endCxn id="7" idx="0"/>
          </p:cNvCxnSpPr>
          <p:nvPr/>
        </p:nvCxnSpPr>
        <p:spPr>
          <a:xfrm flipH="1">
            <a:off x="9708269" y="3126431"/>
            <a:ext cx="496118" cy="15616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B067667-8546-AC30-D2DF-31B818E489BF}"/>
              </a:ext>
            </a:extLst>
          </p:cNvPr>
          <p:cNvCxnSpPr>
            <a:cxnSpLocks/>
            <a:stCxn id="12" idx="3"/>
            <a:endCxn id="7" idx="0"/>
          </p:cNvCxnSpPr>
          <p:nvPr/>
        </p:nvCxnSpPr>
        <p:spPr>
          <a:xfrm flipH="1">
            <a:off x="9708269" y="3701391"/>
            <a:ext cx="1473836" cy="986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FFE6445E-A1D4-2A0C-3F5F-E691DA31FB1D}"/>
              </a:ext>
            </a:extLst>
          </p:cNvPr>
          <p:cNvPicPr>
            <a:picLocks noChangeAspect="1"/>
          </p:cNvPicPr>
          <p:nvPr/>
        </p:nvPicPr>
        <p:blipFill>
          <a:blip r:embed="rId3"/>
          <a:stretch>
            <a:fillRect/>
          </a:stretch>
        </p:blipFill>
        <p:spPr>
          <a:xfrm>
            <a:off x="5611915" y="3735203"/>
            <a:ext cx="562053" cy="514422"/>
          </a:xfrm>
          <a:prstGeom prst="rect">
            <a:avLst/>
          </a:prstGeom>
        </p:spPr>
      </p:pic>
      <p:pic>
        <p:nvPicPr>
          <p:cNvPr id="30" name="Picture 29">
            <a:extLst>
              <a:ext uri="{FF2B5EF4-FFF2-40B4-BE49-F238E27FC236}">
                <a16:creationId xmlns:a16="http://schemas.microsoft.com/office/drawing/2014/main" id="{8FD84E6B-1CAE-8D64-4A31-BD91E9EF23C6}"/>
              </a:ext>
            </a:extLst>
          </p:cNvPr>
          <p:cNvPicPr>
            <a:picLocks noChangeAspect="1"/>
          </p:cNvPicPr>
          <p:nvPr/>
        </p:nvPicPr>
        <p:blipFill>
          <a:blip r:embed="rId3"/>
          <a:stretch>
            <a:fillRect/>
          </a:stretch>
        </p:blipFill>
        <p:spPr>
          <a:xfrm>
            <a:off x="8977798" y="3054993"/>
            <a:ext cx="562053" cy="514422"/>
          </a:xfrm>
          <a:prstGeom prst="rect">
            <a:avLst/>
          </a:prstGeom>
        </p:spPr>
      </p:pic>
      <p:pic>
        <p:nvPicPr>
          <p:cNvPr id="32" name="Picture 31">
            <a:extLst>
              <a:ext uri="{FF2B5EF4-FFF2-40B4-BE49-F238E27FC236}">
                <a16:creationId xmlns:a16="http://schemas.microsoft.com/office/drawing/2014/main" id="{6B70E2BA-318A-4BF8-F41E-16FB9E87099E}"/>
              </a:ext>
            </a:extLst>
          </p:cNvPr>
          <p:cNvPicPr>
            <a:picLocks noChangeAspect="1"/>
          </p:cNvPicPr>
          <p:nvPr/>
        </p:nvPicPr>
        <p:blipFill>
          <a:blip r:embed="rId4"/>
          <a:stretch>
            <a:fillRect/>
          </a:stretch>
        </p:blipFill>
        <p:spPr>
          <a:xfrm>
            <a:off x="6423386" y="3731693"/>
            <a:ext cx="562053" cy="514422"/>
          </a:xfrm>
          <a:prstGeom prst="rect">
            <a:avLst/>
          </a:prstGeom>
        </p:spPr>
      </p:pic>
      <p:pic>
        <p:nvPicPr>
          <p:cNvPr id="34" name="Picture 33">
            <a:extLst>
              <a:ext uri="{FF2B5EF4-FFF2-40B4-BE49-F238E27FC236}">
                <a16:creationId xmlns:a16="http://schemas.microsoft.com/office/drawing/2014/main" id="{27653D5D-9680-431F-34F6-2CBB71827B92}"/>
              </a:ext>
            </a:extLst>
          </p:cNvPr>
          <p:cNvPicPr>
            <a:picLocks noChangeAspect="1"/>
          </p:cNvPicPr>
          <p:nvPr/>
        </p:nvPicPr>
        <p:blipFill>
          <a:blip r:embed="rId4"/>
          <a:stretch>
            <a:fillRect/>
          </a:stretch>
        </p:blipFill>
        <p:spPr>
          <a:xfrm>
            <a:off x="9789045" y="3455821"/>
            <a:ext cx="562053" cy="514422"/>
          </a:xfrm>
          <a:prstGeom prst="rect">
            <a:avLst/>
          </a:prstGeom>
        </p:spPr>
      </p:pic>
      <p:pic>
        <p:nvPicPr>
          <p:cNvPr id="36" name="Picture 35">
            <a:extLst>
              <a:ext uri="{FF2B5EF4-FFF2-40B4-BE49-F238E27FC236}">
                <a16:creationId xmlns:a16="http://schemas.microsoft.com/office/drawing/2014/main" id="{54E2A640-C602-2392-32A0-138CD6C488AC}"/>
              </a:ext>
            </a:extLst>
          </p:cNvPr>
          <p:cNvPicPr>
            <a:picLocks noChangeAspect="1"/>
          </p:cNvPicPr>
          <p:nvPr/>
        </p:nvPicPr>
        <p:blipFill>
          <a:blip r:embed="rId5"/>
          <a:stretch>
            <a:fillRect/>
          </a:stretch>
        </p:blipFill>
        <p:spPr>
          <a:xfrm>
            <a:off x="10468793" y="3796059"/>
            <a:ext cx="504895" cy="514422"/>
          </a:xfrm>
          <a:prstGeom prst="rect">
            <a:avLst/>
          </a:prstGeom>
        </p:spPr>
      </p:pic>
      <p:sp>
        <p:nvSpPr>
          <p:cNvPr id="38" name="TextBox 37">
            <a:extLst>
              <a:ext uri="{FF2B5EF4-FFF2-40B4-BE49-F238E27FC236}">
                <a16:creationId xmlns:a16="http://schemas.microsoft.com/office/drawing/2014/main" id="{B31671ED-E094-9536-4AE1-D8F7F33EDD41}"/>
              </a:ext>
            </a:extLst>
          </p:cNvPr>
          <p:cNvSpPr txBox="1"/>
          <p:nvPr/>
        </p:nvSpPr>
        <p:spPr>
          <a:xfrm>
            <a:off x="8604077" y="6318610"/>
            <a:ext cx="3200619" cy="369332"/>
          </a:xfrm>
          <a:prstGeom prst="rect">
            <a:avLst/>
          </a:prstGeom>
          <a:noFill/>
        </p:spPr>
        <p:txBody>
          <a:bodyPr wrap="square">
            <a:spAutoFit/>
          </a:bodyPr>
          <a:lstStyle/>
          <a:p>
            <a:r>
              <a:rPr lang="en-US" dirty="0">
                <a:hlinkClick r:id="rId6"/>
              </a:rPr>
              <a:t>https://joinmastodon.org/apps</a:t>
            </a:r>
            <a:r>
              <a:rPr lang="en-US" dirty="0"/>
              <a:t> </a:t>
            </a:r>
          </a:p>
        </p:txBody>
      </p:sp>
    </p:spTree>
    <p:extLst>
      <p:ext uri="{BB962C8B-B14F-4D97-AF65-F5344CB8AC3E}">
        <p14:creationId xmlns:p14="http://schemas.microsoft.com/office/powerpoint/2010/main" val="3182871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789F4-4C14-0B1D-7F01-36DE23653284}"/>
              </a:ext>
            </a:extLst>
          </p:cNvPr>
          <p:cNvSpPr>
            <a:spLocks noGrp="1"/>
          </p:cNvSpPr>
          <p:nvPr>
            <p:ph type="title"/>
          </p:nvPr>
        </p:nvSpPr>
        <p:spPr/>
        <p:txBody>
          <a:bodyPr/>
          <a:lstStyle/>
          <a:p>
            <a:r>
              <a:rPr lang="en-US" sz="3600" dirty="0">
                <a:solidFill>
                  <a:schemeClr val="accent2">
                    <a:lumMod val="75000"/>
                  </a:schemeClr>
                </a:solidFill>
                <a:latin typeface="Plantagenet Cherokee" panose="020B0604020202020204" pitchFamily="18" charset="0"/>
              </a:rPr>
              <a:t>Decentralization Generally</a:t>
            </a:r>
          </a:p>
        </p:txBody>
      </p:sp>
      <p:sp>
        <p:nvSpPr>
          <p:cNvPr id="3" name="Content Placeholder 2">
            <a:extLst>
              <a:ext uri="{FF2B5EF4-FFF2-40B4-BE49-F238E27FC236}">
                <a16:creationId xmlns:a16="http://schemas.microsoft.com/office/drawing/2014/main" id="{51D6343E-50FD-0DB0-C7CA-2436F7621E23}"/>
              </a:ext>
            </a:extLst>
          </p:cNvPr>
          <p:cNvSpPr>
            <a:spLocks noGrp="1"/>
          </p:cNvSpPr>
          <p:nvPr>
            <p:ph idx="1"/>
          </p:nvPr>
        </p:nvSpPr>
        <p:spPr>
          <a:xfrm>
            <a:off x="838200" y="1825625"/>
            <a:ext cx="9044836" cy="4351338"/>
          </a:xfrm>
        </p:spPr>
        <p:txBody>
          <a:bodyPr/>
          <a:lstStyle/>
          <a:p>
            <a:pPr marL="0" indent="0">
              <a:buNone/>
            </a:pPr>
            <a:r>
              <a:rPr lang="en-US" dirty="0"/>
              <a:t>Common elements of decentralized networks</a:t>
            </a:r>
          </a:p>
        </p:txBody>
      </p:sp>
      <p:sp>
        <p:nvSpPr>
          <p:cNvPr id="6" name="Rectangle 5">
            <a:extLst>
              <a:ext uri="{FF2B5EF4-FFF2-40B4-BE49-F238E27FC236}">
                <a16:creationId xmlns:a16="http://schemas.microsoft.com/office/drawing/2014/main" id="{E86BCF78-3990-DA4F-7791-B997CE19693A}"/>
              </a:ext>
            </a:extLst>
          </p:cNvPr>
          <p:cNvSpPr/>
          <p:nvPr/>
        </p:nvSpPr>
        <p:spPr>
          <a:xfrm>
            <a:off x="5181599" y="4688114"/>
            <a:ext cx="1683657"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tx1"/>
                </a:solidFill>
              </a:rPr>
              <a:t>Instance2</a:t>
            </a:r>
            <a:endParaRPr lang="en-US" sz="2400" dirty="0">
              <a:solidFill>
                <a:schemeClr val="tx1"/>
              </a:solidFill>
            </a:endParaRPr>
          </a:p>
        </p:txBody>
      </p:sp>
      <p:sp>
        <p:nvSpPr>
          <p:cNvPr id="7" name="Rectangle 6">
            <a:extLst>
              <a:ext uri="{FF2B5EF4-FFF2-40B4-BE49-F238E27FC236}">
                <a16:creationId xmlns:a16="http://schemas.microsoft.com/office/drawing/2014/main" id="{1EE46CD3-63C4-EB61-CF4F-A996FE298379}"/>
              </a:ext>
            </a:extLst>
          </p:cNvPr>
          <p:cNvSpPr/>
          <p:nvPr/>
        </p:nvSpPr>
        <p:spPr>
          <a:xfrm>
            <a:off x="8866440" y="4688114"/>
            <a:ext cx="1683657"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tx1"/>
                </a:solidFill>
              </a:rPr>
              <a:t>Instance2</a:t>
            </a:r>
            <a:endParaRPr lang="en-US" sz="2400" dirty="0">
              <a:solidFill>
                <a:schemeClr val="tx1"/>
              </a:solidFill>
            </a:endParaRPr>
          </a:p>
        </p:txBody>
      </p:sp>
      <p:sp>
        <p:nvSpPr>
          <p:cNvPr id="10" name="TextBox 9">
            <a:extLst>
              <a:ext uri="{FF2B5EF4-FFF2-40B4-BE49-F238E27FC236}">
                <a16:creationId xmlns:a16="http://schemas.microsoft.com/office/drawing/2014/main" id="{C7FD8265-7B9F-1232-8DFD-9881528431AB}"/>
              </a:ext>
            </a:extLst>
          </p:cNvPr>
          <p:cNvSpPr txBox="1"/>
          <p:nvPr/>
        </p:nvSpPr>
        <p:spPr>
          <a:xfrm>
            <a:off x="838200" y="2490994"/>
            <a:ext cx="4422301" cy="4524315"/>
          </a:xfrm>
          <a:prstGeom prst="rect">
            <a:avLst/>
          </a:prstGeom>
          <a:noFill/>
        </p:spPr>
        <p:txBody>
          <a:bodyPr wrap="square" rtlCol="0">
            <a:spAutoFit/>
          </a:bodyPr>
          <a:lstStyle/>
          <a:p>
            <a:r>
              <a:rPr lang="en-CA" sz="2400" i="1" dirty="0">
                <a:solidFill>
                  <a:schemeClr val="accent2">
                    <a:lumMod val="75000"/>
                  </a:schemeClr>
                </a:solidFill>
              </a:rPr>
              <a:t>Plugins </a:t>
            </a:r>
            <a:endParaRPr lang="en-CA" sz="2400" i="1" dirty="0"/>
          </a:p>
          <a:p>
            <a:endParaRPr lang="en-CA" sz="2400" i="1" dirty="0"/>
          </a:p>
          <a:p>
            <a:r>
              <a:rPr lang="en-CA" sz="2400" dirty="0"/>
              <a:t>Extensions for other software applications that connect with the Fediverse. For Mastodon, plugins exist for:</a:t>
            </a:r>
          </a:p>
          <a:p>
            <a:pPr marL="342900" indent="-342900">
              <a:buFont typeface="Arial" panose="020B0604020202020204" pitchFamily="34" charset="0"/>
              <a:buChar char="•"/>
            </a:pPr>
            <a:r>
              <a:rPr lang="en-CA" sz="2400" dirty="0"/>
              <a:t>WordPress</a:t>
            </a:r>
          </a:p>
          <a:p>
            <a:pPr marL="342900" indent="-342900">
              <a:buFont typeface="Arial" panose="020B0604020202020204" pitchFamily="34" charset="0"/>
              <a:buChar char="•"/>
            </a:pPr>
            <a:r>
              <a:rPr lang="en-CA" sz="2400" dirty="0"/>
              <a:t>Drupal</a:t>
            </a:r>
          </a:p>
          <a:p>
            <a:r>
              <a:rPr lang="en-CA" sz="2400" dirty="0"/>
              <a:t>Or plugins can write to ActivityPub directly, turning your blog into a Fediverse instance</a:t>
            </a:r>
          </a:p>
          <a:p>
            <a:endParaRPr lang="en-CA" sz="2400" dirty="0"/>
          </a:p>
        </p:txBody>
      </p:sp>
      <p:sp>
        <p:nvSpPr>
          <p:cNvPr id="4" name="Arrow: Left-Right 3">
            <a:extLst>
              <a:ext uri="{FF2B5EF4-FFF2-40B4-BE49-F238E27FC236}">
                <a16:creationId xmlns:a16="http://schemas.microsoft.com/office/drawing/2014/main" id="{85D82818-A904-FC65-1A4D-F16BBE89D866}"/>
              </a:ext>
            </a:extLst>
          </p:cNvPr>
          <p:cNvSpPr/>
          <p:nvPr/>
        </p:nvSpPr>
        <p:spPr>
          <a:xfrm>
            <a:off x="6865256" y="5050971"/>
            <a:ext cx="2001184" cy="493486"/>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Right 4">
            <a:extLst>
              <a:ext uri="{FF2B5EF4-FFF2-40B4-BE49-F238E27FC236}">
                <a16:creationId xmlns:a16="http://schemas.microsoft.com/office/drawing/2014/main" id="{8B13B65C-CEC7-F549-C08A-E9A95194BD5C}"/>
              </a:ext>
            </a:extLst>
          </p:cNvPr>
          <p:cNvSpPr/>
          <p:nvPr/>
        </p:nvSpPr>
        <p:spPr>
          <a:xfrm rot="4050560">
            <a:off x="5540992" y="6611257"/>
            <a:ext cx="2001184" cy="493486"/>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Right 7">
            <a:extLst>
              <a:ext uri="{FF2B5EF4-FFF2-40B4-BE49-F238E27FC236}">
                <a16:creationId xmlns:a16="http://schemas.microsoft.com/office/drawing/2014/main" id="{06C4ACB0-994A-235E-339E-2F7633B76EAE}"/>
              </a:ext>
            </a:extLst>
          </p:cNvPr>
          <p:cNvSpPr/>
          <p:nvPr/>
        </p:nvSpPr>
        <p:spPr>
          <a:xfrm rot="6257826">
            <a:off x="8729777" y="6691107"/>
            <a:ext cx="2001184" cy="493486"/>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0F97900-9075-FD66-E065-FE88312D487F}"/>
              </a:ext>
            </a:extLst>
          </p:cNvPr>
          <p:cNvSpPr/>
          <p:nvPr/>
        </p:nvSpPr>
        <p:spPr>
          <a:xfrm>
            <a:off x="5437671" y="2673279"/>
            <a:ext cx="847323" cy="8769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U1</a:t>
            </a:r>
            <a:endParaRPr lang="en-US" dirty="0">
              <a:solidFill>
                <a:schemeClr val="tx1"/>
              </a:solidFill>
            </a:endParaRPr>
          </a:p>
        </p:txBody>
      </p:sp>
      <p:sp>
        <p:nvSpPr>
          <p:cNvPr id="11" name="Oval 10">
            <a:extLst>
              <a:ext uri="{FF2B5EF4-FFF2-40B4-BE49-F238E27FC236}">
                <a16:creationId xmlns:a16="http://schemas.microsoft.com/office/drawing/2014/main" id="{3DEEFC07-D71F-87BE-9026-4DB0E49857BD}"/>
              </a:ext>
            </a:extLst>
          </p:cNvPr>
          <p:cNvSpPr/>
          <p:nvPr/>
        </p:nvSpPr>
        <p:spPr>
          <a:xfrm>
            <a:off x="6876724" y="2689292"/>
            <a:ext cx="847323" cy="8769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U2</a:t>
            </a:r>
            <a:endParaRPr lang="en-US" dirty="0">
              <a:solidFill>
                <a:schemeClr val="tx1"/>
              </a:solidFill>
            </a:endParaRPr>
          </a:p>
        </p:txBody>
      </p:sp>
      <p:sp>
        <p:nvSpPr>
          <p:cNvPr id="12" name="Oval 11">
            <a:extLst>
              <a:ext uri="{FF2B5EF4-FFF2-40B4-BE49-F238E27FC236}">
                <a16:creationId xmlns:a16="http://schemas.microsoft.com/office/drawing/2014/main" id="{8963380E-78E5-087F-D5B9-1789EBCDB8CD}"/>
              </a:ext>
            </a:extLst>
          </p:cNvPr>
          <p:cNvSpPr/>
          <p:nvPr/>
        </p:nvSpPr>
        <p:spPr>
          <a:xfrm>
            <a:off x="11058017" y="2952843"/>
            <a:ext cx="847323" cy="8769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U3</a:t>
            </a:r>
            <a:endParaRPr lang="en-US" dirty="0">
              <a:solidFill>
                <a:schemeClr val="tx1"/>
              </a:solidFill>
            </a:endParaRPr>
          </a:p>
        </p:txBody>
      </p:sp>
      <p:sp>
        <p:nvSpPr>
          <p:cNvPr id="13" name="Oval 12">
            <a:extLst>
              <a:ext uri="{FF2B5EF4-FFF2-40B4-BE49-F238E27FC236}">
                <a16:creationId xmlns:a16="http://schemas.microsoft.com/office/drawing/2014/main" id="{122A04D2-07DE-AAC0-5604-6A2417ED9009}"/>
              </a:ext>
            </a:extLst>
          </p:cNvPr>
          <p:cNvSpPr/>
          <p:nvPr/>
        </p:nvSpPr>
        <p:spPr>
          <a:xfrm>
            <a:off x="8606373" y="1825625"/>
            <a:ext cx="847323" cy="8769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U1</a:t>
            </a:r>
            <a:endParaRPr lang="en-US" dirty="0">
              <a:solidFill>
                <a:schemeClr val="tx1"/>
              </a:solidFill>
            </a:endParaRPr>
          </a:p>
        </p:txBody>
      </p:sp>
      <p:sp>
        <p:nvSpPr>
          <p:cNvPr id="14" name="Oval 13">
            <a:extLst>
              <a:ext uri="{FF2B5EF4-FFF2-40B4-BE49-F238E27FC236}">
                <a16:creationId xmlns:a16="http://schemas.microsoft.com/office/drawing/2014/main" id="{794F3DFB-352E-AE5D-96D9-65C79E416073}"/>
              </a:ext>
            </a:extLst>
          </p:cNvPr>
          <p:cNvSpPr/>
          <p:nvPr/>
        </p:nvSpPr>
        <p:spPr>
          <a:xfrm>
            <a:off x="9954622" y="2282734"/>
            <a:ext cx="847323" cy="8769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U2</a:t>
            </a:r>
            <a:endParaRPr lang="en-US" sz="2800" dirty="0">
              <a:solidFill>
                <a:schemeClr val="tx1"/>
              </a:solidFill>
            </a:endParaRPr>
          </a:p>
        </p:txBody>
      </p:sp>
      <p:cxnSp>
        <p:nvCxnSpPr>
          <p:cNvPr id="16" name="Straight Connector 15">
            <a:extLst>
              <a:ext uri="{FF2B5EF4-FFF2-40B4-BE49-F238E27FC236}">
                <a16:creationId xmlns:a16="http://schemas.microsoft.com/office/drawing/2014/main" id="{A9EDA368-5450-630F-00EF-9042CAF1788F}"/>
              </a:ext>
            </a:extLst>
          </p:cNvPr>
          <p:cNvCxnSpPr>
            <a:stCxn id="9" idx="4"/>
            <a:endCxn id="6" idx="0"/>
          </p:cNvCxnSpPr>
          <p:nvPr/>
        </p:nvCxnSpPr>
        <p:spPr>
          <a:xfrm>
            <a:off x="5861333" y="3550258"/>
            <a:ext cx="162095" cy="11378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3C0607D-B571-D606-21A6-40419A54EDFC}"/>
              </a:ext>
            </a:extLst>
          </p:cNvPr>
          <p:cNvCxnSpPr>
            <a:cxnSpLocks/>
            <a:endCxn id="6" idx="0"/>
          </p:cNvCxnSpPr>
          <p:nvPr/>
        </p:nvCxnSpPr>
        <p:spPr>
          <a:xfrm flipH="1">
            <a:off x="6023428" y="3478772"/>
            <a:ext cx="1033814" cy="12093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CC84D1B-29FF-0217-280F-1FB02242DD66}"/>
              </a:ext>
            </a:extLst>
          </p:cNvPr>
          <p:cNvCxnSpPr>
            <a:cxnSpLocks/>
            <a:endCxn id="7" idx="0"/>
          </p:cNvCxnSpPr>
          <p:nvPr/>
        </p:nvCxnSpPr>
        <p:spPr>
          <a:xfrm>
            <a:off x="9018841" y="2702604"/>
            <a:ext cx="689428" cy="19855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15C477E-94EE-205E-C504-AECC52A5E9EF}"/>
              </a:ext>
            </a:extLst>
          </p:cNvPr>
          <p:cNvCxnSpPr>
            <a:cxnSpLocks/>
            <a:endCxn id="7" idx="0"/>
          </p:cNvCxnSpPr>
          <p:nvPr/>
        </p:nvCxnSpPr>
        <p:spPr>
          <a:xfrm flipH="1">
            <a:off x="9708269" y="3126431"/>
            <a:ext cx="496118" cy="15616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B067667-8546-AC30-D2DF-31B818E489BF}"/>
              </a:ext>
            </a:extLst>
          </p:cNvPr>
          <p:cNvCxnSpPr>
            <a:cxnSpLocks/>
            <a:stCxn id="12" idx="3"/>
            <a:endCxn id="7" idx="0"/>
          </p:cNvCxnSpPr>
          <p:nvPr/>
        </p:nvCxnSpPr>
        <p:spPr>
          <a:xfrm flipH="1">
            <a:off x="9708269" y="3701391"/>
            <a:ext cx="1473836" cy="986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FFE6445E-A1D4-2A0C-3F5F-E691DA31FB1D}"/>
              </a:ext>
            </a:extLst>
          </p:cNvPr>
          <p:cNvPicPr>
            <a:picLocks noChangeAspect="1"/>
          </p:cNvPicPr>
          <p:nvPr/>
        </p:nvPicPr>
        <p:blipFill>
          <a:blip r:embed="rId3"/>
          <a:stretch>
            <a:fillRect/>
          </a:stretch>
        </p:blipFill>
        <p:spPr>
          <a:xfrm>
            <a:off x="5611915" y="3735203"/>
            <a:ext cx="562053" cy="514422"/>
          </a:xfrm>
          <a:prstGeom prst="rect">
            <a:avLst/>
          </a:prstGeom>
        </p:spPr>
      </p:pic>
      <p:pic>
        <p:nvPicPr>
          <p:cNvPr id="30" name="Picture 29">
            <a:extLst>
              <a:ext uri="{FF2B5EF4-FFF2-40B4-BE49-F238E27FC236}">
                <a16:creationId xmlns:a16="http://schemas.microsoft.com/office/drawing/2014/main" id="{8FD84E6B-1CAE-8D64-4A31-BD91E9EF23C6}"/>
              </a:ext>
            </a:extLst>
          </p:cNvPr>
          <p:cNvPicPr>
            <a:picLocks noChangeAspect="1"/>
          </p:cNvPicPr>
          <p:nvPr/>
        </p:nvPicPr>
        <p:blipFill>
          <a:blip r:embed="rId3"/>
          <a:stretch>
            <a:fillRect/>
          </a:stretch>
        </p:blipFill>
        <p:spPr>
          <a:xfrm>
            <a:off x="8977798" y="3054993"/>
            <a:ext cx="562053" cy="514422"/>
          </a:xfrm>
          <a:prstGeom prst="rect">
            <a:avLst/>
          </a:prstGeom>
        </p:spPr>
      </p:pic>
      <p:pic>
        <p:nvPicPr>
          <p:cNvPr id="32" name="Picture 31">
            <a:extLst>
              <a:ext uri="{FF2B5EF4-FFF2-40B4-BE49-F238E27FC236}">
                <a16:creationId xmlns:a16="http://schemas.microsoft.com/office/drawing/2014/main" id="{6B70E2BA-318A-4BF8-F41E-16FB9E87099E}"/>
              </a:ext>
            </a:extLst>
          </p:cNvPr>
          <p:cNvPicPr>
            <a:picLocks noChangeAspect="1"/>
          </p:cNvPicPr>
          <p:nvPr/>
        </p:nvPicPr>
        <p:blipFill>
          <a:blip r:embed="rId4"/>
          <a:stretch>
            <a:fillRect/>
          </a:stretch>
        </p:blipFill>
        <p:spPr>
          <a:xfrm>
            <a:off x="6423386" y="3731693"/>
            <a:ext cx="562053" cy="514422"/>
          </a:xfrm>
          <a:prstGeom prst="rect">
            <a:avLst/>
          </a:prstGeom>
        </p:spPr>
      </p:pic>
      <p:pic>
        <p:nvPicPr>
          <p:cNvPr id="34" name="Picture 33">
            <a:extLst>
              <a:ext uri="{FF2B5EF4-FFF2-40B4-BE49-F238E27FC236}">
                <a16:creationId xmlns:a16="http://schemas.microsoft.com/office/drawing/2014/main" id="{27653D5D-9680-431F-34F6-2CBB71827B92}"/>
              </a:ext>
            </a:extLst>
          </p:cNvPr>
          <p:cNvPicPr>
            <a:picLocks noChangeAspect="1"/>
          </p:cNvPicPr>
          <p:nvPr/>
        </p:nvPicPr>
        <p:blipFill>
          <a:blip r:embed="rId4"/>
          <a:stretch>
            <a:fillRect/>
          </a:stretch>
        </p:blipFill>
        <p:spPr>
          <a:xfrm>
            <a:off x="9789045" y="3455821"/>
            <a:ext cx="562053" cy="514422"/>
          </a:xfrm>
          <a:prstGeom prst="rect">
            <a:avLst/>
          </a:prstGeom>
        </p:spPr>
      </p:pic>
      <p:pic>
        <p:nvPicPr>
          <p:cNvPr id="36" name="Picture 35">
            <a:extLst>
              <a:ext uri="{FF2B5EF4-FFF2-40B4-BE49-F238E27FC236}">
                <a16:creationId xmlns:a16="http://schemas.microsoft.com/office/drawing/2014/main" id="{54E2A640-C602-2392-32A0-138CD6C488AC}"/>
              </a:ext>
            </a:extLst>
          </p:cNvPr>
          <p:cNvPicPr>
            <a:picLocks noChangeAspect="1"/>
          </p:cNvPicPr>
          <p:nvPr/>
        </p:nvPicPr>
        <p:blipFill>
          <a:blip r:embed="rId5"/>
          <a:stretch>
            <a:fillRect/>
          </a:stretch>
        </p:blipFill>
        <p:spPr>
          <a:xfrm>
            <a:off x="10468793" y="3796059"/>
            <a:ext cx="504895" cy="514422"/>
          </a:xfrm>
          <a:prstGeom prst="rect">
            <a:avLst/>
          </a:prstGeom>
        </p:spPr>
      </p:pic>
      <p:pic>
        <p:nvPicPr>
          <p:cNvPr id="21" name="Picture 20">
            <a:extLst>
              <a:ext uri="{FF2B5EF4-FFF2-40B4-BE49-F238E27FC236}">
                <a16:creationId xmlns:a16="http://schemas.microsoft.com/office/drawing/2014/main" id="{32E36623-4C59-D6B6-AE3D-78370F74F6F7}"/>
              </a:ext>
            </a:extLst>
          </p:cNvPr>
          <p:cNvPicPr>
            <a:picLocks noChangeAspect="1"/>
          </p:cNvPicPr>
          <p:nvPr/>
        </p:nvPicPr>
        <p:blipFill>
          <a:blip r:embed="rId6"/>
          <a:stretch>
            <a:fillRect/>
          </a:stretch>
        </p:blipFill>
        <p:spPr>
          <a:xfrm>
            <a:off x="5594067" y="3696451"/>
            <a:ext cx="619211" cy="609685"/>
          </a:xfrm>
          <a:prstGeom prst="rect">
            <a:avLst/>
          </a:prstGeom>
        </p:spPr>
      </p:pic>
      <p:pic>
        <p:nvPicPr>
          <p:cNvPr id="24" name="Picture 23">
            <a:extLst>
              <a:ext uri="{FF2B5EF4-FFF2-40B4-BE49-F238E27FC236}">
                <a16:creationId xmlns:a16="http://schemas.microsoft.com/office/drawing/2014/main" id="{FD22CEBD-D382-ECE6-D6E6-7AC3962EFF34}"/>
              </a:ext>
            </a:extLst>
          </p:cNvPr>
          <p:cNvPicPr>
            <a:picLocks noChangeAspect="1"/>
          </p:cNvPicPr>
          <p:nvPr/>
        </p:nvPicPr>
        <p:blipFill>
          <a:blip r:embed="rId6"/>
          <a:stretch>
            <a:fillRect/>
          </a:stretch>
        </p:blipFill>
        <p:spPr>
          <a:xfrm>
            <a:off x="8961038" y="3054993"/>
            <a:ext cx="619211" cy="609685"/>
          </a:xfrm>
          <a:prstGeom prst="rect">
            <a:avLst/>
          </a:prstGeom>
        </p:spPr>
      </p:pic>
      <p:pic>
        <p:nvPicPr>
          <p:cNvPr id="26" name="Picture 25">
            <a:extLst>
              <a:ext uri="{FF2B5EF4-FFF2-40B4-BE49-F238E27FC236}">
                <a16:creationId xmlns:a16="http://schemas.microsoft.com/office/drawing/2014/main" id="{03A779A8-7957-8B3B-4D54-2ACE4D19D107}"/>
              </a:ext>
            </a:extLst>
          </p:cNvPr>
          <p:cNvPicPr>
            <a:picLocks noChangeAspect="1"/>
          </p:cNvPicPr>
          <p:nvPr/>
        </p:nvPicPr>
        <p:blipFill>
          <a:blip r:embed="rId7"/>
          <a:stretch>
            <a:fillRect/>
          </a:stretch>
        </p:blipFill>
        <p:spPr>
          <a:xfrm>
            <a:off x="6374842" y="3713032"/>
            <a:ext cx="752038" cy="680416"/>
          </a:xfrm>
          <a:prstGeom prst="rect">
            <a:avLst/>
          </a:prstGeom>
        </p:spPr>
      </p:pic>
      <p:pic>
        <p:nvPicPr>
          <p:cNvPr id="27" name="Picture 26">
            <a:extLst>
              <a:ext uri="{FF2B5EF4-FFF2-40B4-BE49-F238E27FC236}">
                <a16:creationId xmlns:a16="http://schemas.microsoft.com/office/drawing/2014/main" id="{2A364329-3619-6BEF-DDD2-F1A1EAC05354}"/>
              </a:ext>
            </a:extLst>
          </p:cNvPr>
          <p:cNvPicPr>
            <a:picLocks noChangeAspect="1"/>
          </p:cNvPicPr>
          <p:nvPr/>
        </p:nvPicPr>
        <p:blipFill>
          <a:blip r:embed="rId7"/>
          <a:stretch>
            <a:fillRect/>
          </a:stretch>
        </p:blipFill>
        <p:spPr>
          <a:xfrm>
            <a:off x="10328539" y="3796059"/>
            <a:ext cx="752038" cy="680416"/>
          </a:xfrm>
          <a:prstGeom prst="rect">
            <a:avLst/>
          </a:prstGeom>
        </p:spPr>
      </p:pic>
    </p:spTree>
    <p:extLst>
      <p:ext uri="{BB962C8B-B14F-4D97-AF65-F5344CB8AC3E}">
        <p14:creationId xmlns:p14="http://schemas.microsoft.com/office/powerpoint/2010/main" val="1355969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80FB0-6756-6D85-D708-7C0DA36731C5}"/>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Types of Protocols</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08855C06-C2B1-FBAD-3117-881BFA9652E7}"/>
              </a:ext>
            </a:extLst>
          </p:cNvPr>
          <p:cNvSpPr>
            <a:spLocks noGrp="1"/>
          </p:cNvSpPr>
          <p:nvPr>
            <p:ph idx="1"/>
          </p:nvPr>
        </p:nvSpPr>
        <p:spPr/>
        <p:txBody>
          <a:bodyPr/>
          <a:lstStyle/>
          <a:p>
            <a:pPr marL="0" indent="0">
              <a:buNone/>
            </a:pPr>
            <a:r>
              <a:rPr lang="en-CA" dirty="0"/>
              <a:t>Different languages for different purposes</a:t>
            </a:r>
          </a:p>
        </p:txBody>
      </p:sp>
      <p:sp>
        <p:nvSpPr>
          <p:cNvPr id="5" name="TextBox 4">
            <a:extLst>
              <a:ext uri="{FF2B5EF4-FFF2-40B4-BE49-F238E27FC236}">
                <a16:creationId xmlns:a16="http://schemas.microsoft.com/office/drawing/2014/main" id="{3A348C8F-61DE-28B8-48FC-D8D4FDAFD580}"/>
              </a:ext>
            </a:extLst>
          </p:cNvPr>
          <p:cNvSpPr txBox="1"/>
          <p:nvPr/>
        </p:nvSpPr>
        <p:spPr>
          <a:xfrm>
            <a:off x="943429" y="2613392"/>
            <a:ext cx="6096000" cy="1631216"/>
          </a:xfrm>
          <a:prstGeom prst="rect">
            <a:avLst/>
          </a:prstGeom>
          <a:noFill/>
          <a:ln>
            <a:solidFill>
              <a:schemeClr val="bg1">
                <a:lumMod val="85000"/>
              </a:schemeClr>
            </a:solidFill>
          </a:ln>
        </p:spPr>
        <p:txBody>
          <a:bodyPr wrap="square">
            <a:spAutoFit/>
          </a:bodyPr>
          <a:lstStyle/>
          <a:p>
            <a:r>
              <a:rPr lang="en-CA" sz="2000" dirty="0"/>
              <a:t>Content Protocol – HTML, XML, PDF</a:t>
            </a:r>
          </a:p>
          <a:p>
            <a:r>
              <a:rPr lang="en-CA" sz="2000" dirty="0"/>
              <a:t>Data protocol - JSON</a:t>
            </a:r>
          </a:p>
          <a:p>
            <a:r>
              <a:rPr lang="en-CA" sz="2000" dirty="0"/>
              <a:t>Linking Protocol – HREF, </a:t>
            </a:r>
            <a:r>
              <a:rPr lang="en-CA" sz="2000" dirty="0" err="1"/>
              <a:t>Dat</a:t>
            </a:r>
            <a:endParaRPr lang="en-CA" sz="2000" dirty="0"/>
          </a:p>
          <a:p>
            <a:r>
              <a:rPr lang="en-CA" sz="2000" dirty="0"/>
              <a:t>Transit protocol – HTTP, ActivityPub</a:t>
            </a:r>
          </a:p>
          <a:p>
            <a:r>
              <a:rPr lang="en-CA" sz="2000" dirty="0"/>
              <a:t>Syndication protocol – FOAF, RSS, OPML, h-card</a:t>
            </a:r>
            <a:endParaRPr lang="en-US" sz="2000" dirty="0"/>
          </a:p>
        </p:txBody>
      </p:sp>
      <p:pic>
        <p:nvPicPr>
          <p:cNvPr id="7" name="Picture 6">
            <a:extLst>
              <a:ext uri="{FF2B5EF4-FFF2-40B4-BE49-F238E27FC236}">
                <a16:creationId xmlns:a16="http://schemas.microsoft.com/office/drawing/2014/main" id="{B6A4A187-D5C7-3607-87E8-B82FD7F6ACA3}"/>
              </a:ext>
            </a:extLst>
          </p:cNvPr>
          <p:cNvPicPr>
            <a:picLocks noChangeAspect="1"/>
          </p:cNvPicPr>
          <p:nvPr/>
        </p:nvPicPr>
        <p:blipFill>
          <a:blip r:embed="rId3"/>
          <a:stretch>
            <a:fillRect/>
          </a:stretch>
        </p:blipFill>
        <p:spPr>
          <a:xfrm>
            <a:off x="880583" y="4445112"/>
            <a:ext cx="8497486" cy="2010056"/>
          </a:xfrm>
          <a:prstGeom prst="rect">
            <a:avLst/>
          </a:prstGeom>
        </p:spPr>
      </p:pic>
    </p:spTree>
    <p:extLst>
      <p:ext uri="{BB962C8B-B14F-4D97-AF65-F5344CB8AC3E}">
        <p14:creationId xmlns:p14="http://schemas.microsoft.com/office/powerpoint/2010/main" val="899033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03D0-5CEF-6EFE-0320-61044A667FC1}"/>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Decentralized Blog Networks</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6CA69DC5-E4D3-0C5E-C92A-795A8D175B4A}"/>
              </a:ext>
            </a:extLst>
          </p:cNvPr>
          <p:cNvSpPr>
            <a:spLocks noGrp="1"/>
          </p:cNvSpPr>
          <p:nvPr>
            <p:ph idx="1"/>
          </p:nvPr>
        </p:nvSpPr>
        <p:spPr/>
        <p:txBody>
          <a:bodyPr>
            <a:normAutofit/>
          </a:bodyPr>
          <a:lstStyle/>
          <a:p>
            <a:pPr marL="0" indent="0">
              <a:buNone/>
            </a:pPr>
            <a:r>
              <a:rPr lang="en-CA" dirty="0"/>
              <a:t>WebMention Protocol and the Indieweb</a:t>
            </a:r>
          </a:p>
        </p:txBody>
      </p:sp>
      <p:pic>
        <p:nvPicPr>
          <p:cNvPr id="5" name="Picture 4" descr="Graphical user interface, application&#10;&#10;Description automatically generated">
            <a:extLst>
              <a:ext uri="{FF2B5EF4-FFF2-40B4-BE49-F238E27FC236}">
                <a16:creationId xmlns:a16="http://schemas.microsoft.com/office/drawing/2014/main" id="{F900EECC-0D8F-F9E2-36DC-FE0663F01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684" y="2234163"/>
            <a:ext cx="5748139" cy="4258712"/>
          </a:xfrm>
          <a:prstGeom prst="rect">
            <a:avLst/>
          </a:prstGeom>
        </p:spPr>
      </p:pic>
      <p:sp>
        <p:nvSpPr>
          <p:cNvPr id="9" name="TextBox 8">
            <a:extLst>
              <a:ext uri="{FF2B5EF4-FFF2-40B4-BE49-F238E27FC236}">
                <a16:creationId xmlns:a16="http://schemas.microsoft.com/office/drawing/2014/main" id="{69127568-BDB2-8C25-37BA-127161D8F06A}"/>
              </a:ext>
            </a:extLst>
          </p:cNvPr>
          <p:cNvSpPr txBox="1"/>
          <p:nvPr/>
        </p:nvSpPr>
        <p:spPr>
          <a:xfrm>
            <a:off x="7082972" y="2435161"/>
            <a:ext cx="2423886" cy="646331"/>
          </a:xfrm>
          <a:prstGeom prst="rect">
            <a:avLst/>
          </a:prstGeom>
          <a:noFill/>
        </p:spPr>
        <p:txBody>
          <a:bodyPr wrap="square">
            <a:spAutoFit/>
          </a:bodyPr>
          <a:lstStyle/>
          <a:p>
            <a:r>
              <a:rPr lang="en-US" dirty="0">
                <a:hlinkClick r:id="rId4"/>
              </a:rPr>
              <a:t>https://indieweb.org/</a:t>
            </a:r>
            <a:endParaRPr lang="en-US" dirty="0"/>
          </a:p>
          <a:p>
            <a:r>
              <a:rPr lang="en-US" dirty="0">
                <a:hlinkClick r:id="rId5"/>
              </a:rPr>
              <a:t>https://micro.blog/</a:t>
            </a:r>
            <a:r>
              <a:rPr lang="en-US" dirty="0"/>
              <a:t>   </a:t>
            </a:r>
          </a:p>
        </p:txBody>
      </p:sp>
      <p:sp>
        <p:nvSpPr>
          <p:cNvPr id="11" name="TextBox 10">
            <a:extLst>
              <a:ext uri="{FF2B5EF4-FFF2-40B4-BE49-F238E27FC236}">
                <a16:creationId xmlns:a16="http://schemas.microsoft.com/office/drawing/2014/main" id="{B7415AB4-F905-9D68-9A5B-4024CB916682}"/>
              </a:ext>
            </a:extLst>
          </p:cNvPr>
          <p:cNvSpPr txBox="1"/>
          <p:nvPr/>
        </p:nvSpPr>
        <p:spPr>
          <a:xfrm>
            <a:off x="7082972" y="4001294"/>
            <a:ext cx="4270828" cy="1200329"/>
          </a:xfrm>
          <a:prstGeom prst="rect">
            <a:avLst/>
          </a:prstGeom>
          <a:noFill/>
        </p:spPr>
        <p:txBody>
          <a:bodyPr wrap="square">
            <a:spAutoFit/>
          </a:bodyPr>
          <a:lstStyle/>
          <a:p>
            <a:r>
              <a:rPr lang="en-US" dirty="0"/>
              <a:t>WebMention allows notifications between web addresses, if both sites are set up to send and receive them</a:t>
            </a:r>
          </a:p>
          <a:p>
            <a:r>
              <a:rPr lang="en-US" dirty="0">
                <a:hlinkClick r:id="rId6"/>
              </a:rPr>
              <a:t>https://www.w3.org/TR/webmention/</a:t>
            </a:r>
            <a:r>
              <a:rPr lang="en-US" dirty="0"/>
              <a:t> </a:t>
            </a:r>
          </a:p>
        </p:txBody>
      </p:sp>
      <p:sp>
        <p:nvSpPr>
          <p:cNvPr id="13" name="TextBox 12">
            <a:extLst>
              <a:ext uri="{FF2B5EF4-FFF2-40B4-BE49-F238E27FC236}">
                <a16:creationId xmlns:a16="http://schemas.microsoft.com/office/drawing/2014/main" id="{A2A63090-5A2C-EF8A-C465-AB416789D7AF}"/>
              </a:ext>
            </a:extLst>
          </p:cNvPr>
          <p:cNvSpPr txBox="1"/>
          <p:nvPr/>
        </p:nvSpPr>
        <p:spPr>
          <a:xfrm>
            <a:off x="7082972" y="5313785"/>
            <a:ext cx="2786743" cy="369332"/>
          </a:xfrm>
          <a:prstGeom prst="rect">
            <a:avLst/>
          </a:prstGeom>
          <a:noFill/>
        </p:spPr>
        <p:txBody>
          <a:bodyPr wrap="square">
            <a:spAutoFit/>
          </a:bodyPr>
          <a:lstStyle/>
          <a:p>
            <a:r>
              <a:rPr lang="en-US" dirty="0">
                <a:hlinkClick r:id="rId7"/>
              </a:rPr>
              <a:t>https://webmention.io/</a:t>
            </a:r>
            <a:r>
              <a:rPr lang="en-US" dirty="0"/>
              <a:t> </a:t>
            </a:r>
          </a:p>
        </p:txBody>
      </p:sp>
      <p:sp>
        <p:nvSpPr>
          <p:cNvPr id="15" name="TextBox 14">
            <a:extLst>
              <a:ext uri="{FF2B5EF4-FFF2-40B4-BE49-F238E27FC236}">
                <a16:creationId xmlns:a16="http://schemas.microsoft.com/office/drawing/2014/main" id="{C8366334-D32B-604F-6974-9170E5FA2510}"/>
              </a:ext>
            </a:extLst>
          </p:cNvPr>
          <p:cNvSpPr txBox="1"/>
          <p:nvPr/>
        </p:nvSpPr>
        <p:spPr>
          <a:xfrm>
            <a:off x="7082972" y="5683117"/>
            <a:ext cx="4746171" cy="646331"/>
          </a:xfrm>
          <a:prstGeom prst="rect">
            <a:avLst/>
          </a:prstGeom>
          <a:noFill/>
        </p:spPr>
        <p:txBody>
          <a:bodyPr wrap="square">
            <a:spAutoFit/>
          </a:bodyPr>
          <a:lstStyle/>
          <a:p>
            <a:r>
              <a:rPr lang="en-US" dirty="0"/>
              <a:t>Webmention.io is a hosted service created to easily receive webmentions on any web page. </a:t>
            </a:r>
          </a:p>
        </p:txBody>
      </p:sp>
    </p:spTree>
    <p:extLst>
      <p:ext uri="{BB962C8B-B14F-4D97-AF65-F5344CB8AC3E}">
        <p14:creationId xmlns:p14="http://schemas.microsoft.com/office/powerpoint/2010/main" val="1888947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03D0-5CEF-6EFE-0320-61044A667FC1}"/>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Indieweb for Ghana</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6CA69DC5-E4D3-0C5E-C92A-795A8D175B4A}"/>
              </a:ext>
            </a:extLst>
          </p:cNvPr>
          <p:cNvSpPr>
            <a:spLocks noGrp="1"/>
          </p:cNvSpPr>
          <p:nvPr>
            <p:ph idx="1"/>
          </p:nvPr>
        </p:nvSpPr>
        <p:spPr/>
        <p:txBody>
          <a:bodyPr>
            <a:normAutofit/>
          </a:bodyPr>
          <a:lstStyle/>
          <a:p>
            <a:pPr marL="0" indent="0">
              <a:buNone/>
            </a:pPr>
            <a:r>
              <a:rPr lang="en-CA" dirty="0"/>
              <a:t>Creating a personal web presence</a:t>
            </a:r>
          </a:p>
        </p:txBody>
      </p:sp>
      <p:sp>
        <p:nvSpPr>
          <p:cNvPr id="6" name="TextBox 5">
            <a:extLst>
              <a:ext uri="{FF2B5EF4-FFF2-40B4-BE49-F238E27FC236}">
                <a16:creationId xmlns:a16="http://schemas.microsoft.com/office/drawing/2014/main" id="{FFF222C3-0C9B-5395-C9D3-33F0E512D71B}"/>
              </a:ext>
            </a:extLst>
          </p:cNvPr>
          <p:cNvSpPr txBox="1"/>
          <p:nvPr/>
        </p:nvSpPr>
        <p:spPr>
          <a:xfrm>
            <a:off x="7173703" y="3375024"/>
            <a:ext cx="4462976" cy="2308324"/>
          </a:xfrm>
          <a:prstGeom prst="rect">
            <a:avLst/>
          </a:prstGeom>
          <a:noFill/>
          <a:ln>
            <a:solidFill>
              <a:schemeClr val="bg1">
                <a:lumMod val="85000"/>
              </a:schemeClr>
            </a:solidFill>
          </a:ln>
        </p:spPr>
        <p:txBody>
          <a:bodyPr wrap="square">
            <a:spAutoFit/>
          </a:bodyPr>
          <a:lstStyle/>
          <a:p>
            <a:r>
              <a:rPr lang="en-US" dirty="0"/>
              <a:t>We will be using indieweb building blocks to help students and educators create their own OER. Our program will provide free personal websites to students and educators. As members begin to curate and create OER on their own sites, the community will write or remix these resources to develop collections of community-approved OER.</a:t>
            </a:r>
          </a:p>
        </p:txBody>
      </p:sp>
      <p:pic>
        <p:nvPicPr>
          <p:cNvPr id="8" name="Picture 7" descr="A picture containing person&#10;&#10;Description automatically generated">
            <a:extLst>
              <a:ext uri="{FF2B5EF4-FFF2-40B4-BE49-F238E27FC236}">
                <a16:creationId xmlns:a16="http://schemas.microsoft.com/office/drawing/2014/main" id="{6C724DCF-BC57-F5A5-41AB-648C7A546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601" y="2562388"/>
            <a:ext cx="5682319" cy="3120960"/>
          </a:xfrm>
          <a:prstGeom prst="rect">
            <a:avLst/>
          </a:prstGeom>
        </p:spPr>
      </p:pic>
      <p:sp>
        <p:nvSpPr>
          <p:cNvPr id="19" name="TextBox 18">
            <a:extLst>
              <a:ext uri="{FF2B5EF4-FFF2-40B4-BE49-F238E27FC236}">
                <a16:creationId xmlns:a16="http://schemas.microsoft.com/office/drawing/2014/main" id="{C9287016-A0E2-ACE8-2046-FA790DEB31DD}"/>
              </a:ext>
            </a:extLst>
          </p:cNvPr>
          <p:cNvSpPr txBox="1"/>
          <p:nvPr/>
        </p:nvSpPr>
        <p:spPr>
          <a:xfrm>
            <a:off x="838200" y="5915353"/>
            <a:ext cx="9093591" cy="523220"/>
          </a:xfrm>
          <a:prstGeom prst="rect">
            <a:avLst/>
          </a:prstGeom>
          <a:noFill/>
        </p:spPr>
        <p:txBody>
          <a:bodyPr wrap="square">
            <a:spAutoFit/>
          </a:bodyPr>
          <a:lstStyle/>
          <a:p>
            <a:r>
              <a:rPr lang="en-US" sz="1400" dirty="0"/>
              <a:t>Abigail Cabunoc Mayes, IndieWeb and OER Ghana | an Open Leaders X program, Mozilla </a:t>
            </a:r>
            <a:r>
              <a:rPr lang="en-US" sz="1400" dirty="0">
                <a:hlinkClick r:id="rId4"/>
              </a:rPr>
              <a:t>https://foundation.mozilla.org/en/blog/indieweb-and-oer-ghana-open-leaders-x-program/</a:t>
            </a:r>
            <a:r>
              <a:rPr lang="en-US" sz="1400" dirty="0"/>
              <a:t> </a:t>
            </a:r>
          </a:p>
        </p:txBody>
      </p:sp>
      <p:sp>
        <p:nvSpPr>
          <p:cNvPr id="20" name="Explosion: 8 Points 19">
            <a:extLst>
              <a:ext uri="{FF2B5EF4-FFF2-40B4-BE49-F238E27FC236}">
                <a16:creationId xmlns:a16="http://schemas.microsoft.com/office/drawing/2014/main" id="{4CEAE10E-A181-F1C2-BD29-71C1B3D11C7E}"/>
              </a:ext>
            </a:extLst>
          </p:cNvPr>
          <p:cNvSpPr/>
          <p:nvPr/>
        </p:nvSpPr>
        <p:spPr>
          <a:xfrm>
            <a:off x="8630433" y="654755"/>
            <a:ext cx="3006246" cy="2855934"/>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dirty="0">
                <a:solidFill>
                  <a:schemeClr val="accent2">
                    <a:lumMod val="75000"/>
                  </a:schemeClr>
                </a:solidFill>
                <a:latin typeface="Plantagenet Cherokee" panose="020B0604020202020204" pitchFamily="18" charset="0"/>
              </a:rPr>
              <a:t>Some Open</a:t>
            </a:r>
            <a:r>
              <a:rPr lang="en-CA" dirty="0"/>
              <a:t> </a:t>
            </a:r>
            <a:r>
              <a:rPr lang="en-CA" sz="1800" kern="1200" dirty="0">
                <a:solidFill>
                  <a:schemeClr val="accent2">
                    <a:lumMod val="75000"/>
                  </a:schemeClr>
                </a:solidFill>
                <a:latin typeface="Plantagenet Cherokee" panose="020B0604020202020204" pitchFamily="18" charset="0"/>
                <a:ea typeface="+mj-ea"/>
                <a:cs typeface="+mj-cs"/>
              </a:rPr>
              <a:t>Learning</a:t>
            </a:r>
            <a:r>
              <a:rPr lang="en-CA" dirty="0"/>
              <a:t> </a:t>
            </a:r>
            <a:r>
              <a:rPr lang="en-CA" sz="1800" dirty="0">
                <a:solidFill>
                  <a:schemeClr val="accent2">
                    <a:lumMod val="75000"/>
                  </a:schemeClr>
                </a:solidFill>
                <a:latin typeface="Plantagenet Cherokee" panose="020B0604020202020204" pitchFamily="18" charset="0"/>
              </a:rPr>
              <a:t>Applications</a:t>
            </a:r>
            <a:endParaRPr lang="en-US" dirty="0"/>
          </a:p>
        </p:txBody>
      </p:sp>
    </p:spTree>
    <p:extLst>
      <p:ext uri="{BB962C8B-B14F-4D97-AF65-F5344CB8AC3E}">
        <p14:creationId xmlns:p14="http://schemas.microsoft.com/office/powerpoint/2010/main" val="3650298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AF43F-50E3-9D15-401E-1B2F1B85B45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91688DA-4A4B-A951-15A8-870844D94015}"/>
              </a:ext>
            </a:extLst>
          </p:cNvPr>
          <p:cNvSpPr>
            <a:spLocks noGrp="1"/>
          </p:cNvSpPr>
          <p:nvPr>
            <p:ph idx="1"/>
          </p:nvPr>
        </p:nvSpPr>
        <p:spPr/>
        <p:txBody>
          <a:bodyPr/>
          <a:lstStyle/>
          <a:p>
            <a:pPr marL="0" indent="0">
              <a:buNone/>
            </a:pPr>
            <a:r>
              <a:rPr lang="en-US" dirty="0"/>
              <a:t>Participants will see clearly the relation between such diverse concepts as digital badges and credentials, cloud-based services, open data management, activity records and tools interoperability, and persistent digital objects such as digital IDs and non-fungible tokens.</a:t>
            </a:r>
          </a:p>
        </p:txBody>
      </p:sp>
    </p:spTree>
    <p:extLst>
      <p:ext uri="{BB962C8B-B14F-4D97-AF65-F5344CB8AC3E}">
        <p14:creationId xmlns:p14="http://schemas.microsoft.com/office/powerpoint/2010/main" val="1854127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7D8FE-A1E1-20BD-E737-D8BEA7262F70}"/>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Persistence</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DC75BC95-8702-19F2-2282-D580D5E58224}"/>
              </a:ext>
            </a:extLst>
          </p:cNvPr>
          <p:cNvSpPr>
            <a:spLocks noGrp="1"/>
          </p:cNvSpPr>
          <p:nvPr>
            <p:ph idx="1"/>
          </p:nvPr>
        </p:nvSpPr>
        <p:spPr/>
        <p:txBody>
          <a:bodyPr/>
          <a:lstStyle/>
          <a:p>
            <a:pPr marL="0" indent="0">
              <a:buNone/>
            </a:pPr>
            <a:r>
              <a:rPr lang="en-CA" dirty="0"/>
              <a:t>How do you know it’s the same thing?</a:t>
            </a:r>
            <a:endParaRPr lang="en-US" dirty="0"/>
          </a:p>
        </p:txBody>
      </p:sp>
      <p:pic>
        <p:nvPicPr>
          <p:cNvPr id="7" name="Picture 6" descr="Chart, funnel chart&#10;&#10;Description automatically generated">
            <a:extLst>
              <a:ext uri="{FF2B5EF4-FFF2-40B4-BE49-F238E27FC236}">
                <a16:creationId xmlns:a16="http://schemas.microsoft.com/office/drawing/2014/main" id="{BE90138A-B2E7-80D0-7A20-65F94CB11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250" y="2350948"/>
            <a:ext cx="7455877" cy="3873183"/>
          </a:xfrm>
          <a:prstGeom prst="rect">
            <a:avLst/>
          </a:prstGeom>
        </p:spPr>
      </p:pic>
      <p:sp>
        <p:nvSpPr>
          <p:cNvPr id="9" name="TextBox 8">
            <a:extLst>
              <a:ext uri="{FF2B5EF4-FFF2-40B4-BE49-F238E27FC236}">
                <a16:creationId xmlns:a16="http://schemas.microsoft.com/office/drawing/2014/main" id="{A81CBAC2-86CF-00B1-5DFA-709460E981A1}"/>
              </a:ext>
            </a:extLst>
          </p:cNvPr>
          <p:cNvSpPr txBox="1"/>
          <p:nvPr/>
        </p:nvSpPr>
        <p:spPr>
          <a:xfrm>
            <a:off x="5201530" y="2513825"/>
            <a:ext cx="6435968" cy="2308324"/>
          </a:xfrm>
          <a:prstGeom prst="rect">
            <a:avLst/>
          </a:prstGeom>
          <a:noFill/>
        </p:spPr>
        <p:txBody>
          <a:bodyPr wrap="square">
            <a:spAutoFit/>
          </a:bodyPr>
          <a:lstStyle/>
          <a:p>
            <a:r>
              <a:rPr lang="en-US" b="1" dirty="0"/>
              <a:t>ARK </a:t>
            </a:r>
            <a:r>
              <a:rPr lang="en-US" dirty="0">
                <a:hlinkClick r:id="rId4"/>
              </a:rPr>
              <a:t>http://www.cdlib.org/services/uc3/arkspec.pdf</a:t>
            </a:r>
            <a:endParaRPr lang="en-US" dirty="0"/>
          </a:p>
          <a:p>
            <a:r>
              <a:rPr lang="en-US" b="1" dirty="0" err="1"/>
              <a:t>CrossRef</a:t>
            </a:r>
            <a:r>
              <a:rPr lang="en-US" b="1" dirty="0"/>
              <a:t> </a:t>
            </a:r>
            <a:r>
              <a:rPr lang="en-US" dirty="0">
                <a:hlinkClick r:id="rId5"/>
              </a:rPr>
              <a:t>http://www.crossref.org</a:t>
            </a:r>
            <a:endParaRPr lang="en-US" dirty="0"/>
          </a:p>
          <a:p>
            <a:r>
              <a:rPr lang="en-US" b="1" dirty="0" err="1"/>
              <a:t>DataCite</a:t>
            </a:r>
            <a:r>
              <a:rPr lang="en-US" b="1" dirty="0"/>
              <a:t> </a:t>
            </a:r>
            <a:r>
              <a:rPr lang="en-US" dirty="0">
                <a:hlinkClick r:id="rId6"/>
              </a:rPr>
              <a:t>http://www.datacite.org</a:t>
            </a:r>
            <a:endParaRPr lang="en-US" dirty="0"/>
          </a:p>
          <a:p>
            <a:r>
              <a:rPr lang="en-US" b="1" dirty="0"/>
              <a:t>DOI </a:t>
            </a:r>
            <a:r>
              <a:rPr lang="en-US" dirty="0">
                <a:hlinkClick r:id="rId7"/>
              </a:rPr>
              <a:t>http://www.doi.org/</a:t>
            </a:r>
            <a:endParaRPr lang="en-US" dirty="0"/>
          </a:p>
          <a:p>
            <a:r>
              <a:rPr lang="en-US" b="1" dirty="0"/>
              <a:t>Handle </a:t>
            </a:r>
            <a:r>
              <a:rPr lang="en-US" dirty="0">
                <a:hlinkClick r:id="rId8"/>
              </a:rPr>
              <a:t>http://www.handle.net/</a:t>
            </a:r>
            <a:endParaRPr lang="en-US" dirty="0"/>
          </a:p>
          <a:p>
            <a:r>
              <a:rPr lang="en-US" b="1" dirty="0"/>
              <a:t>Perma.CC </a:t>
            </a:r>
            <a:r>
              <a:rPr lang="en-US" dirty="0">
                <a:hlinkClick r:id="rId9"/>
              </a:rPr>
              <a:t>https://perma.cc/about</a:t>
            </a:r>
            <a:endParaRPr lang="en-US" dirty="0"/>
          </a:p>
          <a:p>
            <a:r>
              <a:rPr lang="en-US" b="1" dirty="0"/>
              <a:t>PURL </a:t>
            </a:r>
            <a:r>
              <a:rPr lang="en-US" dirty="0">
                <a:hlinkClick r:id="rId10"/>
              </a:rPr>
              <a:t>http://archive.org/services/purl/</a:t>
            </a:r>
            <a:endParaRPr lang="en-US" dirty="0"/>
          </a:p>
          <a:p>
            <a:r>
              <a:rPr lang="en-US" b="1" dirty="0"/>
              <a:t>URN </a:t>
            </a:r>
            <a:r>
              <a:rPr lang="en-US" dirty="0">
                <a:hlinkClick r:id="rId11"/>
              </a:rPr>
              <a:t>http://tools.ietf.org/html/rfc3986</a:t>
            </a:r>
            <a:endParaRPr lang="en-US" dirty="0"/>
          </a:p>
        </p:txBody>
      </p:sp>
    </p:spTree>
    <p:extLst>
      <p:ext uri="{BB962C8B-B14F-4D97-AF65-F5344CB8AC3E}">
        <p14:creationId xmlns:p14="http://schemas.microsoft.com/office/powerpoint/2010/main" val="3149255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7D8FE-A1E1-20BD-E737-D8BEA7262F70}"/>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Identity Federations</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DC75BC95-8702-19F2-2282-D580D5E58224}"/>
              </a:ext>
            </a:extLst>
          </p:cNvPr>
          <p:cNvSpPr>
            <a:spLocks noGrp="1"/>
          </p:cNvSpPr>
          <p:nvPr>
            <p:ph idx="1"/>
          </p:nvPr>
        </p:nvSpPr>
        <p:spPr/>
        <p:txBody>
          <a:bodyPr/>
          <a:lstStyle/>
          <a:p>
            <a:pPr marL="0" indent="0">
              <a:buNone/>
            </a:pPr>
            <a:r>
              <a:rPr lang="en-CA" dirty="0"/>
              <a:t>Single Sign-On and the silo identity providers</a:t>
            </a:r>
            <a:endParaRPr lang="en-US" dirty="0"/>
          </a:p>
        </p:txBody>
      </p:sp>
      <p:pic>
        <p:nvPicPr>
          <p:cNvPr id="5" name="Picture 4">
            <a:extLst>
              <a:ext uri="{FF2B5EF4-FFF2-40B4-BE49-F238E27FC236}">
                <a16:creationId xmlns:a16="http://schemas.microsoft.com/office/drawing/2014/main" id="{59C8FE7B-6BB0-0BD0-4875-27085354AF17}"/>
              </a:ext>
            </a:extLst>
          </p:cNvPr>
          <p:cNvPicPr>
            <a:picLocks noChangeAspect="1"/>
          </p:cNvPicPr>
          <p:nvPr/>
        </p:nvPicPr>
        <p:blipFill>
          <a:blip r:embed="rId3"/>
          <a:stretch>
            <a:fillRect/>
          </a:stretch>
        </p:blipFill>
        <p:spPr>
          <a:xfrm>
            <a:off x="4642103" y="3500064"/>
            <a:ext cx="5468113" cy="2676899"/>
          </a:xfrm>
          <a:prstGeom prst="rect">
            <a:avLst/>
          </a:prstGeom>
        </p:spPr>
      </p:pic>
      <p:pic>
        <p:nvPicPr>
          <p:cNvPr id="8" name="Picture 7">
            <a:extLst>
              <a:ext uri="{FF2B5EF4-FFF2-40B4-BE49-F238E27FC236}">
                <a16:creationId xmlns:a16="http://schemas.microsoft.com/office/drawing/2014/main" id="{FCE8A9BF-72F1-EBAB-8F54-6C62F4776887}"/>
              </a:ext>
            </a:extLst>
          </p:cNvPr>
          <p:cNvPicPr>
            <a:picLocks noChangeAspect="1"/>
          </p:cNvPicPr>
          <p:nvPr/>
        </p:nvPicPr>
        <p:blipFill>
          <a:blip r:embed="rId4"/>
          <a:stretch>
            <a:fillRect/>
          </a:stretch>
        </p:blipFill>
        <p:spPr>
          <a:xfrm>
            <a:off x="5421079" y="3167963"/>
            <a:ext cx="3553321" cy="495369"/>
          </a:xfrm>
          <a:prstGeom prst="rect">
            <a:avLst/>
          </a:prstGeom>
        </p:spPr>
      </p:pic>
      <p:pic>
        <p:nvPicPr>
          <p:cNvPr id="11" name="Picture 10">
            <a:extLst>
              <a:ext uri="{FF2B5EF4-FFF2-40B4-BE49-F238E27FC236}">
                <a16:creationId xmlns:a16="http://schemas.microsoft.com/office/drawing/2014/main" id="{EC5103C7-3850-17DA-E607-348DCD671089}"/>
              </a:ext>
            </a:extLst>
          </p:cNvPr>
          <p:cNvPicPr>
            <a:picLocks noChangeAspect="1"/>
          </p:cNvPicPr>
          <p:nvPr/>
        </p:nvPicPr>
        <p:blipFill>
          <a:blip r:embed="rId5"/>
          <a:stretch>
            <a:fillRect/>
          </a:stretch>
        </p:blipFill>
        <p:spPr>
          <a:xfrm>
            <a:off x="4642103" y="2467634"/>
            <a:ext cx="5506218" cy="752580"/>
          </a:xfrm>
          <a:prstGeom prst="rect">
            <a:avLst/>
          </a:prstGeom>
        </p:spPr>
      </p:pic>
      <p:sp>
        <p:nvSpPr>
          <p:cNvPr id="13" name="TextBox 12">
            <a:extLst>
              <a:ext uri="{FF2B5EF4-FFF2-40B4-BE49-F238E27FC236}">
                <a16:creationId xmlns:a16="http://schemas.microsoft.com/office/drawing/2014/main" id="{D0A78E5A-46BB-4A3A-7D29-E8D95AF0D2FF}"/>
              </a:ext>
            </a:extLst>
          </p:cNvPr>
          <p:cNvSpPr txBox="1"/>
          <p:nvPr/>
        </p:nvSpPr>
        <p:spPr>
          <a:xfrm>
            <a:off x="838200" y="6356727"/>
            <a:ext cx="10233074" cy="307777"/>
          </a:xfrm>
          <a:prstGeom prst="rect">
            <a:avLst/>
          </a:prstGeom>
          <a:noFill/>
        </p:spPr>
        <p:txBody>
          <a:bodyPr wrap="square">
            <a:spAutoFit/>
          </a:bodyPr>
          <a:lstStyle/>
          <a:p>
            <a:r>
              <a:rPr lang="en-US" sz="1400" dirty="0">
                <a:hlinkClick r:id="rId6"/>
              </a:rPr>
              <a:t>https://apps.cirrusidentity.com/console/ds/index?entityID=https%3A%2F%2Fsso.educause.edu%2Fsp</a:t>
            </a:r>
            <a:r>
              <a:rPr lang="en-US" sz="1400" dirty="0"/>
              <a:t> </a:t>
            </a:r>
          </a:p>
        </p:txBody>
      </p:sp>
      <p:sp>
        <p:nvSpPr>
          <p:cNvPr id="16" name="Explosion: 8 Points 15">
            <a:extLst>
              <a:ext uri="{FF2B5EF4-FFF2-40B4-BE49-F238E27FC236}">
                <a16:creationId xmlns:a16="http://schemas.microsoft.com/office/drawing/2014/main" id="{FBE79239-A91E-4D1B-408E-505E3A491A73}"/>
              </a:ext>
            </a:extLst>
          </p:cNvPr>
          <p:cNvSpPr/>
          <p:nvPr/>
        </p:nvSpPr>
        <p:spPr>
          <a:xfrm>
            <a:off x="8630433" y="654755"/>
            <a:ext cx="3006246" cy="2855934"/>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dirty="0">
                <a:solidFill>
                  <a:schemeClr val="accent2">
                    <a:lumMod val="75000"/>
                  </a:schemeClr>
                </a:solidFill>
                <a:latin typeface="Plantagenet Cherokee" panose="020B0604020202020204" pitchFamily="18" charset="0"/>
              </a:rPr>
              <a:t>Some Open</a:t>
            </a:r>
            <a:r>
              <a:rPr lang="en-CA" dirty="0"/>
              <a:t> </a:t>
            </a:r>
            <a:r>
              <a:rPr lang="en-CA" sz="1800" kern="1200" dirty="0">
                <a:solidFill>
                  <a:schemeClr val="accent2">
                    <a:lumMod val="75000"/>
                  </a:schemeClr>
                </a:solidFill>
                <a:latin typeface="Plantagenet Cherokee" panose="020B0604020202020204" pitchFamily="18" charset="0"/>
                <a:ea typeface="+mj-ea"/>
                <a:cs typeface="+mj-cs"/>
              </a:rPr>
              <a:t>Learning</a:t>
            </a:r>
            <a:r>
              <a:rPr lang="en-CA" dirty="0"/>
              <a:t> </a:t>
            </a:r>
            <a:r>
              <a:rPr lang="en-CA" sz="1800" dirty="0">
                <a:solidFill>
                  <a:schemeClr val="accent2">
                    <a:lumMod val="75000"/>
                  </a:schemeClr>
                </a:solidFill>
                <a:latin typeface="Plantagenet Cherokee" panose="020B0604020202020204" pitchFamily="18" charset="0"/>
              </a:rPr>
              <a:t>Applications</a:t>
            </a:r>
            <a:endParaRPr lang="en-US" dirty="0"/>
          </a:p>
        </p:txBody>
      </p:sp>
      <p:sp>
        <p:nvSpPr>
          <p:cNvPr id="17" name="TextBox 16">
            <a:extLst>
              <a:ext uri="{FF2B5EF4-FFF2-40B4-BE49-F238E27FC236}">
                <a16:creationId xmlns:a16="http://schemas.microsoft.com/office/drawing/2014/main" id="{D9801FB3-C13A-D899-AA1A-A3F68039D1BA}"/>
              </a:ext>
            </a:extLst>
          </p:cNvPr>
          <p:cNvSpPr txBox="1"/>
          <p:nvPr/>
        </p:nvSpPr>
        <p:spPr>
          <a:xfrm>
            <a:off x="918503" y="2570133"/>
            <a:ext cx="3643297" cy="2862322"/>
          </a:xfrm>
          <a:prstGeom prst="rect">
            <a:avLst/>
          </a:prstGeom>
          <a:noFill/>
          <a:ln>
            <a:solidFill>
              <a:schemeClr val="bg1">
                <a:lumMod val="85000"/>
              </a:schemeClr>
            </a:solidFill>
          </a:ln>
        </p:spPr>
        <p:txBody>
          <a:bodyPr wrap="square" rtlCol="0">
            <a:spAutoFit/>
          </a:bodyPr>
          <a:lstStyle/>
          <a:p>
            <a:r>
              <a:rPr lang="en-CA" dirty="0"/>
              <a:t>InCommon uses an identity federation system called Shibboleth to provide a single sign-on.</a:t>
            </a:r>
          </a:p>
          <a:p>
            <a:endParaRPr lang="en-CA" dirty="0"/>
          </a:p>
          <a:p>
            <a:r>
              <a:rPr lang="en-US" dirty="0"/>
              <a:t>Shibboleth is an implementation of the Security Assertion Markup Language (SAML) protocol which is similar in spirit to systems used by many webapps that allow you to log in via Google, Facebook, or Twitter.</a:t>
            </a:r>
          </a:p>
        </p:txBody>
      </p:sp>
    </p:spTree>
    <p:extLst>
      <p:ext uri="{BB962C8B-B14F-4D97-AF65-F5344CB8AC3E}">
        <p14:creationId xmlns:p14="http://schemas.microsoft.com/office/powerpoint/2010/main" val="1446440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7D8FE-A1E1-20BD-E737-D8BEA7262F70}"/>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Decentralized Identity</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DC75BC95-8702-19F2-2282-D580D5E58224}"/>
              </a:ext>
            </a:extLst>
          </p:cNvPr>
          <p:cNvSpPr>
            <a:spLocks noGrp="1"/>
          </p:cNvSpPr>
          <p:nvPr>
            <p:ph idx="1"/>
          </p:nvPr>
        </p:nvSpPr>
        <p:spPr/>
        <p:txBody>
          <a:bodyPr/>
          <a:lstStyle/>
          <a:p>
            <a:pPr marL="0" indent="0">
              <a:buNone/>
            </a:pPr>
            <a:r>
              <a:rPr lang="en-CA" dirty="0"/>
              <a:t>Self-Sovereign Identity and Other Remedies</a:t>
            </a:r>
            <a:endParaRPr lang="en-US" dirty="0"/>
          </a:p>
        </p:txBody>
      </p:sp>
      <p:sp>
        <p:nvSpPr>
          <p:cNvPr id="5" name="TextBox 4">
            <a:extLst>
              <a:ext uri="{FF2B5EF4-FFF2-40B4-BE49-F238E27FC236}">
                <a16:creationId xmlns:a16="http://schemas.microsoft.com/office/drawing/2014/main" id="{D996710F-C2D7-6FC5-DF90-56F5434F9983}"/>
              </a:ext>
            </a:extLst>
          </p:cNvPr>
          <p:cNvSpPr txBox="1"/>
          <p:nvPr/>
        </p:nvSpPr>
        <p:spPr>
          <a:xfrm>
            <a:off x="838200" y="4738549"/>
            <a:ext cx="10022058" cy="1477328"/>
          </a:xfrm>
          <a:prstGeom prst="rect">
            <a:avLst/>
          </a:prstGeom>
          <a:noFill/>
          <a:ln>
            <a:solidFill>
              <a:schemeClr val="bg1">
                <a:lumMod val="85000"/>
              </a:schemeClr>
            </a:solidFill>
          </a:ln>
        </p:spPr>
        <p:txBody>
          <a:bodyPr wrap="square">
            <a:spAutoFit/>
          </a:bodyPr>
          <a:lstStyle/>
          <a:p>
            <a:r>
              <a:rPr lang="en-US" dirty="0">
                <a:solidFill>
                  <a:srgbClr val="C00000"/>
                </a:solidFill>
              </a:rPr>
              <a:t>decentralized identifier (DID)</a:t>
            </a:r>
            <a:r>
              <a:rPr lang="en-US" dirty="0"/>
              <a:t> - A globally unique persistent identifier that does not require a centralized registration authority and is often generated and/or registered cryptographically. The generic format of a DID is defined in 3.1 DID Syntax. A specific DID scheme is defined in a DID method specification. Many—but not all—DID methods make use of distributed ledger technology (DLT) or some other form of decentralized network. </a:t>
            </a:r>
            <a:r>
              <a:rPr lang="en-US" dirty="0">
                <a:hlinkClick r:id="rId3"/>
              </a:rPr>
              <a:t>https://w3c.github.io/did-core/</a:t>
            </a:r>
            <a:r>
              <a:rPr lang="en-US" dirty="0"/>
              <a:t> </a:t>
            </a:r>
          </a:p>
        </p:txBody>
      </p:sp>
      <p:pic>
        <p:nvPicPr>
          <p:cNvPr id="7" name="Graphic 6">
            <a:extLst>
              <a:ext uri="{FF2B5EF4-FFF2-40B4-BE49-F238E27FC236}">
                <a16:creationId xmlns:a16="http://schemas.microsoft.com/office/drawing/2014/main" id="{7440FA9D-D365-111C-A1E4-C3DC15D201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28485" y="2530858"/>
            <a:ext cx="6024774" cy="1891779"/>
          </a:xfrm>
          <a:prstGeom prst="rect">
            <a:avLst/>
          </a:prstGeom>
        </p:spPr>
      </p:pic>
    </p:spTree>
    <p:extLst>
      <p:ext uri="{BB962C8B-B14F-4D97-AF65-F5344CB8AC3E}">
        <p14:creationId xmlns:p14="http://schemas.microsoft.com/office/powerpoint/2010/main" val="2599784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49E35-A7E6-9D68-AA50-CB4467A82D66}"/>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DID and the Fediverse</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14D95792-C667-A801-CA79-BBB13656D17E}"/>
              </a:ext>
            </a:extLst>
          </p:cNvPr>
          <p:cNvSpPr>
            <a:spLocks noGrp="1"/>
          </p:cNvSpPr>
          <p:nvPr>
            <p:ph idx="1"/>
          </p:nvPr>
        </p:nvSpPr>
        <p:spPr/>
        <p:txBody>
          <a:bodyPr>
            <a:normAutofit/>
          </a:bodyPr>
          <a:lstStyle/>
          <a:p>
            <a:pPr marL="0" indent="0">
              <a:buNone/>
            </a:pPr>
            <a:r>
              <a:rPr lang="en-US" dirty="0"/>
              <a:t>Same identity, different instances</a:t>
            </a:r>
          </a:p>
          <a:p>
            <a:endParaRPr lang="en-US" dirty="0"/>
          </a:p>
          <a:p>
            <a:endParaRPr lang="en-US" dirty="0"/>
          </a:p>
        </p:txBody>
      </p:sp>
      <p:sp>
        <p:nvSpPr>
          <p:cNvPr id="7" name="TextBox 6">
            <a:extLst>
              <a:ext uri="{FF2B5EF4-FFF2-40B4-BE49-F238E27FC236}">
                <a16:creationId xmlns:a16="http://schemas.microsoft.com/office/drawing/2014/main" id="{FC2C881A-EB50-2D48-8A22-22752CB88476}"/>
              </a:ext>
            </a:extLst>
          </p:cNvPr>
          <p:cNvSpPr txBox="1"/>
          <p:nvPr/>
        </p:nvSpPr>
        <p:spPr>
          <a:xfrm>
            <a:off x="6499273" y="2431633"/>
            <a:ext cx="4251960" cy="3139321"/>
          </a:xfrm>
          <a:prstGeom prst="rect">
            <a:avLst/>
          </a:prstGeom>
          <a:noFill/>
          <a:ln>
            <a:solidFill>
              <a:schemeClr val="bg1">
                <a:lumMod val="85000"/>
              </a:schemeClr>
            </a:solidFill>
          </a:ln>
        </p:spPr>
        <p:txBody>
          <a:bodyPr wrap="square">
            <a:spAutoFit/>
          </a:bodyPr>
          <a:lstStyle/>
          <a:p>
            <a:r>
              <a:rPr lang="en-US" dirty="0"/>
              <a:t>Our goal is to bring self sovereign identity concepts to the current ActivityPub fediverse as soon and as securely as possible.</a:t>
            </a:r>
          </a:p>
          <a:p>
            <a:r>
              <a:rPr lang="en-US" dirty="0"/>
              <a:t>    The hypothesis behind that goal is that long term stability of a federated service crucially depends on persistent trust relations across all participants (developers, admins, users) that are not distorted by the implicit hierarchical structure of a centralized reference system, such as DNS.</a:t>
            </a:r>
          </a:p>
        </p:txBody>
      </p:sp>
      <p:sp>
        <p:nvSpPr>
          <p:cNvPr id="11" name="TextBox 10">
            <a:extLst>
              <a:ext uri="{FF2B5EF4-FFF2-40B4-BE49-F238E27FC236}">
                <a16:creationId xmlns:a16="http://schemas.microsoft.com/office/drawing/2014/main" id="{E89C33D3-DFEE-9546-A327-DDC0379CEC65}"/>
              </a:ext>
            </a:extLst>
          </p:cNvPr>
          <p:cNvSpPr txBox="1"/>
          <p:nvPr/>
        </p:nvSpPr>
        <p:spPr>
          <a:xfrm>
            <a:off x="685800" y="5915352"/>
            <a:ext cx="10385474" cy="523220"/>
          </a:xfrm>
          <a:prstGeom prst="rect">
            <a:avLst/>
          </a:prstGeom>
          <a:noFill/>
        </p:spPr>
        <p:txBody>
          <a:bodyPr wrap="square">
            <a:spAutoFit/>
          </a:bodyPr>
          <a:lstStyle/>
          <a:p>
            <a:r>
              <a:rPr lang="en-US" sz="1400" dirty="0"/>
              <a:t>Paul </a:t>
            </a:r>
            <a:r>
              <a:rPr lang="en-US" sz="1400" dirty="0" err="1"/>
              <a:t>Fuxjaeger</a:t>
            </a:r>
            <a:r>
              <a:rPr lang="en-US" sz="1400" dirty="0"/>
              <a:t>, Michael </a:t>
            </a:r>
            <a:r>
              <a:rPr lang="en-US" sz="1400" dirty="0" err="1"/>
              <a:t>Pimmer</a:t>
            </a:r>
            <a:r>
              <a:rPr lang="en-US" sz="1400" dirty="0"/>
              <a:t> and Markus </a:t>
            </a:r>
            <a:r>
              <a:rPr lang="en-US" sz="1400" dirty="0" err="1"/>
              <a:t>Sabadello</a:t>
            </a:r>
            <a:r>
              <a:rPr lang="en-US" sz="1400" dirty="0"/>
              <a:t> , Gently introducing DIDs to the Mastodon/ActivityPub Fediverse </a:t>
            </a:r>
            <a:r>
              <a:rPr lang="en-US" sz="1400" dirty="0">
                <a:hlinkClick r:id="rId3"/>
              </a:rPr>
              <a:t>https://github.com/WebOfTrustInfo/rwot9-prague/blob/master/topics-and-advance-readings/fediverse-did-integration.md</a:t>
            </a:r>
            <a:r>
              <a:rPr lang="en-US" sz="1400" dirty="0"/>
              <a:t> </a:t>
            </a:r>
          </a:p>
        </p:txBody>
      </p:sp>
      <p:sp>
        <p:nvSpPr>
          <p:cNvPr id="13" name="TextBox 12">
            <a:extLst>
              <a:ext uri="{FF2B5EF4-FFF2-40B4-BE49-F238E27FC236}">
                <a16:creationId xmlns:a16="http://schemas.microsoft.com/office/drawing/2014/main" id="{6D223C99-4902-E701-3F58-8F9A1B320DD9}"/>
              </a:ext>
            </a:extLst>
          </p:cNvPr>
          <p:cNvSpPr txBox="1"/>
          <p:nvPr/>
        </p:nvSpPr>
        <p:spPr>
          <a:xfrm>
            <a:off x="685800" y="5332427"/>
            <a:ext cx="6098344" cy="307777"/>
          </a:xfrm>
          <a:prstGeom prst="rect">
            <a:avLst/>
          </a:prstGeom>
          <a:noFill/>
        </p:spPr>
        <p:txBody>
          <a:bodyPr wrap="square">
            <a:spAutoFit/>
          </a:bodyPr>
          <a:lstStyle/>
          <a:p>
            <a:r>
              <a:rPr lang="en-US" sz="1400" dirty="0">
                <a:hlinkClick r:id="rId4"/>
              </a:rPr>
              <a:t>https://blog.identity.foundation/tag/fediverse/</a:t>
            </a:r>
            <a:r>
              <a:rPr lang="en-US" sz="1400" dirty="0"/>
              <a:t> </a:t>
            </a:r>
          </a:p>
        </p:txBody>
      </p:sp>
      <p:pic>
        <p:nvPicPr>
          <p:cNvPr id="15" name="Picture 14" descr="A picture containing vector graphics, blur&#10;&#10;Description automatically generated">
            <a:extLst>
              <a:ext uri="{FF2B5EF4-FFF2-40B4-BE49-F238E27FC236}">
                <a16:creationId xmlns:a16="http://schemas.microsoft.com/office/drawing/2014/main" id="{D6280711-7ADA-94E4-FD78-94AD7717F5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2824" y="2514421"/>
            <a:ext cx="2099904" cy="3139322"/>
          </a:xfrm>
          <a:prstGeom prst="rect">
            <a:avLst/>
          </a:prstGeom>
        </p:spPr>
      </p:pic>
      <p:sp>
        <p:nvSpPr>
          <p:cNvPr id="16" name="TextBox 15">
            <a:extLst>
              <a:ext uri="{FF2B5EF4-FFF2-40B4-BE49-F238E27FC236}">
                <a16:creationId xmlns:a16="http://schemas.microsoft.com/office/drawing/2014/main" id="{68721F1E-1017-65D1-7D31-0506B0A27AC0}"/>
              </a:ext>
            </a:extLst>
          </p:cNvPr>
          <p:cNvSpPr txBox="1"/>
          <p:nvPr/>
        </p:nvSpPr>
        <p:spPr>
          <a:xfrm>
            <a:off x="685800" y="4406816"/>
            <a:ext cx="2256692" cy="369332"/>
          </a:xfrm>
          <a:prstGeom prst="rect">
            <a:avLst/>
          </a:prstGeom>
          <a:noFill/>
        </p:spPr>
        <p:txBody>
          <a:bodyPr wrap="square" rtlCol="0">
            <a:spAutoFit/>
          </a:bodyPr>
          <a:lstStyle/>
          <a:p>
            <a:r>
              <a:rPr lang="en-CA" dirty="0" err="1"/>
              <a:t>Sidetree</a:t>
            </a:r>
            <a:endParaRPr lang="en-US" dirty="0"/>
          </a:p>
        </p:txBody>
      </p:sp>
      <p:sp>
        <p:nvSpPr>
          <p:cNvPr id="18" name="TextBox 17">
            <a:extLst>
              <a:ext uri="{FF2B5EF4-FFF2-40B4-BE49-F238E27FC236}">
                <a16:creationId xmlns:a16="http://schemas.microsoft.com/office/drawing/2014/main" id="{501620C5-3451-03B9-B118-54C2ADAA0C2A}"/>
              </a:ext>
            </a:extLst>
          </p:cNvPr>
          <p:cNvSpPr txBox="1"/>
          <p:nvPr/>
        </p:nvSpPr>
        <p:spPr>
          <a:xfrm>
            <a:off x="685800" y="5096908"/>
            <a:ext cx="3734972" cy="307777"/>
          </a:xfrm>
          <a:prstGeom prst="rect">
            <a:avLst/>
          </a:prstGeom>
          <a:noFill/>
        </p:spPr>
        <p:txBody>
          <a:bodyPr wrap="square">
            <a:spAutoFit/>
          </a:bodyPr>
          <a:lstStyle/>
          <a:p>
            <a:r>
              <a:rPr lang="en-US" sz="1400" dirty="0">
                <a:hlinkClick r:id="rId6"/>
              </a:rPr>
              <a:t>https://identity.foundation/sidetree/spec/</a:t>
            </a:r>
            <a:r>
              <a:rPr lang="en-US" sz="1400" dirty="0"/>
              <a:t> </a:t>
            </a:r>
          </a:p>
        </p:txBody>
      </p:sp>
    </p:spTree>
    <p:extLst>
      <p:ext uri="{BB962C8B-B14F-4D97-AF65-F5344CB8AC3E}">
        <p14:creationId xmlns:p14="http://schemas.microsoft.com/office/powerpoint/2010/main" val="201025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93D36-6F3D-85FE-05AE-B5D6ED3C8412}"/>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Following</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57044B57-AC75-1EAB-F035-61DC003CCD27}"/>
              </a:ext>
            </a:extLst>
          </p:cNvPr>
          <p:cNvSpPr>
            <a:spLocks noGrp="1"/>
          </p:cNvSpPr>
          <p:nvPr>
            <p:ph idx="1"/>
          </p:nvPr>
        </p:nvSpPr>
        <p:spPr/>
        <p:txBody>
          <a:bodyPr>
            <a:normAutofit/>
          </a:bodyPr>
          <a:lstStyle/>
          <a:p>
            <a:pPr marL="0" indent="0">
              <a:buNone/>
            </a:pPr>
            <a:r>
              <a:rPr lang="en-CA" dirty="0"/>
              <a:t>Connecting people in the Fediverse</a:t>
            </a:r>
          </a:p>
        </p:txBody>
      </p:sp>
      <p:sp>
        <p:nvSpPr>
          <p:cNvPr id="5" name="TextBox 4">
            <a:extLst>
              <a:ext uri="{FF2B5EF4-FFF2-40B4-BE49-F238E27FC236}">
                <a16:creationId xmlns:a16="http://schemas.microsoft.com/office/drawing/2014/main" id="{5CC76F1B-8A3F-2670-B823-58DAD0EF45A2}"/>
              </a:ext>
            </a:extLst>
          </p:cNvPr>
          <p:cNvSpPr txBox="1"/>
          <p:nvPr/>
        </p:nvSpPr>
        <p:spPr>
          <a:xfrm>
            <a:off x="964809" y="2596090"/>
            <a:ext cx="4296508" cy="3139321"/>
          </a:xfrm>
          <a:prstGeom prst="rect">
            <a:avLst/>
          </a:prstGeom>
          <a:noFill/>
          <a:ln>
            <a:solidFill>
              <a:schemeClr val="bg1">
                <a:lumMod val="85000"/>
              </a:schemeClr>
            </a:solidFill>
          </a:ln>
        </p:spPr>
        <p:txBody>
          <a:bodyPr wrap="square">
            <a:spAutoFit/>
          </a:bodyPr>
          <a:lstStyle/>
          <a:p>
            <a:r>
              <a:rPr lang="en-CA" dirty="0"/>
              <a:t>OPML - </a:t>
            </a:r>
            <a:r>
              <a:rPr lang="en-CA" dirty="0">
                <a:hlinkClick r:id="rId4"/>
              </a:rPr>
              <a:t>https://github.com/Downes/OPML</a:t>
            </a:r>
            <a:r>
              <a:rPr lang="en-CA" dirty="0"/>
              <a:t> </a:t>
            </a:r>
          </a:p>
          <a:p>
            <a:r>
              <a:rPr lang="en-CA" dirty="0"/>
              <a:t>Trunk - </a:t>
            </a:r>
            <a:r>
              <a:rPr lang="en-CA" dirty="0">
                <a:hlinkClick r:id="rId5"/>
              </a:rPr>
              <a:t>https://communitywiki.org/trunk</a:t>
            </a:r>
            <a:endParaRPr lang="en-CA" dirty="0"/>
          </a:p>
          <a:p>
            <a:r>
              <a:rPr lang="en-CA" dirty="0">
                <a:hlinkClick r:id="rId6"/>
              </a:rPr>
              <a:t>https://communitywiki.org/trunk/grab/Open%20Education</a:t>
            </a:r>
            <a:r>
              <a:rPr lang="en-CA" dirty="0"/>
              <a:t> </a:t>
            </a:r>
          </a:p>
          <a:p>
            <a:r>
              <a:rPr lang="en-CA" dirty="0"/>
              <a:t>Open Educators on Mastodon</a:t>
            </a:r>
          </a:p>
          <a:p>
            <a:r>
              <a:rPr lang="en-CA" dirty="0">
                <a:hlinkClick r:id="rId7"/>
              </a:rPr>
              <a:t>https://edtechfactotum.com/open-educators-on-mastodon/</a:t>
            </a:r>
            <a:endParaRPr lang="en-CA" dirty="0"/>
          </a:p>
          <a:p>
            <a:endParaRPr lang="en-CA" dirty="0"/>
          </a:p>
          <a:p>
            <a:r>
              <a:rPr lang="en-CA" dirty="0"/>
              <a:t>But note: you can’t just click - </a:t>
            </a:r>
            <a:r>
              <a:rPr lang="en-CA" dirty="0">
                <a:hlinkClick r:id="rId8"/>
              </a:rPr>
              <a:t>https://meshedinsights.com/2017/11/15/open-education-consortium/</a:t>
            </a:r>
            <a:r>
              <a:rPr lang="en-CA" dirty="0"/>
              <a:t>   </a:t>
            </a:r>
            <a:endParaRPr lang="en-US" dirty="0"/>
          </a:p>
        </p:txBody>
      </p:sp>
      <p:pic>
        <p:nvPicPr>
          <p:cNvPr id="7" name="Picture 6">
            <a:extLst>
              <a:ext uri="{FF2B5EF4-FFF2-40B4-BE49-F238E27FC236}">
                <a16:creationId xmlns:a16="http://schemas.microsoft.com/office/drawing/2014/main" id="{03A11F17-D458-FB8F-E85E-282383BF898C}"/>
              </a:ext>
            </a:extLst>
          </p:cNvPr>
          <p:cNvPicPr>
            <a:picLocks noChangeAspect="1"/>
          </p:cNvPicPr>
          <p:nvPr/>
        </p:nvPicPr>
        <p:blipFill>
          <a:blip r:embed="rId9"/>
          <a:stretch>
            <a:fillRect/>
          </a:stretch>
        </p:blipFill>
        <p:spPr>
          <a:xfrm>
            <a:off x="5488513" y="2596090"/>
            <a:ext cx="6590946" cy="3333571"/>
          </a:xfrm>
          <a:prstGeom prst="rect">
            <a:avLst/>
          </a:prstGeom>
        </p:spPr>
      </p:pic>
      <p:sp>
        <p:nvSpPr>
          <p:cNvPr id="9" name="TextBox 8">
            <a:extLst>
              <a:ext uri="{FF2B5EF4-FFF2-40B4-BE49-F238E27FC236}">
                <a16:creationId xmlns:a16="http://schemas.microsoft.com/office/drawing/2014/main" id="{13508E1A-7EB5-DD3B-68DF-B0795867F05D}"/>
              </a:ext>
            </a:extLst>
          </p:cNvPr>
          <p:cNvSpPr txBox="1"/>
          <p:nvPr/>
        </p:nvSpPr>
        <p:spPr>
          <a:xfrm>
            <a:off x="4596618" y="6089961"/>
            <a:ext cx="7797020" cy="307777"/>
          </a:xfrm>
          <a:prstGeom prst="rect">
            <a:avLst/>
          </a:prstGeom>
          <a:noFill/>
        </p:spPr>
        <p:txBody>
          <a:bodyPr wrap="square">
            <a:spAutoFit/>
          </a:bodyPr>
          <a:lstStyle/>
          <a:p>
            <a:r>
              <a:rPr lang="en-US" sz="1400" dirty="0">
                <a:hlinkClick r:id="rId10"/>
              </a:rPr>
              <a:t>https://www.linkedin.com/pulse/distributed-future-already-here-its-just-evenly-part-shanan-holm-1d/</a:t>
            </a:r>
            <a:r>
              <a:rPr lang="en-US" sz="1400" dirty="0"/>
              <a:t> </a:t>
            </a:r>
          </a:p>
        </p:txBody>
      </p:sp>
      <p:sp>
        <p:nvSpPr>
          <p:cNvPr id="10" name="Explosion: 8 Points 9">
            <a:extLst>
              <a:ext uri="{FF2B5EF4-FFF2-40B4-BE49-F238E27FC236}">
                <a16:creationId xmlns:a16="http://schemas.microsoft.com/office/drawing/2014/main" id="{AE14B992-0817-EF9E-3E15-5ACE6CC53D37}"/>
              </a:ext>
            </a:extLst>
          </p:cNvPr>
          <p:cNvSpPr/>
          <p:nvPr/>
        </p:nvSpPr>
        <p:spPr>
          <a:xfrm>
            <a:off x="8630433" y="654755"/>
            <a:ext cx="3006246" cy="2855934"/>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dirty="0">
                <a:solidFill>
                  <a:schemeClr val="accent2">
                    <a:lumMod val="75000"/>
                  </a:schemeClr>
                </a:solidFill>
                <a:latin typeface="Plantagenet Cherokee" panose="020B0604020202020204" pitchFamily="18" charset="0"/>
              </a:rPr>
              <a:t>Some Open</a:t>
            </a:r>
            <a:r>
              <a:rPr lang="en-CA" dirty="0"/>
              <a:t> </a:t>
            </a:r>
            <a:r>
              <a:rPr lang="en-CA" sz="1800" kern="1200" dirty="0">
                <a:solidFill>
                  <a:schemeClr val="accent2">
                    <a:lumMod val="75000"/>
                  </a:schemeClr>
                </a:solidFill>
                <a:latin typeface="Plantagenet Cherokee" panose="020B0604020202020204" pitchFamily="18" charset="0"/>
                <a:ea typeface="+mj-ea"/>
                <a:cs typeface="+mj-cs"/>
              </a:rPr>
              <a:t>Learning</a:t>
            </a:r>
            <a:r>
              <a:rPr lang="en-CA" dirty="0"/>
              <a:t> </a:t>
            </a:r>
            <a:r>
              <a:rPr lang="en-CA" sz="1800" dirty="0">
                <a:solidFill>
                  <a:schemeClr val="accent2">
                    <a:lumMod val="75000"/>
                  </a:schemeClr>
                </a:solidFill>
                <a:latin typeface="Plantagenet Cherokee" panose="020B0604020202020204" pitchFamily="18" charset="0"/>
              </a:rPr>
              <a:t>Applications</a:t>
            </a:r>
            <a:endParaRPr lang="en-US" dirty="0"/>
          </a:p>
        </p:txBody>
      </p:sp>
    </p:spTree>
    <p:extLst>
      <p:ext uri="{BB962C8B-B14F-4D97-AF65-F5344CB8AC3E}">
        <p14:creationId xmlns:p14="http://schemas.microsoft.com/office/powerpoint/2010/main" val="1375433712"/>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D575B-D86E-7627-C29C-1AE8450A2904}"/>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More different types of decentralization</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CC77C048-90E8-98B0-FF49-29E875CF3F55}"/>
              </a:ext>
            </a:extLst>
          </p:cNvPr>
          <p:cNvSpPr>
            <a:spLocks noGrp="1"/>
          </p:cNvSpPr>
          <p:nvPr>
            <p:ph idx="1"/>
          </p:nvPr>
        </p:nvSpPr>
        <p:spPr/>
        <p:txBody>
          <a:bodyPr/>
          <a:lstStyle/>
          <a:p>
            <a:pPr marL="0" indent="0">
              <a:buNone/>
            </a:pPr>
            <a:r>
              <a:rPr lang="en-CA" dirty="0"/>
              <a:t>These core concepts apply more generally</a:t>
            </a:r>
          </a:p>
          <a:p>
            <a:pPr marL="0" indent="0">
              <a:buNone/>
            </a:pPr>
            <a:endParaRPr lang="en-US" dirty="0"/>
          </a:p>
        </p:txBody>
      </p:sp>
      <p:sp>
        <p:nvSpPr>
          <p:cNvPr id="4" name="TextBox 3">
            <a:extLst>
              <a:ext uri="{FF2B5EF4-FFF2-40B4-BE49-F238E27FC236}">
                <a16:creationId xmlns:a16="http://schemas.microsoft.com/office/drawing/2014/main" id="{31D8F5A5-1C02-40DC-0235-3EE0A2A79FF5}"/>
              </a:ext>
            </a:extLst>
          </p:cNvPr>
          <p:cNvSpPr txBox="1"/>
          <p:nvPr/>
        </p:nvSpPr>
        <p:spPr>
          <a:xfrm>
            <a:off x="6780627" y="2489982"/>
            <a:ext cx="3882684" cy="2215991"/>
          </a:xfrm>
          <a:prstGeom prst="rect">
            <a:avLst/>
          </a:prstGeom>
          <a:noFill/>
        </p:spPr>
        <p:txBody>
          <a:bodyPr wrap="square" rtlCol="0">
            <a:spAutoFit/>
          </a:bodyPr>
          <a:lstStyle/>
          <a:p>
            <a:r>
              <a:rPr lang="en-CA" sz="2000" dirty="0"/>
              <a:t>HTML pages</a:t>
            </a:r>
          </a:p>
          <a:p>
            <a:r>
              <a:rPr lang="en-CA" sz="2000" dirty="0"/>
              <a:t>Software repositories</a:t>
            </a:r>
          </a:p>
          <a:p>
            <a:r>
              <a:rPr lang="en-CA" sz="2000" dirty="0"/>
              <a:t>Messaging</a:t>
            </a:r>
          </a:p>
          <a:p>
            <a:r>
              <a:rPr lang="en-CA" sz="2000" dirty="0"/>
              <a:t>Content and data</a:t>
            </a:r>
          </a:p>
          <a:p>
            <a:r>
              <a:rPr lang="en-CA" sz="2000" dirty="0"/>
              <a:t>Ledgers and finance</a:t>
            </a:r>
          </a:p>
          <a:p>
            <a:r>
              <a:rPr lang="en-CA" sz="2000" dirty="0"/>
              <a:t>Virtual worlds</a:t>
            </a:r>
          </a:p>
          <a:p>
            <a:endParaRPr lang="en-US" dirty="0"/>
          </a:p>
        </p:txBody>
      </p:sp>
      <p:pic>
        <p:nvPicPr>
          <p:cNvPr id="6" name="Picture 5" descr="Chart, diagram, radar chart&#10;&#10;Description automatically generated">
            <a:extLst>
              <a:ext uri="{FF2B5EF4-FFF2-40B4-BE49-F238E27FC236}">
                <a16:creationId xmlns:a16="http://schemas.microsoft.com/office/drawing/2014/main" id="{185F8726-4A13-FB8E-718B-513025C275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956" y="2489982"/>
            <a:ext cx="5594957" cy="3396468"/>
          </a:xfrm>
          <a:prstGeom prst="rect">
            <a:avLst/>
          </a:prstGeom>
        </p:spPr>
      </p:pic>
      <p:sp>
        <p:nvSpPr>
          <p:cNvPr id="8" name="TextBox 7">
            <a:extLst>
              <a:ext uri="{FF2B5EF4-FFF2-40B4-BE49-F238E27FC236}">
                <a16:creationId xmlns:a16="http://schemas.microsoft.com/office/drawing/2014/main" id="{AB955FC7-A20B-D2AC-987D-9A7BBBAA6D3A}"/>
              </a:ext>
            </a:extLst>
          </p:cNvPr>
          <p:cNvSpPr txBox="1"/>
          <p:nvPr/>
        </p:nvSpPr>
        <p:spPr>
          <a:xfrm>
            <a:off x="838200" y="6041101"/>
            <a:ext cx="10120836" cy="800219"/>
          </a:xfrm>
          <a:prstGeom prst="rect">
            <a:avLst/>
          </a:prstGeom>
          <a:noFill/>
        </p:spPr>
        <p:txBody>
          <a:bodyPr wrap="square">
            <a:spAutoFit/>
          </a:bodyPr>
          <a:lstStyle/>
          <a:p>
            <a:r>
              <a:rPr lang="en-US" sz="1400" dirty="0"/>
              <a:t>Jean-Philippe Vergne. Decentralized vs. Distributed Organization: Blockchain, Machine Learning, and the Future of the Digital Platform. </a:t>
            </a:r>
            <a:r>
              <a:rPr lang="en-US" sz="1400" dirty="0">
                <a:hlinkClick r:id="rId3"/>
              </a:rPr>
              <a:t>https://www.researchgate.net/figure/The-Decentralization-and-Distribution-of-Organization_fig3_344955210</a:t>
            </a:r>
            <a:r>
              <a:rPr lang="en-US" sz="1400" dirty="0"/>
              <a:t> </a:t>
            </a:r>
          </a:p>
          <a:p>
            <a:endParaRPr lang="en-US" dirty="0"/>
          </a:p>
        </p:txBody>
      </p:sp>
    </p:spTree>
    <p:extLst>
      <p:ext uri="{BB962C8B-B14F-4D97-AF65-F5344CB8AC3E}">
        <p14:creationId xmlns:p14="http://schemas.microsoft.com/office/powerpoint/2010/main" val="3035417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C58E-6D7C-3884-8DE9-80EA39C4BE3D}"/>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Decentralized Content and Data</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2EA9AEB4-4636-6555-0C16-C49BBCC81196}"/>
              </a:ext>
            </a:extLst>
          </p:cNvPr>
          <p:cNvSpPr>
            <a:spLocks noGrp="1"/>
          </p:cNvSpPr>
          <p:nvPr>
            <p:ph idx="1"/>
          </p:nvPr>
        </p:nvSpPr>
        <p:spPr/>
        <p:txBody>
          <a:bodyPr/>
          <a:lstStyle/>
          <a:p>
            <a:r>
              <a:rPr lang="en-CA" dirty="0" err="1"/>
              <a:t>Dat</a:t>
            </a:r>
            <a:r>
              <a:rPr lang="en-CA" dirty="0"/>
              <a:t>: and IPFS</a:t>
            </a:r>
          </a:p>
          <a:p>
            <a:r>
              <a:rPr lang="en-CA" dirty="0"/>
              <a:t>Solid - </a:t>
            </a:r>
            <a:r>
              <a:rPr lang="en-CA" dirty="0">
                <a:hlinkClick r:id="rId2"/>
              </a:rPr>
              <a:t>https://solidproject.org/</a:t>
            </a:r>
            <a:r>
              <a:rPr lang="en-CA" dirty="0"/>
              <a:t> </a:t>
            </a:r>
            <a:endParaRPr lang="en-US" dirty="0"/>
          </a:p>
        </p:txBody>
      </p:sp>
      <p:pic>
        <p:nvPicPr>
          <p:cNvPr id="5" name="Picture 4" descr="Diagram&#10;&#10;Description automatically generated">
            <a:extLst>
              <a:ext uri="{FF2B5EF4-FFF2-40B4-BE49-F238E27FC236}">
                <a16:creationId xmlns:a16="http://schemas.microsoft.com/office/drawing/2014/main" id="{9E91E284-3D5C-94B2-C68D-F5C464F63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5426" y="2907926"/>
            <a:ext cx="5964892" cy="3804380"/>
          </a:xfrm>
          <a:prstGeom prst="rect">
            <a:avLst/>
          </a:prstGeom>
        </p:spPr>
      </p:pic>
    </p:spTree>
    <p:extLst>
      <p:ext uri="{BB962C8B-B14F-4D97-AF65-F5344CB8AC3E}">
        <p14:creationId xmlns:p14="http://schemas.microsoft.com/office/powerpoint/2010/main" val="171122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C58E-6D7C-3884-8DE9-80EA39C4BE3D}"/>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Decentralized Content and Data</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2EA9AEB4-4636-6555-0C16-C49BBCC81196}"/>
              </a:ext>
            </a:extLst>
          </p:cNvPr>
          <p:cNvSpPr>
            <a:spLocks noGrp="1"/>
          </p:cNvSpPr>
          <p:nvPr>
            <p:ph idx="1"/>
          </p:nvPr>
        </p:nvSpPr>
        <p:spPr/>
        <p:txBody>
          <a:bodyPr/>
          <a:lstStyle/>
          <a:p>
            <a:pPr marL="0" indent="0">
              <a:buNone/>
            </a:pPr>
            <a:r>
              <a:rPr lang="en-CA" dirty="0"/>
              <a:t>Content Addressable Resources for Education</a:t>
            </a:r>
            <a:endParaRPr lang="en-US" dirty="0"/>
          </a:p>
        </p:txBody>
      </p:sp>
      <p:sp>
        <p:nvSpPr>
          <p:cNvPr id="6" name="TextBox 5">
            <a:extLst>
              <a:ext uri="{FF2B5EF4-FFF2-40B4-BE49-F238E27FC236}">
                <a16:creationId xmlns:a16="http://schemas.microsoft.com/office/drawing/2014/main" id="{DE09A337-E356-58AF-207E-211FAD8079A1}"/>
              </a:ext>
            </a:extLst>
          </p:cNvPr>
          <p:cNvSpPr txBox="1"/>
          <p:nvPr/>
        </p:nvSpPr>
        <p:spPr>
          <a:xfrm>
            <a:off x="838200" y="5992297"/>
            <a:ext cx="6098240" cy="369332"/>
          </a:xfrm>
          <a:prstGeom prst="rect">
            <a:avLst/>
          </a:prstGeom>
          <a:noFill/>
        </p:spPr>
        <p:txBody>
          <a:bodyPr wrap="square">
            <a:spAutoFit/>
          </a:bodyPr>
          <a:lstStyle/>
          <a:p>
            <a:r>
              <a:rPr lang="en-US" dirty="0">
                <a:hlinkClick r:id="rId2"/>
              </a:rPr>
              <a:t>https://eric.ed.gov/?id=ED608573</a:t>
            </a:r>
            <a:r>
              <a:rPr lang="en-US" dirty="0"/>
              <a:t> </a:t>
            </a:r>
          </a:p>
        </p:txBody>
      </p:sp>
      <p:sp>
        <p:nvSpPr>
          <p:cNvPr id="8" name="TextBox 7">
            <a:extLst>
              <a:ext uri="{FF2B5EF4-FFF2-40B4-BE49-F238E27FC236}">
                <a16:creationId xmlns:a16="http://schemas.microsoft.com/office/drawing/2014/main" id="{9E70636E-83F8-73C2-81E6-73A898254B25}"/>
              </a:ext>
            </a:extLst>
          </p:cNvPr>
          <p:cNvSpPr txBox="1"/>
          <p:nvPr/>
        </p:nvSpPr>
        <p:spPr>
          <a:xfrm>
            <a:off x="838200" y="2413337"/>
            <a:ext cx="4755776" cy="2585323"/>
          </a:xfrm>
          <a:prstGeom prst="rect">
            <a:avLst/>
          </a:prstGeom>
          <a:noFill/>
          <a:ln>
            <a:solidFill>
              <a:schemeClr val="bg1">
                <a:lumMod val="85000"/>
              </a:schemeClr>
            </a:solidFill>
          </a:ln>
        </p:spPr>
        <p:txBody>
          <a:bodyPr wrap="square">
            <a:spAutoFit/>
          </a:bodyPr>
          <a:lstStyle/>
          <a:p>
            <a:r>
              <a:rPr lang="en-US" dirty="0"/>
              <a:t>“Content Addressable Resources for Education (CARE) as a method for addressing issues of scale, access, management and distribution that currently exist for open educational resources (OER) as they are currently developed in higher education. CARE is based on the concept of the distributed web (</a:t>
            </a:r>
            <a:r>
              <a:rPr lang="en-US" dirty="0" err="1"/>
              <a:t>dweb</a:t>
            </a:r>
            <a:r>
              <a:rPr lang="en-US" dirty="0"/>
              <a:t>) and, using (for example) the Interplanetary File System (IPFS) provides a means to distributed OER.”</a:t>
            </a:r>
          </a:p>
        </p:txBody>
      </p:sp>
      <p:pic>
        <p:nvPicPr>
          <p:cNvPr id="10" name="Picture 9" descr="Diagram&#10;&#10;Description automatically generated">
            <a:extLst>
              <a:ext uri="{FF2B5EF4-FFF2-40B4-BE49-F238E27FC236}">
                <a16:creationId xmlns:a16="http://schemas.microsoft.com/office/drawing/2014/main" id="{6602DAB6-DF4D-D8B8-1818-BB360CEDD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5317" y="2413337"/>
            <a:ext cx="5962650" cy="3476625"/>
          </a:xfrm>
          <a:prstGeom prst="rect">
            <a:avLst/>
          </a:prstGeom>
        </p:spPr>
      </p:pic>
    </p:spTree>
    <p:extLst>
      <p:ext uri="{BB962C8B-B14F-4D97-AF65-F5344CB8AC3E}">
        <p14:creationId xmlns:p14="http://schemas.microsoft.com/office/powerpoint/2010/main" val="13791520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B4F27-2891-8834-7EDE-00A5127F4DBE}"/>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Decentralized Ledgers</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BC812D58-B16A-8BD9-8CE6-58DAB4D64BB2}"/>
              </a:ext>
            </a:extLst>
          </p:cNvPr>
          <p:cNvSpPr>
            <a:spLocks noGrp="1"/>
          </p:cNvSpPr>
          <p:nvPr>
            <p:ph idx="1"/>
          </p:nvPr>
        </p:nvSpPr>
        <p:spPr/>
        <p:txBody>
          <a:bodyPr>
            <a:normAutofit/>
          </a:bodyPr>
          <a:lstStyle/>
          <a:p>
            <a:pPr marL="0" indent="0">
              <a:buNone/>
            </a:pPr>
            <a:r>
              <a:rPr lang="en-CA" dirty="0"/>
              <a:t>Blockchain: Bitcoin, Ethereum, and the rest</a:t>
            </a:r>
          </a:p>
          <a:p>
            <a:endParaRPr lang="en-CA" dirty="0"/>
          </a:p>
        </p:txBody>
      </p:sp>
      <p:pic>
        <p:nvPicPr>
          <p:cNvPr id="5" name="Picture 4" descr="Diagram&#10;&#10;Description automatically generated">
            <a:extLst>
              <a:ext uri="{FF2B5EF4-FFF2-40B4-BE49-F238E27FC236}">
                <a16:creationId xmlns:a16="http://schemas.microsoft.com/office/drawing/2014/main" id="{A0D0A578-CA9B-6382-44AB-0EB32A664C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0541" y="2277481"/>
            <a:ext cx="7996518" cy="4449014"/>
          </a:xfrm>
          <a:prstGeom prst="rect">
            <a:avLst/>
          </a:prstGeom>
        </p:spPr>
      </p:pic>
    </p:spTree>
    <p:extLst>
      <p:ext uri="{BB962C8B-B14F-4D97-AF65-F5344CB8AC3E}">
        <p14:creationId xmlns:p14="http://schemas.microsoft.com/office/powerpoint/2010/main" val="2436215296"/>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close-up of a net&#10;&#10;Description automatically generated with low confidence">
            <a:extLst>
              <a:ext uri="{FF2B5EF4-FFF2-40B4-BE49-F238E27FC236}">
                <a16:creationId xmlns:a16="http://schemas.microsoft.com/office/drawing/2014/main" id="{40863C6B-83A7-367C-AA8C-937756B782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463" y="2693243"/>
            <a:ext cx="6341320" cy="2827340"/>
          </a:xfrm>
          <a:prstGeom prst="rect">
            <a:avLst/>
          </a:prstGeom>
        </p:spPr>
      </p:pic>
      <p:sp>
        <p:nvSpPr>
          <p:cNvPr id="2" name="Title 1">
            <a:extLst>
              <a:ext uri="{FF2B5EF4-FFF2-40B4-BE49-F238E27FC236}">
                <a16:creationId xmlns:a16="http://schemas.microsoft.com/office/drawing/2014/main" id="{A14B4F27-2891-8834-7EDE-00A5127F4DBE}"/>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Decentralized Ledgers</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BC812D58-B16A-8BD9-8CE6-58DAB4D64BB2}"/>
              </a:ext>
            </a:extLst>
          </p:cNvPr>
          <p:cNvSpPr>
            <a:spLocks noGrp="1"/>
          </p:cNvSpPr>
          <p:nvPr>
            <p:ph idx="1"/>
          </p:nvPr>
        </p:nvSpPr>
        <p:spPr/>
        <p:txBody>
          <a:bodyPr>
            <a:normAutofit/>
          </a:bodyPr>
          <a:lstStyle/>
          <a:p>
            <a:pPr marL="0" indent="0">
              <a:buNone/>
            </a:pPr>
            <a:r>
              <a:rPr lang="en-CA" dirty="0"/>
              <a:t>Decentralized credentials</a:t>
            </a:r>
          </a:p>
          <a:p>
            <a:endParaRPr lang="en-CA" dirty="0"/>
          </a:p>
        </p:txBody>
      </p:sp>
      <p:sp>
        <p:nvSpPr>
          <p:cNvPr id="5" name="TextBox 4">
            <a:extLst>
              <a:ext uri="{FF2B5EF4-FFF2-40B4-BE49-F238E27FC236}">
                <a16:creationId xmlns:a16="http://schemas.microsoft.com/office/drawing/2014/main" id="{612AEC18-8B26-45A7-2B31-64B70A4AC85C}"/>
              </a:ext>
            </a:extLst>
          </p:cNvPr>
          <p:cNvSpPr txBox="1"/>
          <p:nvPr/>
        </p:nvSpPr>
        <p:spPr>
          <a:xfrm>
            <a:off x="936811" y="2693243"/>
            <a:ext cx="4791635" cy="2616101"/>
          </a:xfrm>
          <a:prstGeom prst="rect">
            <a:avLst/>
          </a:prstGeom>
          <a:noFill/>
          <a:ln>
            <a:solidFill>
              <a:schemeClr val="bg1">
                <a:lumMod val="85000"/>
              </a:schemeClr>
            </a:solidFill>
          </a:ln>
        </p:spPr>
        <p:txBody>
          <a:bodyPr wrap="square">
            <a:spAutoFit/>
          </a:bodyPr>
          <a:lstStyle/>
          <a:p>
            <a:r>
              <a:rPr lang="en-CA" dirty="0"/>
              <a:t>Learning application: credentials e.g. Qualichain. </a:t>
            </a:r>
            <a:r>
              <a:rPr lang="en-US" dirty="0"/>
              <a:t>A key output of this pilot is the Badged Open Course (BOC): “Decentralising Education Using Blockchain Technology”, which introduces Blockchain technology and its potential for </a:t>
            </a:r>
            <a:r>
              <a:rPr lang="en-US" dirty="0" err="1"/>
              <a:t>decentralising</a:t>
            </a:r>
            <a:r>
              <a:rPr lang="en-US" dirty="0"/>
              <a:t> and transforming education </a:t>
            </a:r>
          </a:p>
          <a:p>
            <a:r>
              <a:rPr lang="en-CA" sz="1400" dirty="0">
                <a:hlinkClick r:id="rId5"/>
              </a:rPr>
              <a:t>https://qualichain-project.eu/the-role-of-web-3-0-and-blockchain-in-the-future-of-education/</a:t>
            </a:r>
            <a:endParaRPr lang="en-CA" sz="1400" dirty="0"/>
          </a:p>
          <a:p>
            <a:r>
              <a:rPr lang="en-US" sz="1400" dirty="0">
                <a:hlinkClick r:id="rId6"/>
              </a:rPr>
              <a:t>https://www.open.edu/openlearncreate/course/view.php?id=7981</a:t>
            </a:r>
            <a:r>
              <a:rPr lang="en-CA" sz="1400" dirty="0"/>
              <a:t> </a:t>
            </a:r>
            <a:endParaRPr lang="en-US" sz="1400" dirty="0"/>
          </a:p>
        </p:txBody>
      </p:sp>
      <p:sp>
        <p:nvSpPr>
          <p:cNvPr id="10" name="Explosion: 8 Points 9">
            <a:extLst>
              <a:ext uri="{FF2B5EF4-FFF2-40B4-BE49-F238E27FC236}">
                <a16:creationId xmlns:a16="http://schemas.microsoft.com/office/drawing/2014/main" id="{5B3C80E2-D927-F6B8-D8E0-93CC599FE54E}"/>
              </a:ext>
            </a:extLst>
          </p:cNvPr>
          <p:cNvSpPr/>
          <p:nvPr/>
        </p:nvSpPr>
        <p:spPr>
          <a:xfrm>
            <a:off x="8630433" y="654755"/>
            <a:ext cx="3006246" cy="2855934"/>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dirty="0">
                <a:solidFill>
                  <a:schemeClr val="accent2">
                    <a:lumMod val="75000"/>
                  </a:schemeClr>
                </a:solidFill>
                <a:latin typeface="Plantagenet Cherokee" panose="020B0604020202020204" pitchFamily="18" charset="0"/>
              </a:rPr>
              <a:t>Some Open</a:t>
            </a:r>
            <a:r>
              <a:rPr lang="en-CA" dirty="0"/>
              <a:t> </a:t>
            </a:r>
            <a:r>
              <a:rPr lang="en-CA" sz="1800" kern="1200" dirty="0">
                <a:solidFill>
                  <a:schemeClr val="accent2">
                    <a:lumMod val="75000"/>
                  </a:schemeClr>
                </a:solidFill>
                <a:latin typeface="Plantagenet Cherokee" panose="020B0604020202020204" pitchFamily="18" charset="0"/>
                <a:ea typeface="+mj-ea"/>
                <a:cs typeface="+mj-cs"/>
              </a:rPr>
              <a:t>Learning</a:t>
            </a:r>
            <a:r>
              <a:rPr lang="en-CA" dirty="0"/>
              <a:t> </a:t>
            </a:r>
            <a:r>
              <a:rPr lang="en-CA" sz="1800" dirty="0">
                <a:solidFill>
                  <a:schemeClr val="accent2">
                    <a:lumMod val="75000"/>
                  </a:schemeClr>
                </a:solidFill>
                <a:latin typeface="Plantagenet Cherokee" panose="020B0604020202020204" pitchFamily="18" charset="0"/>
              </a:rPr>
              <a:t>Applications</a:t>
            </a:r>
            <a:endParaRPr lang="en-US" dirty="0"/>
          </a:p>
        </p:txBody>
      </p:sp>
    </p:spTree>
    <p:extLst>
      <p:ext uri="{BB962C8B-B14F-4D97-AF65-F5344CB8AC3E}">
        <p14:creationId xmlns:p14="http://schemas.microsoft.com/office/powerpoint/2010/main" val="221070658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381A1-5620-59EF-BE12-4AC65DF9309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C5ECA2F-6789-C17A-D196-70CF14277568}"/>
              </a:ext>
            </a:extLst>
          </p:cNvPr>
          <p:cNvSpPr>
            <a:spLocks noGrp="1"/>
          </p:cNvSpPr>
          <p:nvPr>
            <p:ph idx="1"/>
          </p:nvPr>
        </p:nvSpPr>
        <p:spPr/>
        <p:txBody>
          <a:bodyPr>
            <a:normAutofit/>
          </a:bodyPr>
          <a:lstStyle/>
          <a:p>
            <a:pPr marL="0" indent="0">
              <a:buNone/>
            </a:pPr>
            <a:r>
              <a:rPr lang="en-US" dirty="0"/>
              <a:t>This is a technical presentation that is structured and designed for a non-technical audience. </a:t>
            </a:r>
          </a:p>
        </p:txBody>
      </p:sp>
    </p:spTree>
    <p:extLst>
      <p:ext uri="{BB962C8B-B14F-4D97-AF65-F5344CB8AC3E}">
        <p14:creationId xmlns:p14="http://schemas.microsoft.com/office/powerpoint/2010/main" val="15224017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C22EB-FBF8-318C-6B79-5C4F63ECC474}"/>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Decentralized worlds</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1660BBAA-104B-1597-EA96-19D358E08ACE}"/>
              </a:ext>
            </a:extLst>
          </p:cNvPr>
          <p:cNvSpPr>
            <a:spLocks noGrp="1"/>
          </p:cNvSpPr>
          <p:nvPr>
            <p:ph idx="1"/>
          </p:nvPr>
        </p:nvSpPr>
        <p:spPr/>
        <p:txBody>
          <a:bodyPr/>
          <a:lstStyle/>
          <a:p>
            <a:pPr marL="0" indent="0">
              <a:buNone/>
            </a:pPr>
            <a:r>
              <a:rPr lang="en-CA" dirty="0"/>
              <a:t>One world, many servers…</a:t>
            </a:r>
          </a:p>
          <a:p>
            <a:endParaRPr lang="en-CA" dirty="0"/>
          </a:p>
        </p:txBody>
      </p:sp>
      <p:sp>
        <p:nvSpPr>
          <p:cNvPr id="5" name="TextBox 4">
            <a:extLst>
              <a:ext uri="{FF2B5EF4-FFF2-40B4-BE49-F238E27FC236}">
                <a16:creationId xmlns:a16="http://schemas.microsoft.com/office/drawing/2014/main" id="{05905B5A-D9AD-6B70-A481-AD29045FCA52}"/>
              </a:ext>
            </a:extLst>
          </p:cNvPr>
          <p:cNvSpPr txBox="1"/>
          <p:nvPr/>
        </p:nvSpPr>
        <p:spPr>
          <a:xfrm>
            <a:off x="838200" y="4987912"/>
            <a:ext cx="6098240" cy="923330"/>
          </a:xfrm>
          <a:prstGeom prst="rect">
            <a:avLst/>
          </a:prstGeom>
          <a:noFill/>
        </p:spPr>
        <p:txBody>
          <a:bodyPr wrap="square">
            <a:spAutoFit/>
          </a:bodyPr>
          <a:lstStyle/>
          <a:p>
            <a:pPr marL="285750" indent="-285750">
              <a:buFont typeface="Arial" panose="020B0604020202020204" pitchFamily="34" charset="0"/>
              <a:buChar char="•"/>
            </a:pPr>
            <a:r>
              <a:rPr lang="en-CA" dirty="0"/>
              <a:t>Metaverse</a:t>
            </a:r>
          </a:p>
          <a:p>
            <a:pPr marL="285750" indent="-285750">
              <a:buFont typeface="Arial" panose="020B0604020202020204" pitchFamily="34" charset="0"/>
              <a:buChar char="•"/>
            </a:pPr>
            <a:r>
              <a:rPr lang="en-CA" dirty="0"/>
              <a:t>Minecraft? </a:t>
            </a:r>
            <a:r>
              <a:rPr lang="en-CA" dirty="0">
                <a:hlinkClick r:id="rId3"/>
              </a:rPr>
              <a:t>https://blog.tcea.org/tag/gaming/</a:t>
            </a:r>
            <a:r>
              <a:rPr lang="en-CA" dirty="0"/>
              <a:t> </a:t>
            </a:r>
          </a:p>
          <a:p>
            <a:pPr marL="285750" indent="-285750">
              <a:buFont typeface="Arial" panose="020B0604020202020204" pitchFamily="34" charset="0"/>
              <a:buChar char="•"/>
            </a:pPr>
            <a:r>
              <a:rPr lang="en-US" sz="1800" kern="1200" dirty="0" err="1">
                <a:solidFill>
                  <a:schemeClr val="tx1"/>
                </a:solidFill>
                <a:effectLst/>
                <a:latin typeface="+mn-lt"/>
                <a:ea typeface="+mn-ea"/>
                <a:cs typeface="+mn-cs"/>
              </a:rPr>
              <a:t>Decentraland</a:t>
            </a:r>
            <a:r>
              <a:rPr lang="en-US" sz="1800" kern="1200" dirty="0">
                <a:solidFill>
                  <a:schemeClr val="tx1"/>
                </a:solidFill>
                <a:effectLst/>
                <a:latin typeface="+mn-lt"/>
                <a:ea typeface="+mn-ea"/>
                <a:cs typeface="+mn-cs"/>
              </a:rPr>
              <a:t>: </a:t>
            </a:r>
            <a:r>
              <a:rPr lang="en-US" sz="1800" kern="1200" dirty="0">
                <a:solidFill>
                  <a:schemeClr val="tx1"/>
                </a:solidFill>
                <a:effectLst/>
                <a:latin typeface="+mn-lt"/>
                <a:ea typeface="+mn-ea"/>
                <a:cs typeface="+mn-cs"/>
                <a:hlinkClick r:id="rId4"/>
              </a:rPr>
              <a:t>https://decentraland.org/</a:t>
            </a:r>
            <a:r>
              <a:rPr lang="en-US" sz="1800" kern="1200" dirty="0">
                <a:solidFill>
                  <a:schemeClr val="tx1"/>
                </a:solidFill>
                <a:effectLst/>
                <a:latin typeface="+mn-lt"/>
                <a:ea typeface="+mn-ea"/>
                <a:cs typeface="+mn-cs"/>
              </a:rPr>
              <a:t>  </a:t>
            </a:r>
            <a:endParaRPr lang="en-US" sz="1800" dirty="0">
              <a:effectLst/>
            </a:endParaRPr>
          </a:p>
        </p:txBody>
      </p:sp>
      <p:pic>
        <p:nvPicPr>
          <p:cNvPr id="7" name="Picture 6">
            <a:extLst>
              <a:ext uri="{FF2B5EF4-FFF2-40B4-BE49-F238E27FC236}">
                <a16:creationId xmlns:a16="http://schemas.microsoft.com/office/drawing/2014/main" id="{BAFEA404-F3D6-26A5-14A9-A7F2CB22FDB1}"/>
              </a:ext>
            </a:extLst>
          </p:cNvPr>
          <p:cNvPicPr>
            <a:picLocks noChangeAspect="1"/>
          </p:cNvPicPr>
          <p:nvPr/>
        </p:nvPicPr>
        <p:blipFill>
          <a:blip r:embed="rId5"/>
          <a:stretch>
            <a:fillRect/>
          </a:stretch>
        </p:blipFill>
        <p:spPr>
          <a:xfrm>
            <a:off x="957356" y="2467123"/>
            <a:ext cx="8563162" cy="2255068"/>
          </a:xfrm>
          <a:prstGeom prst="rect">
            <a:avLst/>
          </a:prstGeom>
        </p:spPr>
      </p:pic>
    </p:spTree>
    <p:extLst>
      <p:ext uri="{BB962C8B-B14F-4D97-AF65-F5344CB8AC3E}">
        <p14:creationId xmlns:p14="http://schemas.microsoft.com/office/powerpoint/2010/main" val="25167039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EC607-B562-B8D8-B07B-55819C70E99F}"/>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Web3</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36338F57-CD92-9F93-EE3E-E81F4A073822}"/>
              </a:ext>
            </a:extLst>
          </p:cNvPr>
          <p:cNvSpPr>
            <a:spLocks noGrp="1"/>
          </p:cNvSpPr>
          <p:nvPr>
            <p:ph idx="1"/>
          </p:nvPr>
        </p:nvSpPr>
        <p:spPr/>
        <p:txBody>
          <a:bodyPr/>
          <a:lstStyle/>
          <a:p>
            <a:pPr marL="0" indent="0">
              <a:buNone/>
            </a:pPr>
            <a:r>
              <a:rPr lang="en-US" dirty="0"/>
              <a:t>Web3 is all of the above</a:t>
            </a:r>
          </a:p>
        </p:txBody>
      </p:sp>
      <p:sp>
        <p:nvSpPr>
          <p:cNvPr id="5" name="TextBox 4">
            <a:extLst>
              <a:ext uri="{FF2B5EF4-FFF2-40B4-BE49-F238E27FC236}">
                <a16:creationId xmlns:a16="http://schemas.microsoft.com/office/drawing/2014/main" id="{4F6F07A8-9F15-6DDA-BA24-C84BDE11A096}"/>
              </a:ext>
            </a:extLst>
          </p:cNvPr>
          <p:cNvSpPr txBox="1"/>
          <p:nvPr/>
        </p:nvSpPr>
        <p:spPr>
          <a:xfrm>
            <a:off x="838200" y="2682279"/>
            <a:ext cx="6098240" cy="1692771"/>
          </a:xfrm>
          <a:prstGeom prst="rect">
            <a:avLst/>
          </a:prstGeom>
          <a:noFill/>
          <a:ln>
            <a:solidFill>
              <a:schemeClr val="bg1">
                <a:lumMod val="85000"/>
              </a:schemeClr>
            </a:solidFill>
          </a:ln>
        </p:spPr>
        <p:txBody>
          <a:bodyPr wrap="square">
            <a:spAutoFit/>
          </a:bodyPr>
          <a:lstStyle/>
          <a:p>
            <a:r>
              <a:rPr lang="en-US" dirty="0"/>
              <a:t>"On web3, your access credentials are not based on a username or password, but is based on cryptographic proof of you are who you are, and that proof is the same for any and all websites or platforms users access.“ </a:t>
            </a:r>
            <a:r>
              <a:rPr lang="en-US" sz="1400" dirty="0">
                <a:hlinkClick r:id="rId3"/>
              </a:rPr>
              <a:t>https://web.archive.org/web/*/https://digiday.com/media/wtf-is-web3/</a:t>
            </a:r>
            <a:r>
              <a:rPr lang="en-US" sz="1400" dirty="0"/>
              <a:t>  </a:t>
            </a:r>
            <a:endParaRPr lang="en-US" dirty="0"/>
          </a:p>
          <a:p>
            <a:endParaRPr lang="en-US" dirty="0"/>
          </a:p>
        </p:txBody>
      </p:sp>
      <p:sp>
        <p:nvSpPr>
          <p:cNvPr id="7" name="TextBox 6">
            <a:extLst>
              <a:ext uri="{FF2B5EF4-FFF2-40B4-BE49-F238E27FC236}">
                <a16:creationId xmlns:a16="http://schemas.microsoft.com/office/drawing/2014/main" id="{F43F9B92-6205-7033-8778-0D44B9FE0CDC}"/>
              </a:ext>
            </a:extLst>
          </p:cNvPr>
          <p:cNvSpPr txBox="1"/>
          <p:nvPr/>
        </p:nvSpPr>
        <p:spPr>
          <a:xfrm>
            <a:off x="8347262" y="6123543"/>
            <a:ext cx="3176867" cy="369332"/>
          </a:xfrm>
          <a:prstGeom prst="rect">
            <a:avLst/>
          </a:prstGeom>
          <a:noFill/>
        </p:spPr>
        <p:txBody>
          <a:bodyPr wrap="square">
            <a:spAutoFit/>
          </a:bodyPr>
          <a:lstStyle/>
          <a:p>
            <a:r>
              <a:rPr lang="en-US" dirty="0">
                <a:hlinkClick r:id="rId4"/>
              </a:rPr>
              <a:t>https://web3isgoinggreat.com/</a:t>
            </a:r>
            <a:r>
              <a:rPr lang="en-US" dirty="0"/>
              <a:t> </a:t>
            </a:r>
          </a:p>
        </p:txBody>
      </p:sp>
      <p:pic>
        <p:nvPicPr>
          <p:cNvPr id="9" name="Picture 8" descr="Logo&#10;&#10;Description automatically generated">
            <a:extLst>
              <a:ext uri="{FF2B5EF4-FFF2-40B4-BE49-F238E27FC236}">
                <a16:creationId xmlns:a16="http://schemas.microsoft.com/office/drawing/2014/main" id="{05590144-1090-BDD1-FB3D-561968DCCB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8432" y="1952338"/>
            <a:ext cx="4355697" cy="4097911"/>
          </a:xfrm>
          <a:prstGeom prst="rect">
            <a:avLst/>
          </a:prstGeom>
        </p:spPr>
      </p:pic>
      <p:sp>
        <p:nvSpPr>
          <p:cNvPr id="13" name="TextBox 12">
            <a:extLst>
              <a:ext uri="{FF2B5EF4-FFF2-40B4-BE49-F238E27FC236}">
                <a16:creationId xmlns:a16="http://schemas.microsoft.com/office/drawing/2014/main" id="{2569D7C6-8D05-E25B-FE93-21214A784FC6}"/>
              </a:ext>
            </a:extLst>
          </p:cNvPr>
          <p:cNvSpPr txBox="1"/>
          <p:nvPr/>
        </p:nvSpPr>
        <p:spPr>
          <a:xfrm>
            <a:off x="838200" y="5231704"/>
            <a:ext cx="6098240" cy="369332"/>
          </a:xfrm>
          <a:prstGeom prst="rect">
            <a:avLst/>
          </a:prstGeom>
          <a:noFill/>
        </p:spPr>
        <p:txBody>
          <a:bodyPr wrap="square">
            <a:spAutoFit/>
          </a:bodyPr>
          <a:lstStyle/>
          <a:p>
            <a:r>
              <a:rPr lang="en-US" dirty="0"/>
              <a:t>History of web3 Through the Pages of OLDaily</a:t>
            </a:r>
          </a:p>
        </p:txBody>
      </p:sp>
      <p:sp>
        <p:nvSpPr>
          <p:cNvPr id="15" name="TextBox 14">
            <a:extLst>
              <a:ext uri="{FF2B5EF4-FFF2-40B4-BE49-F238E27FC236}">
                <a16:creationId xmlns:a16="http://schemas.microsoft.com/office/drawing/2014/main" id="{A80378CD-5636-A6E6-8517-AE4776A76625}"/>
              </a:ext>
            </a:extLst>
          </p:cNvPr>
          <p:cNvSpPr txBox="1"/>
          <p:nvPr/>
        </p:nvSpPr>
        <p:spPr>
          <a:xfrm>
            <a:off x="838200" y="5704333"/>
            <a:ext cx="6098240" cy="369332"/>
          </a:xfrm>
          <a:prstGeom prst="rect">
            <a:avLst/>
          </a:prstGeom>
          <a:noFill/>
        </p:spPr>
        <p:txBody>
          <a:bodyPr wrap="square">
            <a:spAutoFit/>
          </a:bodyPr>
          <a:lstStyle/>
          <a:p>
            <a:r>
              <a:rPr lang="en-US" dirty="0">
                <a:hlinkClick r:id="rId6"/>
              </a:rPr>
              <a:t>https://www.downes.ca/history_web3.htm</a:t>
            </a:r>
            <a:r>
              <a:rPr lang="en-US" dirty="0"/>
              <a:t> </a:t>
            </a:r>
          </a:p>
        </p:txBody>
      </p:sp>
    </p:spTree>
    <p:extLst>
      <p:ext uri="{BB962C8B-B14F-4D97-AF65-F5344CB8AC3E}">
        <p14:creationId xmlns:p14="http://schemas.microsoft.com/office/powerpoint/2010/main" val="9391503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F377224A-AC8E-1CE2-35CE-9A874E5B3BA0}"/>
              </a:ext>
            </a:extLst>
          </p:cNvPr>
          <p:cNvPicPr>
            <a:picLocks noChangeAspect="1"/>
          </p:cNvPicPr>
          <p:nvPr/>
        </p:nvPicPr>
        <p:blipFill>
          <a:blip r:embed="rId2"/>
          <a:stretch>
            <a:fillRect/>
          </a:stretch>
        </p:blipFill>
        <p:spPr>
          <a:xfrm>
            <a:off x="9322904" y="587937"/>
            <a:ext cx="2457659" cy="2634857"/>
          </a:xfrm>
          <a:prstGeom prst="rect">
            <a:avLst/>
          </a:prstGeom>
        </p:spPr>
      </p:pic>
      <p:pic>
        <p:nvPicPr>
          <p:cNvPr id="5" name="Picture 4">
            <a:extLst>
              <a:ext uri="{FF2B5EF4-FFF2-40B4-BE49-F238E27FC236}">
                <a16:creationId xmlns:a16="http://schemas.microsoft.com/office/drawing/2014/main" id="{2AACEE8B-B2B0-8BEE-8FD8-D817835ABE3A}"/>
              </a:ext>
            </a:extLst>
          </p:cNvPr>
          <p:cNvPicPr>
            <a:picLocks noChangeAspect="1"/>
          </p:cNvPicPr>
          <p:nvPr/>
        </p:nvPicPr>
        <p:blipFill>
          <a:blip r:embed="rId3"/>
          <a:stretch>
            <a:fillRect/>
          </a:stretch>
        </p:blipFill>
        <p:spPr>
          <a:xfrm>
            <a:off x="4473748" y="3398101"/>
            <a:ext cx="3244503" cy="2008502"/>
          </a:xfrm>
          <a:prstGeom prst="rect">
            <a:avLst/>
          </a:prstGeom>
        </p:spPr>
      </p:pic>
      <p:pic>
        <p:nvPicPr>
          <p:cNvPr id="7" name="Picture 6">
            <a:extLst>
              <a:ext uri="{FF2B5EF4-FFF2-40B4-BE49-F238E27FC236}">
                <a16:creationId xmlns:a16="http://schemas.microsoft.com/office/drawing/2014/main" id="{4CE05438-59A7-6532-9A87-23D7C687BECA}"/>
              </a:ext>
            </a:extLst>
          </p:cNvPr>
          <p:cNvPicPr>
            <a:picLocks noChangeAspect="1"/>
          </p:cNvPicPr>
          <p:nvPr/>
        </p:nvPicPr>
        <p:blipFill>
          <a:blip r:embed="rId4"/>
          <a:stretch>
            <a:fillRect/>
          </a:stretch>
        </p:blipFill>
        <p:spPr>
          <a:xfrm>
            <a:off x="245051" y="3420858"/>
            <a:ext cx="4228697" cy="1343413"/>
          </a:xfrm>
          <a:prstGeom prst="rect">
            <a:avLst/>
          </a:prstGeom>
        </p:spPr>
      </p:pic>
      <p:pic>
        <p:nvPicPr>
          <p:cNvPr id="9" name="Picture 8">
            <a:extLst>
              <a:ext uri="{FF2B5EF4-FFF2-40B4-BE49-F238E27FC236}">
                <a16:creationId xmlns:a16="http://schemas.microsoft.com/office/drawing/2014/main" id="{4DA68B85-B4B1-9077-A934-5D7A943DA39A}"/>
              </a:ext>
            </a:extLst>
          </p:cNvPr>
          <p:cNvPicPr>
            <a:picLocks noChangeAspect="1"/>
          </p:cNvPicPr>
          <p:nvPr/>
        </p:nvPicPr>
        <p:blipFill>
          <a:blip r:embed="rId5"/>
          <a:stretch>
            <a:fillRect/>
          </a:stretch>
        </p:blipFill>
        <p:spPr>
          <a:xfrm>
            <a:off x="8162988" y="3398101"/>
            <a:ext cx="3488297" cy="1343414"/>
          </a:xfrm>
          <a:prstGeom prst="rect">
            <a:avLst/>
          </a:prstGeom>
        </p:spPr>
      </p:pic>
      <p:pic>
        <p:nvPicPr>
          <p:cNvPr id="11" name="Picture 10">
            <a:extLst>
              <a:ext uri="{FF2B5EF4-FFF2-40B4-BE49-F238E27FC236}">
                <a16:creationId xmlns:a16="http://schemas.microsoft.com/office/drawing/2014/main" id="{D8742CFC-F75B-3EB1-8E5A-C4ABE0148360}"/>
              </a:ext>
            </a:extLst>
          </p:cNvPr>
          <p:cNvPicPr>
            <a:picLocks noChangeAspect="1"/>
          </p:cNvPicPr>
          <p:nvPr/>
        </p:nvPicPr>
        <p:blipFill>
          <a:blip r:embed="rId6"/>
          <a:stretch>
            <a:fillRect/>
          </a:stretch>
        </p:blipFill>
        <p:spPr>
          <a:xfrm>
            <a:off x="920871" y="1592189"/>
            <a:ext cx="3641190" cy="801661"/>
          </a:xfrm>
          <a:prstGeom prst="rect">
            <a:avLst/>
          </a:prstGeom>
        </p:spPr>
      </p:pic>
      <p:pic>
        <p:nvPicPr>
          <p:cNvPr id="15" name="Picture 14">
            <a:extLst>
              <a:ext uri="{FF2B5EF4-FFF2-40B4-BE49-F238E27FC236}">
                <a16:creationId xmlns:a16="http://schemas.microsoft.com/office/drawing/2014/main" id="{55CBD518-E81A-B2E8-1914-7F0EFF8FBBBC}"/>
              </a:ext>
            </a:extLst>
          </p:cNvPr>
          <p:cNvPicPr>
            <a:picLocks noChangeAspect="1"/>
          </p:cNvPicPr>
          <p:nvPr/>
        </p:nvPicPr>
        <p:blipFill>
          <a:blip r:embed="rId7"/>
          <a:stretch>
            <a:fillRect/>
          </a:stretch>
        </p:blipFill>
        <p:spPr>
          <a:xfrm>
            <a:off x="5596370" y="1099192"/>
            <a:ext cx="4243761" cy="1343413"/>
          </a:xfrm>
          <a:prstGeom prst="rect">
            <a:avLst/>
          </a:prstGeom>
        </p:spPr>
      </p:pic>
      <p:pic>
        <p:nvPicPr>
          <p:cNvPr id="17" name="Picture 16">
            <a:extLst>
              <a:ext uri="{FF2B5EF4-FFF2-40B4-BE49-F238E27FC236}">
                <a16:creationId xmlns:a16="http://schemas.microsoft.com/office/drawing/2014/main" id="{CE1C7C13-7A3B-1778-724E-FCBE9FAE2AEE}"/>
              </a:ext>
            </a:extLst>
          </p:cNvPr>
          <p:cNvPicPr>
            <a:picLocks noChangeAspect="1"/>
          </p:cNvPicPr>
          <p:nvPr/>
        </p:nvPicPr>
        <p:blipFill>
          <a:blip r:embed="rId8"/>
          <a:stretch>
            <a:fillRect/>
          </a:stretch>
        </p:blipFill>
        <p:spPr>
          <a:xfrm>
            <a:off x="737147" y="4853502"/>
            <a:ext cx="3244503" cy="1833850"/>
          </a:xfrm>
          <a:prstGeom prst="rect">
            <a:avLst/>
          </a:prstGeom>
        </p:spPr>
      </p:pic>
      <p:pic>
        <p:nvPicPr>
          <p:cNvPr id="19" name="Picture 18">
            <a:extLst>
              <a:ext uri="{FF2B5EF4-FFF2-40B4-BE49-F238E27FC236}">
                <a16:creationId xmlns:a16="http://schemas.microsoft.com/office/drawing/2014/main" id="{2F9826C1-7150-DF15-436F-8EF7CE4D4856}"/>
              </a:ext>
            </a:extLst>
          </p:cNvPr>
          <p:cNvPicPr>
            <a:picLocks noChangeAspect="1"/>
          </p:cNvPicPr>
          <p:nvPr/>
        </p:nvPicPr>
        <p:blipFill>
          <a:blip r:embed="rId9"/>
          <a:stretch>
            <a:fillRect/>
          </a:stretch>
        </p:blipFill>
        <p:spPr>
          <a:xfrm>
            <a:off x="8210347" y="4795029"/>
            <a:ext cx="1975730" cy="1894536"/>
          </a:xfrm>
          <a:prstGeom prst="rect">
            <a:avLst/>
          </a:prstGeom>
        </p:spPr>
      </p:pic>
      <p:pic>
        <p:nvPicPr>
          <p:cNvPr id="21" name="Picture 20">
            <a:extLst>
              <a:ext uri="{FF2B5EF4-FFF2-40B4-BE49-F238E27FC236}">
                <a16:creationId xmlns:a16="http://schemas.microsoft.com/office/drawing/2014/main" id="{D17DEEB5-5268-2112-14FA-8547BA18DE12}"/>
              </a:ext>
            </a:extLst>
          </p:cNvPr>
          <p:cNvPicPr>
            <a:picLocks noChangeAspect="1"/>
          </p:cNvPicPr>
          <p:nvPr/>
        </p:nvPicPr>
        <p:blipFill>
          <a:blip r:embed="rId10"/>
          <a:stretch>
            <a:fillRect/>
          </a:stretch>
        </p:blipFill>
        <p:spPr>
          <a:xfrm>
            <a:off x="4646557" y="5406603"/>
            <a:ext cx="2248214" cy="1228896"/>
          </a:xfrm>
          <a:prstGeom prst="rect">
            <a:avLst/>
          </a:prstGeom>
        </p:spPr>
      </p:pic>
      <p:cxnSp>
        <p:nvCxnSpPr>
          <p:cNvPr id="23" name="Straight Arrow Connector 22">
            <a:extLst>
              <a:ext uri="{FF2B5EF4-FFF2-40B4-BE49-F238E27FC236}">
                <a16:creationId xmlns:a16="http://schemas.microsoft.com/office/drawing/2014/main" id="{64EC6237-4180-2BA0-873F-44741B8FFB49}"/>
              </a:ext>
            </a:extLst>
          </p:cNvPr>
          <p:cNvCxnSpPr>
            <a:cxnSpLocks/>
          </p:cNvCxnSpPr>
          <p:nvPr/>
        </p:nvCxnSpPr>
        <p:spPr>
          <a:xfrm flipH="1" flipV="1">
            <a:off x="4619710" y="2337545"/>
            <a:ext cx="4104160" cy="781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B978CE5-58AB-5488-E742-7898E907F15C}"/>
              </a:ext>
            </a:extLst>
          </p:cNvPr>
          <p:cNvCxnSpPr>
            <a:cxnSpLocks/>
          </p:cNvCxnSpPr>
          <p:nvPr/>
        </p:nvCxnSpPr>
        <p:spPr>
          <a:xfrm flipH="1" flipV="1">
            <a:off x="3868144" y="2393850"/>
            <a:ext cx="2227855" cy="8144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269A001-F789-C9B5-CA7B-252B2E3747F8}"/>
              </a:ext>
            </a:extLst>
          </p:cNvPr>
          <p:cNvCxnSpPr>
            <a:cxnSpLocks/>
          </p:cNvCxnSpPr>
          <p:nvPr/>
        </p:nvCxnSpPr>
        <p:spPr>
          <a:xfrm flipV="1">
            <a:off x="2085961" y="2393850"/>
            <a:ext cx="1331844" cy="8705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75EBB27-2EE5-46C1-2F76-1E49A96FA99E}"/>
              </a:ext>
            </a:extLst>
          </p:cNvPr>
          <p:cNvCxnSpPr>
            <a:cxnSpLocks/>
          </p:cNvCxnSpPr>
          <p:nvPr/>
        </p:nvCxnSpPr>
        <p:spPr>
          <a:xfrm flipV="1">
            <a:off x="3558209" y="1221134"/>
            <a:ext cx="1868556" cy="530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637DE0BF-FC3A-BC32-8F1D-3E64C309E3DF}"/>
              </a:ext>
            </a:extLst>
          </p:cNvPr>
          <p:cNvSpPr/>
          <p:nvPr/>
        </p:nvSpPr>
        <p:spPr>
          <a:xfrm>
            <a:off x="11204024" y="695106"/>
            <a:ext cx="678183" cy="525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314C727-40E0-3ECD-3281-A5BC13196D4C}"/>
              </a:ext>
            </a:extLst>
          </p:cNvPr>
          <p:cNvSpPr/>
          <p:nvPr/>
        </p:nvSpPr>
        <p:spPr>
          <a:xfrm>
            <a:off x="5092481" y="1678657"/>
            <a:ext cx="678183" cy="525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44E3DD6-80F2-8EC6-B5B5-42DCE1437A12}"/>
              </a:ext>
            </a:extLst>
          </p:cNvPr>
          <p:cNvSpPr/>
          <p:nvPr/>
        </p:nvSpPr>
        <p:spPr>
          <a:xfrm>
            <a:off x="11441471" y="1245503"/>
            <a:ext cx="678183" cy="662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1">
            <p14:nvContentPartPr>
              <p14:cNvPr id="48" name="Ink 47">
                <a:extLst>
                  <a:ext uri="{FF2B5EF4-FFF2-40B4-BE49-F238E27FC236}">
                    <a16:creationId xmlns:a16="http://schemas.microsoft.com/office/drawing/2014/main" id="{E8A4B63D-724C-96DF-8247-F194D8EA88AF}"/>
                  </a:ext>
                </a:extLst>
              </p14:cNvPr>
              <p14:cNvContentPartPr/>
              <p14:nvPr/>
            </p14:nvContentPartPr>
            <p14:xfrm>
              <a:off x="1467517" y="1709953"/>
              <a:ext cx="1882080" cy="57240"/>
            </p14:xfrm>
          </p:contentPart>
        </mc:Choice>
        <mc:Fallback xmlns="">
          <p:pic>
            <p:nvPicPr>
              <p:cNvPr id="48" name="Ink 47">
                <a:extLst>
                  <a:ext uri="{FF2B5EF4-FFF2-40B4-BE49-F238E27FC236}">
                    <a16:creationId xmlns:a16="http://schemas.microsoft.com/office/drawing/2014/main" id="{E8A4B63D-724C-96DF-8247-F194D8EA88AF}"/>
                  </a:ext>
                </a:extLst>
              </p:cNvPr>
              <p:cNvPicPr/>
              <p:nvPr/>
            </p:nvPicPr>
            <p:blipFill>
              <a:blip r:embed="rId15"/>
              <a:stretch>
                <a:fillRect/>
              </a:stretch>
            </p:blipFill>
            <p:spPr>
              <a:xfrm>
                <a:off x="1377877" y="1530313"/>
                <a:ext cx="2061720" cy="416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9" name="Ink 48">
                <a:extLst>
                  <a:ext uri="{FF2B5EF4-FFF2-40B4-BE49-F238E27FC236}">
                    <a16:creationId xmlns:a16="http://schemas.microsoft.com/office/drawing/2014/main" id="{000C0E24-BD86-6DE1-DFC0-03A5BD75BD33}"/>
                  </a:ext>
                </a:extLst>
              </p14:cNvPr>
              <p14:cNvContentPartPr/>
              <p14:nvPr/>
            </p14:nvContentPartPr>
            <p14:xfrm>
              <a:off x="711157" y="3546673"/>
              <a:ext cx="1644840" cy="160920"/>
            </p14:xfrm>
          </p:contentPart>
        </mc:Choice>
        <mc:Fallback xmlns="">
          <p:pic>
            <p:nvPicPr>
              <p:cNvPr id="49" name="Ink 48">
                <a:extLst>
                  <a:ext uri="{FF2B5EF4-FFF2-40B4-BE49-F238E27FC236}">
                    <a16:creationId xmlns:a16="http://schemas.microsoft.com/office/drawing/2014/main" id="{000C0E24-BD86-6DE1-DFC0-03A5BD75BD33}"/>
                  </a:ext>
                </a:extLst>
              </p:cNvPr>
              <p:cNvPicPr/>
              <p:nvPr/>
            </p:nvPicPr>
            <p:blipFill>
              <a:blip r:embed="rId17"/>
              <a:stretch>
                <a:fillRect/>
              </a:stretch>
            </p:blipFill>
            <p:spPr>
              <a:xfrm>
                <a:off x="621157" y="3366673"/>
                <a:ext cx="1824480" cy="520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0" name="Ink 49">
                <a:extLst>
                  <a:ext uri="{FF2B5EF4-FFF2-40B4-BE49-F238E27FC236}">
                    <a16:creationId xmlns:a16="http://schemas.microsoft.com/office/drawing/2014/main" id="{969CFC94-7BEF-4554-A0C0-080E4282A6E9}"/>
                  </a:ext>
                </a:extLst>
              </p14:cNvPr>
              <p14:cNvContentPartPr/>
              <p14:nvPr/>
            </p14:nvContentPartPr>
            <p14:xfrm>
              <a:off x="4857277" y="3488353"/>
              <a:ext cx="2229480" cy="91080"/>
            </p14:xfrm>
          </p:contentPart>
        </mc:Choice>
        <mc:Fallback xmlns="">
          <p:pic>
            <p:nvPicPr>
              <p:cNvPr id="50" name="Ink 49">
                <a:extLst>
                  <a:ext uri="{FF2B5EF4-FFF2-40B4-BE49-F238E27FC236}">
                    <a16:creationId xmlns:a16="http://schemas.microsoft.com/office/drawing/2014/main" id="{969CFC94-7BEF-4554-A0C0-080E4282A6E9}"/>
                  </a:ext>
                </a:extLst>
              </p:cNvPr>
              <p:cNvPicPr/>
              <p:nvPr/>
            </p:nvPicPr>
            <p:blipFill>
              <a:blip r:embed="rId19"/>
              <a:stretch>
                <a:fillRect/>
              </a:stretch>
            </p:blipFill>
            <p:spPr>
              <a:xfrm>
                <a:off x="4767637" y="3308353"/>
                <a:ext cx="2409120" cy="450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1" name="Ink 50">
                <a:extLst>
                  <a:ext uri="{FF2B5EF4-FFF2-40B4-BE49-F238E27FC236}">
                    <a16:creationId xmlns:a16="http://schemas.microsoft.com/office/drawing/2014/main" id="{D8D1847C-30FE-FD2C-740D-B50E86E515E2}"/>
                  </a:ext>
                </a:extLst>
              </p14:cNvPr>
              <p14:cNvContentPartPr/>
              <p14:nvPr/>
            </p14:nvContentPartPr>
            <p14:xfrm>
              <a:off x="8728357" y="3518233"/>
              <a:ext cx="1668240" cy="140040"/>
            </p14:xfrm>
          </p:contentPart>
        </mc:Choice>
        <mc:Fallback xmlns="">
          <p:pic>
            <p:nvPicPr>
              <p:cNvPr id="51" name="Ink 50">
                <a:extLst>
                  <a:ext uri="{FF2B5EF4-FFF2-40B4-BE49-F238E27FC236}">
                    <a16:creationId xmlns:a16="http://schemas.microsoft.com/office/drawing/2014/main" id="{D8D1847C-30FE-FD2C-740D-B50E86E515E2}"/>
                  </a:ext>
                </a:extLst>
              </p:cNvPr>
              <p:cNvPicPr/>
              <p:nvPr/>
            </p:nvPicPr>
            <p:blipFill>
              <a:blip r:embed="rId21"/>
              <a:stretch>
                <a:fillRect/>
              </a:stretch>
            </p:blipFill>
            <p:spPr>
              <a:xfrm>
                <a:off x="8638357" y="3338593"/>
                <a:ext cx="1847880" cy="499680"/>
              </a:xfrm>
              <a:prstGeom prst="rect">
                <a:avLst/>
              </a:prstGeom>
            </p:spPr>
          </p:pic>
        </mc:Fallback>
      </mc:AlternateContent>
      <p:sp>
        <p:nvSpPr>
          <p:cNvPr id="52" name="TextBox 51">
            <a:extLst>
              <a:ext uri="{FF2B5EF4-FFF2-40B4-BE49-F238E27FC236}">
                <a16:creationId xmlns:a16="http://schemas.microsoft.com/office/drawing/2014/main" id="{09694076-004F-CC68-16F1-711ABB292C9E}"/>
              </a:ext>
            </a:extLst>
          </p:cNvPr>
          <p:cNvSpPr txBox="1"/>
          <p:nvPr/>
        </p:nvSpPr>
        <p:spPr>
          <a:xfrm>
            <a:off x="11068878" y="6270063"/>
            <a:ext cx="1115807" cy="415498"/>
          </a:xfrm>
          <a:prstGeom prst="rect">
            <a:avLst/>
          </a:prstGeom>
          <a:noFill/>
        </p:spPr>
        <p:txBody>
          <a:bodyPr wrap="square" rtlCol="0">
            <a:spAutoFit/>
          </a:bodyPr>
          <a:lstStyle/>
          <a:p>
            <a:r>
              <a:rPr lang="en-CA" sz="1050" dirty="0"/>
              <a:t>S.Downes </a:t>
            </a:r>
          </a:p>
          <a:p>
            <a:r>
              <a:rPr lang="en-CA" sz="1050" dirty="0"/>
              <a:t>2022  CC-by</a:t>
            </a:r>
            <a:endParaRPr lang="en-US" sz="1050" dirty="0"/>
          </a:p>
        </p:txBody>
      </p:sp>
      <p:sp>
        <p:nvSpPr>
          <p:cNvPr id="2" name="Title 1">
            <a:extLst>
              <a:ext uri="{FF2B5EF4-FFF2-40B4-BE49-F238E27FC236}">
                <a16:creationId xmlns:a16="http://schemas.microsoft.com/office/drawing/2014/main" id="{CCA1CCD2-D3B2-BDA0-9AF6-3C9CB803FD4E}"/>
              </a:ext>
            </a:extLst>
          </p:cNvPr>
          <p:cNvSpPr txBox="1">
            <a:spLocks/>
          </p:cNvSpPr>
          <p:nvPr/>
        </p:nvSpPr>
        <p:spPr>
          <a:xfrm>
            <a:off x="838200" y="839396"/>
            <a:ext cx="10515600" cy="8512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dirty="0">
                <a:solidFill>
                  <a:schemeClr val="accent2">
                    <a:lumMod val="75000"/>
                  </a:schemeClr>
                </a:solidFill>
                <a:latin typeface="Plantagenet Cherokee" panose="020B0604020202020204" pitchFamily="18" charset="0"/>
              </a:rPr>
              <a:t>The Metaverse</a:t>
            </a:r>
            <a:endParaRPr lang="en-US" sz="3600" dirty="0">
              <a:solidFill>
                <a:schemeClr val="accent2">
                  <a:lumMod val="75000"/>
                </a:schemeClr>
              </a:solidFill>
              <a:latin typeface="Plantagenet Cherokee" panose="020B0604020202020204" pitchFamily="18" charset="0"/>
            </a:endParaRPr>
          </a:p>
        </p:txBody>
      </p:sp>
    </p:spTree>
    <p:extLst>
      <p:ext uri="{BB962C8B-B14F-4D97-AF65-F5344CB8AC3E}">
        <p14:creationId xmlns:p14="http://schemas.microsoft.com/office/powerpoint/2010/main" val="6363801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6702A-849D-1FE0-B3C6-DCB2A64019AE}"/>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Issues</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E53D2128-6F12-0663-0744-9482D893FB30}"/>
              </a:ext>
            </a:extLst>
          </p:cNvPr>
          <p:cNvSpPr>
            <a:spLocks noGrp="1"/>
          </p:cNvSpPr>
          <p:nvPr>
            <p:ph idx="1"/>
          </p:nvPr>
        </p:nvSpPr>
        <p:spPr/>
        <p:txBody>
          <a:bodyPr>
            <a:normAutofit fontScale="92500"/>
          </a:bodyPr>
          <a:lstStyle/>
          <a:p>
            <a:r>
              <a:rPr lang="en-CA" dirty="0"/>
              <a:t>Sustainability</a:t>
            </a:r>
          </a:p>
          <a:p>
            <a:r>
              <a:rPr lang="en-CA" dirty="0"/>
              <a:t>Preventing abuse - </a:t>
            </a:r>
            <a:r>
              <a:rPr lang="en-CA" dirty="0">
                <a:hlinkClick r:id="rId2"/>
              </a:rPr>
              <a:t>https://redecentralize.org/events/2019-conference/notes/preventing-abuse-in-decentralized-systems</a:t>
            </a:r>
            <a:r>
              <a:rPr lang="en-CA" dirty="0"/>
              <a:t> </a:t>
            </a:r>
          </a:p>
          <a:p>
            <a:r>
              <a:rPr lang="en-CA" dirty="0"/>
              <a:t>Social media choices in open education - </a:t>
            </a:r>
            <a:r>
              <a:rPr lang="en-CA" dirty="0">
                <a:hlinkClick r:id="rId3"/>
              </a:rPr>
              <a:t>https://connect.oeglobal.org/t/social-media-choices-for-open-educators/3892/3</a:t>
            </a:r>
            <a:r>
              <a:rPr lang="en-CA" dirty="0"/>
              <a:t> </a:t>
            </a:r>
          </a:p>
          <a:p>
            <a:r>
              <a:rPr lang="en-CA" dirty="0"/>
              <a:t>When inclusion excludes – do interaction patterns really change on  Mastodon? </a:t>
            </a:r>
            <a:r>
              <a:rPr lang="en-CA" dirty="0">
                <a:hlinkClick r:id="rId4"/>
              </a:rPr>
              <a:t>https://jennymackness.files.wordpress.com/2018/02/when-inclusion-excludes-mfjm-280218.pdf</a:t>
            </a:r>
            <a:r>
              <a:rPr lang="en-CA" dirty="0"/>
              <a:t> </a:t>
            </a:r>
          </a:p>
          <a:p>
            <a:r>
              <a:rPr lang="en-US" dirty="0">
                <a:hlinkClick r:id="rId5"/>
              </a:rPr>
              <a:t>https://www.robinwils.com/technology/why-the-fediverse-sucks/</a:t>
            </a:r>
            <a:r>
              <a:rPr lang="en-US" dirty="0"/>
              <a:t> </a:t>
            </a:r>
          </a:p>
        </p:txBody>
      </p:sp>
    </p:spTree>
    <p:extLst>
      <p:ext uri="{BB962C8B-B14F-4D97-AF65-F5344CB8AC3E}">
        <p14:creationId xmlns:p14="http://schemas.microsoft.com/office/powerpoint/2010/main" val="36854068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69AE2-8AB7-3C2F-1E0B-B7CEF38367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8F6F8C0-44D3-B1DF-6668-329A95A95211}"/>
              </a:ext>
            </a:extLst>
          </p:cNvPr>
          <p:cNvSpPr>
            <a:spLocks noGrp="1"/>
          </p:cNvSpPr>
          <p:nvPr>
            <p:ph idx="1"/>
          </p:nvPr>
        </p:nvSpPr>
        <p:spPr/>
        <p:txBody>
          <a:bodyPr/>
          <a:lstStyle/>
          <a:p>
            <a:r>
              <a:rPr lang="en-CA" dirty="0"/>
              <a:t>Stephen Downes</a:t>
            </a:r>
          </a:p>
          <a:p>
            <a:r>
              <a:rPr lang="en-CA" dirty="0"/>
              <a:t>https://www.downes.ca</a:t>
            </a:r>
            <a:endParaRPr lang="en-US" dirty="0"/>
          </a:p>
        </p:txBody>
      </p:sp>
    </p:spTree>
    <p:extLst>
      <p:ext uri="{BB962C8B-B14F-4D97-AF65-F5344CB8AC3E}">
        <p14:creationId xmlns:p14="http://schemas.microsoft.com/office/powerpoint/2010/main" val="16633042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60576-2B72-395E-73C4-6896CA40971A}"/>
              </a:ext>
            </a:extLst>
          </p:cNvPr>
          <p:cNvSpPr>
            <a:spLocks noGrp="1"/>
          </p:cNvSpPr>
          <p:nvPr>
            <p:ph type="title"/>
          </p:nvPr>
        </p:nvSpPr>
        <p:spPr/>
        <p:txBody>
          <a:bodyPr/>
          <a:lstStyle/>
          <a:p>
            <a:r>
              <a:rPr lang="en-CA" dirty="0"/>
              <a:t>Design Considerations</a:t>
            </a:r>
            <a:endParaRPr lang="en-US" dirty="0"/>
          </a:p>
        </p:txBody>
      </p:sp>
      <p:sp>
        <p:nvSpPr>
          <p:cNvPr id="3" name="Content Placeholder 2">
            <a:extLst>
              <a:ext uri="{FF2B5EF4-FFF2-40B4-BE49-F238E27FC236}">
                <a16:creationId xmlns:a16="http://schemas.microsoft.com/office/drawing/2014/main" id="{621F7056-C9DA-6B8C-BE0C-34CFB5EE03F9}"/>
              </a:ext>
            </a:extLst>
          </p:cNvPr>
          <p:cNvSpPr>
            <a:spLocks noGrp="1"/>
          </p:cNvSpPr>
          <p:nvPr>
            <p:ph idx="1"/>
          </p:nvPr>
        </p:nvSpPr>
        <p:spPr/>
        <p:txBody>
          <a:bodyPr/>
          <a:lstStyle/>
          <a:p>
            <a:r>
              <a:rPr lang="en-CA" dirty="0"/>
              <a:t>Diversity, openness, interactivity(centralization),autonomy</a:t>
            </a:r>
          </a:p>
          <a:p>
            <a:r>
              <a:rPr lang="en-CA" dirty="0"/>
              <a:t>5Rs - </a:t>
            </a:r>
            <a:r>
              <a:rPr lang="en-CA" dirty="0">
                <a:hlinkClick r:id="rId3"/>
              </a:rPr>
              <a:t>https://madland.ca/writing/2eyed-open-education</a:t>
            </a:r>
            <a:r>
              <a:rPr lang="en-CA" dirty="0"/>
              <a:t> - respect, reciprocity, relevance, responsibility, relationships</a:t>
            </a:r>
          </a:p>
        </p:txBody>
      </p:sp>
    </p:spTree>
    <p:extLst>
      <p:ext uri="{BB962C8B-B14F-4D97-AF65-F5344CB8AC3E}">
        <p14:creationId xmlns:p14="http://schemas.microsoft.com/office/powerpoint/2010/main" val="924593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55592-5EC3-1FE3-313B-6252FB3B8E1E}"/>
              </a:ext>
            </a:extLst>
          </p:cNvPr>
          <p:cNvSpPr>
            <a:spLocks noGrp="1"/>
          </p:cNvSpPr>
          <p:nvPr>
            <p:ph type="title"/>
          </p:nvPr>
        </p:nvSpPr>
        <p:spPr/>
        <p:txBody>
          <a:bodyPr/>
          <a:lstStyle/>
          <a:p>
            <a:r>
              <a:rPr lang="en-CA" dirty="0" err="1"/>
              <a:t>Misc</a:t>
            </a:r>
            <a:endParaRPr lang="en-US" dirty="0"/>
          </a:p>
        </p:txBody>
      </p:sp>
      <p:sp>
        <p:nvSpPr>
          <p:cNvPr id="3" name="Content Placeholder 2">
            <a:extLst>
              <a:ext uri="{FF2B5EF4-FFF2-40B4-BE49-F238E27FC236}">
                <a16:creationId xmlns:a16="http://schemas.microsoft.com/office/drawing/2014/main" id="{D7DDD11D-9E3C-69E1-AE39-09FE6C27CFEB}"/>
              </a:ext>
            </a:extLst>
          </p:cNvPr>
          <p:cNvSpPr>
            <a:spLocks noGrp="1"/>
          </p:cNvSpPr>
          <p:nvPr>
            <p:ph idx="1"/>
          </p:nvPr>
        </p:nvSpPr>
        <p:spPr/>
        <p:txBody>
          <a:bodyPr>
            <a:normAutofit lnSpcReduction="10000"/>
          </a:bodyPr>
          <a:lstStyle/>
          <a:p>
            <a:r>
              <a:rPr lang="en-CA" dirty="0"/>
              <a:t>Social search </a:t>
            </a:r>
            <a:r>
              <a:rPr lang="en-CA" dirty="0">
                <a:hlinkClick r:id="rId2"/>
              </a:rPr>
              <a:t>https://search.noc.social/?search=%23school</a:t>
            </a:r>
            <a:r>
              <a:rPr lang="en-CA" dirty="0"/>
              <a:t> e.g. for #school</a:t>
            </a:r>
          </a:p>
          <a:p>
            <a:r>
              <a:rPr lang="en-CA" dirty="0"/>
              <a:t> Distributed knowledge graph - </a:t>
            </a:r>
            <a:r>
              <a:rPr lang="en-CA" dirty="0">
                <a:hlinkClick r:id="rId3"/>
              </a:rPr>
              <a:t>https://anagora.org/index</a:t>
            </a:r>
            <a:r>
              <a:rPr lang="en-CA" dirty="0"/>
              <a:t> - or distributed wiki</a:t>
            </a:r>
          </a:p>
          <a:p>
            <a:r>
              <a:rPr lang="en-CA" dirty="0"/>
              <a:t>POSSE - </a:t>
            </a:r>
            <a:r>
              <a:rPr lang="en-US" dirty="0"/>
              <a:t>post here first and syndicate/cross-post duplicates out to them (POSSE).  - </a:t>
            </a:r>
            <a:r>
              <a:rPr lang="en-US" dirty="0">
                <a:hlinkClick r:id="rId4"/>
              </a:rPr>
              <a:t>https://boffosocko.com/</a:t>
            </a:r>
            <a:r>
              <a:rPr lang="en-US" dirty="0"/>
              <a:t> </a:t>
            </a:r>
          </a:p>
          <a:p>
            <a:r>
              <a:rPr lang="en-US" dirty="0" err="1">
                <a:hlinkClick r:id="rId5"/>
              </a:rPr>
              <a:t>Edurne</a:t>
            </a:r>
            <a:r>
              <a:rPr lang="en-US" dirty="0">
                <a:hlinkClick r:id="rId5"/>
              </a:rPr>
              <a:t> 6</a:t>
            </a:r>
            <a:r>
              <a:rPr lang="en-US" dirty="0"/>
              <a:t> and I have been working on </a:t>
            </a:r>
            <a:r>
              <a:rPr lang="en-US" dirty="0">
                <a:hlinkClick r:id="rId6"/>
              </a:rPr>
              <a:t>HAHA Academy 7</a:t>
            </a:r>
            <a:r>
              <a:rPr lang="en-US" dirty="0"/>
              <a:t> which seeks to enable p2p knowledge sharing and self-directed learning. (The software component is part of the </a:t>
            </a:r>
            <a:r>
              <a:rPr lang="en-US" dirty="0">
                <a:hlinkClick r:id="rId7"/>
              </a:rPr>
              <a:t>#software:commonspub</a:t>
            </a:r>
            <a:r>
              <a:rPr lang="en-US" dirty="0"/>
              <a:t> ecosystem). </a:t>
            </a:r>
            <a:r>
              <a:rPr lang="en-US" dirty="0">
                <a:hlinkClick r:id="rId8"/>
              </a:rPr>
              <a:t>https://socialhub.activitypub.rocks/t/the-fediverse-as-an-educational-platform/983/4</a:t>
            </a:r>
            <a:r>
              <a:rPr lang="en-US" dirty="0"/>
              <a:t> </a:t>
            </a:r>
          </a:p>
        </p:txBody>
      </p:sp>
    </p:spTree>
    <p:extLst>
      <p:ext uri="{BB962C8B-B14F-4D97-AF65-F5344CB8AC3E}">
        <p14:creationId xmlns:p14="http://schemas.microsoft.com/office/powerpoint/2010/main" val="22106608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9AD49-18C0-39D9-3DC6-3E16698DDD9D}"/>
              </a:ext>
            </a:extLst>
          </p:cNvPr>
          <p:cNvSpPr>
            <a:spLocks noGrp="1"/>
          </p:cNvSpPr>
          <p:nvPr>
            <p:ph type="title"/>
          </p:nvPr>
        </p:nvSpPr>
        <p:spPr/>
        <p:txBody>
          <a:bodyPr/>
          <a:lstStyle/>
          <a:p>
            <a:r>
              <a:rPr lang="en-CA" dirty="0" err="1"/>
              <a:t>Misc</a:t>
            </a:r>
            <a:r>
              <a:rPr lang="en-CA" dirty="0"/>
              <a:t> (2)</a:t>
            </a:r>
            <a:endParaRPr lang="en-US" dirty="0"/>
          </a:p>
        </p:txBody>
      </p:sp>
      <p:sp>
        <p:nvSpPr>
          <p:cNvPr id="3" name="Content Placeholder 2">
            <a:extLst>
              <a:ext uri="{FF2B5EF4-FFF2-40B4-BE49-F238E27FC236}">
                <a16:creationId xmlns:a16="http://schemas.microsoft.com/office/drawing/2014/main" id="{67F10B19-7A46-8E90-E89B-0A4714BCF60E}"/>
              </a:ext>
            </a:extLst>
          </p:cNvPr>
          <p:cNvSpPr>
            <a:spLocks noGrp="1"/>
          </p:cNvSpPr>
          <p:nvPr>
            <p:ph idx="1"/>
          </p:nvPr>
        </p:nvSpPr>
        <p:spPr/>
        <p:txBody>
          <a:bodyPr>
            <a:normAutofit fontScale="92500" lnSpcReduction="20000"/>
          </a:bodyPr>
          <a:lstStyle/>
          <a:p>
            <a:r>
              <a:rPr lang="en-US" dirty="0"/>
              <a:t>+1 for THIS topic. We’re working on </a:t>
            </a:r>
            <a:r>
              <a:rPr lang="en-US" dirty="0">
                <a:hlinkClick r:id="rId3"/>
              </a:rPr>
              <a:t>LearnAwesome.org 2</a:t>
            </a:r>
            <a:r>
              <a:rPr lang="en-US" dirty="0"/>
              <a:t> which is creating a learning map - and already supports ActivityPub. Both users and topics have inboxes and outboxes and it seems to be working well with about 3,000 active users. </a:t>
            </a:r>
            <a:r>
              <a:rPr lang="en-US" dirty="0">
                <a:hlinkClick r:id="rId4"/>
              </a:rPr>
              <a:t>https://socialhub.activitypub.rocks/t/the-fediverse-as-an-educational-platform/983/5</a:t>
            </a:r>
            <a:r>
              <a:rPr lang="en-US" dirty="0"/>
              <a:t> </a:t>
            </a:r>
          </a:p>
          <a:p>
            <a:r>
              <a:rPr lang="en-US" dirty="0"/>
              <a:t>Personal hubs - </a:t>
            </a:r>
            <a:r>
              <a:rPr lang="en-US" dirty="0">
                <a:hlinkClick r:id="rId5"/>
              </a:rPr>
              <a:t>https://myhub.ai/@mathewlowry/?tags=decentralised</a:t>
            </a:r>
            <a:r>
              <a:rPr lang="en-US" dirty="0"/>
              <a:t> </a:t>
            </a:r>
          </a:p>
          <a:p>
            <a:r>
              <a:rPr lang="en-US" dirty="0"/>
              <a:t>Activity streams - </a:t>
            </a:r>
            <a:r>
              <a:rPr lang="en-US" dirty="0">
                <a:hlinkClick r:id="rId6"/>
              </a:rPr>
              <a:t>https://gh.fakev.cn/topics/activitystreams</a:t>
            </a:r>
            <a:r>
              <a:rPr lang="en-US" dirty="0"/>
              <a:t> </a:t>
            </a:r>
          </a:p>
          <a:p>
            <a:r>
              <a:rPr lang="en-US" dirty="0"/>
              <a:t>Nonlinear blog - </a:t>
            </a:r>
            <a:r>
              <a:rPr lang="en-US" dirty="0">
                <a:hlinkClick r:id="rId7"/>
              </a:rPr>
              <a:t>https://feeldothink.org/index.php/Feel_Do_Think_-_a_nonlinear_blog</a:t>
            </a:r>
            <a:r>
              <a:rPr lang="en-US" dirty="0"/>
              <a:t> </a:t>
            </a:r>
          </a:p>
          <a:p>
            <a:r>
              <a:rPr lang="en-US" dirty="0"/>
              <a:t>Learning System based on Decentralized Learning Model using</a:t>
            </a:r>
            <a:br>
              <a:rPr lang="en-US" dirty="0"/>
            </a:br>
            <a:r>
              <a:rPr lang="en-US" dirty="0"/>
              <a:t>Blockchain and SNS </a:t>
            </a:r>
            <a:r>
              <a:rPr lang="en-US" dirty="0">
                <a:hlinkClick r:id="rId8"/>
              </a:rPr>
              <a:t>https://pdfs.semanticscholar.org/b118/34fb98bd3abd195e0efd9610630ee8a0b2ed.pdf</a:t>
            </a:r>
            <a:r>
              <a:rPr lang="en-US" dirty="0"/>
              <a:t> </a:t>
            </a:r>
          </a:p>
        </p:txBody>
      </p:sp>
    </p:spTree>
    <p:extLst>
      <p:ext uri="{BB962C8B-B14F-4D97-AF65-F5344CB8AC3E}">
        <p14:creationId xmlns:p14="http://schemas.microsoft.com/office/powerpoint/2010/main" val="39837433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58E3B-BC82-3F9D-490B-ACB771EE45B7}"/>
              </a:ext>
            </a:extLst>
          </p:cNvPr>
          <p:cNvSpPr>
            <a:spLocks noGrp="1"/>
          </p:cNvSpPr>
          <p:nvPr>
            <p:ph type="title"/>
          </p:nvPr>
        </p:nvSpPr>
        <p:spPr/>
        <p:txBody>
          <a:bodyPr/>
          <a:lstStyle/>
          <a:p>
            <a:r>
              <a:rPr lang="en-CA" dirty="0"/>
              <a:t>The iron law</a:t>
            </a:r>
            <a:endParaRPr lang="en-US" dirty="0"/>
          </a:p>
        </p:txBody>
      </p:sp>
      <p:sp>
        <p:nvSpPr>
          <p:cNvPr id="3" name="Content Placeholder 2">
            <a:extLst>
              <a:ext uri="{FF2B5EF4-FFF2-40B4-BE49-F238E27FC236}">
                <a16:creationId xmlns:a16="http://schemas.microsoft.com/office/drawing/2014/main" id="{79F91D81-E178-6254-DD50-00282BC0E69E}"/>
              </a:ext>
            </a:extLst>
          </p:cNvPr>
          <p:cNvSpPr>
            <a:spLocks noGrp="1"/>
          </p:cNvSpPr>
          <p:nvPr>
            <p:ph idx="1"/>
          </p:nvPr>
        </p:nvSpPr>
        <p:spPr/>
        <p:txBody>
          <a:bodyPr/>
          <a:lstStyle/>
          <a:p>
            <a:r>
              <a:rPr lang="en-US" dirty="0">
                <a:hlinkClick r:id="rId2"/>
              </a:rPr>
              <a:t>https://www.bmc.com/blogs/cap-theorem/</a:t>
            </a:r>
            <a:r>
              <a:rPr lang="en-US" dirty="0"/>
              <a:t> </a:t>
            </a:r>
          </a:p>
        </p:txBody>
      </p:sp>
    </p:spTree>
    <p:extLst>
      <p:ext uri="{BB962C8B-B14F-4D97-AF65-F5344CB8AC3E}">
        <p14:creationId xmlns:p14="http://schemas.microsoft.com/office/powerpoint/2010/main" val="1216001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8F63B-5321-028E-479C-4017F20B58B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E045247-BBCE-468B-956B-50BCE54D708E}"/>
              </a:ext>
            </a:extLst>
          </p:cNvPr>
          <p:cNvSpPr>
            <a:spLocks noGrp="1"/>
          </p:cNvSpPr>
          <p:nvPr>
            <p:ph idx="1"/>
          </p:nvPr>
        </p:nvSpPr>
        <p:spPr/>
        <p:txBody>
          <a:bodyPr/>
          <a:lstStyle/>
          <a:p>
            <a:r>
              <a:rPr lang="en-US" dirty="0"/>
              <a:t>This presentation will also consider these technologies from a critical perspective, addressing affordances alongside potential risks and impacts, pedagogical considerations, access and equity, issues of privacy and security, and the role of policy and legislation. Participants will learn specific steps they can take to limit the adverse impacts of new forms of corporate control, surveillance and oversight, disinformation, and related harms.</a:t>
            </a:r>
          </a:p>
        </p:txBody>
      </p:sp>
    </p:spTree>
    <p:extLst>
      <p:ext uri="{BB962C8B-B14F-4D97-AF65-F5344CB8AC3E}">
        <p14:creationId xmlns:p14="http://schemas.microsoft.com/office/powerpoint/2010/main" val="3515545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D521-7E3A-D349-382E-DF9D339C52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B73162B-934C-79E4-E28A-29A1D18F03E2}"/>
              </a:ext>
            </a:extLst>
          </p:cNvPr>
          <p:cNvSpPr>
            <a:spLocks noGrp="1"/>
          </p:cNvSpPr>
          <p:nvPr>
            <p:ph idx="1"/>
          </p:nvPr>
        </p:nvSpPr>
        <p:spPr/>
        <p:txBody>
          <a:bodyPr/>
          <a:lstStyle/>
          <a:p>
            <a:pPr>
              <a:buFont typeface="Arial" panose="020B0604020202020204" pitchFamily="34" charset="0"/>
              <a:buChar char="•"/>
            </a:pPr>
            <a:r>
              <a:rPr lang="en-US" dirty="0"/>
              <a:t>Identify and describe a range of emerging technological concepts associated with web3 and the fediverse</a:t>
            </a:r>
          </a:p>
          <a:p>
            <a:pPr>
              <a:buFont typeface="Arial" panose="020B0604020202020204" pitchFamily="34" charset="0"/>
              <a:buChar char="•"/>
            </a:pPr>
            <a:r>
              <a:rPr lang="en-US" dirty="0"/>
              <a:t>Suggest ways and refer to examples that demonstrate the application of these technologies in open online learning</a:t>
            </a:r>
          </a:p>
          <a:p>
            <a:pPr>
              <a:buFont typeface="Arial" panose="020B0604020202020204" pitchFamily="34" charset="0"/>
              <a:buChar char="•"/>
            </a:pPr>
            <a:r>
              <a:rPr lang="en-US" dirty="0"/>
              <a:t>Take specific steps to mitigate adverse impacts of these technologies on open learning</a:t>
            </a:r>
          </a:p>
          <a:p>
            <a:endParaRPr lang="en-US" dirty="0"/>
          </a:p>
        </p:txBody>
      </p:sp>
    </p:spTree>
    <p:extLst>
      <p:ext uri="{BB962C8B-B14F-4D97-AF65-F5344CB8AC3E}">
        <p14:creationId xmlns:p14="http://schemas.microsoft.com/office/powerpoint/2010/main" val="2793620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E80DB-2DC1-138C-73E4-503D9064D7FD}"/>
              </a:ext>
            </a:extLst>
          </p:cNvPr>
          <p:cNvSpPr>
            <a:spLocks noGrp="1"/>
          </p:cNvSpPr>
          <p:nvPr>
            <p:ph type="title"/>
          </p:nvPr>
        </p:nvSpPr>
        <p:spPr>
          <a:xfrm>
            <a:off x="838199" y="365125"/>
            <a:ext cx="9101447" cy="822407"/>
          </a:xfrm>
        </p:spPr>
        <p:txBody>
          <a:bodyPr anchor="t">
            <a:normAutofit/>
          </a:bodyPr>
          <a:lstStyle/>
          <a:p>
            <a:r>
              <a:rPr lang="en-CA" sz="3600" dirty="0">
                <a:solidFill>
                  <a:schemeClr val="accent2">
                    <a:lumMod val="75000"/>
                  </a:schemeClr>
                </a:solidFill>
                <a:latin typeface="Plantagenet Cherokee" panose="020B0604020202020204" pitchFamily="18" charset="0"/>
              </a:rPr>
              <a:t>What is Open Learning?</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37DB978F-727B-86E0-F513-6EBD14B85BD6}"/>
              </a:ext>
            </a:extLst>
          </p:cNvPr>
          <p:cNvSpPr>
            <a:spLocks noGrp="1"/>
          </p:cNvSpPr>
          <p:nvPr>
            <p:ph idx="1"/>
          </p:nvPr>
        </p:nvSpPr>
        <p:spPr>
          <a:xfrm>
            <a:off x="838199" y="1187532"/>
            <a:ext cx="10515601" cy="4989431"/>
          </a:xfrm>
        </p:spPr>
        <p:txBody>
          <a:bodyPr>
            <a:normAutofit/>
          </a:bodyPr>
          <a:lstStyle/>
          <a:p>
            <a:pPr marL="0" indent="0">
              <a:buNone/>
            </a:pPr>
            <a:r>
              <a:rPr lang="en-CA" dirty="0"/>
              <a:t>“</a:t>
            </a:r>
            <a:r>
              <a:rPr lang="en-US" dirty="0"/>
              <a:t>An educational approach which combines the principles of:</a:t>
            </a:r>
          </a:p>
        </p:txBody>
      </p:sp>
      <p:sp>
        <p:nvSpPr>
          <p:cNvPr id="5" name="TextBox 4">
            <a:extLst>
              <a:ext uri="{FF2B5EF4-FFF2-40B4-BE49-F238E27FC236}">
                <a16:creationId xmlns:a16="http://schemas.microsoft.com/office/drawing/2014/main" id="{283458E8-E1D1-08AF-FCBF-AF83FA9C8A1D}"/>
              </a:ext>
            </a:extLst>
          </p:cNvPr>
          <p:cNvSpPr txBox="1"/>
          <p:nvPr/>
        </p:nvSpPr>
        <p:spPr>
          <a:xfrm>
            <a:off x="838199" y="5937789"/>
            <a:ext cx="10144496" cy="584775"/>
          </a:xfrm>
          <a:prstGeom prst="rect">
            <a:avLst/>
          </a:prstGeom>
          <a:noFill/>
        </p:spPr>
        <p:txBody>
          <a:bodyPr wrap="square">
            <a:spAutoFit/>
          </a:bodyPr>
          <a:lstStyle/>
          <a:p>
            <a:r>
              <a:rPr lang="en-US" sz="1600" dirty="0">
                <a:effectLst/>
                <a:latin typeface="Arial" panose="020B0604020202020204" pitchFamily="34" charset="0"/>
              </a:rPr>
              <a:t>Government of South Africa. (2017). Open Learning Policy Framework for Post-school Education and Training. </a:t>
            </a:r>
            <a:r>
              <a:rPr lang="en-US" sz="1600" dirty="0" err="1">
                <a:effectLst/>
                <a:latin typeface="Arial" panose="020B0604020202020204" pitchFamily="34" charset="0"/>
              </a:rPr>
              <a:t>Staatskoerant</a:t>
            </a:r>
            <a:r>
              <a:rPr lang="en-US" sz="1600" dirty="0">
                <a:effectLst/>
                <a:latin typeface="Arial" panose="020B0604020202020204" pitchFamily="34" charset="0"/>
              </a:rPr>
              <a:t> No. 40772, p. 363. </a:t>
            </a:r>
            <a:r>
              <a:rPr lang="en-US" sz="1600" dirty="0">
                <a:effectLst/>
                <a:latin typeface="Arial" panose="020B0604020202020204" pitchFamily="34" charset="0"/>
                <a:hlinkClick r:id="rId2"/>
              </a:rPr>
              <a:t>https://static.pmg.org.za/170407openlearningframework-postschooleduc.pdf</a:t>
            </a:r>
            <a:r>
              <a:rPr lang="en-US" sz="1600" dirty="0">
                <a:effectLst/>
                <a:latin typeface="Arial" panose="020B0604020202020204" pitchFamily="34" charset="0"/>
              </a:rPr>
              <a:t> </a:t>
            </a:r>
            <a:endParaRPr lang="en-US" sz="1600" dirty="0"/>
          </a:p>
        </p:txBody>
      </p:sp>
      <p:sp>
        <p:nvSpPr>
          <p:cNvPr id="9" name="TextBox 8">
            <a:extLst>
              <a:ext uri="{FF2B5EF4-FFF2-40B4-BE49-F238E27FC236}">
                <a16:creationId xmlns:a16="http://schemas.microsoft.com/office/drawing/2014/main" id="{FEE512B9-8E3D-39CF-EBE5-667F5F83F421}"/>
              </a:ext>
            </a:extLst>
          </p:cNvPr>
          <p:cNvSpPr txBox="1"/>
          <p:nvPr/>
        </p:nvSpPr>
        <p:spPr>
          <a:xfrm>
            <a:off x="838199" y="1630080"/>
            <a:ext cx="7883337" cy="3865161"/>
          </a:xfrm>
          <a:prstGeom prst="rect">
            <a:avLst/>
          </a:prstGeom>
          <a:noFill/>
        </p:spPr>
        <p:txBody>
          <a:bodyPr wrap="square">
            <a:spAutoFit/>
          </a:body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learner-centredness,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lifelong learning,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flexibility of learning provision,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removal of barriers to access learning,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recognition for credit of prior learning experience,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provision of learner support,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construction of learning programmes in the expectation that learners can succeed,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and the maintenance of rigorous quality assurance over the design of learning materials and support systems.”</a:t>
            </a:r>
          </a:p>
        </p:txBody>
      </p:sp>
    </p:spTree>
    <p:extLst>
      <p:ext uri="{BB962C8B-B14F-4D97-AF65-F5344CB8AC3E}">
        <p14:creationId xmlns:p14="http://schemas.microsoft.com/office/powerpoint/2010/main" val="2344065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 listing ten dimensions of open learning: strategy, technology, leadership, quality, content, pedagogy, recognition, collaboration, research, access">
            <a:extLst>
              <a:ext uri="{FF2B5EF4-FFF2-40B4-BE49-F238E27FC236}">
                <a16:creationId xmlns:a16="http://schemas.microsoft.com/office/drawing/2014/main" id="{834A7FD9-43B4-D739-321E-A5B0C420C0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874" y="988749"/>
            <a:ext cx="8096250" cy="6000750"/>
          </a:xfrm>
          <a:prstGeom prst="rect">
            <a:avLst/>
          </a:prstGeom>
        </p:spPr>
      </p:pic>
      <p:sp>
        <p:nvSpPr>
          <p:cNvPr id="2" name="Title 1">
            <a:extLst>
              <a:ext uri="{FF2B5EF4-FFF2-40B4-BE49-F238E27FC236}">
                <a16:creationId xmlns:a16="http://schemas.microsoft.com/office/drawing/2014/main" id="{323E80DB-2DC1-138C-73E4-503D9064D7FD}"/>
              </a:ext>
            </a:extLst>
          </p:cNvPr>
          <p:cNvSpPr>
            <a:spLocks noGrp="1"/>
          </p:cNvSpPr>
          <p:nvPr>
            <p:ph type="title"/>
          </p:nvPr>
        </p:nvSpPr>
        <p:spPr>
          <a:xfrm>
            <a:off x="838199" y="365125"/>
            <a:ext cx="9101447" cy="822407"/>
          </a:xfrm>
        </p:spPr>
        <p:txBody>
          <a:bodyPr anchor="t">
            <a:normAutofit/>
          </a:bodyPr>
          <a:lstStyle/>
          <a:p>
            <a:r>
              <a:rPr lang="en-CA" sz="3600" dirty="0">
                <a:solidFill>
                  <a:schemeClr val="accent2">
                    <a:lumMod val="75000"/>
                  </a:schemeClr>
                </a:solidFill>
                <a:latin typeface="Plantagenet Cherokee" panose="020B0604020202020204" pitchFamily="18" charset="0"/>
              </a:rPr>
              <a:t>What is Open Learning?</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37DB978F-727B-86E0-F513-6EBD14B85BD6}"/>
              </a:ext>
            </a:extLst>
          </p:cNvPr>
          <p:cNvSpPr>
            <a:spLocks noGrp="1"/>
          </p:cNvSpPr>
          <p:nvPr>
            <p:ph idx="1"/>
          </p:nvPr>
        </p:nvSpPr>
        <p:spPr>
          <a:xfrm>
            <a:off x="838199" y="1187532"/>
            <a:ext cx="10515601" cy="4989431"/>
          </a:xfrm>
        </p:spPr>
        <p:txBody>
          <a:bodyPr>
            <a:normAutofit/>
          </a:bodyPr>
          <a:lstStyle/>
          <a:p>
            <a:pPr marL="0" indent="0">
              <a:buNone/>
            </a:pPr>
            <a:r>
              <a:rPr lang="en-CA" dirty="0"/>
              <a:t>Dimensions of open learning:</a:t>
            </a:r>
            <a:endParaRPr lang="en-US" dirty="0"/>
          </a:p>
        </p:txBody>
      </p:sp>
      <p:sp>
        <p:nvSpPr>
          <p:cNvPr id="8" name="TextBox 7">
            <a:extLst>
              <a:ext uri="{FF2B5EF4-FFF2-40B4-BE49-F238E27FC236}">
                <a16:creationId xmlns:a16="http://schemas.microsoft.com/office/drawing/2014/main" id="{D7A8EEB4-BE21-8417-F03F-FB74A25D9A41}"/>
              </a:ext>
            </a:extLst>
          </p:cNvPr>
          <p:cNvSpPr txBox="1"/>
          <p:nvPr/>
        </p:nvSpPr>
        <p:spPr>
          <a:xfrm>
            <a:off x="838198" y="5869251"/>
            <a:ext cx="10515601" cy="861774"/>
          </a:xfrm>
          <a:prstGeom prst="rect">
            <a:avLst/>
          </a:prstGeom>
          <a:noFill/>
        </p:spPr>
        <p:txBody>
          <a:bodyPr wrap="square">
            <a:spAutoFit/>
          </a:bodyPr>
          <a:lstStyle/>
          <a:p>
            <a:r>
              <a:rPr lang="en-US" sz="1600" dirty="0"/>
              <a:t>Santos, </a:t>
            </a:r>
            <a:r>
              <a:rPr lang="en-US" sz="1600" dirty="0" err="1"/>
              <a:t>Andreia</a:t>
            </a:r>
            <a:r>
              <a:rPr lang="en-US" sz="1600" dirty="0"/>
              <a:t> &amp; Punie, Yves &amp; </a:t>
            </a:r>
            <a:r>
              <a:rPr lang="en-US" sz="1600" dirty="0" err="1"/>
              <a:t>Castaño</a:t>
            </a:r>
            <a:r>
              <a:rPr lang="en-US" sz="1600" dirty="0"/>
              <a:t>-Muñoz, Jonatan. (2016). Opening up Education: A Support Framework for Higher Education Institutions. Publications Office of the European Union, JRC101436</a:t>
            </a:r>
          </a:p>
          <a:p>
            <a:r>
              <a:rPr lang="en-US" sz="1600" dirty="0">
                <a:hlinkClick r:id="rId3"/>
              </a:rPr>
              <a:t>https://publications.jrc.ec.europa.eu/repository/handle/JRC101436</a:t>
            </a:r>
            <a:r>
              <a:rPr lang="en-US" sz="1600" dirty="0"/>
              <a:t> </a:t>
            </a:r>
          </a:p>
        </p:txBody>
      </p:sp>
    </p:spTree>
    <p:extLst>
      <p:ext uri="{BB962C8B-B14F-4D97-AF65-F5344CB8AC3E}">
        <p14:creationId xmlns:p14="http://schemas.microsoft.com/office/powerpoint/2010/main" val="3168731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schematic, of the fediverse. Eight circles containing networks linked together in a large network.">
            <a:extLst>
              <a:ext uri="{FF2B5EF4-FFF2-40B4-BE49-F238E27FC236}">
                <a16:creationId xmlns:a16="http://schemas.microsoft.com/office/drawing/2014/main" id="{5B1E5C6F-F118-A008-2EF8-3892BE01E8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4957" y="123460"/>
            <a:ext cx="6582083" cy="6369415"/>
          </a:xfrm>
          <a:prstGeom prst="rect">
            <a:avLst/>
          </a:prstGeom>
        </p:spPr>
      </p:pic>
      <p:sp>
        <p:nvSpPr>
          <p:cNvPr id="2" name="Title 1">
            <a:extLst>
              <a:ext uri="{FF2B5EF4-FFF2-40B4-BE49-F238E27FC236}">
                <a16:creationId xmlns:a16="http://schemas.microsoft.com/office/drawing/2014/main" id="{323E80DB-2DC1-138C-73E4-503D9064D7FD}"/>
              </a:ext>
            </a:extLst>
          </p:cNvPr>
          <p:cNvSpPr>
            <a:spLocks noGrp="1"/>
          </p:cNvSpPr>
          <p:nvPr>
            <p:ph type="title"/>
          </p:nvPr>
        </p:nvSpPr>
        <p:spPr>
          <a:xfrm>
            <a:off x="838199" y="365125"/>
            <a:ext cx="9101447" cy="822407"/>
          </a:xfrm>
        </p:spPr>
        <p:txBody>
          <a:bodyPr anchor="t">
            <a:normAutofit/>
          </a:bodyPr>
          <a:lstStyle/>
          <a:p>
            <a:r>
              <a:rPr lang="en-CA" sz="3600" dirty="0">
                <a:solidFill>
                  <a:schemeClr val="accent2">
                    <a:lumMod val="75000"/>
                  </a:schemeClr>
                </a:solidFill>
                <a:latin typeface="Plantagenet Cherokee" panose="020B0604020202020204" pitchFamily="18" charset="0"/>
              </a:rPr>
              <a:t>What is the Fediverse?</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37DB978F-727B-86E0-F513-6EBD14B85BD6}"/>
              </a:ext>
            </a:extLst>
          </p:cNvPr>
          <p:cNvSpPr>
            <a:spLocks noGrp="1"/>
          </p:cNvSpPr>
          <p:nvPr>
            <p:ph idx="1"/>
          </p:nvPr>
        </p:nvSpPr>
        <p:spPr>
          <a:xfrm>
            <a:off x="838199" y="1187532"/>
            <a:ext cx="10515601" cy="4989431"/>
          </a:xfrm>
        </p:spPr>
        <p:txBody>
          <a:bodyPr>
            <a:normAutofit/>
          </a:bodyPr>
          <a:lstStyle/>
          <a:p>
            <a:pPr marL="0" indent="0">
              <a:buNone/>
            </a:pPr>
            <a:r>
              <a:rPr lang="en-CA" dirty="0"/>
              <a:t>A network of networks:</a:t>
            </a:r>
            <a:endParaRPr lang="en-US" dirty="0"/>
          </a:p>
        </p:txBody>
      </p:sp>
      <p:sp>
        <p:nvSpPr>
          <p:cNvPr id="11" name="TextBox 10">
            <a:extLst>
              <a:ext uri="{FF2B5EF4-FFF2-40B4-BE49-F238E27FC236}">
                <a16:creationId xmlns:a16="http://schemas.microsoft.com/office/drawing/2014/main" id="{5653CEA0-5144-9F0E-9FE3-94D448A2BA78}"/>
              </a:ext>
            </a:extLst>
          </p:cNvPr>
          <p:cNvSpPr txBox="1"/>
          <p:nvPr/>
        </p:nvSpPr>
        <p:spPr>
          <a:xfrm>
            <a:off x="838197" y="6042532"/>
            <a:ext cx="10515601" cy="584775"/>
          </a:xfrm>
          <a:prstGeom prst="rect">
            <a:avLst/>
          </a:prstGeom>
          <a:noFill/>
        </p:spPr>
        <p:txBody>
          <a:bodyPr wrap="square">
            <a:spAutoFit/>
          </a:bodyPr>
          <a:lstStyle/>
          <a:p>
            <a:r>
              <a:rPr lang="de-DE" sz="1600" dirty="0"/>
              <a:t>Mike Kuketz. (2021). Das Fediverse: Social Media losgelöst von den Fesseln kommerzieller Interessen. Kuketz IT-Security Blog. </a:t>
            </a:r>
            <a:r>
              <a:rPr lang="de-DE" sz="1600" dirty="0">
                <a:hlinkClick r:id="rId3"/>
              </a:rPr>
              <a:t>https://www.kuketz-blog.de/das-fediverse-social-media-losgeloest-von-den-fesseln-kommerzieller-interessen/</a:t>
            </a:r>
            <a:r>
              <a:rPr lang="de-DE" sz="1600" dirty="0"/>
              <a:t> </a:t>
            </a:r>
            <a:endParaRPr lang="en-US" sz="1600" dirty="0"/>
          </a:p>
        </p:txBody>
      </p:sp>
    </p:spTree>
    <p:extLst>
      <p:ext uri="{BB962C8B-B14F-4D97-AF65-F5344CB8AC3E}">
        <p14:creationId xmlns:p14="http://schemas.microsoft.com/office/powerpoint/2010/main" val="622852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5061</TotalTime>
  <Words>4579</Words>
  <Application>Microsoft Office PowerPoint</Application>
  <PresentationFormat>Widescreen</PresentationFormat>
  <Paragraphs>428</Paragraphs>
  <Slides>48</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Calibri Light</vt:lpstr>
      <vt:lpstr>Plantagenet Cherokee</vt:lpstr>
      <vt:lpstr>Times New Roman</vt:lpstr>
      <vt:lpstr>Office Theme</vt:lpstr>
      <vt:lpstr>Open Learning in the Fediverse</vt:lpstr>
      <vt:lpstr>PowerPoint Presentation</vt:lpstr>
      <vt:lpstr>PowerPoint Presentation</vt:lpstr>
      <vt:lpstr>PowerPoint Presentation</vt:lpstr>
      <vt:lpstr>PowerPoint Presentation</vt:lpstr>
      <vt:lpstr>PowerPoint Presentation</vt:lpstr>
      <vt:lpstr>What is Open Learning?</vt:lpstr>
      <vt:lpstr>What is Open Learning?</vt:lpstr>
      <vt:lpstr>What is the Fediverse?</vt:lpstr>
      <vt:lpstr>The Redecentralization of the Web</vt:lpstr>
      <vt:lpstr>Imagining Redecentralization</vt:lpstr>
      <vt:lpstr>Why the Fediverse?</vt:lpstr>
      <vt:lpstr>The Pedagogy of Small</vt:lpstr>
      <vt:lpstr>OERu Social Network</vt:lpstr>
      <vt:lpstr>Federated Commenting</vt:lpstr>
      <vt:lpstr>Not Just Microcontent</vt:lpstr>
      <vt:lpstr>Teaching and Learning With Frendica</vt:lpstr>
      <vt:lpstr>Streaming Jitsi through PeerTube Live</vt:lpstr>
      <vt:lpstr>The Original MoodleNet</vt:lpstr>
      <vt:lpstr>Next Generation Digital Learning Ecosystem</vt:lpstr>
      <vt:lpstr>Decentralization Generally</vt:lpstr>
      <vt:lpstr>Decentralization Generally</vt:lpstr>
      <vt:lpstr>Decentralization Generally</vt:lpstr>
      <vt:lpstr>Decentralization Generally</vt:lpstr>
      <vt:lpstr>Decentralization Generally</vt:lpstr>
      <vt:lpstr>Decentralization Generally</vt:lpstr>
      <vt:lpstr>Types of Protocols</vt:lpstr>
      <vt:lpstr>Decentralized Blog Networks</vt:lpstr>
      <vt:lpstr>Indieweb for Ghana</vt:lpstr>
      <vt:lpstr>Persistence</vt:lpstr>
      <vt:lpstr>Identity Federations</vt:lpstr>
      <vt:lpstr>Decentralized Identity</vt:lpstr>
      <vt:lpstr>DID and the Fediverse</vt:lpstr>
      <vt:lpstr>Following</vt:lpstr>
      <vt:lpstr>More different types of decentralization</vt:lpstr>
      <vt:lpstr>Decentralized Content and Data</vt:lpstr>
      <vt:lpstr>Decentralized Content and Data</vt:lpstr>
      <vt:lpstr>Decentralized Ledgers</vt:lpstr>
      <vt:lpstr>Decentralized Ledgers</vt:lpstr>
      <vt:lpstr>Decentralized worlds</vt:lpstr>
      <vt:lpstr>Web3</vt:lpstr>
      <vt:lpstr>PowerPoint Presentation</vt:lpstr>
      <vt:lpstr>Issues</vt:lpstr>
      <vt:lpstr>PowerPoint Presentation</vt:lpstr>
      <vt:lpstr>Design Considerations</vt:lpstr>
      <vt:lpstr>Misc</vt:lpstr>
      <vt:lpstr>Misc (2)</vt:lpstr>
      <vt:lpstr>The iron law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Downes</dc:creator>
  <cp:lastModifiedBy>Stephen Downes</cp:lastModifiedBy>
  <cp:revision>9</cp:revision>
  <dcterms:created xsi:type="dcterms:W3CDTF">2022-10-14T14:16:47Z</dcterms:created>
  <dcterms:modified xsi:type="dcterms:W3CDTF">2022-10-19T14:40:17Z</dcterms:modified>
</cp:coreProperties>
</file>