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75" r:id="rId5"/>
    <p:sldId id="258" r:id="rId6"/>
    <p:sldId id="259" r:id="rId7"/>
    <p:sldId id="260" r:id="rId8"/>
    <p:sldId id="262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63" r:id="rId18"/>
    <p:sldId id="264" r:id="rId19"/>
    <p:sldId id="272" r:id="rId20"/>
    <p:sldId id="273" r:id="rId21"/>
    <p:sldId id="274" r:id="rId22"/>
    <p:sldId id="276" r:id="rId23"/>
    <p:sldId id="277" r:id="rId24"/>
    <p:sldId id="278" r:id="rId25"/>
    <p:sldId id="280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242B-257B-FB7D-AD25-7D9DF79CF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429A9-C2B0-EDD0-AE8C-F0699A7F0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092F9-EF29-E5A4-32E6-0F501848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5408F-FCC9-FF35-1473-F1F00E26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53318-0E76-1034-94A8-FF725A79B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8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5DC9-803D-3C80-A18B-64F50980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2116C-ED57-4398-FD5C-486645720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12716-F865-7E79-E599-218F514B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4CBA4-512A-9E41-B34C-D159E8A2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C27DD-9998-D3FC-3F6C-1738A557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4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CB3972-6EC6-2805-2A8D-96CCACF75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3789F-2F8B-0F09-F2AC-8240C7EE5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40C2B-C0A5-CDC7-8F5C-0A8F4E00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4DA62-7736-7D10-222B-DDB2536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F93D7-2237-76F8-6009-DFB431AB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5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6C174-A4AC-8181-E67E-684BF3C85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E7F3C-BB2C-06D6-94E8-EAA333C7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CF9F5-3216-7221-CDB1-9FFAD0A6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B1ABE-0D92-61D8-1B59-474CA118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5E97-03FE-4052-5848-D1B7D60A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8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74DB-6EEF-CA85-12DB-2A7486D0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EDAF-4828-24D5-A14B-80232A8AF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5359B-B81F-759B-089B-413B3737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A42-1B96-F93E-19F3-CE998CB6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4E667-1009-13A2-DBCE-DF322464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CF8B-D15C-C27A-3353-79B7BF5B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8CA13-1F1D-7CAE-A17C-036B20760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EE03C-88FB-995B-4F6D-C9689AB9C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F0A6-6B98-F574-3BDB-CBA47F70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68F6D-7275-2120-99EF-D6B8BDCF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6F4E6-D2AD-89BE-69E4-BA8D5FB9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3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AEE-1FE9-00CD-EFB3-4D6F1DDA4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06BCC-1E4B-BF90-D6CE-BE83FA121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96E3C-AF71-4B08-A74E-A7C1D8395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DC4BA-6B28-7BB9-B167-97C32F7EA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02A66-4CE7-3408-D812-4F270A7A5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70E37-3B2E-973F-7266-558BDFF9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B7A62-A84D-3F45-AAC6-40245F9F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806D1-8C2F-2B0C-A723-B980965D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A5DB-645F-85B9-4850-7ADEF3B7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D9E84-62B1-E4FA-D78B-31623144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7E068-7D27-B287-5E31-1CBE82B2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D5B77-65AD-B90D-A294-A2D11571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08512-0A0D-F8A5-4A57-7D972797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E7367-5CAF-1826-7CB8-C1295213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75702-9547-C70D-41AC-3DE60738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2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314B-1892-CED0-8D1B-C3B01155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2FD03-B1A7-6F53-4475-78E852FC9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931BF-4C8B-62E3-01E2-0921391E7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17FC8-60AE-340A-B835-6B6E893D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C6856-A0D8-6EF8-EAD9-26072933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AC835-4D97-DEC0-A1FA-FD81BDC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2905-4986-4784-D700-4ACFC072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00798D-03DE-3C46-A1D6-003EB77E1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47C0F-B621-D66D-61D1-ADCBFD8D6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BE998-9F12-9B71-F5DE-2DCDC7C7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6D3DD-DBA3-816A-64E6-F911B0FC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2E5AF-EDBD-0D3B-5F89-60D238FC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5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BF05F-334D-72B5-E2BA-404194C5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CD573-FA1C-629F-FD79-84087D135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BD0B0-940F-AF54-0F4C-A1AE30FE1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86632-CC2C-4443-A08E-67A0FA0EB24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62D6F-E7F8-8023-9107-4A8CAC1BD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5F28A-F2C9-B1E5-B127-DB75EDA4B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148D3-3870-40AE-81E1-4B712F9C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1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s://www.youtube.com/watch?v=hgpIOduCED0" TargetMode="Externa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hyperlink" Target="https://www.youtube.com/watch?v=hgpIOduCED0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omusweb.it/en/news/2023/01/17/what-is-chatgpt-and-why-its-so-relevant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ethics.mooc.ca/all_applications.ht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downes.ca/cgi-bin/page.cgi?post=7566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deepai.org/machine-learning-model/text2im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e.mq.edu.au/2023/02/why-does-chatgpt-generate-fake-references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s.library.duke.edu/blog/2023/03/09/chatgpt-and-fake-citation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en/government/system/digital-government/digital-government-innovations/responsible-use-ai.html" TargetMode="External"/><Relationship Id="rId2" Type="http://schemas.openxmlformats.org/officeDocument/2006/relationships/hyperlink" Target="https://www.pewresearch.org/internet/2021/06/16/experts-doubt-ethical-ai-design-will-be-broadly-adopted-as-the-norm-within-the-next-decade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ing.cornell.edu/generative-artificial-intelligence/ethical-ai-teaching-and-learning" TargetMode="External"/><Relationship Id="rId2" Type="http://schemas.openxmlformats.org/officeDocument/2006/relationships/hyperlink" Target="https://ced.ncsu.edu/news/2023/02/27/3-things-k-12-educators-should-know-about-the-ethics-and-use-of-ai-in-education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.ca/en/government/system/digital-government/digital-government-innovations/responsible-use-ai.html#toc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obe.com/acrobat/hub/translate-a-pdf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epl.com/translator" TargetMode="External"/><Relationship Id="rId5" Type="http://schemas.openxmlformats.org/officeDocument/2006/relationships/hyperlink" Target="https://support.google.com/chrome/answer/173424?hl=en&amp;co=GENIE.Platform%3DDesktop" TargetMode="External"/><Relationship Id="rId4" Type="http://schemas.openxmlformats.org/officeDocument/2006/relationships/hyperlink" Target="https://support.mozilla.org/en-US/kb/how-add-translate-feature-firefo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tec.com/support/blog/2023/230215_ai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shutterstock.com/video/clip-1083335428-animation-convolutional-neural-network-teaching-computer-recognize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C6JdeZEkNHs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C6JdeZEkNHs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6JdeZEkNH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hyperlink" Target="https://www.youtube.com/watch?v=qX-rm_Ike30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nda bear in the grass">
            <a:extLst>
              <a:ext uri="{FF2B5EF4-FFF2-40B4-BE49-F238E27FC236}">
                <a16:creationId xmlns:a16="http://schemas.microsoft.com/office/drawing/2014/main" id="{2F66ED42-A553-86D7-7075-45D6B084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r="9089" b="1604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248AF-BA02-B5E2-A903-BAD1F949D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673882" cy="3204134"/>
          </a:xfrm>
        </p:spPr>
        <p:txBody>
          <a:bodyPr anchor="b">
            <a:normAutofit/>
          </a:bodyPr>
          <a:lstStyle/>
          <a:p>
            <a:pPr algn="l"/>
            <a:r>
              <a:rPr lang="en-CA" sz="6600" dirty="0">
                <a:solidFill>
                  <a:schemeClr val="bg1"/>
                </a:solidFill>
              </a:rPr>
              <a:t>Introduction to AI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267AC-A934-6730-B7E3-F98FFBBAC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CA" sz="3200" dirty="0">
                <a:solidFill>
                  <a:schemeClr val="bg1"/>
                </a:solidFill>
              </a:rPr>
              <a:t>Stephen Downes</a:t>
            </a:r>
          </a:p>
          <a:p>
            <a:pPr algn="l"/>
            <a:r>
              <a:rPr lang="en-CA" sz="3200" dirty="0">
                <a:solidFill>
                  <a:schemeClr val="bg1"/>
                </a:solidFill>
              </a:rPr>
              <a:t>October 12, 2023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424C57-6376-0274-7D00-F63C42AAE7D2}"/>
              </a:ext>
            </a:extLst>
          </p:cNvPr>
          <p:cNvSpPr/>
          <p:nvPr/>
        </p:nvSpPr>
        <p:spPr>
          <a:xfrm>
            <a:off x="390293" y="412595"/>
            <a:ext cx="1182029" cy="48934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DDF5-ED7E-C88D-907F-60688316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A45B-189C-B653-A119-E07657E0D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0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DDF5-ED7E-C88D-907F-60688316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A45B-189C-B653-A119-E07657E0D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  <a:p>
            <a:pPr marL="0" indent="0">
              <a:buNone/>
            </a:pPr>
            <a:r>
              <a:rPr lang="en-CA" dirty="0"/>
              <a:t>	Bacon and _____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4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DDF5-ED7E-C88D-907F-60688316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A45B-189C-B653-A119-E07657E0D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  <a:p>
            <a:pPr marL="0" indent="0">
              <a:buNone/>
            </a:pPr>
            <a:r>
              <a:rPr lang="en-CA" dirty="0"/>
              <a:t>	Bacon and _</a:t>
            </a:r>
            <a:r>
              <a:rPr lang="en-CA" i="1" u="sng" dirty="0"/>
              <a:t>eggs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Wayne _____</a:t>
            </a:r>
          </a:p>
          <a:p>
            <a:pPr marL="0" indent="0">
              <a:buNone/>
            </a:pPr>
            <a:r>
              <a:rPr lang="en-C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78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DDF5-ED7E-C88D-907F-60688316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A45B-189C-B653-A119-E07657E0D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  <a:p>
            <a:pPr marL="0" indent="0">
              <a:buNone/>
            </a:pPr>
            <a:r>
              <a:rPr lang="en-CA" dirty="0"/>
              <a:t>	Bacon and _</a:t>
            </a:r>
            <a:r>
              <a:rPr lang="en-CA" i="1" u="sng" dirty="0"/>
              <a:t>eggs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Wayne _</a:t>
            </a:r>
            <a:r>
              <a:rPr lang="en-CA" i="1" u="sng" dirty="0"/>
              <a:t>Gretzky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American ______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68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DDF5-ED7E-C88D-907F-60688316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A45B-189C-B653-A119-E07657E0D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  <a:p>
            <a:pPr marL="0" indent="0">
              <a:buNone/>
            </a:pPr>
            <a:r>
              <a:rPr lang="en-CA" dirty="0"/>
              <a:t>	Bacon and _</a:t>
            </a:r>
            <a:r>
              <a:rPr lang="en-CA" i="1" u="sng" dirty="0"/>
              <a:t>eggs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Wayne _</a:t>
            </a:r>
            <a:r>
              <a:rPr lang="en-CA" i="1" u="sng" dirty="0"/>
              <a:t>Gretzky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American _</a:t>
            </a:r>
            <a:r>
              <a:rPr lang="en-CA" i="1" u="sng" dirty="0"/>
              <a:t>Idol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Justin _________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8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DDF5-ED7E-C88D-907F-60688316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A45B-189C-B653-A119-E07657E0D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  <a:p>
            <a:pPr marL="0" indent="0">
              <a:buNone/>
            </a:pPr>
            <a:r>
              <a:rPr lang="en-CA" dirty="0"/>
              <a:t>	Bacon and _</a:t>
            </a:r>
            <a:r>
              <a:rPr lang="en-CA" i="1" u="sng" dirty="0"/>
              <a:t>eggs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Wayne _</a:t>
            </a:r>
            <a:r>
              <a:rPr lang="en-CA" i="1" u="sng" dirty="0"/>
              <a:t>Gretzky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American _</a:t>
            </a:r>
            <a:r>
              <a:rPr lang="en-CA" i="1" u="sng" dirty="0"/>
              <a:t>Idol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Justin _</a:t>
            </a:r>
            <a:r>
              <a:rPr lang="en-CA" i="1" u="sng" dirty="0"/>
              <a:t>Trudeau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Tried and ______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0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5DDF5-ED7E-C88D-907F-60688316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Projection Game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A45B-189C-B653-A119-E07657E0D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What word comes next?</a:t>
            </a:r>
          </a:p>
          <a:p>
            <a:pPr marL="0" indent="0">
              <a:buNone/>
            </a:pPr>
            <a:r>
              <a:rPr lang="en-CA" dirty="0"/>
              <a:t>	Bacon and _</a:t>
            </a:r>
            <a:r>
              <a:rPr lang="en-CA" i="1" u="sng" dirty="0"/>
              <a:t>eggs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Wayne _</a:t>
            </a:r>
            <a:r>
              <a:rPr lang="en-CA" i="1" u="sng" dirty="0"/>
              <a:t>Gretzky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American _</a:t>
            </a:r>
            <a:r>
              <a:rPr lang="en-CA" i="1" u="sng" dirty="0"/>
              <a:t>Idol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Justin _</a:t>
            </a:r>
            <a:r>
              <a:rPr lang="en-CA" i="1" u="sng" dirty="0"/>
              <a:t>Trudeau</a:t>
            </a:r>
            <a:r>
              <a:rPr lang="en-CA" dirty="0"/>
              <a:t>_</a:t>
            </a:r>
          </a:p>
          <a:p>
            <a:pPr marL="0" indent="0">
              <a:buNone/>
            </a:pPr>
            <a:r>
              <a:rPr lang="en-CA" dirty="0"/>
              <a:t>	Tried and _</a:t>
            </a:r>
            <a:r>
              <a:rPr lang="en-CA" i="1" u="sng" dirty="0"/>
              <a:t>true</a:t>
            </a:r>
            <a:r>
              <a:rPr lang="en-CA" dirty="0"/>
              <a:t>_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8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6B683-CBF5-C629-DCD5-B1B6D2C80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Predicting the Next Word</a:t>
            </a:r>
            <a:endParaRPr lang="en-US" dirty="0"/>
          </a:p>
        </p:txBody>
      </p:sp>
      <p:pic>
        <p:nvPicPr>
          <p:cNvPr id="4" name="prompts">
            <a:hlinkClick r:id="" action="ppaction://media"/>
            <a:extLst>
              <a:ext uri="{FF2B5EF4-FFF2-40B4-BE49-F238E27FC236}">
                <a16:creationId xmlns:a16="http://schemas.microsoft.com/office/drawing/2014/main" id="{EC72D9AB-C9D5-164F-5B7B-BFCC5156E7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3450" y="1825625"/>
            <a:ext cx="778351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B93D8-B04E-8EF1-9043-CC392EB240B0}"/>
              </a:ext>
            </a:extLst>
          </p:cNvPr>
          <p:cNvSpPr txBox="1"/>
          <p:nvPr/>
        </p:nvSpPr>
        <p:spPr>
          <a:xfrm>
            <a:off x="2104129" y="6311900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https://www.youtube.com/watch?v=hgpIOduCED0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40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C6AB-58F4-7EE2-19A7-6A0A1AAE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Scaling to ChatGPT</a:t>
            </a:r>
            <a:endParaRPr lang="en-US" dirty="0"/>
          </a:p>
        </p:txBody>
      </p:sp>
      <p:pic>
        <p:nvPicPr>
          <p:cNvPr id="4" name="scaling">
            <a:hlinkClick r:id="" action="ppaction://media"/>
            <a:extLst>
              <a:ext uri="{FF2B5EF4-FFF2-40B4-BE49-F238E27FC236}">
                <a16:creationId xmlns:a16="http://schemas.microsoft.com/office/drawing/2014/main" id="{2AAB6F5F-6092-AB29-BE68-B4F786C653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400" y="1825625"/>
            <a:ext cx="756761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DD5A6-BA74-7D09-A645-3C7635B818D8}"/>
              </a:ext>
            </a:extLst>
          </p:cNvPr>
          <p:cNvSpPr txBox="1"/>
          <p:nvPr/>
        </p:nvSpPr>
        <p:spPr>
          <a:xfrm>
            <a:off x="2170804" y="6311900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https://www.youtube.com/watch?v=hgpIOduCED0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65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F6AC-20F8-409A-EB9D-6E12D65A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ChatGPT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6B83-F549-F31D-DBA2-B8B051C9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https://chat.openai.com/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976E-662F-0F0F-C4A7-35711AF84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492" y="2613657"/>
            <a:ext cx="7723844" cy="3682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EEEB02-A299-A938-425F-BEC7039F107C}"/>
              </a:ext>
            </a:extLst>
          </p:cNvPr>
          <p:cNvSpPr txBox="1"/>
          <p:nvPr/>
        </p:nvSpPr>
        <p:spPr>
          <a:xfrm>
            <a:off x="1227828" y="6388100"/>
            <a:ext cx="10011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https://www.domusweb.it/en/news/2023/01/17/what-is-chatgpt-and-why-its-so-relevant.html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535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0154-85A8-2C80-287E-F160645A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Applications of AI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52D42-DF13-6BEB-3D32-5599059FF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Descriptive – what happened</a:t>
            </a:r>
          </a:p>
          <a:p>
            <a:r>
              <a:rPr lang="en-US" dirty="0"/>
              <a:t>Diagnostic – why it happened  </a:t>
            </a:r>
          </a:p>
          <a:p>
            <a:r>
              <a:rPr lang="en-US" dirty="0"/>
              <a:t>Predictive – what will happen </a:t>
            </a:r>
          </a:p>
          <a:p>
            <a:r>
              <a:rPr lang="en-US" dirty="0"/>
              <a:t>Prescriptive – what should happen  </a:t>
            </a:r>
          </a:p>
          <a:p>
            <a:r>
              <a:rPr lang="en-US" dirty="0"/>
              <a:t>Generative – make it happen </a:t>
            </a:r>
          </a:p>
          <a:p>
            <a:r>
              <a:rPr lang="en-US" dirty="0"/>
              <a:t>Deontic – the right thing to happen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3968D-572D-4006-97E2-29E24946E2AC}"/>
              </a:ext>
            </a:extLst>
          </p:cNvPr>
          <p:cNvSpPr txBox="1"/>
          <p:nvPr/>
        </p:nvSpPr>
        <p:spPr>
          <a:xfrm>
            <a:off x="933007" y="5317683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All applications</a:t>
            </a:r>
          </a:p>
          <a:p>
            <a:r>
              <a:rPr lang="en-US" dirty="0">
                <a:hlinkClick r:id="rId2"/>
              </a:rPr>
              <a:t>https://ethics.mooc.ca/all_applications.htm</a:t>
            </a:r>
            <a:r>
              <a:rPr lang="en-US" dirty="0"/>
              <a:t> </a:t>
            </a:r>
          </a:p>
        </p:txBody>
      </p:sp>
      <p:pic>
        <p:nvPicPr>
          <p:cNvPr id="7" name="Picture 6" descr="A drawing of a panda">
            <a:extLst>
              <a:ext uri="{FF2B5EF4-FFF2-40B4-BE49-F238E27FC236}">
                <a16:creationId xmlns:a16="http://schemas.microsoft.com/office/drawing/2014/main" id="{AD9DA1AE-C250-C008-0499-B86A616BB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27" y="1765039"/>
            <a:ext cx="4326565" cy="43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28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FF32C-5925-EFB5-6BE2-E910E201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ChatGPT Prompts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D4078-9BEB-4B66-3358-84EA39C26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Some good advice:</a:t>
            </a:r>
          </a:p>
          <a:p>
            <a:pPr lvl="1"/>
            <a:r>
              <a:rPr lang="en-US" dirty="0"/>
              <a:t>talk to it as if it were a person</a:t>
            </a:r>
          </a:p>
          <a:p>
            <a:pPr lvl="1"/>
            <a:r>
              <a:rPr lang="en-US" dirty="0"/>
              <a:t>set the stage and provide context</a:t>
            </a:r>
          </a:p>
          <a:p>
            <a:pPr lvl="1"/>
            <a:r>
              <a:rPr lang="en-US" dirty="0"/>
              <a:t>have the AI assume an identity or profession</a:t>
            </a:r>
          </a:p>
          <a:p>
            <a:pPr lvl="1"/>
            <a:r>
              <a:rPr lang="en-US" dirty="0"/>
              <a:t>iterate with multiple attempts</a:t>
            </a:r>
          </a:p>
          <a:p>
            <a:pPr lvl="1"/>
            <a:r>
              <a:rPr lang="en-US" dirty="0"/>
              <a:t>keep it on track</a:t>
            </a:r>
          </a:p>
          <a:p>
            <a:pPr lvl="1"/>
            <a:r>
              <a:rPr lang="en-US" dirty="0"/>
              <a:t>specify output format</a:t>
            </a:r>
          </a:p>
          <a:p>
            <a:pPr lvl="1"/>
            <a:r>
              <a:rPr lang="en-US" dirty="0"/>
              <a:t>explicit constraints on responses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9AA41-3CFC-67A6-76AB-BC7DAE84F131}"/>
              </a:ext>
            </a:extLst>
          </p:cNvPr>
          <p:cNvSpPr txBox="1"/>
          <p:nvPr/>
        </p:nvSpPr>
        <p:spPr>
          <a:xfrm>
            <a:off x="1352550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https://www.downes.ca/cgi-bin/page.cgi?post=75667</a:t>
            </a:r>
            <a:r>
              <a:rPr lang="en-US" dirty="0"/>
              <a:t> </a:t>
            </a:r>
          </a:p>
        </p:txBody>
      </p:sp>
      <p:pic>
        <p:nvPicPr>
          <p:cNvPr id="7" name="Picture 6" descr="A close up of an eye">
            <a:extLst>
              <a:ext uri="{FF2B5EF4-FFF2-40B4-BE49-F238E27FC236}">
                <a16:creationId xmlns:a16="http://schemas.microsoft.com/office/drawing/2014/main" id="{BB62D287-FBE4-9008-C073-8869845BF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1909575"/>
            <a:ext cx="3948439" cy="22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64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164-D4A3-9D5C-468D-55C8072B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Creating Images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F1A9-0978-B8BD-3631-E5710996B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https://deepai.org/machine-learning-model/text2img</a:t>
            </a:r>
            <a:endParaRPr lang="en-US" dirty="0"/>
          </a:p>
        </p:txBody>
      </p:sp>
      <p:pic>
        <p:nvPicPr>
          <p:cNvPr id="5" name="Picture 4" descr="A drawing of a panda lying on a tree branch">
            <a:extLst>
              <a:ext uri="{FF2B5EF4-FFF2-40B4-BE49-F238E27FC236}">
                <a16:creationId xmlns:a16="http://schemas.microsoft.com/office/drawing/2014/main" id="{02386ADF-1EBA-1149-AFD9-CDEFCAE88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46" y="2806994"/>
            <a:ext cx="3060405" cy="3060405"/>
          </a:xfrm>
          <a:prstGeom prst="rect">
            <a:avLst/>
          </a:prstGeom>
        </p:spPr>
      </p:pic>
      <p:pic>
        <p:nvPicPr>
          <p:cNvPr id="7" name="Picture 6" descr="A panda bear in the grass">
            <a:extLst>
              <a:ext uri="{FF2B5EF4-FFF2-40B4-BE49-F238E27FC236}">
                <a16:creationId xmlns:a16="http://schemas.microsoft.com/office/drawing/2014/main" id="{4B211BFF-3340-AA61-97A6-FB51F9507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76" y="2806994"/>
            <a:ext cx="3060405" cy="3060405"/>
          </a:xfrm>
          <a:prstGeom prst="rect">
            <a:avLst/>
          </a:prstGeom>
        </p:spPr>
      </p:pic>
      <p:pic>
        <p:nvPicPr>
          <p:cNvPr id="9" name="Picture 8" descr="A panda sitting on a tree&#10;&#10;Description automatically generated">
            <a:extLst>
              <a:ext uri="{FF2B5EF4-FFF2-40B4-BE49-F238E27FC236}">
                <a16:creationId xmlns:a16="http://schemas.microsoft.com/office/drawing/2014/main" id="{7AEC3C31-6F02-AEDF-626A-5668A87DA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81" y="2806993"/>
            <a:ext cx="3060406" cy="306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32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9ACA-2CB9-424E-D6D4-DD534E2A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 and Accuracy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D2148-359F-0702-3A1A-41B414616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How accurate is AI? </a:t>
            </a:r>
          </a:p>
          <a:p>
            <a:pPr marL="0" indent="0">
              <a:buNone/>
            </a:pPr>
            <a:r>
              <a:rPr lang="en-CA" dirty="0"/>
              <a:t>It depends on what you’re doing.</a:t>
            </a:r>
          </a:p>
          <a:p>
            <a:pPr lvl="1"/>
            <a:r>
              <a:rPr lang="en-CA" dirty="0"/>
              <a:t>If it’s just a creative act (like removing speckles from photos) it’s fine</a:t>
            </a:r>
          </a:p>
          <a:p>
            <a:pPr lvl="1"/>
            <a:r>
              <a:rPr lang="en-CA" dirty="0"/>
              <a:t>For many recognition tasks, it performs very well</a:t>
            </a:r>
          </a:p>
          <a:p>
            <a:pPr lvl="1"/>
            <a:r>
              <a:rPr lang="en-CA" dirty="0"/>
              <a:t>If the output needs to be factually correct, it’s not reliable</a:t>
            </a:r>
          </a:p>
          <a:p>
            <a:pPr lvl="1"/>
            <a:r>
              <a:rPr lang="en-CA" dirty="0"/>
              <a:t>If it is asked to manage or direct, it’s untrustworthy</a:t>
            </a:r>
          </a:p>
          <a:p>
            <a:pPr marL="0" indent="0">
              <a:buNone/>
            </a:pPr>
            <a:r>
              <a:rPr lang="en-CA" dirty="0"/>
              <a:t>The real questions are:</a:t>
            </a:r>
          </a:p>
          <a:p>
            <a:pPr lvl="1"/>
            <a:r>
              <a:rPr lang="en-CA" dirty="0"/>
              <a:t>How do you evaluate AI for accuracy</a:t>
            </a:r>
          </a:p>
          <a:p>
            <a:pPr lvl="1"/>
            <a:r>
              <a:rPr lang="en-CA" dirty="0"/>
              <a:t>How do you correct AIU and make it more accurate?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43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C41F-FDE7-8C3A-93AA-D8AE1F363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 ‘Hallucinations’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65A7-C7E4-CED0-5E85-9762648C4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7512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AI can be creative and </a:t>
            </a:r>
            <a:r>
              <a:rPr lang="en-CA" i="1" dirty="0"/>
              <a:t>will</a:t>
            </a:r>
            <a:r>
              <a:rPr lang="en-CA" dirty="0"/>
              <a:t> make things up</a:t>
            </a:r>
          </a:p>
          <a:p>
            <a:r>
              <a:rPr lang="en-CA" dirty="0"/>
              <a:t>It’s not relying on a fact-based database</a:t>
            </a:r>
          </a:p>
          <a:p>
            <a:r>
              <a:rPr lang="en-CA" dirty="0"/>
              <a:t>If explicitly asked for something, it will make a ‘best effort’</a:t>
            </a:r>
          </a:p>
          <a:p>
            <a:pPr lvl="1"/>
            <a:r>
              <a:rPr lang="en-CA" dirty="0"/>
              <a:t>This includes making fake references</a:t>
            </a:r>
          </a:p>
          <a:p>
            <a:pPr lvl="1"/>
            <a:r>
              <a:rPr lang="en-CA" dirty="0"/>
              <a:t>Also, assertions of fact that are untrue</a:t>
            </a:r>
          </a:p>
        </p:txBody>
      </p:sp>
      <p:pic>
        <p:nvPicPr>
          <p:cNvPr id="5" name="Picture 4" descr="A panda bear in the grass&#10;&#10;Description automatically generated">
            <a:extLst>
              <a:ext uri="{FF2B5EF4-FFF2-40B4-BE49-F238E27FC236}">
                <a16:creationId xmlns:a16="http://schemas.microsoft.com/office/drawing/2014/main" id="{88354216-007E-3D1D-5D20-2D71F6903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29" y="1940312"/>
            <a:ext cx="3648307" cy="3648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CE34A5-5411-640B-572B-42254B033526}"/>
              </a:ext>
            </a:extLst>
          </p:cNvPr>
          <p:cNvSpPr txBox="1"/>
          <p:nvPr/>
        </p:nvSpPr>
        <p:spPr>
          <a:xfrm>
            <a:off x="806303" y="4942288"/>
            <a:ext cx="53420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https://teche.mq.edu.au/2023/02/why-does-chatgpt-generate-fake-references/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https://blogs.library.duke.edu/blog/2023/03/09/chatgpt-and-fake-citations/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691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BCB6-9476-0660-C4B2-3CD5DE2D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 Ethics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228AA-2D97-27E4-6BEF-DFA960B08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Building ethical AI</a:t>
            </a:r>
          </a:p>
          <a:p>
            <a:pPr marL="457200" lvl="1" indent="0">
              <a:buNone/>
            </a:pPr>
            <a:r>
              <a:rPr lang="en-CA" dirty="0">
                <a:hlinkClick r:id="rId2"/>
              </a:rPr>
              <a:t>https://www.pewresearch.org/internet/2021/06/16/experts-doubt-ethical-ai-design-will-be-broadly-adopted-as-the-norm-within-the-next-decade/</a:t>
            </a:r>
            <a:r>
              <a:rPr lang="en-CA" dirty="0"/>
              <a:t> </a:t>
            </a:r>
          </a:p>
          <a:p>
            <a:endParaRPr lang="en-CA" dirty="0"/>
          </a:p>
          <a:p>
            <a:r>
              <a:rPr lang="en-CA" dirty="0"/>
              <a:t>Ethical AI use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https://www.canada.ca/en/government/system/digital-government/digital-government-innovations/responsible-use-ai.html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11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0219-1AB0-B0F5-A5E0-711E5ECB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Guiding Principles for Teachers and Educators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8B1E9-DD6E-AFFB-3691-5B44C3FD6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Protect student privacy</a:t>
            </a:r>
            <a:r>
              <a:rPr lang="en-US" dirty="0"/>
              <a:t>: Teachers need to understand how this data is collected, stored and used to ensure that student privacy is protected.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Ensure Fairness</a:t>
            </a:r>
            <a:r>
              <a:rPr lang="en-US" dirty="0"/>
              <a:t>: Teachers need to ensure that these systems are fair and do not discriminate against certain groups of students.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Foster digital citizenship</a:t>
            </a:r>
            <a:r>
              <a:rPr lang="en-US" dirty="0"/>
              <a:t>: Teach students about the ethical considerations of AI, including bias and privacy concerns.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5E987-EED9-C0E8-6CEB-6324B5209B63}"/>
              </a:ext>
            </a:extLst>
          </p:cNvPr>
          <p:cNvSpPr txBox="1"/>
          <p:nvPr/>
        </p:nvSpPr>
        <p:spPr>
          <a:xfrm>
            <a:off x="933007" y="5569545"/>
            <a:ext cx="10220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https://ced.ncsu.edu/news/2023/02/27/3-things-k-12-educators-should-know-about-the-ethics-and-use-of-ai-in-education/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https://teaching.cornell.edu/generative-artificial-intelligence/ethical-ai-teaching-and-learning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1359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515D2-AE5B-C113-4534-F5881657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Guiding Principles for Government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DCF2F-A012-B0DD-B3A0-F6165D59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ensure the effective and ethical use of AI the government will:</a:t>
            </a:r>
          </a:p>
          <a:p>
            <a:pPr lvl="2">
              <a:buFont typeface="+mj-lt"/>
              <a:buAutoNum type="arabicPeriod"/>
            </a:pPr>
            <a:r>
              <a:rPr lang="en-US" b="1" dirty="0"/>
              <a:t>understand and measure</a:t>
            </a:r>
            <a:r>
              <a:rPr lang="en-US" dirty="0"/>
              <a:t> the impact of using AI by developing and sharing tools and approaches</a:t>
            </a:r>
          </a:p>
          <a:p>
            <a:pPr lvl="2">
              <a:buFont typeface="+mj-lt"/>
              <a:buAutoNum type="arabicPeriod"/>
            </a:pPr>
            <a:r>
              <a:rPr lang="en-US" b="1" dirty="0"/>
              <a:t>be transparent</a:t>
            </a:r>
            <a:r>
              <a:rPr lang="en-US" dirty="0"/>
              <a:t> about how and when we are using AI, starting with a clear user need and public benefit</a:t>
            </a:r>
          </a:p>
          <a:p>
            <a:pPr lvl="2">
              <a:buFont typeface="+mj-lt"/>
              <a:buAutoNum type="arabicPeriod"/>
            </a:pPr>
            <a:r>
              <a:rPr lang="en-US" b="1" dirty="0"/>
              <a:t>provide meaningful explanations</a:t>
            </a:r>
            <a:r>
              <a:rPr lang="en-US" dirty="0"/>
              <a:t> about AI decision making, while also offering opportunities to review results and challenge these decisions</a:t>
            </a:r>
          </a:p>
          <a:p>
            <a:pPr lvl="2">
              <a:buFont typeface="+mj-lt"/>
              <a:buAutoNum type="arabicPeriod"/>
            </a:pPr>
            <a:r>
              <a:rPr lang="en-US" b="1" dirty="0"/>
              <a:t>be as open as we can</a:t>
            </a:r>
            <a:r>
              <a:rPr lang="en-US" dirty="0"/>
              <a:t> by sharing source code, training data, and other relevant information, all while protecting personal information, system integration, and national security and </a:t>
            </a:r>
            <a:r>
              <a:rPr lang="en-US" dirty="0" err="1"/>
              <a:t>defence</a:t>
            </a:r>
            <a:endParaRPr lang="en-US" dirty="0"/>
          </a:p>
          <a:p>
            <a:pPr lvl="2">
              <a:buFont typeface="+mj-lt"/>
              <a:buAutoNum type="arabicPeriod"/>
            </a:pPr>
            <a:r>
              <a:rPr lang="en-US" b="1" dirty="0"/>
              <a:t>provide sufficient training</a:t>
            </a:r>
            <a:r>
              <a:rPr lang="en-US" dirty="0"/>
              <a:t> so that government employees developing and using AI solutions have the responsible design, function, and implementation skills needed to make AI-based public services better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F8CD6-99C0-AC15-86A7-E1672DB817B1}"/>
              </a:ext>
            </a:extLst>
          </p:cNvPr>
          <p:cNvSpPr txBox="1"/>
          <p:nvPr/>
        </p:nvSpPr>
        <p:spPr>
          <a:xfrm>
            <a:off x="838200" y="5988734"/>
            <a:ext cx="9156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https://www.canada.ca/en/government/system/digital-government/digital-government-innovations/responsible-use-ai.html#toc1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62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D84F0-FBB5-A6D5-27A7-64E63A28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Automated Translation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C0395-7831-F752-4087-E13350C8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55" y="1825625"/>
            <a:ext cx="9220012" cy="26081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6A5F5-851C-2140-11D0-1C663C978DB1}"/>
              </a:ext>
            </a:extLst>
          </p:cNvPr>
          <p:cNvSpPr txBox="1"/>
          <p:nvPr/>
        </p:nvSpPr>
        <p:spPr>
          <a:xfrm>
            <a:off x="1228055" y="5626027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https://www.adobe.com/acrobat/hub/translate-a-pdf.html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72A5F-7528-24E4-7BF3-B15FD06CB40B}"/>
              </a:ext>
            </a:extLst>
          </p:cNvPr>
          <p:cNvSpPr txBox="1"/>
          <p:nvPr/>
        </p:nvSpPr>
        <p:spPr>
          <a:xfrm>
            <a:off x="1228055" y="5256695"/>
            <a:ext cx="8319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https://support.mozilla.org/en-US/kb/how-add-translate-feature-firefox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44C92-FF1E-70CF-CCA0-F3D211245A18}"/>
              </a:ext>
            </a:extLst>
          </p:cNvPr>
          <p:cNvSpPr txBox="1"/>
          <p:nvPr/>
        </p:nvSpPr>
        <p:spPr>
          <a:xfrm>
            <a:off x="1228055" y="4876477"/>
            <a:ext cx="9220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https://support.google.com/chrome/answer/173424?hl=en&amp;co=GENIE.Platform%3DDesktop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F843F1-3DD5-4518-5198-1C66668F9BDC}"/>
              </a:ext>
            </a:extLst>
          </p:cNvPr>
          <p:cNvSpPr txBox="1"/>
          <p:nvPr/>
        </p:nvSpPr>
        <p:spPr>
          <a:xfrm>
            <a:off x="1228055" y="597402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https://www.deepl.com/translator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080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8DAF-9982-FB92-515E-F980589B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Face Recognition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EB20D-1A58-2775-EF84-924631C9A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74312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Example: your phone or computer signs you in by face recognition or thumbprint scan</a:t>
            </a:r>
            <a:endParaRPr lang="en-US" dirty="0"/>
          </a:p>
        </p:txBody>
      </p:sp>
      <p:pic>
        <p:nvPicPr>
          <p:cNvPr id="5" name="Picture 4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AB402F41-7BE3-67E2-45AB-6F8976159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70" y="1977018"/>
            <a:ext cx="5715000" cy="323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ED2FB-560B-3A39-4D8F-F873734138EB}"/>
              </a:ext>
            </a:extLst>
          </p:cNvPr>
          <p:cNvSpPr txBox="1"/>
          <p:nvPr/>
        </p:nvSpPr>
        <p:spPr>
          <a:xfrm>
            <a:off x="1005620" y="6093961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https://www.contec.com/support/blog/2023/230215_ai/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35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A890-6B9A-16E1-2125-A73527275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Character Recognition</a:t>
            </a:r>
            <a:endParaRPr lang="en-US" dirty="0"/>
          </a:p>
        </p:txBody>
      </p:sp>
      <p:pic>
        <p:nvPicPr>
          <p:cNvPr id="4" name="convolutional">
            <a:hlinkClick r:id="" action="ppaction://media"/>
            <a:extLst>
              <a:ext uri="{FF2B5EF4-FFF2-40B4-BE49-F238E27FC236}">
                <a16:creationId xmlns:a16="http://schemas.microsoft.com/office/drawing/2014/main" id="{F1F61204-E78D-07A3-D1B4-6F4AD7DEBC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863" y="1825625"/>
            <a:ext cx="778827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D5FDF-AE5F-2018-6682-C60374687F78}"/>
              </a:ext>
            </a:extLst>
          </p:cNvPr>
          <p:cNvSpPr txBox="1"/>
          <p:nvPr/>
        </p:nvSpPr>
        <p:spPr>
          <a:xfrm>
            <a:off x="1543050" y="6311900"/>
            <a:ext cx="10515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https://www.shutterstock.com/video/clip-1083335428-animation-convolutional-neural-network-teaching-computer-recognize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6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8DAE9-A720-3D55-FF49-3B8F24DE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Layers of Neurons</a:t>
            </a:r>
            <a:endParaRPr lang="en-US" dirty="0"/>
          </a:p>
        </p:txBody>
      </p:sp>
      <p:pic>
        <p:nvPicPr>
          <p:cNvPr id="4" name="layers">
            <a:hlinkClick r:id="" action="ppaction://media"/>
            <a:extLst>
              <a:ext uri="{FF2B5EF4-FFF2-40B4-BE49-F238E27FC236}">
                <a16:creationId xmlns:a16="http://schemas.microsoft.com/office/drawing/2014/main" id="{0250D07A-591B-895C-A444-0D4EE68EB0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9325" y="1825625"/>
            <a:ext cx="775335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E6E00-D197-129F-BB68-B21595F0B263}"/>
              </a:ext>
            </a:extLst>
          </p:cNvPr>
          <p:cNvSpPr txBox="1"/>
          <p:nvPr/>
        </p:nvSpPr>
        <p:spPr>
          <a:xfrm>
            <a:off x="3048000" y="631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https://www.youtube.com/watch?v=C6JdeZEkNHs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49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AADC-496F-FDAE-F948-C07063BB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Activation of Neurons</a:t>
            </a:r>
            <a:endParaRPr lang="en-US" dirty="0"/>
          </a:p>
        </p:txBody>
      </p:sp>
      <p:pic>
        <p:nvPicPr>
          <p:cNvPr id="7" name="activation">
            <a:hlinkClick r:id="" action="ppaction://media"/>
            <a:extLst>
              <a:ext uri="{FF2B5EF4-FFF2-40B4-BE49-F238E27FC236}">
                <a16:creationId xmlns:a16="http://schemas.microsoft.com/office/drawing/2014/main" id="{51A4C997-91B9-351F-784C-926ED6FF9C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7888" y="1825625"/>
            <a:ext cx="7896225" cy="43513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5B67D6-5CC1-2744-8265-A42ED157DE62}"/>
              </a:ext>
            </a:extLst>
          </p:cNvPr>
          <p:cNvSpPr txBox="1"/>
          <p:nvPr/>
        </p:nvSpPr>
        <p:spPr>
          <a:xfrm>
            <a:off x="3048000" y="62214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https://www.youtube.com/watch?v=C6JdeZEkNHs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78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17FF-8784-4BAA-4A80-4B6430AB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Raw Numbers</a:t>
            </a:r>
            <a:endParaRPr lang="en-US" dirty="0"/>
          </a:p>
        </p:txBody>
      </p:sp>
      <p:pic>
        <p:nvPicPr>
          <p:cNvPr id="5" name="Content Placeholder 4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30478591-D9C2-2EAD-B301-6282B75D4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2" y="1886744"/>
            <a:ext cx="8486775" cy="42291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55761B-CCE3-6401-FFD9-CC598E323376}"/>
              </a:ext>
            </a:extLst>
          </p:cNvPr>
          <p:cNvSpPr txBox="1"/>
          <p:nvPr/>
        </p:nvSpPr>
        <p:spPr>
          <a:xfrm>
            <a:off x="3686175" y="631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https://www.youtube.com/watch?v=C6JdeZEkNHs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148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1ABB-15A6-495A-A1F3-CA8B3D91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K-Means Clusters</a:t>
            </a:r>
            <a:endParaRPr lang="en-US" dirty="0"/>
          </a:p>
        </p:txBody>
      </p:sp>
      <p:pic>
        <p:nvPicPr>
          <p:cNvPr id="4" name="clusters">
            <a:hlinkClick r:id="" action="ppaction://media"/>
            <a:extLst>
              <a:ext uri="{FF2B5EF4-FFF2-40B4-BE49-F238E27FC236}">
                <a16:creationId xmlns:a16="http://schemas.microsoft.com/office/drawing/2014/main" id="{10891EBD-A8CA-95B0-1FAD-75D6C27156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3363" y="1825625"/>
            <a:ext cx="664686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AA04E-29AD-21C3-0C58-5B302E6B0DCD}"/>
              </a:ext>
            </a:extLst>
          </p:cNvPr>
          <p:cNvSpPr txBox="1"/>
          <p:nvPr/>
        </p:nvSpPr>
        <p:spPr>
          <a:xfrm>
            <a:off x="259080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https://www.youtube.com/watch?v=qX-rm_Ike30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680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981</Words>
  <Application>Microsoft Office PowerPoint</Application>
  <PresentationFormat>Widescreen</PresentationFormat>
  <Paragraphs>139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Introduction to AI</vt:lpstr>
      <vt:lpstr>Applications of AI</vt:lpstr>
      <vt:lpstr>Automated Translation</vt:lpstr>
      <vt:lpstr>Face Recognition</vt:lpstr>
      <vt:lpstr>Character Recognition</vt:lpstr>
      <vt:lpstr>Layers of Neurons</vt:lpstr>
      <vt:lpstr>Activation of Neurons</vt:lpstr>
      <vt:lpstr>Raw Numbers</vt:lpstr>
      <vt:lpstr>K-Means Clusters</vt:lpstr>
      <vt:lpstr>The Projection Game</vt:lpstr>
      <vt:lpstr>The Projection Game</vt:lpstr>
      <vt:lpstr>The Projection Game</vt:lpstr>
      <vt:lpstr>The Projection Game</vt:lpstr>
      <vt:lpstr>The Projection Game</vt:lpstr>
      <vt:lpstr>The Projection Game</vt:lpstr>
      <vt:lpstr>The Projection Game</vt:lpstr>
      <vt:lpstr>Predicting the Next Word</vt:lpstr>
      <vt:lpstr>Scaling to ChatGPT</vt:lpstr>
      <vt:lpstr>ChatGPT</vt:lpstr>
      <vt:lpstr>ChatGPT Prompts</vt:lpstr>
      <vt:lpstr>Creating Images</vt:lpstr>
      <vt:lpstr>AI and Accuracy</vt:lpstr>
      <vt:lpstr>AI ‘Hallucinations’</vt:lpstr>
      <vt:lpstr>AI Ethics</vt:lpstr>
      <vt:lpstr>Guiding Principles for Teachers and Educators</vt:lpstr>
      <vt:lpstr>Guiding Principles for Government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AI</dc:title>
  <dc:creator>Stephen Downes</dc:creator>
  <cp:lastModifiedBy>Stephen Downes</cp:lastModifiedBy>
  <cp:revision>5</cp:revision>
  <dcterms:created xsi:type="dcterms:W3CDTF">2023-10-12T01:54:22Z</dcterms:created>
  <dcterms:modified xsi:type="dcterms:W3CDTF">2023-10-12T16:22:24Z</dcterms:modified>
</cp:coreProperties>
</file>