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78" r:id="rId7"/>
    <p:sldId id="286" r:id="rId8"/>
    <p:sldId id="279" r:id="rId9"/>
    <p:sldId id="258" r:id="rId10"/>
    <p:sldId id="280" r:id="rId11"/>
    <p:sldId id="281" r:id="rId12"/>
    <p:sldId id="282" r:id="rId13"/>
    <p:sldId id="266" r:id="rId14"/>
    <p:sldId id="283" r:id="rId15"/>
    <p:sldId id="284" r:id="rId16"/>
    <p:sldId id="285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0655" autoAdjust="0"/>
  </p:normalViewPr>
  <p:slideViewPr>
    <p:cSldViewPr snapToGrid="0">
      <p:cViewPr varScale="1">
        <p:scale>
          <a:sx n="97" d="100"/>
          <a:sy n="97" d="100"/>
        </p:scale>
        <p:origin x="492" y="78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86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65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24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fu.ca/jalt/index.php/jalt/article/view/843" TargetMode="External"/><Relationship Id="rId2" Type="http://schemas.openxmlformats.org/officeDocument/2006/relationships/hyperlink" Target="https://link.springer.com/article/10.1007/s11423-024-10353-1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329790"/>
            <a:ext cx="4941771" cy="3200400"/>
          </a:xfrm>
        </p:spPr>
        <p:txBody>
          <a:bodyPr anchor="ctr"/>
          <a:lstStyle/>
          <a:p>
            <a:r>
              <a:rPr lang="en-US" dirty="0"/>
              <a:t>connectivism and open pedagogy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/>
              <a:t>Speaking Impact</a:t>
            </a:r>
          </a:p>
        </p:txBody>
      </p:sp>
      <p:pic>
        <p:nvPicPr>
          <p:cNvPr id="47" name="Picture Placeholder 46" descr="A person smiling with a shadow on the wall">
            <a:extLst>
              <a:ext uri="{FF2B5EF4-FFF2-40B4-BE49-F238E27FC236}">
                <a16:creationId xmlns:a16="http://schemas.microsoft.com/office/drawing/2014/main" id="{F55BC7A4-EE4B-7EFC-C325-408D66C3CB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12" r="112"/>
          <a:stretch/>
        </p:blipFill>
        <p:spPr>
          <a:xfrm>
            <a:off x="-28230" y="-9144"/>
            <a:ext cx="5481955" cy="687628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3660774"/>
            <a:ext cx="5907176" cy="2536826"/>
          </a:xfrm>
        </p:spPr>
        <p:txBody>
          <a:bodyPr>
            <a:noAutofit/>
          </a:bodyPr>
          <a:lstStyle/>
          <a:p>
            <a:r>
              <a:rPr lang="en-US" dirty="0"/>
              <a:t>Your ability to communicate effectively will leave a lasting impact on your audience</a:t>
            </a:r>
          </a:p>
          <a:p>
            <a:r>
              <a:rPr lang="en-US" dirty="0"/>
              <a:t>Effectively communicating involves not only delivering a message but also resonating with the experiences, values, and emotions of those listening 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21055C-5E33-5D21-2A6E-21827FA8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/>
          <a:p>
            <a:r>
              <a:rPr lang="en-US" dirty="0"/>
              <a:t>Dynamic </a:t>
            </a:r>
            <a:br>
              <a:rPr lang="en-US" dirty="0"/>
            </a:br>
            <a:r>
              <a:rPr lang="en-US" dirty="0"/>
              <a:t>delivery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87B122-1579-FDB8-443B-F05E622163C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200" y="2813049"/>
            <a:ext cx="3247662" cy="3238499"/>
          </a:xfrm>
        </p:spPr>
        <p:txBody>
          <a:bodyPr>
            <a:normAutofit/>
          </a:bodyPr>
          <a:lstStyle/>
          <a:p>
            <a:r>
              <a:rPr lang="en-US"/>
              <a:t>Learn to infuse energy into your delivery to leave a lasting impression</a:t>
            </a:r>
          </a:p>
          <a:p>
            <a:r>
              <a:rPr lang="en-US"/>
              <a:t>One of the goals of effective communication is to motivate your audience</a:t>
            </a:r>
            <a:endParaRPr lang="en-US" dirty="0"/>
          </a:p>
        </p:txBody>
      </p:sp>
      <p:graphicFrame>
        <p:nvGraphicFramePr>
          <p:cNvPr id="10" name="Table Placeholder 2">
            <a:extLst>
              <a:ext uri="{FF2B5EF4-FFF2-40B4-BE49-F238E27FC236}">
                <a16:creationId xmlns:a16="http://schemas.microsoft.com/office/drawing/2014/main" id="{98ED67AF-B48B-F5F8-E2FD-1C98C42C4D54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774504910"/>
              </p:ext>
            </p:extLst>
          </p:nvPr>
        </p:nvGraphicFramePr>
        <p:xfrm>
          <a:off x="4216400" y="895350"/>
          <a:ext cx="7137404" cy="511588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84351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784351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784351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784351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810285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MEASUREMENT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ACTUAL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8395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Audience attendance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attendees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8395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Engagement 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87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Q&amp;A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8395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Positive feedback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11993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Rate of information retention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B0ADB-527F-A58C-9372-D8502ED6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6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192"/>
            <a:ext cx="5655197" cy="1997867"/>
          </a:xfrm>
        </p:spPr>
        <p:txBody>
          <a:bodyPr anchor="b"/>
          <a:lstStyle/>
          <a:p>
            <a:r>
              <a:rPr lang="en-US" dirty="0"/>
              <a:t>Final tips &amp; takeaways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E1CF79-4FDC-8CAF-CC16-E309A2C49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05177"/>
            <a:ext cx="5733772" cy="448990"/>
          </a:xfrm>
        </p:spPr>
        <p:txBody>
          <a:bodyPr/>
          <a:lstStyle/>
          <a:p>
            <a:r>
              <a:rPr lang="en-US" dirty="0"/>
              <a:t>Practice makes perfect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3154166"/>
            <a:ext cx="5733773" cy="3032733"/>
          </a:xfrm>
        </p:spPr>
        <p:txBody>
          <a:bodyPr>
            <a:noAutofit/>
          </a:bodyPr>
          <a:lstStyle/>
          <a:p>
            <a:r>
              <a:rPr lang="en-US" dirty="0"/>
              <a:t>Consistent rehearsal</a:t>
            </a:r>
          </a:p>
          <a:p>
            <a:pPr lvl="1"/>
            <a:r>
              <a:rPr lang="en-US" dirty="0"/>
              <a:t>Strengthen your familiarity</a:t>
            </a:r>
          </a:p>
          <a:p>
            <a:r>
              <a:rPr lang="en-US" dirty="0"/>
              <a:t>Refine delivery style</a:t>
            </a:r>
          </a:p>
          <a:p>
            <a:pPr lvl="1"/>
            <a:r>
              <a:rPr lang="en-US" dirty="0"/>
              <a:t>Pacing, tone, and emphasis</a:t>
            </a:r>
          </a:p>
          <a:p>
            <a:r>
              <a:rPr lang="en-US" dirty="0"/>
              <a:t>Timing and transitions</a:t>
            </a:r>
          </a:p>
          <a:p>
            <a:pPr lvl="1"/>
            <a:r>
              <a:rPr lang="en-US" dirty="0"/>
              <a:t>Aim for seamless, professional delivery</a:t>
            </a:r>
          </a:p>
          <a:p>
            <a:r>
              <a:rPr lang="en-US" dirty="0"/>
              <a:t>Practice audience</a:t>
            </a:r>
          </a:p>
          <a:p>
            <a:pPr lvl="1"/>
            <a:r>
              <a:rPr lang="en-US" dirty="0"/>
              <a:t>Enlist colleagues to listen &amp; provide feedback</a:t>
            </a:r>
          </a:p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AE07A905-8B37-D13F-25D3-1D3BCDB86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87108" y="2705177"/>
            <a:ext cx="3943627" cy="448989"/>
          </a:xfrm>
        </p:spPr>
        <p:txBody>
          <a:bodyPr/>
          <a:lstStyle/>
          <a:p>
            <a:r>
              <a:rPr lang="en-US" dirty="0"/>
              <a:t>Continue improving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E9A764F-6B65-050E-E561-82F77339D16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887107" y="3164867"/>
            <a:ext cx="3943627" cy="3032733"/>
          </a:xfrm>
        </p:spPr>
        <p:txBody>
          <a:bodyPr>
            <a:normAutofit/>
          </a:bodyPr>
          <a:lstStyle/>
          <a:p>
            <a:r>
              <a:rPr lang="en-US" dirty="0"/>
              <a:t>Seek feedback</a:t>
            </a:r>
          </a:p>
          <a:p>
            <a:r>
              <a:rPr lang="en-US" dirty="0"/>
              <a:t>Reflect on performance</a:t>
            </a:r>
          </a:p>
          <a:p>
            <a:r>
              <a:rPr lang="en-US" dirty="0"/>
              <a:t>Explore new techniques</a:t>
            </a:r>
          </a:p>
          <a:p>
            <a:r>
              <a:rPr lang="en-US" dirty="0"/>
              <a:t>Set personal goals</a:t>
            </a:r>
          </a:p>
          <a:p>
            <a:r>
              <a:rPr lang="en-US" dirty="0"/>
              <a:t>Iterate and adapt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7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3E5FEE2D-79E5-4C1D-8BF7-EE619CA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550"/>
            <a:ext cx="10515600" cy="1325563"/>
          </a:xfrm>
        </p:spPr>
        <p:txBody>
          <a:bodyPr anchor="b"/>
          <a:lstStyle/>
          <a:p>
            <a:r>
              <a:rPr lang="en-US" dirty="0"/>
              <a:t>Speaking engagement metrics</a:t>
            </a:r>
          </a:p>
        </p:txBody>
      </p:sp>
      <p:graphicFrame>
        <p:nvGraphicFramePr>
          <p:cNvPr id="13" name="Table Placeholder 2">
            <a:extLst>
              <a:ext uri="{FF2B5EF4-FFF2-40B4-BE49-F238E27FC236}">
                <a16:creationId xmlns:a16="http://schemas.microsoft.com/office/drawing/2014/main" id="{4A94C7BE-6E60-66F0-EFD4-2F452B0D743A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224246859"/>
              </p:ext>
            </p:extLst>
          </p:nvPr>
        </p:nvGraphicFramePr>
        <p:xfrm>
          <a:off x="838200" y="2111375"/>
          <a:ext cx="10515601" cy="357096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433998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2450892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2375942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2254769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733347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IMPACT 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MEASUREMENT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ACHIEVED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Audience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Knowledge retention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Post-presentation surveys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rating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Referral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7102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Collaboration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32B776-E386-1CF9-CC8F-2D2FF3EA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2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850181"/>
          </a:xfrm>
        </p:spPr>
        <p:txBody>
          <a:bodyPr>
            <a:noAutofit/>
          </a:bodyPr>
          <a:lstStyle/>
          <a:p>
            <a:r>
              <a:rPr lang="en-US" dirty="0"/>
              <a:t>Brita Tamm</a:t>
            </a:r>
          </a:p>
          <a:p>
            <a:r>
              <a:rPr lang="en-US" dirty="0"/>
              <a:t>502-555-0152</a:t>
            </a:r>
          </a:p>
          <a:p>
            <a:r>
              <a:rPr lang="en-US" dirty="0"/>
              <a:t>brita@firstupconsultants.com</a:t>
            </a:r>
          </a:p>
          <a:p>
            <a:r>
              <a:rPr lang="en-US" dirty="0"/>
              <a:t>www.firstupconsultants.com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/>
          <a:p>
            <a:r>
              <a:rPr lang="en-US" dirty="0"/>
              <a:t>Topic one</a:t>
            </a:r>
          </a:p>
          <a:p>
            <a:r>
              <a:rPr lang="en-US" dirty="0"/>
              <a:t>Topic two</a:t>
            </a:r>
          </a:p>
          <a:p>
            <a:r>
              <a:rPr lang="en-US" dirty="0"/>
              <a:t>Topic three</a:t>
            </a:r>
          </a:p>
          <a:p>
            <a:r>
              <a:rPr lang="en-US" dirty="0"/>
              <a:t>Topic four</a:t>
            </a:r>
          </a:p>
          <a:p>
            <a:r>
              <a:rPr lang="en-US" dirty="0"/>
              <a:t>Topic five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179570" cy="3377354"/>
          </a:xfrm>
        </p:spPr>
        <p:txBody>
          <a:bodyPr/>
          <a:lstStyle/>
          <a:p>
            <a:r>
              <a:rPr lang="en-US" dirty="0"/>
              <a:t>The Power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9F3-990D-8065-D55F-4E27A65444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A87074-EFA7-EFC2-19DB-E9F13C925914}"/>
              </a:ext>
            </a:extLst>
          </p:cNvPr>
          <p:cNvSpPr txBox="1"/>
          <p:nvPr/>
        </p:nvSpPr>
        <p:spPr>
          <a:xfrm>
            <a:off x="2507226" y="3152538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Entangled </a:t>
            </a:r>
            <a:r>
              <a:rPr lang="en-US" dirty="0" err="1"/>
              <a:t>Ecclecticism</a:t>
            </a:r>
            <a:endParaRPr lang="en-US" dirty="0"/>
          </a:p>
          <a:p>
            <a:r>
              <a:rPr lang="en-US" dirty="0">
                <a:hlinkClick r:id="rId2"/>
              </a:rPr>
              <a:t>https://link.springer.com/article/10.1007/s11423-024-10353-1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Open Educational Communities</a:t>
            </a:r>
          </a:p>
          <a:p>
            <a:r>
              <a:rPr lang="en-US" dirty="0">
                <a:hlinkClick r:id="rId3"/>
              </a:rPr>
              <a:t>https://journals.sfu.ca/jalt/index.php/jalt/article/view/843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9393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FA5E-469B-2BFC-9D4E-BD1EC6E48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680"/>
            <a:ext cx="4179570" cy="3376691"/>
          </a:xfrm>
        </p:spPr>
        <p:txBody>
          <a:bodyPr/>
          <a:lstStyle/>
          <a:p>
            <a:r>
              <a:rPr lang="en-US" dirty="0"/>
              <a:t>Overcoming nervousness</a:t>
            </a:r>
          </a:p>
        </p:txBody>
      </p:sp>
      <p:pic>
        <p:nvPicPr>
          <p:cNvPr id="16" name="Picture Placeholder 15" descr="A person stretching in a gym">
            <a:extLst>
              <a:ext uri="{FF2B5EF4-FFF2-40B4-BE49-F238E27FC236}">
                <a16:creationId xmlns:a16="http://schemas.microsoft.com/office/drawing/2014/main" id="{448EF356-1822-E2AE-2794-322870D4C2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4" r="44"/>
          <a:stretch/>
        </p:blipFill>
        <p:spPr>
          <a:xfrm>
            <a:off x="0" y="-5080"/>
            <a:ext cx="6576291" cy="6872605"/>
          </a:xfr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268F6-A361-9907-F87F-9C4377EC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0" y="254643"/>
            <a:ext cx="6096000" cy="855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45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/>
          <a:lstStyle/>
          <a:p>
            <a:r>
              <a:rPr lang="en-US" dirty="0"/>
              <a:t>Engaging the audience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/>
          <a:p>
            <a:r>
              <a:rPr lang="en-US" dirty="0"/>
              <a:t>Techniques for connecting </a:t>
            </a:r>
          </a:p>
          <a:p>
            <a:pPr lvl="1"/>
            <a:r>
              <a:rPr lang="en-US" dirty="0"/>
              <a:t>Make eye contact with your audience to create a sense of intimacy and involvement</a:t>
            </a:r>
          </a:p>
          <a:p>
            <a:pPr lvl="1"/>
            <a:r>
              <a:rPr lang="en-US" dirty="0"/>
              <a:t>Weave relatable stories into your presentation using narratives that make your message memorable and impactful</a:t>
            </a:r>
          </a:p>
          <a:p>
            <a:pPr lvl="1"/>
            <a:r>
              <a:rPr lang="en-US" dirty="0"/>
              <a:t>Encourage questions and provide thoughtful responses to enhance audience participation</a:t>
            </a:r>
          </a:p>
          <a:p>
            <a:pPr lvl="1"/>
            <a:r>
              <a:rPr lang="en-US" dirty="0"/>
              <a:t>Use live polls or surveys to gather audience opinions, promoting engagement and making sure the audience feel involved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3457971"/>
          </a:xfrm>
        </p:spPr>
        <p:txBody>
          <a:bodyPr/>
          <a:lstStyle/>
          <a:p>
            <a:r>
              <a:rPr lang="en-US" dirty="0"/>
              <a:t>Selecting Visual Aids</a:t>
            </a:r>
          </a:p>
        </p:txBody>
      </p:sp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961"/>
            <a:ext cx="8420100" cy="1780860"/>
          </a:xfrm>
        </p:spPr>
        <p:txBody>
          <a:bodyPr/>
          <a:lstStyle/>
          <a:p>
            <a:r>
              <a:rPr lang="en-US" dirty="0"/>
              <a:t>Effective delivery techniques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97255"/>
            <a:ext cx="3924300" cy="464499"/>
          </a:xfrm>
        </p:spPr>
        <p:txBody>
          <a:bodyPr/>
          <a:lstStyle/>
          <a:p>
            <a:r>
              <a:rPr lang="en-US" dirty="0"/>
              <a:t>Voice modulation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0" y="3251596"/>
            <a:ext cx="3943627" cy="3234264"/>
          </a:xfrm>
        </p:spPr>
        <p:txBody>
          <a:bodyPr>
            <a:normAutofit/>
          </a:bodyPr>
          <a:lstStyle/>
          <a:p>
            <a:r>
              <a:rPr lang="en-US" dirty="0"/>
              <a:t>This is a powerful tool in public speaking. It involves varying pitch, tone, and volume to convey emotion, emphasize points, and maintain interest:</a:t>
            </a:r>
          </a:p>
          <a:p>
            <a:pPr lvl="1"/>
            <a:r>
              <a:rPr lang="en-US" dirty="0"/>
              <a:t>Pitch variation</a:t>
            </a:r>
          </a:p>
          <a:p>
            <a:pPr lvl="1"/>
            <a:r>
              <a:rPr lang="en-US" dirty="0"/>
              <a:t>Tone inflection</a:t>
            </a:r>
          </a:p>
          <a:p>
            <a:pPr lvl="1"/>
            <a:r>
              <a:rPr lang="en-US" dirty="0"/>
              <a:t>Volume control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97255"/>
            <a:ext cx="3943627" cy="464499"/>
          </a:xfrm>
        </p:spPr>
        <p:txBody>
          <a:bodyPr/>
          <a:lstStyle/>
          <a:p>
            <a:r>
              <a:rPr lang="en-US" dirty="0"/>
              <a:t>Body language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8F6B2AE9-DDE4-FD99-A235-3B39EEE2148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10173" y="3251595"/>
            <a:ext cx="3943627" cy="3234264"/>
          </a:xfrm>
        </p:spPr>
        <p:txBody>
          <a:bodyPr>
            <a:normAutofit/>
          </a:bodyPr>
          <a:lstStyle/>
          <a:p>
            <a:r>
              <a:rPr lang="en-US" dirty="0"/>
              <a:t>Effective body language enhances your message, making it more impactful </a:t>
            </a:r>
            <a:r>
              <a:rPr lang="en-US"/>
              <a:t>and memorable:</a:t>
            </a:r>
            <a:endParaRPr lang="en-US" dirty="0"/>
          </a:p>
          <a:p>
            <a:pPr lvl="1"/>
            <a:r>
              <a:rPr lang="en-US" dirty="0"/>
              <a:t>Meaningful eye contact</a:t>
            </a:r>
          </a:p>
          <a:p>
            <a:pPr lvl="1"/>
            <a:r>
              <a:rPr lang="en-US" dirty="0"/>
              <a:t>Purposeful gestures</a:t>
            </a:r>
          </a:p>
          <a:p>
            <a:pPr lvl="1"/>
            <a:r>
              <a:rPr lang="en-US" dirty="0"/>
              <a:t>Maintain good posture</a:t>
            </a:r>
          </a:p>
          <a:p>
            <a:pPr lvl="1"/>
            <a:r>
              <a:rPr lang="en-US" dirty="0"/>
              <a:t>Control your expressions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/>
          <a:lstStyle/>
          <a:p>
            <a:r>
              <a:rPr lang="en-US" dirty="0"/>
              <a:t>Navigating Q&amp;A Sessions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5B6E40-3A7D-ACF7-AA38-25977D322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2960877"/>
            <a:ext cx="2722880" cy="351284"/>
          </a:xfrm>
        </p:spPr>
        <p:txBody>
          <a:bodyPr/>
          <a:lstStyle/>
          <a:p>
            <a:r>
              <a:rPr lang="en-US" dirty="0"/>
              <a:t>Preparing for questions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71298F0-74F1-FECA-0F02-495F9A2EBA7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341120" y="3392035"/>
            <a:ext cx="2722880" cy="2907164"/>
          </a:xfrm>
        </p:spPr>
        <p:txBody>
          <a:bodyPr>
            <a:normAutofit/>
          </a:bodyPr>
          <a:lstStyle/>
          <a:p>
            <a:r>
              <a:rPr lang="en-US" dirty="0"/>
              <a:t>Know your material in advance</a:t>
            </a:r>
          </a:p>
          <a:p>
            <a:r>
              <a:rPr lang="en-US" dirty="0"/>
              <a:t>Anticipate common questions</a:t>
            </a:r>
          </a:p>
          <a:p>
            <a:r>
              <a:rPr lang="en-US" dirty="0"/>
              <a:t>Rehearse your responses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536BD54-EFA1-25A2-9F04-4F22C36E2A5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54881" y="2960877"/>
            <a:ext cx="5516880" cy="351284"/>
          </a:xfrm>
        </p:spPr>
        <p:txBody>
          <a:bodyPr/>
          <a:lstStyle/>
          <a:p>
            <a:r>
              <a:rPr lang="en-US" dirty="0"/>
              <a:t>Maintaining composure</a:t>
            </a:r>
          </a:p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112969F-EB84-49D5-7100-1FB28870FB3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54881" y="3324859"/>
            <a:ext cx="5506720" cy="3031489"/>
          </a:xfrm>
        </p:spPr>
        <p:txBody>
          <a:bodyPr>
            <a:normAutofit/>
          </a:bodyPr>
          <a:lstStyle/>
          <a:p>
            <a:r>
              <a:rPr lang="en-US" dirty="0"/>
              <a:t>Maintaining composure during the Q&amp;A session is essential for projecting confidence and authority. Consider the following tips for staying composed:</a:t>
            </a:r>
          </a:p>
          <a:p>
            <a:pPr lvl="1"/>
            <a:r>
              <a:rPr lang="en-US" dirty="0"/>
              <a:t>Stay calm</a:t>
            </a:r>
          </a:p>
          <a:p>
            <a:pPr lvl="1"/>
            <a:r>
              <a:rPr lang="en-US" dirty="0"/>
              <a:t>Actively listen</a:t>
            </a:r>
          </a:p>
          <a:p>
            <a:pPr lvl="1"/>
            <a:r>
              <a:rPr lang="en-US" dirty="0"/>
              <a:t>Pause and reflect</a:t>
            </a:r>
          </a:p>
          <a:p>
            <a:pPr lvl="1"/>
            <a:r>
              <a:rPr lang="en-US" dirty="0"/>
              <a:t>Maintain eye contact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{AE56DD15-7BE2-41A9-851B-C3A038399353}tf67328976_win32</Template>
  <TotalTime>6</TotalTime>
  <Words>483</Words>
  <Application>Microsoft Office PowerPoint</Application>
  <PresentationFormat>Widescreen</PresentationFormat>
  <Paragraphs>142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Tenorite</vt:lpstr>
      <vt:lpstr>Custom</vt:lpstr>
      <vt:lpstr>connectivism and open pedagogy</vt:lpstr>
      <vt:lpstr>AGENDA</vt:lpstr>
      <vt:lpstr>The Power of Communication</vt:lpstr>
      <vt:lpstr>PowerPoint Presentation</vt:lpstr>
      <vt:lpstr>Overcoming nervousness</vt:lpstr>
      <vt:lpstr>Engaging the audience</vt:lpstr>
      <vt:lpstr>Selecting Visual Aids</vt:lpstr>
      <vt:lpstr>Effective delivery techniques</vt:lpstr>
      <vt:lpstr>Navigating Q&amp;A Sessions</vt:lpstr>
      <vt:lpstr>Speaking Impact</vt:lpstr>
      <vt:lpstr>Dynamic  delivery</vt:lpstr>
      <vt:lpstr>Final tips &amp; takeaways</vt:lpstr>
      <vt:lpstr>Speaking engagement metrics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connectivism and open pedagogy</dc:title>
  <dc:creator>Stephen Downes</dc:creator>
  <cp:lastModifiedBy>Stephen Downes</cp:lastModifiedBy>
  <cp:revision>1</cp:revision>
  <dcterms:created xsi:type="dcterms:W3CDTF">2024-03-12T17:51:51Z</dcterms:created>
  <dcterms:modified xsi:type="dcterms:W3CDTF">2024-03-12T17:58:31Z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