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6"/>
  </p:notesMasterIdLst>
  <p:sldIdLst>
    <p:sldId id="256" r:id="rId2"/>
    <p:sldId id="257" r:id="rId3"/>
    <p:sldId id="263" r:id="rId4"/>
    <p:sldId id="266" r:id="rId5"/>
    <p:sldId id="265" r:id="rId6"/>
    <p:sldId id="267" r:id="rId7"/>
    <p:sldId id="260" r:id="rId8"/>
    <p:sldId id="279" r:id="rId9"/>
    <p:sldId id="259" r:id="rId10"/>
    <p:sldId id="271" r:id="rId11"/>
    <p:sldId id="276" r:id="rId12"/>
    <p:sldId id="277" r:id="rId13"/>
    <p:sldId id="272" r:id="rId14"/>
    <p:sldId id="278" r:id="rId15"/>
    <p:sldId id="280" r:id="rId16"/>
    <p:sldId id="281" r:id="rId17"/>
    <p:sldId id="275" r:id="rId18"/>
    <p:sldId id="268" r:id="rId19"/>
    <p:sldId id="261" r:id="rId20"/>
    <p:sldId id="269" r:id="rId21"/>
    <p:sldId id="270" r:id="rId22"/>
    <p:sldId id="274" r:id="rId23"/>
    <p:sldId id="262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outlineViewPr>
    <p:cViewPr>
      <p:scale>
        <a:sx n="33" d="100"/>
        <a:sy n="33" d="100"/>
      </p:scale>
      <p:origin x="0" y="-3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6BFA3-6CE0-41D1-A854-E26641CBD1AE}" type="datetimeFigureOut">
              <a:rPr lang="en-CA" smtClean="0"/>
              <a:t>2024-02-28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3B3AD-4AD2-4950-9790-AE783C94B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8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School</a:t>
            </a:r>
            <a:r>
              <a:rPr lang="en-CA" baseline="0" dirty="0"/>
              <a:t> of the Air - </a:t>
            </a:r>
            <a:r>
              <a:rPr lang="en-CA" dirty="0"/>
              <a:t>https://www.assoa.nt.edu.au/ </a:t>
            </a:r>
          </a:p>
          <a:p>
            <a:r>
              <a:rPr lang="en-CA" dirty="0"/>
              <a:t>Plato - https://grainger.illinois.edu/news/magazine/plato </a:t>
            </a:r>
          </a:p>
          <a:p>
            <a:r>
              <a:rPr lang="en-CA" dirty="0"/>
              <a:t>Open</a:t>
            </a:r>
            <a:r>
              <a:rPr lang="en-CA" baseline="0" dirty="0"/>
              <a:t> University - https://en.wikipedia.org/wiki/Open_University</a:t>
            </a:r>
          </a:p>
          <a:p>
            <a:r>
              <a:rPr lang="en-CA" baseline="0" dirty="0"/>
              <a:t>IGNOU - http://ignou.ac.in/</a:t>
            </a:r>
          </a:p>
          <a:p>
            <a:r>
              <a:rPr lang="en-CA" baseline="0" dirty="0"/>
              <a:t>GPL - https://en.wikipedia.org/wiki/GNU_General_Public_License</a:t>
            </a:r>
          </a:p>
          <a:p>
            <a:r>
              <a:rPr lang="en-CA" baseline="0" dirty="0"/>
              <a:t>UNESCO - https://unevoc.unesco.org/home/Open+Licensing+of+Educational+Resources </a:t>
            </a:r>
          </a:p>
          <a:p>
            <a:r>
              <a:rPr lang="en-CA" baseline="0" dirty="0"/>
              <a:t>Cape Town - https://www.capetowndeclaration.org/read/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3B3AD-4AD2-4950-9790-AE783C94B37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20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Teleq</a:t>
            </a:r>
            <a:r>
              <a:rPr lang="en-US" dirty="0"/>
              <a:t> https://www.teluq.ca/site/en/ </a:t>
            </a:r>
          </a:p>
          <a:p>
            <a:r>
              <a:rPr lang="en-CA" dirty="0"/>
              <a:t>https://en.wikipedia.org/wiki/Open_Learning_Agency</a:t>
            </a:r>
          </a:p>
          <a:p>
            <a:r>
              <a:rPr lang="en-CA" dirty="0"/>
              <a:t>Contact North https://contactnorth.ca/about-us/services/ </a:t>
            </a:r>
          </a:p>
          <a:p>
            <a:r>
              <a:rPr lang="en-CA" dirty="0"/>
              <a:t>TRU https://www.tru.ca/</a:t>
            </a:r>
          </a:p>
          <a:p>
            <a:r>
              <a:rPr lang="en-CA" dirty="0" err="1"/>
              <a:t>Bccampus</a:t>
            </a:r>
            <a:r>
              <a:rPr lang="en-CA" dirty="0"/>
              <a:t> https://bccampus.ca/2018/05/25/bccampus-15th-anniversary/ </a:t>
            </a:r>
          </a:p>
          <a:p>
            <a:r>
              <a:rPr lang="en-CA" dirty="0" err="1"/>
              <a:t>Ecampus</a:t>
            </a:r>
            <a:r>
              <a:rPr lang="en-CA" dirty="0"/>
              <a:t> </a:t>
            </a:r>
            <a:r>
              <a:rPr lang="en-CA" dirty="0" err="1"/>
              <a:t>ontario</a:t>
            </a:r>
            <a:r>
              <a:rPr lang="en-CA" dirty="0"/>
              <a:t> https://www.ecampusontario.ca/ecampusontario-expands-virtual-learning-impact-with-two-new-members/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3B3AD-4AD2-4950-9790-AE783C94B37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27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https://www.col.org/</a:t>
            </a:r>
          </a:p>
          <a:p>
            <a:r>
              <a:rPr lang="en-CA" dirty="0"/>
              <a:t>https://www.uopeople.edu/</a:t>
            </a:r>
          </a:p>
          <a:p>
            <a:r>
              <a:rPr lang="en-CA" dirty="0"/>
              <a:t>https://oeru.org/</a:t>
            </a:r>
          </a:p>
          <a:p>
            <a:r>
              <a:rPr lang="en-CA" dirty="0"/>
              <a:t>https://www.khanacademy.org/</a:t>
            </a:r>
          </a:p>
          <a:p>
            <a:r>
              <a:rPr lang="en-CA" dirty="0"/>
              <a:t>https://openlearning.unesco.org/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3B3AD-4AD2-4950-9790-AE783C94B37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67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3B3AD-4AD2-4950-9790-AE783C94B37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3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https://en.wikipedia.org/wiki/Massive_open_online_course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3B3AD-4AD2-4950-9790-AE783C94B37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5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https://minnstate.pressbooks.pub/openeducationpractices/chapter/introduction-to-open-education-practice/</a:t>
            </a:r>
          </a:p>
          <a:p>
            <a:r>
              <a:rPr lang="en-CA" dirty="0"/>
              <a:t>https://www.irrodl.org/index.php/irrodl/article/view/3096/4301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3B3AD-4AD2-4950-9790-AE783C94B37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348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https://el30.mooc.ca/course_outline.htm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3B3AD-4AD2-4950-9790-AE783C94B37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99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https://teachonline.ca/tools-trends/vision-future-online-learning-age-ai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3B3AD-4AD2-4950-9790-AE783C94B37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85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https://www.oecd.org/publications/digital-equity-and-inclusion-in-education-7cb15030-en.htm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https://hybridpedagogy.org/pedagogy-of-care-gone-massive/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https://opentextbc.ca/indigenizationfrontlineworkers/chapter/decolonization-and-indigenization/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http://www.oneca.com/IndianControlofIndianEducation.pdf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3B3AD-4AD2-4950-9790-AE783C94B373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009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00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25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3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3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2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4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8E494-504F-4305-A032-454030D31C8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CE252E-E7D6-4D89-ADBA-8137BDE9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1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ownes.ca/presentation/57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ter.com/blog/how-to-attribute-creative-commons-photo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ies.dal.ca/services/copyright-office/fair-deal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enp.net/2015/06/13/revisiting-our-moocs-and-open-education-timelin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nnstate.pressbooks.pub/openeducationpractices/chapter/introduction-to-open-education-practic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rrodl.org/index.php/irrodl/article/view/3096/430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ux3lTnUTpzZRuvxE3rAsSQ4Ihub96S8_OYECNh8wv-A/edit?usp=shar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sco.org/en/articles/post-pandemic-learning-exploring-sustainable-open-education-resources-oer-business-model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ybridpedagogy.org/pedagogy-of-care-gone-massive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eca.com/IndianControlofIndianEducation.pdf" TargetMode="External"/><Relationship Id="rId5" Type="http://schemas.openxmlformats.org/officeDocument/2006/relationships/hyperlink" Target="https://opentextbc.ca/indigenizationfrontlineworkers/chapter/decolonization-and-indigenization/" TargetMode="External"/><Relationship Id="rId4" Type="http://schemas.openxmlformats.org/officeDocument/2006/relationships/hyperlink" Target="https://ethics.mooc.c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B1CA-065E-7A35-7F79-F75847261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Open Online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BF96D-022B-8F91-098A-7CC8173D9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92556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/>
              <a:t>Stephen Downes</a:t>
            </a:r>
          </a:p>
          <a:p>
            <a:pPr algn="l"/>
            <a:r>
              <a:rPr lang="en-US" sz="2400" dirty="0"/>
              <a:t>Maskwacis Cultural College</a:t>
            </a:r>
          </a:p>
          <a:p>
            <a:pPr algn="l"/>
            <a:r>
              <a:rPr lang="en-US" sz="2400" dirty="0"/>
              <a:t>January 26, 2024</a:t>
            </a:r>
          </a:p>
          <a:p>
            <a:pPr algn="l"/>
            <a:r>
              <a:rPr lang="en-US" sz="2400" dirty="0">
                <a:hlinkClick r:id="rId2"/>
              </a:rPr>
              <a:t>https://www.downes.ca/presentation/578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4797-69F0-458E-A76D-200B2DE7C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562" y="589037"/>
            <a:ext cx="4078239" cy="23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9361-6CBB-7DF6-35A0-191D90C2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Open Online Learning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A95F-BA57-1F42-59E9-AC07350E6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2001 MIT </a:t>
            </a:r>
            <a:r>
              <a:rPr lang="en-US" dirty="0" err="1"/>
              <a:t>OpenCourseWare</a:t>
            </a:r>
            <a:r>
              <a:rPr lang="en-US" dirty="0"/>
              <a:t> (OCW): free access to course materials</a:t>
            </a:r>
          </a:p>
          <a:p>
            <a:r>
              <a:rPr lang="en-US" dirty="0"/>
              <a:t>2001 Creative Commons: Open Licensing</a:t>
            </a:r>
          </a:p>
          <a:p>
            <a:r>
              <a:rPr lang="en-US" dirty="0"/>
              <a:t>2008 Massive Open Online Courses (MOOC): Coursera, edX, Udacity and others began offering mass courses from universities at no cost.</a:t>
            </a:r>
          </a:p>
          <a:p>
            <a:r>
              <a:rPr lang="en-US" dirty="0"/>
              <a:t>2008 Open Pedagogies: Cape Town Declaration</a:t>
            </a:r>
          </a:p>
          <a:p>
            <a:r>
              <a:rPr lang="en-US" dirty="0"/>
              <a:t>2020: Remote Learning and the Pandemic</a:t>
            </a:r>
          </a:p>
        </p:txBody>
      </p:sp>
    </p:spTree>
    <p:extLst>
      <p:ext uri="{BB962C8B-B14F-4D97-AF65-F5344CB8AC3E}">
        <p14:creationId xmlns:p14="http://schemas.microsoft.com/office/powerpoint/2010/main" val="102664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8F6D-523F-4819-B160-31E2D3A5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Online Learning in Canada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27A49-59B6-4F32-93F6-38C91C111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1970 Athabasca University</a:t>
            </a:r>
          </a:p>
          <a:p>
            <a:r>
              <a:rPr lang="en-US" dirty="0"/>
              <a:t>1970 Caribou College and 2005 Thompson Rivers University (TRU) Open Learning Division (TRU-OL)</a:t>
            </a:r>
          </a:p>
          <a:p>
            <a:r>
              <a:rPr lang="en-US" dirty="0"/>
              <a:t>1972 </a:t>
            </a:r>
            <a:r>
              <a:rPr lang="en-US" dirty="0" err="1"/>
              <a:t>TelUQ</a:t>
            </a:r>
            <a:r>
              <a:rPr lang="en-US" dirty="0"/>
              <a:t> and 1984 Canal Savoir</a:t>
            </a:r>
          </a:p>
          <a:p>
            <a:r>
              <a:rPr lang="en-US" dirty="0"/>
              <a:t>1978 Open Learning Agency</a:t>
            </a:r>
          </a:p>
          <a:p>
            <a:r>
              <a:rPr lang="en-US" dirty="0"/>
              <a:t>1986 Contact North</a:t>
            </a:r>
          </a:p>
          <a:p>
            <a:r>
              <a:rPr lang="en-US" dirty="0"/>
              <a:t>2003 BCcampus – online programs, resources, shared services</a:t>
            </a:r>
          </a:p>
          <a:p>
            <a:r>
              <a:rPr lang="en-US" dirty="0"/>
              <a:t>2015 </a:t>
            </a:r>
            <a:r>
              <a:rPr lang="en-US" dirty="0" err="1"/>
              <a:t>eCampus</a:t>
            </a:r>
            <a:r>
              <a:rPr lang="en-US" dirty="0"/>
              <a:t> Ontario</a:t>
            </a:r>
          </a:p>
        </p:txBody>
      </p:sp>
    </p:spTree>
    <p:extLst>
      <p:ext uri="{BB962C8B-B14F-4D97-AF65-F5344CB8AC3E}">
        <p14:creationId xmlns:p14="http://schemas.microsoft.com/office/powerpoint/2010/main" val="25383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2447-6415-4FE0-BF58-EEAD3EA9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Open Online Learning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C3054-7067-4BE7-A5EE-66D4C1B2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Commonwealth of Learning (</a:t>
            </a:r>
            <a:r>
              <a:rPr lang="en-US" dirty="0" err="1"/>
              <a:t>CoL</a:t>
            </a:r>
            <a:r>
              <a:rPr lang="en-US" dirty="0"/>
              <a:t>) – learning for sustainable development</a:t>
            </a:r>
          </a:p>
          <a:p>
            <a:r>
              <a:rPr lang="en-US" dirty="0"/>
              <a:t>University of the People - online, tuition-free, accredited degree programs</a:t>
            </a:r>
          </a:p>
          <a:p>
            <a:r>
              <a:rPr lang="en-US" dirty="0" err="1"/>
              <a:t>OERu</a:t>
            </a:r>
            <a:r>
              <a:rPr lang="en-US" dirty="0"/>
              <a:t> - connects learners around the world with defined pathways to education</a:t>
            </a:r>
          </a:p>
          <a:p>
            <a:r>
              <a:rPr lang="en-CA" dirty="0"/>
              <a:t>Khan Academy - </a:t>
            </a:r>
            <a:r>
              <a:rPr lang="en-US" dirty="0"/>
              <a:t>mission to provide a free, world-class education for anyone</a:t>
            </a:r>
          </a:p>
          <a:p>
            <a:r>
              <a:rPr lang="en-US" dirty="0"/>
              <a:t>UNESCO online courses</a:t>
            </a:r>
          </a:p>
          <a:p>
            <a:r>
              <a:rPr lang="en-US" dirty="0"/>
              <a:t>World Bank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429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5CE0-B303-43EE-B878-874933AC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and Creative Commons Licensing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13ADA1-9A8D-4250-9C32-179D0526D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349533"/>
            <a:ext cx="7664632" cy="53141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3D9FD1-83D8-4DDE-A7AA-CF85412A8366}"/>
              </a:ext>
            </a:extLst>
          </p:cNvPr>
          <p:cNvSpPr txBox="1"/>
          <p:nvPr/>
        </p:nvSpPr>
        <p:spPr>
          <a:xfrm>
            <a:off x="8900159" y="5740348"/>
            <a:ext cx="29696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https://foter.com/blog/how-to-attribute-creative-commons-photos/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30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2145-CD32-4445-92C3-2E3313C3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Around Content Use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8EB18-588F-4704-96D3-1B2031AB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impact does Fair Use / Fair Dealing and Creative Commons have for educators as it pertains to content for MOOCs?</a:t>
            </a:r>
          </a:p>
          <a:p>
            <a:pPr lvl="1"/>
            <a:r>
              <a:rPr lang="en-US" dirty="0"/>
              <a:t>“Teachers, instructors, professors and staff members in non-profit universities may communicate and reproduce, in paper or electronic form, short excerpts from a copyright-protected work for the purposes of research, private study, criticism, review, news reporting, education, satire or parody.”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1277F-5F13-44C0-86C9-CA563392E293}"/>
              </a:ext>
            </a:extLst>
          </p:cNvPr>
          <p:cNvSpPr txBox="1"/>
          <p:nvPr/>
        </p:nvSpPr>
        <p:spPr>
          <a:xfrm>
            <a:off x="2589212" y="6139822"/>
            <a:ext cx="7691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https://libraries.dal.ca/services/copyright-office/fair-dealing.html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66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DB82-1EFE-4426-B8C1-ABE6C075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Open Online Courses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3DE3B1-170F-4B33-9C73-2CE1E321A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18" y="2133600"/>
            <a:ext cx="6010189" cy="3778250"/>
          </a:xfrm>
        </p:spPr>
      </p:pic>
    </p:spTree>
    <p:extLst>
      <p:ext uri="{BB962C8B-B14F-4D97-AF65-F5344CB8AC3E}">
        <p14:creationId xmlns:p14="http://schemas.microsoft.com/office/powerpoint/2010/main" val="272179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9E84-779C-4337-ACD6-836F7C32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MOOC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DC7AD0-224C-40A7-A7E4-9EA5FCE74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63" y="2303795"/>
            <a:ext cx="5278699" cy="34378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1E8DD8-0615-478F-A30A-44E03868DB05}"/>
              </a:ext>
            </a:extLst>
          </p:cNvPr>
          <p:cNvSpPr txBox="1"/>
          <p:nvPr/>
        </p:nvSpPr>
        <p:spPr>
          <a:xfrm>
            <a:off x="5943600" y="58465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https://stephenp.net/2015/06/13/revisiting-our-moocs-and-open-education-timeline/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08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DAF7-C2AF-4CD8-814F-BE79C755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Educational Practices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C451-A9C2-45C1-9EFE-BB13D6EAD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Production, management, use &amp; reuse of open educational resources.</a:t>
            </a:r>
          </a:p>
          <a:p>
            <a:r>
              <a:rPr lang="en-US" dirty="0"/>
              <a:t>Developing and applying open/public pedagogies in teaching practice.</a:t>
            </a:r>
          </a:p>
          <a:p>
            <a:r>
              <a:rPr lang="en-US" dirty="0"/>
              <a:t>Open learning and gaining access to open learning opportunities.</a:t>
            </a:r>
          </a:p>
          <a:p>
            <a:r>
              <a:rPr lang="en-US" dirty="0"/>
              <a:t>Practicing open scholarship, to encompass open access publication, open science and open research.</a:t>
            </a:r>
          </a:p>
          <a:p>
            <a:r>
              <a:rPr lang="en-US" dirty="0"/>
              <a:t>Open sharing of teaching ideas and know-how.</a:t>
            </a:r>
          </a:p>
          <a:p>
            <a:r>
              <a:rPr lang="en-US" dirty="0"/>
              <a:t>Using open technologies (web-based platforms, applications and services) in an educational context.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84B7F-6B3D-4352-AD0D-82E36F24AE94}"/>
              </a:ext>
            </a:extLst>
          </p:cNvPr>
          <p:cNvSpPr txBox="1"/>
          <p:nvPr/>
        </p:nvSpPr>
        <p:spPr>
          <a:xfrm>
            <a:off x="931816" y="6077635"/>
            <a:ext cx="10955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https://minnstate.pressbooks.pub/openeducationpractices/chapter/introduction-to-open-education-practice/</a:t>
            </a:r>
            <a:endParaRPr lang="en-CA" dirty="0"/>
          </a:p>
          <a:p>
            <a:r>
              <a:rPr lang="en-CA" dirty="0">
                <a:hlinkClick r:id="rId4"/>
              </a:rPr>
              <a:t>https://www.irrodl.org/index.php/irrodl/article/view/3096/4301</a:t>
            </a:r>
            <a:r>
              <a:rPr lang="en-CA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8703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2AC4-2299-408D-A8D1-3B958BE3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Open Online Learning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CA75-284E-43B4-94A4-65B25209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Server-based: either in-house or cloud hosted</a:t>
            </a:r>
          </a:p>
          <a:p>
            <a:pPr lvl="1"/>
            <a:r>
              <a:rPr lang="en-US" dirty="0"/>
              <a:t>Free online tools</a:t>
            </a:r>
          </a:p>
          <a:p>
            <a:pPr lvl="1"/>
            <a:r>
              <a:rPr lang="en-US" dirty="0"/>
              <a:t>Download and install desktop tools</a:t>
            </a:r>
          </a:p>
          <a:p>
            <a:pPr lvl="1"/>
            <a:r>
              <a:rPr lang="en-US" dirty="0"/>
              <a:t>Apps: based on mobile devices </a:t>
            </a:r>
          </a:p>
          <a:p>
            <a:r>
              <a:rPr lang="en-US" dirty="0"/>
              <a:t>Non-Technology:</a:t>
            </a:r>
          </a:p>
          <a:p>
            <a:pPr lvl="1"/>
            <a:r>
              <a:rPr lang="en-US" dirty="0"/>
              <a:t>Community-based learning </a:t>
            </a:r>
            <a:r>
              <a:rPr lang="en-US" dirty="0" err="1"/>
              <a:t>centres</a:t>
            </a:r>
            <a:r>
              <a:rPr lang="en-US" dirty="0"/>
              <a:t>, help lines,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Policy Frameworks</a:t>
            </a:r>
          </a:p>
          <a:p>
            <a:pPr lvl="1"/>
            <a:r>
              <a:rPr lang="en-US" dirty="0"/>
              <a:t>Learning and Community of Practice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085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235B-64B9-0215-42E2-7619C81D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Open Online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354AF-0785-5F08-7A3A-92A122DC6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Platforms: Coursera, edX, Khan Academy, and </a:t>
            </a:r>
            <a:r>
              <a:rPr lang="en-US" dirty="0" err="1"/>
              <a:t>FutureLearn</a:t>
            </a:r>
            <a:endParaRPr lang="en-US" dirty="0"/>
          </a:p>
          <a:p>
            <a:r>
              <a:rPr lang="en-US" dirty="0"/>
              <a:t>OER Repositories: such as those found on OER Commons.</a:t>
            </a:r>
          </a:p>
          <a:p>
            <a:r>
              <a:rPr lang="en-US" dirty="0"/>
              <a:t>Learning Management Systems (LMS): Moodle, Canvas</a:t>
            </a:r>
          </a:p>
          <a:p>
            <a:r>
              <a:rPr lang="en-US" dirty="0"/>
              <a:t>Collaborative Tools: Wikis, Google Classroom, and Microsoft Teams facilitate collaborative learning.</a:t>
            </a:r>
          </a:p>
          <a:p>
            <a:r>
              <a:rPr lang="en-US" dirty="0"/>
              <a:t>Specialized Learning Tools: Duolingo for language learning, </a:t>
            </a:r>
            <a:r>
              <a:rPr lang="en-US" dirty="0" err="1"/>
              <a:t>Codecademy</a:t>
            </a:r>
            <a:r>
              <a:rPr lang="en-US" dirty="0"/>
              <a:t> for coding skills, and </a:t>
            </a:r>
            <a:r>
              <a:rPr lang="en-US" dirty="0" err="1"/>
              <a:t>LabXchange</a:t>
            </a:r>
            <a:r>
              <a:rPr lang="en-US" dirty="0"/>
              <a:t> for science education.</a:t>
            </a:r>
          </a:p>
        </p:txBody>
      </p:sp>
    </p:spTree>
    <p:extLst>
      <p:ext uri="{BB962C8B-B14F-4D97-AF65-F5344CB8AC3E}">
        <p14:creationId xmlns:p14="http://schemas.microsoft.com/office/powerpoint/2010/main" val="350884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B935-C28A-283E-4B05-40DCC76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CF7C-1BDC-AF72-F85F-1439E02A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open online learning</a:t>
            </a:r>
          </a:p>
          <a:p>
            <a:r>
              <a:rPr lang="en-US" dirty="0"/>
              <a:t>The motivations for its development</a:t>
            </a:r>
          </a:p>
          <a:p>
            <a:r>
              <a:rPr lang="en-US" dirty="0"/>
              <a:t>The history of open online learning</a:t>
            </a:r>
          </a:p>
          <a:p>
            <a:r>
              <a:rPr lang="en-US" dirty="0"/>
              <a:t>Open learning tools and resources</a:t>
            </a:r>
          </a:p>
          <a:p>
            <a:r>
              <a:rPr lang="en-US" dirty="0"/>
              <a:t>The future of open online learning.</a:t>
            </a:r>
          </a:p>
        </p:txBody>
      </p:sp>
    </p:spTree>
    <p:extLst>
      <p:ext uri="{BB962C8B-B14F-4D97-AF65-F5344CB8AC3E}">
        <p14:creationId xmlns:p14="http://schemas.microsoft.com/office/powerpoint/2010/main" val="232295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B7D7-6690-463F-8FFB-2F7B151C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Quick Tools Guide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D589-8480-4716-B803-88201193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only - if you have to set up a web server, it doesn’t belong on the list. If you are required to download an application, it doesn’t belong.</a:t>
            </a:r>
          </a:p>
          <a:p>
            <a:r>
              <a:rPr lang="en-US" dirty="0"/>
              <a:t>No apps (no Play Store, Apple Store, etc.,)</a:t>
            </a:r>
          </a:p>
          <a:p>
            <a:r>
              <a:rPr lang="en-US" dirty="0"/>
              <a:t>Free (or Nearly Free) - ideally, the tool has a free tier that lets you try it out. Your total costs to do everything should be less than $100/month</a:t>
            </a:r>
          </a:p>
          <a:p>
            <a:r>
              <a:rPr lang="en-US" dirty="0"/>
              <a:t>No credit cards - doesn’t ask you for a credit card unless you’re actually paying them money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2FD3B-4075-44AC-9592-59EACF378D9A}"/>
              </a:ext>
            </a:extLst>
          </p:cNvPr>
          <p:cNvSpPr txBox="1"/>
          <p:nvPr/>
        </p:nvSpPr>
        <p:spPr>
          <a:xfrm>
            <a:off x="1027044" y="58465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https://docs.google.com/document/d/1ux3lTnUTpzZRuvxE3rAsSQ4Ihub96S8_OYECNh8wv-A/edit?usp=sharing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33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99DD-FD08-4FC2-91B6-3EBF01B08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Sustaining Open Learning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8B72-7A37-4714-ADF5-53C3D28D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Public funding: government support for open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Internal funding: open learning as part of institutional mandate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Endowments and donations: funding from trusts, foundations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OER Networks: aa co-op resource development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Offering services to learners: </a:t>
            </a:r>
            <a:r>
              <a:rPr lang="en-US" dirty="0" err="1"/>
              <a:t>eg.</a:t>
            </a:r>
            <a:r>
              <a:rPr lang="en-US" dirty="0"/>
              <a:t> tutorial support,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Relying on OER authors: </a:t>
            </a:r>
            <a:r>
              <a:rPr lang="en-US" dirty="0" err="1"/>
              <a:t>eg.</a:t>
            </a:r>
            <a:r>
              <a:rPr lang="en-US" dirty="0"/>
              <a:t> Wikipedia, YouTube videos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Community-based model: </a:t>
            </a:r>
            <a:r>
              <a:rPr lang="en-US" dirty="0" err="1"/>
              <a:t>eg.</a:t>
            </a:r>
            <a:r>
              <a:rPr lang="en-US" dirty="0"/>
              <a:t> Community of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9AB21-B884-4275-8955-A2E440DF1A28}"/>
              </a:ext>
            </a:extLst>
          </p:cNvPr>
          <p:cNvSpPr txBox="1"/>
          <p:nvPr/>
        </p:nvSpPr>
        <p:spPr>
          <a:xfrm>
            <a:off x="954157" y="547199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https://www.unesco.org/en/articles/post-pandemic-learning-exploring-sustainable-open-education-resources-oer-business-models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66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4F3D-C77A-47FF-A38B-5E885867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– Underlying Technology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7E657-69F5-4E72-9ABA-1FDB7060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and Data – free and open information in the ether</a:t>
            </a:r>
          </a:p>
          <a:p>
            <a:r>
              <a:rPr lang="en-US" dirty="0"/>
              <a:t>Graph and Networks – connections and relations </a:t>
            </a:r>
          </a:p>
          <a:p>
            <a:r>
              <a:rPr lang="en-US" dirty="0"/>
              <a:t>Learning Experience – immersive and experiential learning</a:t>
            </a:r>
          </a:p>
          <a:p>
            <a:r>
              <a:rPr lang="en-US" dirty="0"/>
              <a:t>Identity and Recognition – </a:t>
            </a:r>
            <a:r>
              <a:rPr lang="en-US" dirty="0" err="1"/>
              <a:t>eg.</a:t>
            </a:r>
            <a:r>
              <a:rPr lang="en-US" dirty="0"/>
              <a:t> Distributed ID</a:t>
            </a:r>
          </a:p>
          <a:p>
            <a:r>
              <a:rPr lang="en-US" dirty="0"/>
              <a:t>Community and Agency – open learning communities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767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01C7-6338-FF01-1EB0-B3378074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Future– The Big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3A54-9FE1-6275-1C16-F24C53B69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Artificial Intelligence (and Open AI)</a:t>
            </a:r>
          </a:p>
          <a:p>
            <a:pPr lvl="1"/>
            <a:r>
              <a:rPr lang="en-US" dirty="0"/>
              <a:t>Learning Analytics</a:t>
            </a:r>
          </a:p>
          <a:p>
            <a:pPr lvl="1"/>
            <a:r>
              <a:rPr lang="en-US" dirty="0"/>
              <a:t>Generative AI</a:t>
            </a:r>
          </a:p>
          <a:p>
            <a:r>
              <a:rPr lang="en-US" dirty="0"/>
              <a:t>The Metaverse – Object Persistence and the Open Graph</a:t>
            </a:r>
          </a:p>
          <a:p>
            <a:pPr lvl="1"/>
            <a:r>
              <a:rPr lang="en-US" dirty="0"/>
              <a:t>Virtual Reality and Simulations</a:t>
            </a:r>
          </a:p>
          <a:p>
            <a:pPr lvl="1"/>
            <a:r>
              <a:rPr lang="en-US" dirty="0"/>
              <a:t>Augmented Reality</a:t>
            </a:r>
          </a:p>
          <a:p>
            <a:r>
              <a:rPr lang="en-US" dirty="0"/>
              <a:t>Blockchain and Crypto</a:t>
            </a:r>
          </a:p>
          <a:p>
            <a:pPr lvl="1"/>
            <a:r>
              <a:rPr lang="en-US" dirty="0"/>
              <a:t>Directional Acyclic Graphs (DAG)</a:t>
            </a:r>
          </a:p>
          <a:p>
            <a:pPr lvl="1"/>
            <a:r>
              <a:rPr lang="en-US" dirty="0"/>
              <a:t>Content Addressing</a:t>
            </a:r>
          </a:p>
        </p:txBody>
      </p:sp>
    </p:spTree>
    <p:extLst>
      <p:ext uri="{BB962C8B-B14F-4D97-AF65-F5344CB8AC3E}">
        <p14:creationId xmlns:p14="http://schemas.microsoft.com/office/powerpoint/2010/main" val="363394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CB1E-08A4-A5B6-9833-67693F64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– Ethics and Social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7327-23C0-EB6D-BD09-052B56A0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en-US" dirty="0"/>
              <a:t>Digital Equity and Inclusion in Education</a:t>
            </a:r>
          </a:p>
          <a:p>
            <a:r>
              <a:rPr lang="en-US" dirty="0"/>
              <a:t>Pedagogies of Care – the personal versus the procedural</a:t>
            </a:r>
          </a:p>
          <a:p>
            <a:r>
              <a:rPr lang="en-US" dirty="0"/>
              <a:t>AI Ethics</a:t>
            </a:r>
          </a:p>
          <a:p>
            <a:r>
              <a:rPr lang="en-US" dirty="0"/>
              <a:t>Decolonization and Social Justice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E995C-88C2-480D-B74F-84753D7FD86F}"/>
              </a:ext>
            </a:extLst>
          </p:cNvPr>
          <p:cNvSpPr txBox="1"/>
          <p:nvPr/>
        </p:nvSpPr>
        <p:spPr>
          <a:xfrm>
            <a:off x="838200" y="5388570"/>
            <a:ext cx="10837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https://www.oecd.org/publications/digital-equity-and-inclusion-in-education-7cb15030-en.htm </a:t>
            </a:r>
          </a:p>
          <a:p>
            <a:r>
              <a:rPr lang="en-US" dirty="0">
                <a:hlinkClick r:id="rId3"/>
              </a:rPr>
              <a:t>https://hybridpedagogy.org/pedagogy-of-care-gone-massive/</a:t>
            </a:r>
            <a:r>
              <a:rPr lang="en-US" dirty="0"/>
              <a:t>    </a:t>
            </a:r>
            <a:r>
              <a:rPr lang="en-US" dirty="0">
                <a:hlinkClick r:id="rId4"/>
              </a:rPr>
              <a:t>https://ethics.mooc.ca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https://opentextbc.ca/indigenizationfrontlineworkers/chapter/decolonization-and-indigenization/</a:t>
            </a:r>
            <a:endParaRPr lang="en-US" dirty="0"/>
          </a:p>
          <a:p>
            <a:r>
              <a:rPr lang="en-CA" dirty="0">
                <a:hlinkClick r:id="rId6"/>
              </a:rPr>
              <a:t>http://www.oneca.com/IndianControlofIndianEducation.pdf</a:t>
            </a:r>
            <a:r>
              <a:rPr lang="en-CA" dirty="0"/>
              <a:t> 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1816A-6D28-4ED2-91C9-9595D106F7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1825625"/>
            <a:ext cx="6620933" cy="31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5B72-91F8-3F18-45B9-817E8078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Online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9E7-5694-F853-7375-D670A3D9B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in a combination of open learning and free software</a:t>
            </a:r>
          </a:p>
          <a:p>
            <a:r>
              <a:rPr lang="en-US" dirty="0"/>
              <a:t>Refers to educational resources, tools, and programs that are freely available on the internet for anyone to access, use, modify, and share</a:t>
            </a:r>
          </a:p>
          <a:p>
            <a:r>
              <a:rPr lang="en-US" dirty="0"/>
              <a:t>Intent is to remove barriers to learning and make high-quality educational experiences as widely accessible as possible.</a:t>
            </a:r>
          </a:p>
        </p:txBody>
      </p:sp>
    </p:spTree>
    <p:extLst>
      <p:ext uri="{BB962C8B-B14F-4D97-AF65-F5344CB8AC3E}">
        <p14:creationId xmlns:p14="http://schemas.microsoft.com/office/powerpoint/2010/main" val="310407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C78DD-3533-4E71-1EF2-F38857855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6A8F-79F6-304C-490D-37868603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Dimensions of Open Online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3E55-E60E-1A6D-2C10-2C1E5CC27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Open Enrollment: few or no barriers to class, course or program enrollment</a:t>
            </a:r>
          </a:p>
          <a:p>
            <a:r>
              <a:rPr lang="en-US" dirty="0"/>
              <a:t>Open Educational Resources (OER): teaching, learning, and research resources that can be freely used and re-purposed by others</a:t>
            </a:r>
          </a:p>
          <a:p>
            <a:r>
              <a:rPr lang="en-US" dirty="0"/>
              <a:t>Open Pedagogy: teaching methods that leverage open technologies and high levels of learner participation including collaborative projects, peer-to-peer teaching, and the creation of open resources by learners themselves.</a:t>
            </a:r>
          </a:p>
          <a:p>
            <a:r>
              <a:rPr lang="en-US" dirty="0"/>
              <a:t>Open Credentials: a system of certificates or badges leading toward recognition of open online learning for formal academic credit.</a:t>
            </a:r>
          </a:p>
        </p:txBody>
      </p:sp>
    </p:spTree>
    <p:extLst>
      <p:ext uri="{BB962C8B-B14F-4D97-AF65-F5344CB8AC3E}">
        <p14:creationId xmlns:p14="http://schemas.microsoft.com/office/powerpoint/2010/main" val="43668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39B1-D79E-7786-1FA9-977C2D2B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Features of Open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2C9A-AFA1-E988-00A6-D07A07E76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Accessibility: open access to anyone with an internet connection; accessibility also refers to the design of learning materials that are accessible to people with disabilities.</a:t>
            </a:r>
          </a:p>
          <a:p>
            <a:r>
              <a:rPr lang="en-US" dirty="0"/>
              <a:t>Flexibility: learners define their own learning objectives choose when, where, and how they learn.</a:t>
            </a:r>
          </a:p>
          <a:p>
            <a:r>
              <a:rPr lang="en-US" dirty="0"/>
              <a:t>Diversity: varied learning pathways, subject areas, and languages, reflecting the diversity of learners worldwide.</a:t>
            </a:r>
          </a:p>
          <a:p>
            <a:r>
              <a:rPr lang="en-US" dirty="0"/>
              <a:t>Quality: methods of assessing and recognizing open education resources and providers.</a:t>
            </a:r>
          </a:p>
        </p:txBody>
      </p:sp>
    </p:spTree>
    <p:extLst>
      <p:ext uri="{BB962C8B-B14F-4D97-AF65-F5344CB8AC3E}">
        <p14:creationId xmlns:p14="http://schemas.microsoft.com/office/powerpoint/2010/main" val="38054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78D8-2D1F-3A03-18EA-4168D4BD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Online Learning and Scale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192A-04A9-1108-7A5A-822E53EFF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Community and Collaboration: Open online learning often includes community-based components, such as forums and group projects, to enhance the learning experience through collaboration.</a:t>
            </a:r>
          </a:p>
          <a:p>
            <a:r>
              <a:rPr lang="en-US" dirty="0"/>
              <a:t>Scalability: The digital nature of the resources allows them to be scaled to serve a large number of learners without significant additional costs.</a:t>
            </a:r>
          </a:p>
          <a:p>
            <a:r>
              <a:rPr lang="en-US" dirty="0"/>
              <a:t>Innovation: Open online learning often serves as a testbed for innovative educational practices and technologies, which can then be adopted more broadly throughout the educational sector.</a:t>
            </a:r>
          </a:p>
        </p:txBody>
      </p:sp>
    </p:spTree>
    <p:extLst>
      <p:ext uri="{BB962C8B-B14F-4D97-AF65-F5344CB8AC3E}">
        <p14:creationId xmlns:p14="http://schemas.microsoft.com/office/powerpoint/2010/main" val="48209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D37D-C200-BCC4-B641-195078C3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Open Online Learning?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99C4-BBD0-0C35-E6F8-931BA3A04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Access: address social need for education regardless of geographic location or economic status.</a:t>
            </a:r>
          </a:p>
          <a:p>
            <a:r>
              <a:rPr lang="en-US" dirty="0"/>
              <a:t>Flexibility: address needs of learners who require flexible scheduling.</a:t>
            </a:r>
          </a:p>
          <a:p>
            <a:r>
              <a:rPr lang="en-US" dirty="0"/>
              <a:t>Lifelong Learning: to support continuous professional development outside of traditional education systems.</a:t>
            </a:r>
          </a:p>
          <a:p>
            <a:r>
              <a:rPr lang="en-US" dirty="0"/>
              <a:t>Cost Reduction: especially relevant in low-income countries.</a:t>
            </a:r>
          </a:p>
          <a:p>
            <a:r>
              <a:rPr lang="en-US" dirty="0"/>
              <a:t>Innovation in Education: Experimenting with new pedagogical models and technologies.</a:t>
            </a:r>
          </a:p>
        </p:txBody>
      </p:sp>
    </p:spTree>
    <p:extLst>
      <p:ext uri="{BB962C8B-B14F-4D97-AF65-F5344CB8AC3E}">
        <p14:creationId xmlns:p14="http://schemas.microsoft.com/office/powerpoint/2010/main" val="72379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B841-413F-49A2-991B-44BBF527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and Effectiveness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0353-D51C-4A6B-8466-33B38C833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online learning as effective as in class scenario?</a:t>
            </a:r>
          </a:p>
          <a:p>
            <a:r>
              <a:rPr lang="en-US" dirty="0"/>
              <a:t>How to meaningfully engage students in online learning?</a:t>
            </a:r>
          </a:p>
          <a:p>
            <a:r>
              <a:rPr lang="en-US" dirty="0"/>
              <a:t>How to evaluate OERs including in video format?</a:t>
            </a:r>
          </a:p>
          <a:p>
            <a:r>
              <a:rPr lang="en-US" dirty="0"/>
              <a:t>What is a good instructional design framework for open online learning?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430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9361-6CBB-7DF6-35A0-191D90C2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Open Online Learning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A95F-BA57-1F42-59E9-AC07350E6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1951 Distance Education: correspondence courses, School of the Air (Australia)</a:t>
            </a:r>
          </a:p>
          <a:p>
            <a:r>
              <a:rPr lang="en-US" dirty="0"/>
              <a:t>1960 University of Illinois: PLATO would be a “book with feedback.” </a:t>
            </a:r>
          </a:p>
          <a:p>
            <a:r>
              <a:rPr lang="en-US" dirty="0"/>
              <a:t>1969 Open Access: UK’s Open University, offering distance learning courses through the mail, radio, and later television broadcasts.</a:t>
            </a:r>
          </a:p>
          <a:p>
            <a:r>
              <a:rPr lang="en-US" dirty="0"/>
              <a:t>1985 Indira Gandhi National Open University (IGNOU)</a:t>
            </a:r>
          </a:p>
          <a:p>
            <a:r>
              <a:rPr lang="en-US" dirty="0"/>
              <a:t>1989 GNU Public License – Free/Libre and Open Source Software</a:t>
            </a:r>
          </a:p>
        </p:txBody>
      </p:sp>
    </p:spTree>
    <p:extLst>
      <p:ext uri="{BB962C8B-B14F-4D97-AF65-F5344CB8AC3E}">
        <p14:creationId xmlns:p14="http://schemas.microsoft.com/office/powerpoint/2010/main" val="163936075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1">
      <a:majorFont>
        <a:latin typeface="Georgia"/>
        <a:ea typeface=""/>
        <a:cs typeface=""/>
      </a:majorFont>
      <a:minorFont>
        <a:latin typeface="Century Gothic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774</TotalTime>
  <Words>1804</Words>
  <Application>Microsoft Office PowerPoint</Application>
  <PresentationFormat>Widescreen</PresentationFormat>
  <Paragraphs>176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Georgia</vt:lpstr>
      <vt:lpstr>Wingdings 3</vt:lpstr>
      <vt:lpstr>Wisp</vt:lpstr>
      <vt:lpstr>Introduction to  Open Online Learning</vt:lpstr>
      <vt:lpstr>Outline</vt:lpstr>
      <vt:lpstr>Open Online Learning</vt:lpstr>
      <vt:lpstr>Dimensions of Open Online Learning</vt:lpstr>
      <vt:lpstr>Features of Open Learning</vt:lpstr>
      <vt:lpstr>Open Online Learning and Scale</vt:lpstr>
      <vt:lpstr>Why Open Online Learning?</vt:lpstr>
      <vt:lpstr>Quality and Effectiveness</vt:lpstr>
      <vt:lpstr>History of Open Online Learning (1)</vt:lpstr>
      <vt:lpstr>History of Open Online Learning (2)</vt:lpstr>
      <vt:lpstr>Open Online Learning in Canada</vt:lpstr>
      <vt:lpstr>International Open Online Learning</vt:lpstr>
      <vt:lpstr>OER and Creative Commons Licensing</vt:lpstr>
      <vt:lpstr>Issues Around Content Use</vt:lpstr>
      <vt:lpstr>Massive Open Online Courses</vt:lpstr>
      <vt:lpstr>History of the MOOC</vt:lpstr>
      <vt:lpstr>Open Educational Practices</vt:lpstr>
      <vt:lpstr>Supporting Open Online Learning</vt:lpstr>
      <vt:lpstr>Tools for Open Online Learning</vt:lpstr>
      <vt:lpstr>The Quick Tools Guide</vt:lpstr>
      <vt:lpstr>Models for Sustaining Open Learning</vt:lpstr>
      <vt:lpstr>The Future – Underlying Technology</vt:lpstr>
      <vt:lpstr>The Future– The Big Three</vt:lpstr>
      <vt:lpstr>The Future – Ethics and Social Justice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Open Online Learning</dc:title>
  <dc:creator>Stephen Downes</dc:creator>
  <cp:lastModifiedBy>Downes, Stephen</cp:lastModifiedBy>
  <cp:revision>18</cp:revision>
  <dcterms:created xsi:type="dcterms:W3CDTF">2024-02-27T15:54:03Z</dcterms:created>
  <dcterms:modified xsi:type="dcterms:W3CDTF">2024-02-28T18:33:35Z</dcterms:modified>
</cp:coreProperties>
</file>