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5" r:id="rId1"/>
    <p:sldMasterId id="2147483754" r:id="rId2"/>
    <p:sldMasterId id="2147483767" r:id="rId3"/>
  </p:sldMasterIdLst>
  <p:notesMasterIdLst>
    <p:notesMasterId r:id="rId67"/>
  </p:notesMasterIdLst>
  <p:handoutMasterIdLst>
    <p:handoutMasterId r:id="rId68"/>
  </p:handoutMasterIdLst>
  <p:sldIdLst>
    <p:sldId id="349" r:id="rId4"/>
    <p:sldId id="674" r:id="rId5"/>
    <p:sldId id="701" r:id="rId6"/>
    <p:sldId id="396" r:id="rId7"/>
    <p:sldId id="687" r:id="rId8"/>
    <p:sldId id="686" r:id="rId9"/>
    <p:sldId id="688" r:id="rId10"/>
    <p:sldId id="690" r:id="rId11"/>
    <p:sldId id="692" r:id="rId12"/>
    <p:sldId id="677" r:id="rId13"/>
    <p:sldId id="682" r:id="rId14"/>
    <p:sldId id="693" r:id="rId15"/>
    <p:sldId id="691" r:id="rId16"/>
    <p:sldId id="673" r:id="rId17"/>
    <p:sldId id="676" r:id="rId18"/>
    <p:sldId id="683"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694" r:id="rId33"/>
    <p:sldId id="695" r:id="rId34"/>
    <p:sldId id="696" r:id="rId35"/>
    <p:sldId id="697" r:id="rId36"/>
    <p:sldId id="689" r:id="rId37"/>
    <p:sldId id="698" r:id="rId38"/>
    <p:sldId id="699" r:id="rId39"/>
    <p:sldId id="319" r:id="rId40"/>
    <p:sldId id="700" r:id="rId41"/>
    <p:sldId id="401" r:id="rId42"/>
    <p:sldId id="387" r:id="rId43"/>
    <p:sldId id="385" r:id="rId44"/>
    <p:sldId id="402" r:id="rId45"/>
    <p:sldId id="397" r:id="rId46"/>
    <p:sldId id="405" r:id="rId47"/>
    <p:sldId id="403" r:id="rId48"/>
    <p:sldId id="399" r:id="rId49"/>
    <p:sldId id="400" r:id="rId50"/>
    <p:sldId id="404" r:id="rId51"/>
    <p:sldId id="395" r:id="rId52"/>
    <p:sldId id="398" r:id="rId53"/>
    <p:sldId id="376" r:id="rId54"/>
    <p:sldId id="389" r:id="rId55"/>
    <p:sldId id="390" r:id="rId56"/>
    <p:sldId id="391" r:id="rId57"/>
    <p:sldId id="684" r:id="rId58"/>
    <p:sldId id="702" r:id="rId59"/>
    <p:sldId id="703" r:id="rId60"/>
    <p:sldId id="704" r:id="rId61"/>
    <p:sldId id="705" r:id="rId62"/>
    <p:sldId id="706" r:id="rId63"/>
    <p:sldId id="707" r:id="rId64"/>
    <p:sldId id="708" r:id="rId65"/>
    <p:sldId id="709" r:id="rId66"/>
  </p:sldIdLst>
  <p:sldSz cx="9144000" cy="5143500" type="screen16x9"/>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5" userDrawn="1">
          <p15:clr>
            <a:srgbClr val="A4A3A4"/>
          </p15:clr>
        </p15:guide>
        <p15:guide id="2" pos="268">
          <p15:clr>
            <a:srgbClr val="A4A3A4"/>
          </p15:clr>
        </p15:guide>
        <p15:guide id="3" orient="horz" pos="2414" userDrawn="1">
          <p15:clr>
            <a:srgbClr val="A4A3A4"/>
          </p15:clr>
        </p15:guide>
        <p15:guide id="4" pos="271">
          <p15:clr>
            <a:srgbClr val="A4A3A4"/>
          </p15:clr>
        </p15:guide>
        <p15:guide id="5" orient="horz" pos="1597" userDrawn="1">
          <p15:clr>
            <a:srgbClr val="A4A3A4"/>
          </p15:clr>
        </p15:guide>
        <p15:guide id="6" pos="1769" userDrawn="1">
          <p15:clr>
            <a:srgbClr val="A4A3A4"/>
          </p15:clr>
        </p15:guide>
        <p15:guide id="7" pos="2875">
          <p15:clr>
            <a:srgbClr val="A4A3A4"/>
          </p15:clr>
        </p15:guide>
        <p15:guide id="8" orient="horz" pos="3185" userDrawn="1">
          <p15:clr>
            <a:srgbClr val="A4A3A4"/>
          </p15:clr>
        </p15:guide>
        <p15:guide id="9" pos="4944" userDrawn="1">
          <p15:clr>
            <a:srgbClr val="A4A3A4"/>
          </p15:clr>
        </p15:guide>
      </p15:sldGuideLst>
    </p:ext>
    <p:ext uri="{2D200454-40CA-4A62-9FC3-DE9A4176ACB9}">
      <p15:notesGuideLst xmlns:p15="http://schemas.microsoft.com/office/powerpoint/2012/main">
        <p15:guide id="1" orient="horz" pos="1644" userDrawn="1">
          <p15:clr>
            <a:srgbClr val="A4A3A4"/>
          </p15:clr>
        </p15:guide>
        <p15:guide id="2" pos="1805" userDrawn="1">
          <p15:clr>
            <a:srgbClr val="A4A3A4"/>
          </p15:clr>
        </p15:guide>
        <p15:guide id="3" orient="horz" pos="1671" userDrawn="1">
          <p15:clr>
            <a:srgbClr val="A4A3A4"/>
          </p15:clr>
        </p15:guide>
        <p15:guide id="4" pos="3888" userDrawn="1">
          <p15:clr>
            <a:srgbClr val="A4A3A4"/>
          </p15:clr>
        </p15:guide>
        <p15:guide id="5" orient="horz" pos="2180" userDrawn="1">
          <p15:clr>
            <a:srgbClr val="A4A3A4"/>
          </p15:clr>
        </p15:guide>
        <p15:guide id="6" orient="horz" pos="2216" userDrawn="1">
          <p15:clr>
            <a:srgbClr val="A4A3A4"/>
          </p15:clr>
        </p15:guide>
        <p15:guide id="7" pos="1363" userDrawn="1">
          <p15:clr>
            <a:srgbClr val="A4A3A4"/>
          </p15:clr>
        </p15:guide>
        <p15:guide id="8" pos="2932" userDrawn="1">
          <p15:clr>
            <a:srgbClr val="A4A3A4"/>
          </p15:clr>
        </p15:guide>
        <p15:guide id="9" orient="horz" pos="1638" userDrawn="1">
          <p15:clr>
            <a:srgbClr val="A4A3A4"/>
          </p15:clr>
        </p15:guide>
        <p15:guide id="10" orient="horz" pos="1665" userDrawn="1">
          <p15:clr>
            <a:srgbClr val="A4A3A4"/>
          </p15:clr>
        </p15:guide>
        <p15:guide id="11" orient="horz" pos="2172" userDrawn="1">
          <p15:clr>
            <a:srgbClr val="A4A3A4"/>
          </p15:clr>
        </p15:guide>
        <p15:guide id="12" orient="horz" pos="2208" userDrawn="1">
          <p15:clr>
            <a:srgbClr val="A4A3A4"/>
          </p15:clr>
        </p15:guide>
        <p15:guide id="13" pos="1803" userDrawn="1">
          <p15:clr>
            <a:srgbClr val="A4A3A4"/>
          </p15:clr>
        </p15:guide>
        <p15:guide id="14" pos="3883" userDrawn="1">
          <p15:clr>
            <a:srgbClr val="A4A3A4"/>
          </p15:clr>
        </p15:guide>
        <p15:guide id="15" pos="1361" userDrawn="1">
          <p15:clr>
            <a:srgbClr val="A4A3A4"/>
          </p15:clr>
        </p15:guide>
        <p15:guide id="16"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6" clrIdx="1"/>
  <p:cmAuthor id="2" name="Rickenbacher, Lisa" initials="LR" lastIdx="5" clrIdx="2"/>
  <p:cmAuthor id="3" name="Larade, Christine" initials="LC" lastIdx="2" clrIdx="3">
    <p:extLst>
      <p:ext uri="{19B8F6BF-5375-455C-9EA6-DF929625EA0E}">
        <p15:presenceInfo xmlns:p15="http://schemas.microsoft.com/office/powerpoint/2012/main" userId="S-1-5-21-1188878811-2444635114-3648244913-90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F5FF"/>
    <a:srgbClr val="006F96"/>
    <a:srgbClr val="E20000"/>
    <a:srgbClr val="00B9CC"/>
    <a:srgbClr val="EE2277"/>
    <a:srgbClr val="007FAC"/>
    <a:srgbClr val="002942"/>
    <a:srgbClr val="860050"/>
    <a:srgbClr val="D5BCD6"/>
    <a:srgbClr val="2502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09" autoAdjust="0"/>
    <p:restoredTop sz="95676" autoAdjust="0"/>
  </p:normalViewPr>
  <p:slideViewPr>
    <p:cSldViewPr snapToGrid="0">
      <p:cViewPr varScale="1">
        <p:scale>
          <a:sx n="75" d="100"/>
          <a:sy n="75" d="100"/>
        </p:scale>
        <p:origin x="56" y="696"/>
      </p:cViewPr>
      <p:guideLst>
        <p:guide orient="horz" pos="985"/>
        <p:guide pos="268"/>
        <p:guide orient="horz" pos="2414"/>
        <p:guide pos="271"/>
        <p:guide orient="horz" pos="1597"/>
        <p:guide pos="1769"/>
        <p:guide pos="2875"/>
        <p:guide orient="horz" pos="3185"/>
        <p:guide pos="4944"/>
      </p:guideLst>
    </p:cSldViewPr>
  </p:slideViewPr>
  <p:outlineViewPr>
    <p:cViewPr>
      <p:scale>
        <a:sx n="33" d="100"/>
        <a:sy n="33" d="100"/>
      </p:scale>
      <p:origin x="0" y="2566"/>
    </p:cViewPr>
  </p:outlineViewPr>
  <p:notesTextViewPr>
    <p:cViewPr>
      <p:scale>
        <a:sx n="125" d="100"/>
        <a:sy n="125" d="100"/>
      </p:scale>
      <p:origin x="0" y="0"/>
    </p:cViewPr>
  </p:notesTextViewPr>
  <p:sorterViewPr>
    <p:cViewPr>
      <p:scale>
        <a:sx n="40" d="100"/>
        <a:sy n="40" d="100"/>
      </p:scale>
      <p:origin x="0" y="0"/>
    </p:cViewPr>
  </p:sorterViewPr>
  <p:notesViewPr>
    <p:cSldViewPr snapToGrid="0">
      <p:cViewPr varScale="1">
        <p:scale>
          <a:sx n="87" d="100"/>
          <a:sy n="87" d="100"/>
        </p:scale>
        <p:origin x="3804" y="96"/>
      </p:cViewPr>
      <p:guideLst>
        <p:guide orient="horz" pos="1644"/>
        <p:guide pos="1805"/>
        <p:guide orient="horz" pos="1671"/>
        <p:guide pos="3888"/>
        <p:guide orient="horz" pos="2180"/>
        <p:guide orient="horz" pos="2216"/>
        <p:guide pos="1363"/>
        <p:guide pos="2932"/>
        <p:guide orient="horz" pos="1638"/>
        <p:guide orient="horz" pos="1665"/>
        <p:guide orient="horz" pos="2172"/>
        <p:guide orient="horz" pos="2208"/>
        <p:guide pos="1803"/>
        <p:guide pos="3883"/>
        <p:guide pos="1361"/>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4028440" cy="350520"/>
          </a:xfrm>
          <a:prstGeom prst="rect">
            <a:avLst/>
          </a:prstGeom>
        </p:spPr>
        <p:txBody>
          <a:bodyPr vert="horz" lIns="93140" tIns="46571" rIns="93140" bIns="46571" rtlCol="0"/>
          <a:lstStyle>
            <a:lvl1pPr algn="l">
              <a:defRPr sz="1200"/>
            </a:lvl1pPr>
          </a:lstStyle>
          <a:p>
            <a:endParaRPr lang="en-US" dirty="0"/>
          </a:p>
        </p:txBody>
      </p:sp>
      <p:sp>
        <p:nvSpPr>
          <p:cNvPr id="3" name="Date Placeholder 2"/>
          <p:cNvSpPr>
            <a:spLocks noGrp="1"/>
          </p:cNvSpPr>
          <p:nvPr>
            <p:ph type="dt" sz="quarter" idx="1"/>
          </p:nvPr>
        </p:nvSpPr>
        <p:spPr>
          <a:xfrm>
            <a:off x="5265809" y="2"/>
            <a:ext cx="4028440" cy="350520"/>
          </a:xfrm>
          <a:prstGeom prst="rect">
            <a:avLst/>
          </a:prstGeom>
        </p:spPr>
        <p:txBody>
          <a:bodyPr vert="horz" lIns="93140" tIns="46571" rIns="93140" bIns="46571" rtlCol="0"/>
          <a:lstStyle>
            <a:lvl1pPr algn="r">
              <a:defRPr sz="1200"/>
            </a:lvl1pPr>
          </a:lstStyle>
          <a:p>
            <a:fld id="{5FCFCA14-135A-4363-843C-AA286323A8BD}" type="datetimeFigureOut">
              <a:rPr lang="en-US" smtClean="0"/>
              <a:t>5/3/2024</a:t>
            </a:fld>
            <a:endParaRPr lang="en-US" dirty="0"/>
          </a:p>
        </p:txBody>
      </p:sp>
      <p:sp>
        <p:nvSpPr>
          <p:cNvPr id="4" name="Footer Placeholder 3"/>
          <p:cNvSpPr>
            <a:spLocks noGrp="1"/>
          </p:cNvSpPr>
          <p:nvPr>
            <p:ph type="ftr" sz="quarter" idx="2"/>
          </p:nvPr>
        </p:nvSpPr>
        <p:spPr>
          <a:xfrm>
            <a:off x="1" y="6658664"/>
            <a:ext cx="4028440" cy="350520"/>
          </a:xfrm>
          <a:prstGeom prst="rect">
            <a:avLst/>
          </a:prstGeom>
        </p:spPr>
        <p:txBody>
          <a:bodyPr vert="horz" lIns="93140" tIns="46571" rIns="93140" bIns="46571"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40" tIns="46571" rIns="93140" bIns="46571" rtlCol="0" anchor="b"/>
          <a:lstStyle>
            <a:lvl1pPr algn="r">
              <a:defRPr sz="1200"/>
            </a:lvl1pPr>
          </a:lstStyle>
          <a:p>
            <a:fld id="{7BDDE0B4-CF2C-4708-8D33-D8F4C0E3DE27}" type="slidenum">
              <a:rPr lang="en-US" smtClean="0"/>
              <a:t>‹#›</a:t>
            </a:fld>
            <a:endParaRPr lang="en-US" dirty="0"/>
          </a:p>
        </p:txBody>
      </p:sp>
    </p:spTree>
    <p:extLst>
      <p:ext uri="{BB962C8B-B14F-4D97-AF65-F5344CB8AC3E}">
        <p14:creationId xmlns:p14="http://schemas.microsoft.com/office/powerpoint/2010/main" val="2935964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4028440" cy="350520"/>
          </a:xfrm>
          <a:prstGeom prst="rect">
            <a:avLst/>
          </a:prstGeom>
        </p:spPr>
        <p:txBody>
          <a:bodyPr vert="horz" lIns="93140" tIns="46571" rIns="93140" bIns="46571" rtlCol="0"/>
          <a:lstStyle>
            <a:lvl1pPr algn="l">
              <a:defRPr sz="1200"/>
            </a:lvl1pPr>
          </a:lstStyle>
          <a:p>
            <a:endParaRPr lang="en-US" dirty="0"/>
          </a:p>
        </p:txBody>
      </p:sp>
      <p:sp>
        <p:nvSpPr>
          <p:cNvPr id="3" name="Date Placeholder 2"/>
          <p:cNvSpPr>
            <a:spLocks noGrp="1"/>
          </p:cNvSpPr>
          <p:nvPr>
            <p:ph type="dt" idx="1"/>
          </p:nvPr>
        </p:nvSpPr>
        <p:spPr>
          <a:xfrm>
            <a:off x="5265809" y="2"/>
            <a:ext cx="4028440" cy="350520"/>
          </a:xfrm>
          <a:prstGeom prst="rect">
            <a:avLst/>
          </a:prstGeom>
        </p:spPr>
        <p:txBody>
          <a:bodyPr vert="horz" lIns="93140" tIns="46571" rIns="93140" bIns="46571" rtlCol="0"/>
          <a:lstStyle>
            <a:lvl1pPr algn="r">
              <a:defRPr sz="1200"/>
            </a:lvl1pPr>
          </a:lstStyle>
          <a:p>
            <a:fld id="{0E5E2725-1224-49A5-AC9B-A3CAEE34741D}" type="datetimeFigureOut">
              <a:rPr lang="en-US" smtClean="0"/>
              <a:t>4/30/2024</a:t>
            </a:fld>
            <a:endParaRPr lang="en-US" dirty="0"/>
          </a:p>
        </p:txBody>
      </p:sp>
      <p:sp>
        <p:nvSpPr>
          <p:cNvPr id="4" name="Slide Image Placeholder 3"/>
          <p:cNvSpPr>
            <a:spLocks noGrp="1" noRot="1" noChangeAspect="1"/>
          </p:cNvSpPr>
          <p:nvPr>
            <p:ph type="sldImg" idx="2"/>
          </p:nvPr>
        </p:nvSpPr>
        <p:spPr>
          <a:xfrm>
            <a:off x="2311400" y="525463"/>
            <a:ext cx="4673600" cy="2628900"/>
          </a:xfrm>
          <a:prstGeom prst="rect">
            <a:avLst/>
          </a:prstGeom>
          <a:noFill/>
          <a:ln w="12700">
            <a:solidFill>
              <a:prstClr val="black"/>
            </a:solidFill>
          </a:ln>
        </p:spPr>
        <p:txBody>
          <a:bodyPr vert="horz" lIns="93140" tIns="46571" rIns="93140" bIns="46571" rtlCol="0" anchor="ctr"/>
          <a:lstStyle/>
          <a:p>
            <a:endParaRPr lang="en-US" dirty="0"/>
          </a:p>
        </p:txBody>
      </p:sp>
      <p:sp>
        <p:nvSpPr>
          <p:cNvPr id="5" name="Notes Placeholder 4"/>
          <p:cNvSpPr>
            <a:spLocks noGrp="1"/>
          </p:cNvSpPr>
          <p:nvPr>
            <p:ph type="body" sz="quarter" idx="3"/>
          </p:nvPr>
        </p:nvSpPr>
        <p:spPr>
          <a:xfrm>
            <a:off x="929640" y="3329941"/>
            <a:ext cx="7437120" cy="3154680"/>
          </a:xfrm>
          <a:prstGeom prst="rect">
            <a:avLst/>
          </a:prstGeom>
        </p:spPr>
        <p:txBody>
          <a:bodyPr vert="horz" lIns="93140" tIns="46571" rIns="93140" bIns="4657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658664"/>
            <a:ext cx="4028440" cy="350520"/>
          </a:xfrm>
          <a:prstGeom prst="rect">
            <a:avLst/>
          </a:prstGeom>
        </p:spPr>
        <p:txBody>
          <a:bodyPr vert="horz" lIns="93140" tIns="46571" rIns="93140" bIns="46571"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40" tIns="46571" rIns="93140" bIns="46571" rtlCol="0" anchor="b"/>
          <a:lstStyle>
            <a:lvl1pPr algn="r">
              <a:defRPr sz="1200"/>
            </a:lvl1pPr>
          </a:lstStyle>
          <a:p>
            <a:fld id="{7B9E8BFE-F454-44CF-A2A9-F0A1EE63C1EA}" type="slidenum">
              <a:rPr lang="en-US" smtClean="0"/>
              <a:t>‹#›</a:t>
            </a:fld>
            <a:endParaRPr lang="en-US" dirty="0"/>
          </a:p>
        </p:txBody>
      </p:sp>
    </p:spTree>
    <p:extLst>
      <p:ext uri="{BB962C8B-B14F-4D97-AF65-F5344CB8AC3E}">
        <p14:creationId xmlns:p14="http://schemas.microsoft.com/office/powerpoint/2010/main" val="844145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reddit.com/r/Stoicism/comments/bq1njj/easy_way_to_explain_stoicism_the_stoic_happines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lidetodoc.com/ethics-theory-and-business-practice-3-2-kantia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GrZp12isYb4"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pinterest.it/pin/39688040449977807/"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jime.open.ac.uk/articles/10.5334/jime.584/"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3:notes"/>
          <p:cNvSpPr txBox="1">
            <a:spLocks noGrp="1"/>
          </p:cNvSpPr>
          <p:nvPr>
            <p:ph type="body" idx="1"/>
          </p:nvPr>
        </p:nvSpPr>
        <p:spPr>
          <a:xfrm>
            <a:off x="929640" y="3329941"/>
            <a:ext cx="7437120" cy="3154680"/>
          </a:xfrm>
          <a:prstGeom prst="rect">
            <a:avLst/>
          </a:prstGeom>
        </p:spPr>
        <p:txBody>
          <a:bodyPr spcFirstLastPara="1" wrap="square" lIns="93125" tIns="46550" rIns="93125" bIns="46550" anchor="t" anchorCtr="0">
            <a:noAutofit/>
          </a:bodyPr>
          <a:lstStyle/>
          <a:p>
            <a:pPr marL="0" lvl="0" indent="0" algn="l" rtl="0">
              <a:spcBef>
                <a:spcPts val="0"/>
              </a:spcBef>
              <a:spcAft>
                <a:spcPts val="0"/>
              </a:spcAft>
              <a:buNone/>
            </a:pPr>
            <a:endParaRPr dirty="0"/>
          </a:p>
        </p:txBody>
      </p:sp>
      <p:sp>
        <p:nvSpPr>
          <p:cNvPr id="160" name="Google Shape;160;p3: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6b117503e8_0_268:notes"/>
          <p:cNvSpPr txBox="1">
            <a:spLocks noGrp="1"/>
          </p:cNvSpPr>
          <p:nvPr>
            <p:ph type="body" idx="1"/>
          </p:nvPr>
        </p:nvSpPr>
        <p:spPr>
          <a:xfrm>
            <a:off x="929640" y="3329941"/>
            <a:ext cx="7437000" cy="3154800"/>
          </a:xfrm>
          <a:prstGeom prst="rect">
            <a:avLst/>
          </a:prstGeom>
        </p:spPr>
        <p:txBody>
          <a:bodyPr spcFirstLastPara="1" wrap="square" lIns="93125" tIns="46550" rIns="93125" bIns="46550" anchor="t" anchorCtr="0">
            <a:noAutofit/>
          </a:bodyPr>
          <a:lstStyle/>
          <a:p>
            <a:pPr marL="0" lvl="0" indent="0" algn="l" rtl="0">
              <a:spcBef>
                <a:spcPts val="0"/>
              </a:spcBef>
              <a:spcAft>
                <a:spcPts val="0"/>
              </a:spcAft>
              <a:buNone/>
            </a:pPr>
            <a:endParaRPr dirty="0"/>
          </a:p>
        </p:txBody>
      </p:sp>
      <p:sp>
        <p:nvSpPr>
          <p:cNvPr id="297" name="Google Shape;297;g26b117503e8_0_268: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6b117503e8_0_209:notes"/>
          <p:cNvSpPr txBox="1">
            <a:spLocks noGrp="1"/>
          </p:cNvSpPr>
          <p:nvPr>
            <p:ph type="body" idx="1"/>
          </p:nvPr>
        </p:nvSpPr>
        <p:spPr>
          <a:xfrm>
            <a:off x="929640" y="3329941"/>
            <a:ext cx="7437000" cy="3154800"/>
          </a:xfrm>
          <a:prstGeom prst="rect">
            <a:avLst/>
          </a:prstGeom>
        </p:spPr>
        <p:txBody>
          <a:bodyPr spcFirstLastPara="1" wrap="square" lIns="93125" tIns="46550" rIns="93125" bIns="46550" anchor="t" anchorCtr="0">
            <a:noAutofit/>
          </a:bodyPr>
          <a:lstStyle/>
          <a:p>
            <a:pPr marL="0" lvl="0" indent="0" algn="l" rtl="0">
              <a:spcBef>
                <a:spcPts val="0"/>
              </a:spcBef>
              <a:spcAft>
                <a:spcPts val="0"/>
              </a:spcAft>
              <a:buNone/>
            </a:pPr>
            <a:endParaRPr dirty="0"/>
          </a:p>
        </p:txBody>
      </p:sp>
      <p:sp>
        <p:nvSpPr>
          <p:cNvPr id="307" name="Google Shape;307;g26b117503e8_0_209: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6b117503e8_0_225:notes"/>
          <p:cNvSpPr txBox="1">
            <a:spLocks noGrp="1"/>
          </p:cNvSpPr>
          <p:nvPr>
            <p:ph type="body" idx="1"/>
          </p:nvPr>
        </p:nvSpPr>
        <p:spPr>
          <a:xfrm>
            <a:off x="929640" y="3329941"/>
            <a:ext cx="7437000" cy="3154800"/>
          </a:xfrm>
          <a:prstGeom prst="rect">
            <a:avLst/>
          </a:prstGeom>
        </p:spPr>
        <p:txBody>
          <a:bodyPr spcFirstLastPara="1" wrap="square" lIns="93125" tIns="46550" rIns="93125" bIns="46550" anchor="t" anchorCtr="0">
            <a:noAutofit/>
          </a:bodyPr>
          <a:lstStyle/>
          <a:p>
            <a:pPr marL="0" lvl="0" indent="0" algn="l" rtl="0">
              <a:spcBef>
                <a:spcPts val="0"/>
              </a:spcBef>
              <a:spcAft>
                <a:spcPts val="0"/>
              </a:spcAft>
              <a:buNone/>
            </a:pPr>
            <a:endParaRPr dirty="0"/>
          </a:p>
        </p:txBody>
      </p:sp>
      <p:sp>
        <p:nvSpPr>
          <p:cNvPr id="320" name="Google Shape;320;g26b117503e8_0_225: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6b117503e8_0_241:notes"/>
          <p:cNvSpPr txBox="1">
            <a:spLocks noGrp="1"/>
          </p:cNvSpPr>
          <p:nvPr>
            <p:ph type="body" idx="1"/>
          </p:nvPr>
        </p:nvSpPr>
        <p:spPr>
          <a:xfrm>
            <a:off x="929640" y="3329941"/>
            <a:ext cx="7437000" cy="3154800"/>
          </a:xfrm>
          <a:prstGeom prst="rect">
            <a:avLst/>
          </a:prstGeom>
        </p:spPr>
        <p:txBody>
          <a:bodyPr spcFirstLastPara="1" wrap="square" lIns="93125" tIns="46550" rIns="93125" bIns="46550" anchor="t" anchorCtr="0">
            <a:noAutofit/>
          </a:bodyPr>
          <a:lstStyle/>
          <a:p>
            <a:pPr marL="0" lvl="0" indent="0" algn="l" rtl="0">
              <a:spcBef>
                <a:spcPts val="0"/>
              </a:spcBef>
              <a:spcAft>
                <a:spcPts val="0"/>
              </a:spcAft>
              <a:buNone/>
            </a:pPr>
            <a:endParaRPr dirty="0"/>
          </a:p>
        </p:txBody>
      </p:sp>
      <p:sp>
        <p:nvSpPr>
          <p:cNvPr id="336" name="Google Shape;336;g26b117503e8_0_241: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US" dirty="0">
                <a:hlinkClick r:id="rId3"/>
              </a:rPr>
              <a:t>https://www.reddit.com/r/Stoicism/comments/bq1njj/easy_way_to_explain_stoicism_the_stoic_happiness/</a:t>
            </a:r>
            <a:r>
              <a:rPr lang="en-US" dirty="0"/>
              <a:t> </a:t>
            </a:r>
          </a:p>
          <a:p>
            <a:endParaRPr lang="en-CA" dirty="0"/>
          </a:p>
        </p:txBody>
      </p:sp>
      <p:sp>
        <p:nvSpPr>
          <p:cNvPr id="4" name="Slide Number Placeholder 3"/>
          <p:cNvSpPr>
            <a:spLocks noGrp="1"/>
          </p:cNvSpPr>
          <p:nvPr>
            <p:ph type="sldNum" sz="quarter" idx="5"/>
          </p:nvPr>
        </p:nvSpPr>
        <p:spPr/>
        <p:txBody>
          <a:bodyPr/>
          <a:lstStyle/>
          <a:p>
            <a:fld id="{7B9E8BFE-F454-44CF-A2A9-F0A1EE63C1EA}" type="slidenum">
              <a:rPr lang="en-US" smtClean="0"/>
              <a:t>30</a:t>
            </a:fld>
            <a:endParaRPr lang="en-US" dirty="0"/>
          </a:p>
        </p:txBody>
      </p:sp>
    </p:spTree>
    <p:extLst>
      <p:ext uri="{BB962C8B-B14F-4D97-AF65-F5344CB8AC3E}">
        <p14:creationId xmlns:p14="http://schemas.microsoft.com/office/powerpoint/2010/main" val="2818864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US" dirty="0">
                <a:hlinkClick r:id="rId3"/>
              </a:rPr>
              <a:t>https://slidetodoc.com/ethics-theory-and-business-practice-3-2-kantian/</a:t>
            </a:r>
            <a:r>
              <a:rPr lang="en-US" dirty="0"/>
              <a:t> </a:t>
            </a:r>
          </a:p>
          <a:p>
            <a:endParaRPr lang="en-CA" dirty="0"/>
          </a:p>
        </p:txBody>
      </p:sp>
      <p:sp>
        <p:nvSpPr>
          <p:cNvPr id="4" name="Slide Number Placeholder 3"/>
          <p:cNvSpPr>
            <a:spLocks noGrp="1"/>
          </p:cNvSpPr>
          <p:nvPr>
            <p:ph type="sldNum" sz="quarter" idx="5"/>
          </p:nvPr>
        </p:nvSpPr>
        <p:spPr/>
        <p:txBody>
          <a:bodyPr/>
          <a:lstStyle/>
          <a:p>
            <a:fld id="{7B9E8BFE-F454-44CF-A2A9-F0A1EE63C1EA}" type="slidenum">
              <a:rPr lang="en-US" smtClean="0"/>
              <a:t>31</a:t>
            </a:fld>
            <a:endParaRPr lang="en-US" dirty="0"/>
          </a:p>
        </p:txBody>
      </p:sp>
    </p:spTree>
    <p:extLst>
      <p:ext uri="{BB962C8B-B14F-4D97-AF65-F5344CB8AC3E}">
        <p14:creationId xmlns:p14="http://schemas.microsoft.com/office/powerpoint/2010/main" val="828286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US" dirty="0">
                <a:hlinkClick r:id="rId3"/>
              </a:rPr>
              <a:t>https://www.youtube.com/watch?v=GrZp12isYb4</a:t>
            </a:r>
            <a:r>
              <a:rPr lang="en-US" dirty="0"/>
              <a:t> </a:t>
            </a:r>
          </a:p>
          <a:p>
            <a:endParaRPr lang="en-CA" dirty="0"/>
          </a:p>
        </p:txBody>
      </p:sp>
      <p:sp>
        <p:nvSpPr>
          <p:cNvPr id="4" name="Slide Number Placeholder 3"/>
          <p:cNvSpPr>
            <a:spLocks noGrp="1"/>
          </p:cNvSpPr>
          <p:nvPr>
            <p:ph type="sldNum" sz="quarter" idx="5"/>
          </p:nvPr>
        </p:nvSpPr>
        <p:spPr/>
        <p:txBody>
          <a:bodyPr/>
          <a:lstStyle/>
          <a:p>
            <a:fld id="{7B9E8BFE-F454-44CF-A2A9-F0A1EE63C1EA}" type="slidenum">
              <a:rPr lang="en-US" smtClean="0"/>
              <a:t>32</a:t>
            </a:fld>
            <a:endParaRPr lang="en-US" dirty="0"/>
          </a:p>
        </p:txBody>
      </p:sp>
    </p:spTree>
    <p:extLst>
      <p:ext uri="{BB962C8B-B14F-4D97-AF65-F5344CB8AC3E}">
        <p14:creationId xmlns:p14="http://schemas.microsoft.com/office/powerpoint/2010/main" val="1881622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US" dirty="0">
                <a:hlinkClick r:id="rId3"/>
              </a:rPr>
              <a:t>https://www.pinterest.it/pin/39688040449977807/</a:t>
            </a:r>
            <a:r>
              <a:rPr lang="en-US" dirty="0"/>
              <a:t> </a:t>
            </a:r>
          </a:p>
          <a:p>
            <a:endParaRPr lang="en-CA" dirty="0"/>
          </a:p>
        </p:txBody>
      </p:sp>
      <p:sp>
        <p:nvSpPr>
          <p:cNvPr id="4" name="Slide Number Placeholder 3"/>
          <p:cNvSpPr>
            <a:spLocks noGrp="1"/>
          </p:cNvSpPr>
          <p:nvPr>
            <p:ph type="sldNum" sz="quarter" idx="5"/>
          </p:nvPr>
        </p:nvSpPr>
        <p:spPr/>
        <p:txBody>
          <a:bodyPr/>
          <a:lstStyle/>
          <a:p>
            <a:fld id="{7B9E8BFE-F454-44CF-A2A9-F0A1EE63C1EA}" type="slidenum">
              <a:rPr lang="en-US" smtClean="0"/>
              <a:t>33</a:t>
            </a:fld>
            <a:endParaRPr lang="en-US" dirty="0"/>
          </a:p>
        </p:txBody>
      </p:sp>
    </p:spTree>
    <p:extLst>
      <p:ext uri="{BB962C8B-B14F-4D97-AF65-F5344CB8AC3E}">
        <p14:creationId xmlns:p14="http://schemas.microsoft.com/office/powerpoint/2010/main" val="1983097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a:t>
            </a:r>
            <a:r>
              <a:rPr lang="en-US" dirty="0">
                <a:hlinkClick r:id="rId3"/>
              </a:rPr>
              <a:t>https://jime.open.ac.uk/articles/10.5334/jime.584/</a:t>
            </a:r>
            <a:r>
              <a:rPr lang="en-US" dirty="0"/>
              <a:t> </a:t>
            </a:r>
          </a:p>
          <a:p>
            <a:endParaRPr lang="en-CA" dirty="0"/>
          </a:p>
        </p:txBody>
      </p:sp>
      <p:sp>
        <p:nvSpPr>
          <p:cNvPr id="4" name="Slide Number Placeholder 3"/>
          <p:cNvSpPr>
            <a:spLocks noGrp="1"/>
          </p:cNvSpPr>
          <p:nvPr>
            <p:ph type="sldNum" sz="quarter" idx="5"/>
          </p:nvPr>
        </p:nvSpPr>
        <p:spPr/>
        <p:txBody>
          <a:bodyPr/>
          <a:lstStyle/>
          <a:p>
            <a:fld id="{7B9E8BFE-F454-44CF-A2A9-F0A1EE63C1EA}" type="slidenum">
              <a:rPr lang="en-US" smtClean="0"/>
              <a:t>34</a:t>
            </a:fld>
            <a:endParaRPr lang="en-US" dirty="0"/>
          </a:p>
        </p:txBody>
      </p:sp>
    </p:spTree>
    <p:extLst>
      <p:ext uri="{BB962C8B-B14F-4D97-AF65-F5344CB8AC3E}">
        <p14:creationId xmlns:p14="http://schemas.microsoft.com/office/powerpoint/2010/main" val="3243531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8BFE-F454-44CF-A2A9-F0A1EE63C1EA}" type="slidenum">
              <a:rPr lang="en-US" smtClean="0"/>
              <a:t>36</a:t>
            </a:fld>
            <a:endParaRPr lang="en-US" dirty="0"/>
          </a:p>
        </p:txBody>
      </p:sp>
    </p:spTree>
    <p:extLst>
      <p:ext uri="{BB962C8B-B14F-4D97-AF65-F5344CB8AC3E}">
        <p14:creationId xmlns:p14="http://schemas.microsoft.com/office/powerpoint/2010/main" val="1847440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6b117503e8_0_178:notes"/>
          <p:cNvSpPr txBox="1">
            <a:spLocks noGrp="1"/>
          </p:cNvSpPr>
          <p:nvPr>
            <p:ph type="body" idx="1"/>
          </p:nvPr>
        </p:nvSpPr>
        <p:spPr>
          <a:xfrm>
            <a:off x="929640" y="3329941"/>
            <a:ext cx="7437000" cy="3154800"/>
          </a:xfrm>
          <a:prstGeom prst="rect">
            <a:avLst/>
          </a:prstGeom>
        </p:spPr>
        <p:txBody>
          <a:bodyPr spcFirstLastPara="1" wrap="square" lIns="93125" tIns="46550" rIns="93125" bIns="46550" anchor="t" anchorCtr="0">
            <a:noAutofit/>
          </a:bodyPr>
          <a:lstStyle/>
          <a:p>
            <a:pPr marL="0" lvl="0" indent="0" algn="l" rtl="0">
              <a:spcBef>
                <a:spcPts val="0"/>
              </a:spcBef>
              <a:spcAft>
                <a:spcPts val="0"/>
              </a:spcAft>
              <a:buNone/>
            </a:pPr>
            <a:endParaRPr dirty="0"/>
          </a:p>
        </p:txBody>
      </p:sp>
      <p:sp>
        <p:nvSpPr>
          <p:cNvPr id="165" name="Google Shape;165;g26b117503e8_0_178: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9E8BFE-F454-44CF-A2A9-F0A1EE63C1EA}" type="slidenum">
              <a:rPr lang="en-US" smtClean="0"/>
              <a:t>50</a:t>
            </a:fld>
            <a:endParaRPr lang="en-US" dirty="0"/>
          </a:p>
        </p:txBody>
      </p:sp>
    </p:spTree>
    <p:extLst>
      <p:ext uri="{BB962C8B-B14F-4D97-AF65-F5344CB8AC3E}">
        <p14:creationId xmlns:p14="http://schemas.microsoft.com/office/powerpoint/2010/main" val="3375694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6b117503e8_0_35:notes"/>
          <p:cNvSpPr txBox="1">
            <a:spLocks noGrp="1"/>
          </p:cNvSpPr>
          <p:nvPr>
            <p:ph type="body" idx="1"/>
          </p:nvPr>
        </p:nvSpPr>
        <p:spPr>
          <a:xfrm>
            <a:off x="929640" y="3329941"/>
            <a:ext cx="7437000" cy="3154800"/>
          </a:xfrm>
          <a:prstGeom prst="rect">
            <a:avLst/>
          </a:prstGeom>
        </p:spPr>
        <p:txBody>
          <a:bodyPr spcFirstLastPara="1" wrap="square" lIns="93125" tIns="46550" rIns="93125" bIns="46550" anchor="t" anchorCtr="0">
            <a:noAutofit/>
          </a:bodyPr>
          <a:lstStyle/>
          <a:p>
            <a:pPr marL="0" lvl="0" indent="0" algn="l" rtl="0">
              <a:spcBef>
                <a:spcPts val="0"/>
              </a:spcBef>
              <a:spcAft>
                <a:spcPts val="0"/>
              </a:spcAft>
              <a:buNone/>
            </a:pPr>
            <a:endParaRPr dirty="0"/>
          </a:p>
        </p:txBody>
      </p:sp>
      <p:sp>
        <p:nvSpPr>
          <p:cNvPr id="171" name="Google Shape;171;g26b117503e8_0_35: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6b117503e8_0_59:notes"/>
          <p:cNvSpPr txBox="1">
            <a:spLocks noGrp="1"/>
          </p:cNvSpPr>
          <p:nvPr>
            <p:ph type="body" idx="1"/>
          </p:nvPr>
        </p:nvSpPr>
        <p:spPr>
          <a:xfrm>
            <a:off x="929640" y="3329941"/>
            <a:ext cx="7437000" cy="3154800"/>
          </a:xfrm>
          <a:prstGeom prst="rect">
            <a:avLst/>
          </a:prstGeom>
        </p:spPr>
        <p:txBody>
          <a:bodyPr spcFirstLastPara="1" wrap="square" lIns="93125" tIns="46550" rIns="93125" bIns="46550" anchor="t" anchorCtr="0">
            <a:noAutofit/>
          </a:bodyPr>
          <a:lstStyle/>
          <a:p>
            <a:pPr marL="0" lvl="0" indent="0" algn="l" rtl="0">
              <a:spcBef>
                <a:spcPts val="0"/>
              </a:spcBef>
              <a:spcAft>
                <a:spcPts val="0"/>
              </a:spcAft>
              <a:buNone/>
            </a:pPr>
            <a:endParaRPr dirty="0"/>
          </a:p>
        </p:txBody>
      </p:sp>
      <p:sp>
        <p:nvSpPr>
          <p:cNvPr id="185" name="Google Shape;185;g26b117503e8_0_59: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6b117503e8_0_107:notes"/>
          <p:cNvSpPr txBox="1">
            <a:spLocks noGrp="1"/>
          </p:cNvSpPr>
          <p:nvPr>
            <p:ph type="body" idx="1"/>
          </p:nvPr>
        </p:nvSpPr>
        <p:spPr>
          <a:xfrm>
            <a:off x="929640" y="3329941"/>
            <a:ext cx="7437000" cy="3154800"/>
          </a:xfrm>
          <a:prstGeom prst="rect">
            <a:avLst/>
          </a:prstGeom>
        </p:spPr>
        <p:txBody>
          <a:bodyPr spcFirstLastPara="1" wrap="square" lIns="93125" tIns="46550" rIns="93125" bIns="46550" anchor="t" anchorCtr="0">
            <a:noAutofit/>
          </a:bodyPr>
          <a:lstStyle/>
          <a:p>
            <a:pPr marL="0" lvl="0" indent="0" algn="l" rtl="0">
              <a:spcBef>
                <a:spcPts val="0"/>
              </a:spcBef>
              <a:spcAft>
                <a:spcPts val="0"/>
              </a:spcAft>
              <a:buNone/>
            </a:pPr>
            <a:endParaRPr dirty="0"/>
          </a:p>
        </p:txBody>
      </p:sp>
      <p:sp>
        <p:nvSpPr>
          <p:cNvPr id="202" name="Google Shape;202;g26b117503e8_0_107: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6b117503e8_0_131:notes"/>
          <p:cNvSpPr txBox="1">
            <a:spLocks noGrp="1"/>
          </p:cNvSpPr>
          <p:nvPr>
            <p:ph type="body" idx="1"/>
          </p:nvPr>
        </p:nvSpPr>
        <p:spPr>
          <a:xfrm>
            <a:off x="929640" y="3329941"/>
            <a:ext cx="7437000" cy="3154800"/>
          </a:xfrm>
          <a:prstGeom prst="rect">
            <a:avLst/>
          </a:prstGeom>
        </p:spPr>
        <p:txBody>
          <a:bodyPr spcFirstLastPara="1" wrap="square" lIns="93125" tIns="46550" rIns="93125" bIns="46550" anchor="t" anchorCtr="0">
            <a:noAutofit/>
          </a:bodyPr>
          <a:lstStyle/>
          <a:p>
            <a:pPr marL="0" lvl="0" indent="0" algn="l" rtl="0">
              <a:spcBef>
                <a:spcPts val="0"/>
              </a:spcBef>
              <a:spcAft>
                <a:spcPts val="0"/>
              </a:spcAft>
              <a:buNone/>
            </a:pPr>
            <a:endParaRPr dirty="0"/>
          </a:p>
        </p:txBody>
      </p:sp>
      <p:sp>
        <p:nvSpPr>
          <p:cNvPr id="227" name="Google Shape;227;g26b117503e8_0_131: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6b117503e8_0_147:notes"/>
          <p:cNvSpPr txBox="1">
            <a:spLocks noGrp="1"/>
          </p:cNvSpPr>
          <p:nvPr>
            <p:ph type="body" idx="1"/>
          </p:nvPr>
        </p:nvSpPr>
        <p:spPr>
          <a:xfrm>
            <a:off x="929640" y="3329941"/>
            <a:ext cx="7437000" cy="3154800"/>
          </a:xfrm>
          <a:prstGeom prst="rect">
            <a:avLst/>
          </a:prstGeom>
        </p:spPr>
        <p:txBody>
          <a:bodyPr spcFirstLastPara="1" wrap="square" lIns="93125" tIns="46550" rIns="93125" bIns="46550" anchor="t" anchorCtr="0">
            <a:noAutofit/>
          </a:bodyPr>
          <a:lstStyle/>
          <a:p>
            <a:pPr marL="0" lvl="0" indent="0" algn="l" rtl="0">
              <a:spcBef>
                <a:spcPts val="0"/>
              </a:spcBef>
              <a:spcAft>
                <a:spcPts val="0"/>
              </a:spcAft>
              <a:buNone/>
            </a:pPr>
            <a:endParaRPr dirty="0"/>
          </a:p>
        </p:txBody>
      </p:sp>
      <p:sp>
        <p:nvSpPr>
          <p:cNvPr id="250" name="Google Shape;250;g26b117503e8_0_147: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6b117503e8_0_83:notes"/>
          <p:cNvSpPr txBox="1">
            <a:spLocks noGrp="1"/>
          </p:cNvSpPr>
          <p:nvPr>
            <p:ph type="body" idx="1"/>
          </p:nvPr>
        </p:nvSpPr>
        <p:spPr>
          <a:xfrm>
            <a:off x="929640" y="3329941"/>
            <a:ext cx="7437000" cy="3154800"/>
          </a:xfrm>
          <a:prstGeom prst="rect">
            <a:avLst/>
          </a:prstGeom>
        </p:spPr>
        <p:txBody>
          <a:bodyPr spcFirstLastPara="1" wrap="square" lIns="93125" tIns="46550" rIns="93125" bIns="46550" anchor="t" anchorCtr="0">
            <a:noAutofit/>
          </a:bodyPr>
          <a:lstStyle/>
          <a:p>
            <a:pPr marL="0" lvl="0" indent="0" algn="l" rtl="0">
              <a:spcBef>
                <a:spcPts val="0"/>
              </a:spcBef>
              <a:spcAft>
                <a:spcPts val="0"/>
              </a:spcAft>
              <a:buNone/>
            </a:pPr>
            <a:endParaRPr dirty="0"/>
          </a:p>
        </p:txBody>
      </p:sp>
      <p:sp>
        <p:nvSpPr>
          <p:cNvPr id="281" name="Google Shape;281;g26b117503e8_0_83: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6b117503e8_0_190:notes"/>
          <p:cNvSpPr txBox="1">
            <a:spLocks noGrp="1"/>
          </p:cNvSpPr>
          <p:nvPr>
            <p:ph type="body" idx="1"/>
          </p:nvPr>
        </p:nvSpPr>
        <p:spPr>
          <a:xfrm>
            <a:off x="929640" y="3329941"/>
            <a:ext cx="7437000" cy="3154800"/>
          </a:xfrm>
          <a:prstGeom prst="rect">
            <a:avLst/>
          </a:prstGeom>
        </p:spPr>
        <p:txBody>
          <a:bodyPr spcFirstLastPara="1" wrap="square" lIns="93125" tIns="46550" rIns="93125" bIns="46550" anchor="t" anchorCtr="0">
            <a:noAutofit/>
          </a:bodyPr>
          <a:lstStyle/>
          <a:p>
            <a:pPr marL="0" lvl="0" indent="0" algn="l" rtl="0">
              <a:spcBef>
                <a:spcPts val="0"/>
              </a:spcBef>
              <a:spcAft>
                <a:spcPts val="0"/>
              </a:spcAft>
              <a:buNone/>
            </a:pPr>
            <a:endParaRPr dirty="0"/>
          </a:p>
        </p:txBody>
      </p:sp>
      <p:sp>
        <p:nvSpPr>
          <p:cNvPr id="289" name="Google Shape;289;g26b117503e8_0_19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w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3.wmf"/><Relationship Id="rId4" Type="http://schemas.openxmlformats.org/officeDocument/2006/relationships/image" Target="../media/image11.w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wmf"/><Relationship Id="rId4" Type="http://schemas.openxmlformats.org/officeDocument/2006/relationships/image" Target="../media/image11.wmf"/></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 blu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5450" y="1597818"/>
            <a:ext cx="6477000" cy="1838179"/>
          </a:xfrm>
        </p:spPr>
        <p:txBody>
          <a:bodyPr lIns="0" tIns="0" rIns="0" bIns="0" anchor="b"/>
          <a:lstStyle>
            <a:lvl1pPr algn="l">
              <a:defRPr sz="4400">
                <a:solidFill>
                  <a:schemeClr val="tx2"/>
                </a:solidFill>
              </a:defRPr>
            </a:lvl1pPr>
          </a:lstStyle>
          <a:p>
            <a:r>
              <a:rPr lang="en-US" dirty="0"/>
              <a:t>NATIONAL RESEARCH </a:t>
            </a:r>
            <a:br>
              <a:rPr lang="en-US" dirty="0"/>
            </a:br>
            <a:r>
              <a:rPr lang="en-US" dirty="0"/>
              <a:t>COUNCIL CANADA</a:t>
            </a:r>
          </a:p>
        </p:txBody>
      </p:sp>
      <p:sp>
        <p:nvSpPr>
          <p:cNvPr id="3" name="Subtitle 2"/>
          <p:cNvSpPr>
            <a:spLocks noGrp="1"/>
          </p:cNvSpPr>
          <p:nvPr>
            <p:ph type="subTitle" idx="1" hasCustomPrompt="1"/>
          </p:nvPr>
        </p:nvSpPr>
        <p:spPr>
          <a:xfrm>
            <a:off x="425450" y="3552631"/>
            <a:ext cx="6400800" cy="676468"/>
          </a:xfrm>
        </p:spPr>
        <p:txBody>
          <a:bodyPr lIns="0" tIns="0" rIns="0" bIns="0"/>
          <a:lstStyle>
            <a:lvl1pPr marL="0" indent="0" algn="l">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Advancing knowledge and scientific boundaries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25449" y="189598"/>
            <a:ext cx="941877" cy="149844"/>
          </a:xfrm>
          <a:prstGeom prst="rect">
            <a:avLst/>
          </a:prstGeom>
        </p:spPr>
      </p:pic>
      <p:grpSp>
        <p:nvGrpSpPr>
          <p:cNvPr id="10" name="Group 9"/>
          <p:cNvGrpSpPr>
            <a:grpSpLocks noChangeAspect="1"/>
          </p:cNvGrpSpPr>
          <p:nvPr userDrawn="1"/>
        </p:nvGrpSpPr>
        <p:grpSpPr>
          <a:xfrm>
            <a:off x="7296414" y="187686"/>
            <a:ext cx="1411133" cy="103599"/>
            <a:chOff x="7339139" y="244639"/>
            <a:chExt cx="1370039" cy="100581"/>
          </a:xfrm>
        </p:grpSpPr>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39139" y="244639"/>
              <a:ext cx="351141" cy="100581"/>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black">
            <a:xfrm>
              <a:off x="7750384" y="251723"/>
              <a:ext cx="958794" cy="86415"/>
            </a:xfrm>
            <a:prstGeom prst="rect">
              <a:avLst/>
            </a:prstGeom>
          </p:spPr>
        </p:pic>
      </p:grpSp>
    </p:spTree>
    <p:extLst>
      <p:ext uri="{BB962C8B-B14F-4D97-AF65-F5344CB8AC3E}">
        <p14:creationId xmlns:p14="http://schemas.microsoft.com/office/powerpoint/2010/main" val="285780180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
    <p:bg>
      <p:bgPr>
        <a:solidFill>
          <a:srgbClr val="004466"/>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7E68ECE-59D7-452D-8595-BBB947F3BD2D}" type="slidenum">
              <a:rPr lang="en-US" smtClean="0"/>
              <a:pPr/>
              <a:t>‹#›</a:t>
            </a:fld>
            <a:endParaRPr lang="en-US" dirty="0"/>
          </a:p>
        </p:txBody>
      </p:sp>
      <p:sp>
        <p:nvSpPr>
          <p:cNvPr id="3" name="Media Placeholder 2"/>
          <p:cNvSpPr>
            <a:spLocks noGrp="1"/>
          </p:cNvSpPr>
          <p:nvPr>
            <p:ph type="media" sz="quarter" idx="12"/>
          </p:nvPr>
        </p:nvSpPr>
        <p:spPr>
          <a:xfrm>
            <a:off x="0" y="0"/>
            <a:ext cx="9144000" cy="5143500"/>
          </a:xfrm>
        </p:spPr>
        <p:txBody>
          <a:bodyPr anchor="ctr"/>
          <a:lstStyle>
            <a:lvl1pPr algn="ctr">
              <a:defRPr>
                <a:solidFill>
                  <a:schemeClr val="tx2">
                    <a:lumMod val="40000"/>
                    <a:lumOff val="60000"/>
                  </a:schemeClr>
                </a:solidFill>
              </a:defRPr>
            </a:lvl1pPr>
          </a:lstStyle>
          <a:p>
            <a:r>
              <a:rPr lang="en-US" dirty="0"/>
              <a:t>Click icon to add media</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2" name="Footer Placeholder 1"/>
          <p:cNvSpPr>
            <a:spLocks noGrp="1"/>
          </p:cNvSpPr>
          <p:nvPr>
            <p:ph type="ftr" sz="quarter" idx="13"/>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3625249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43583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End - blue ">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5450" y="1706136"/>
            <a:ext cx="5642841" cy="1102519"/>
          </a:xfrm>
        </p:spPr>
        <p:txBody>
          <a:bodyPr lIns="0" tIns="0" rIns="0" bIns="0" anchor="b">
            <a:noAutofit/>
          </a:bodyPr>
          <a:lstStyle>
            <a:lvl1pPr algn="l">
              <a:defRPr sz="4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25450" y="2914650"/>
            <a:ext cx="5179343" cy="1314450"/>
          </a:xfrm>
        </p:spPr>
        <p:txBody>
          <a:bodyPr lIns="0" tIns="0" rIns="0" bIns="0">
            <a:noAutofit/>
          </a:bodyPr>
          <a:lstStyle>
            <a:lvl1pPr marL="0" indent="0" algn="l">
              <a:buNone/>
              <a:defRPr sz="1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25449" y="189598"/>
            <a:ext cx="941877" cy="149844"/>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71576" y="193830"/>
            <a:ext cx="1551737" cy="141380"/>
          </a:xfrm>
          <a:prstGeom prst="rect">
            <a:avLst/>
          </a:prstGeom>
        </p:spPr>
      </p:pic>
    </p:spTree>
    <p:extLst>
      <p:ext uri="{BB962C8B-B14F-4D97-AF65-F5344CB8AC3E}">
        <p14:creationId xmlns:p14="http://schemas.microsoft.com/office/powerpoint/2010/main" val="386315581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 blue">
    <p:spTree>
      <p:nvGrpSpPr>
        <p:cNvPr id="1" name=""/>
        <p:cNvGrpSpPr/>
        <p:nvPr/>
      </p:nvGrpSpPr>
      <p:grpSpPr>
        <a:xfrm>
          <a:off x="0" y="0"/>
          <a:ext cx="0" cy="0"/>
          <a:chOff x="0" y="0"/>
          <a:chExt cx="0" cy="0"/>
        </a:xfrm>
      </p:grpSpPr>
      <p:sp>
        <p:nvSpPr>
          <p:cNvPr id="16" name="Rectangle 15"/>
          <p:cNvSpPr/>
          <p:nvPr userDrawn="1"/>
        </p:nvSpPr>
        <p:spPr>
          <a:xfrm>
            <a:off x="0" y="0"/>
            <a:ext cx="9144000" cy="114111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77E68ECE-59D7-452D-8595-BBB947F3BD2D}" type="slidenum">
              <a:rPr lang="en-US" smtClean="0"/>
              <a:pPr/>
              <a:t>‹#›</a:t>
            </a:fld>
            <a:endParaRPr lang="en-US" dirty="0"/>
          </a:p>
        </p:txBody>
      </p:sp>
      <p:sp>
        <p:nvSpPr>
          <p:cNvPr id="5" name="Text Placeholder 4"/>
          <p:cNvSpPr>
            <a:spLocks noGrp="1"/>
          </p:cNvSpPr>
          <p:nvPr>
            <p:ph type="body" sz="quarter" idx="13"/>
          </p:nvPr>
        </p:nvSpPr>
        <p:spPr>
          <a:xfrm>
            <a:off x="430213" y="1430338"/>
            <a:ext cx="6892925" cy="298767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13653" y="0"/>
            <a:ext cx="2881706" cy="5143500"/>
          </a:xfrm>
          <a:prstGeom prst="rect">
            <a:avLst/>
          </a:prstGeom>
        </p:spPr>
      </p:pic>
      <p:sp>
        <p:nvSpPr>
          <p:cNvPr id="3" name="Footer Placeholder 2"/>
          <p:cNvSpPr>
            <a:spLocks noGrp="1"/>
          </p:cNvSpPr>
          <p:nvPr>
            <p:ph type="ftr" sz="quarter" idx="14"/>
          </p:nvPr>
        </p:nvSpPr>
        <p:spPr/>
        <p:txBody>
          <a:bodyPr/>
          <a:lstStyle/>
          <a:p>
            <a:r>
              <a:rPr lang="en-US" dirty="0"/>
              <a:t>NATIONAL RESEARCH COUNCIL CANADA</a:t>
            </a:r>
          </a:p>
        </p:txBody>
      </p:sp>
    </p:spTree>
    <p:extLst>
      <p:ext uri="{BB962C8B-B14F-4D97-AF65-F5344CB8AC3E}">
        <p14:creationId xmlns:p14="http://schemas.microsoft.com/office/powerpoint/2010/main" val="86283896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 blu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5450" y="1597818"/>
            <a:ext cx="6477000" cy="1838179"/>
          </a:xfrm>
        </p:spPr>
        <p:txBody>
          <a:bodyPr lIns="0" tIns="0" rIns="0" bIns="0" anchor="b"/>
          <a:lstStyle>
            <a:lvl1pPr algn="l">
              <a:defRPr sz="4400">
                <a:solidFill>
                  <a:schemeClr val="tx2"/>
                </a:solidFill>
              </a:defRPr>
            </a:lvl1pPr>
          </a:lstStyle>
          <a:p>
            <a:r>
              <a:rPr lang="fr-FR" sz="4300" dirty="0"/>
              <a:t>CONSEIL NATIONAL </a:t>
            </a:r>
            <a:br>
              <a:rPr lang="fr-FR" sz="4300" dirty="0"/>
            </a:br>
            <a:r>
              <a:rPr lang="fr-FR" sz="4300" dirty="0"/>
              <a:t>DE RECHERCHES </a:t>
            </a:r>
            <a:br>
              <a:rPr lang="fr-FR" sz="4300" dirty="0"/>
            </a:br>
            <a:r>
              <a:rPr lang="fr-FR" sz="4300" dirty="0"/>
              <a:t>DU CANADA</a:t>
            </a:r>
            <a:endParaRPr lang="en-US" dirty="0"/>
          </a:p>
        </p:txBody>
      </p:sp>
      <p:sp>
        <p:nvSpPr>
          <p:cNvPr id="3" name="Subtitle 2"/>
          <p:cNvSpPr>
            <a:spLocks noGrp="1"/>
          </p:cNvSpPr>
          <p:nvPr>
            <p:ph type="subTitle" idx="1" hasCustomPrompt="1"/>
          </p:nvPr>
        </p:nvSpPr>
        <p:spPr>
          <a:xfrm>
            <a:off x="425450" y="3552631"/>
            <a:ext cx="6400800" cy="676468"/>
          </a:xfrm>
        </p:spPr>
        <p:txBody>
          <a:bodyPr lIns="0" tIns="0" rIns="0" bIns="0"/>
          <a:lstStyle>
            <a:lvl1pPr marL="0" indent="0" algn="l">
              <a:buNone/>
              <a:defRPr sz="1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Bef>
                <a:spcPts val="0"/>
              </a:spcBef>
            </a:pPr>
            <a:r>
              <a:rPr lang="fr-FR" sz="1300" dirty="0"/>
              <a:t>Le plus grand organisme fédéral de recherche-développement du Canada</a:t>
            </a:r>
          </a:p>
          <a:p>
            <a:pPr>
              <a:spcBef>
                <a:spcPts val="0"/>
              </a:spcBef>
            </a:pPr>
            <a:r>
              <a:rPr lang="en-US" sz="1050" b="1" dirty="0" err="1">
                <a:solidFill>
                  <a:srgbClr val="93F5FF"/>
                </a:solidFill>
              </a:rPr>
              <a:t>Décembre</a:t>
            </a:r>
            <a:r>
              <a:rPr lang="en-US" sz="1050" b="1" dirty="0">
                <a:solidFill>
                  <a:srgbClr val="93F5FF"/>
                </a:solidFill>
              </a:rPr>
              <a:t> 2019</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25449" y="190408"/>
            <a:ext cx="941877" cy="148224"/>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7645109" y="191246"/>
            <a:ext cx="1041449" cy="85498"/>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22506" y="187686"/>
            <a:ext cx="361674" cy="103599"/>
          </a:xfrm>
          <a:prstGeom prst="rect">
            <a:avLst/>
          </a:prstGeom>
        </p:spPr>
      </p:pic>
    </p:spTree>
    <p:extLst>
      <p:ext uri="{BB962C8B-B14F-4D97-AF65-F5344CB8AC3E}">
        <p14:creationId xmlns:p14="http://schemas.microsoft.com/office/powerpoint/2010/main" val="236727083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verview / Agenda - blue ">
    <p:bg>
      <p:bgPr>
        <a:solidFill>
          <a:srgbClr val="00446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77E68ECE-59D7-452D-8595-BBB947F3BD2D}" type="slidenum">
              <a:rPr lang="en-US" smtClean="0">
                <a:solidFill>
                  <a:srgbClr val="FFFFFF"/>
                </a:solidFill>
              </a:rPr>
              <a:pPr/>
              <a:t>‹#›</a:t>
            </a:fld>
            <a:endParaRPr lang="en-US" dirty="0">
              <a:solidFill>
                <a:srgbClr val="FFFFFF"/>
              </a:solidFill>
            </a:endParaRPr>
          </a:p>
        </p:txBody>
      </p:sp>
      <p:sp>
        <p:nvSpPr>
          <p:cNvPr id="7" name="Text Placeholder 6"/>
          <p:cNvSpPr>
            <a:spLocks noGrp="1"/>
          </p:cNvSpPr>
          <p:nvPr>
            <p:ph type="body" sz="quarter" idx="13"/>
          </p:nvPr>
        </p:nvSpPr>
        <p:spPr>
          <a:xfrm>
            <a:off x="430213" y="290513"/>
            <a:ext cx="6726237" cy="4476750"/>
          </a:xfrm>
        </p:spPr>
        <p:txBody>
          <a:bodyPr anchor="ctr"/>
          <a:lstStyle>
            <a:lvl1pPr marL="342900" indent="-342900">
              <a:spcBef>
                <a:spcPts val="600"/>
              </a:spcBef>
              <a:spcAft>
                <a:spcPts val="0"/>
              </a:spcAft>
              <a:buClr>
                <a:schemeClr val="bg1"/>
              </a:buClr>
              <a:buFont typeface="+mj-lt"/>
              <a:buAutoNum type="arabicPeriod"/>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 name="Footer Placeholder 1"/>
          <p:cNvSpPr>
            <a:spLocks noGrp="1"/>
          </p:cNvSpPr>
          <p:nvPr>
            <p:ph type="ftr" sz="quarter" idx="14"/>
          </p:nvPr>
        </p:nvSpPr>
        <p:spPr/>
        <p:txBody>
          <a:bodyPr/>
          <a:lstStyle>
            <a:lvl1pPr>
              <a:defRPr>
                <a:solidFill>
                  <a:schemeClr val="bg1"/>
                </a:solidFill>
              </a:defRPr>
            </a:lvl1pPr>
          </a:lstStyle>
          <a:p>
            <a:r>
              <a:rPr lang="fr-FR" dirty="0">
                <a:solidFill>
                  <a:srgbClr val="FFFFFF"/>
                </a:solidFill>
              </a:rPr>
              <a:t>CONSEIL NATIONAL DE RECHERCHES DU CANADA</a:t>
            </a:r>
            <a:endParaRPr lang="en-US" dirty="0">
              <a:solidFill>
                <a:srgbClr val="FFFFFF"/>
              </a:solidFill>
            </a:endParaRPr>
          </a:p>
        </p:txBody>
      </p:sp>
    </p:spTree>
    <p:extLst>
      <p:ext uri="{BB962C8B-B14F-4D97-AF65-F5344CB8AC3E}">
        <p14:creationId xmlns:p14="http://schemas.microsoft.com/office/powerpoint/2010/main" val="63252031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 blue ">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2494" y="2429435"/>
            <a:ext cx="6519957" cy="1458259"/>
          </a:xfrm>
        </p:spPr>
        <p:txBody>
          <a:bodyPr lIns="0" tIns="0" rIns="0" bIns="0" anchor="b">
            <a:noAutofit/>
          </a:bodyPr>
          <a:lstStyle>
            <a:lvl1pPr algn="l">
              <a:defRPr sz="2800" b="1" cap="all">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7E68ECE-59D7-452D-8595-BBB947F3BD2D}" type="slidenum">
              <a:rPr lang="en-US" smtClean="0">
                <a:solidFill>
                  <a:srgbClr val="FFFFFF"/>
                </a:solidFill>
              </a:rPr>
              <a:pPr/>
              <a:t>‹#›</a:t>
            </a:fld>
            <a:endParaRPr lang="en-US" dirty="0">
              <a:solidFill>
                <a:srgbClr val="FFFFFF"/>
              </a:solidFill>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4" name="Footer Placeholder 3"/>
          <p:cNvSpPr>
            <a:spLocks noGrp="1"/>
          </p:cNvSpPr>
          <p:nvPr>
            <p:ph type="ftr" sz="quarter" idx="13"/>
          </p:nvPr>
        </p:nvSpPr>
        <p:spPr/>
        <p:txBody>
          <a:bodyPr/>
          <a:lstStyle>
            <a:lvl1pPr>
              <a:defRPr>
                <a:solidFill>
                  <a:schemeClr val="bg1"/>
                </a:solidFill>
              </a:defRPr>
            </a:lvl1pPr>
          </a:lstStyle>
          <a:p>
            <a:r>
              <a:rPr lang="fr-FR" dirty="0">
                <a:solidFill>
                  <a:srgbClr val="FFFFFF"/>
                </a:solidFill>
              </a:rPr>
              <a:t>CONSEIL NATIONAL DE RECHERCHES DU CANADA</a:t>
            </a:r>
            <a:endParaRPr lang="en-US" dirty="0">
              <a:solidFill>
                <a:srgbClr val="FFFFFF"/>
              </a:solidFill>
            </a:endParaRPr>
          </a:p>
        </p:txBody>
      </p:sp>
    </p:spTree>
    <p:extLst>
      <p:ext uri="{BB962C8B-B14F-4D97-AF65-F5344CB8AC3E}">
        <p14:creationId xmlns:p14="http://schemas.microsoft.com/office/powerpoint/2010/main" val="14873390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no curved lines - blue">
    <p:spTree>
      <p:nvGrpSpPr>
        <p:cNvPr id="1" name=""/>
        <p:cNvGrpSpPr/>
        <p:nvPr/>
      </p:nvGrpSpPr>
      <p:grpSpPr>
        <a:xfrm>
          <a:off x="0" y="0"/>
          <a:ext cx="0" cy="0"/>
          <a:chOff x="0" y="0"/>
          <a:chExt cx="0" cy="0"/>
        </a:xfrm>
      </p:grpSpPr>
      <p:sp>
        <p:nvSpPr>
          <p:cNvPr id="13" name="Rectangle 12"/>
          <p:cNvSpPr/>
          <p:nvPr userDrawn="1"/>
        </p:nvSpPr>
        <p:spPr>
          <a:xfrm>
            <a:off x="0" y="0"/>
            <a:ext cx="9144000" cy="114111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426245" y="256358"/>
            <a:ext cx="8184969" cy="753439"/>
          </a:xfrm>
        </p:spPr>
        <p:txBody>
          <a:bodyPr/>
          <a:lstStyle>
            <a:lvl1pPr>
              <a:defRPr>
                <a:solidFill>
                  <a:schemeClr val="accent2"/>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p>
            <a:fld id="{77E68ECE-59D7-452D-8595-BBB947F3BD2D}" type="slidenum">
              <a:rPr lang="en-US" smtClean="0">
                <a:solidFill>
                  <a:srgbClr val="006688"/>
                </a:solidFill>
              </a:rPr>
              <a:pPr/>
              <a:t>‹#›</a:t>
            </a:fld>
            <a:endParaRPr lang="en-US" dirty="0">
              <a:solidFill>
                <a:srgbClr val="006688"/>
              </a:solidFill>
            </a:endParaRPr>
          </a:p>
        </p:txBody>
      </p:sp>
      <p:sp>
        <p:nvSpPr>
          <p:cNvPr id="10" name="Text Placeholder 9"/>
          <p:cNvSpPr>
            <a:spLocks noGrp="1"/>
          </p:cNvSpPr>
          <p:nvPr>
            <p:ph type="body" sz="quarter" idx="12"/>
          </p:nvPr>
        </p:nvSpPr>
        <p:spPr>
          <a:xfrm>
            <a:off x="428264" y="1431925"/>
            <a:ext cx="8185913" cy="2973388"/>
          </a:xfrm>
        </p:spPr>
        <p:txBody>
          <a:bodyPr/>
          <a:lstStyle>
            <a:lvl1pPr>
              <a:lnSpc>
                <a:spcPct val="100000"/>
              </a:lnSpc>
              <a:defRPr>
                <a:solidFill>
                  <a:schemeClr val="tx2"/>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3" name="Footer Placeholder 2"/>
          <p:cNvSpPr>
            <a:spLocks noGrp="1"/>
          </p:cNvSpPr>
          <p:nvPr>
            <p:ph type="ftr" sz="quarter" idx="13"/>
          </p:nvPr>
        </p:nvSpPr>
        <p:spPr/>
        <p:txBody>
          <a:bodyPr/>
          <a:lstStyle/>
          <a:p>
            <a:r>
              <a:rPr lang="fr-FR" dirty="0">
                <a:solidFill>
                  <a:srgbClr val="000000">
                    <a:tint val="75000"/>
                  </a:srgbClr>
                </a:solidFill>
              </a:rPr>
              <a:t>CONSEIL NATIONAL DE RECHERCHES DU CANADA</a:t>
            </a:r>
            <a:endParaRPr lang="en-US" dirty="0">
              <a:solidFill>
                <a:srgbClr val="000000">
                  <a:tint val="75000"/>
                </a:srgbClr>
              </a:solidFill>
            </a:endParaRPr>
          </a:p>
        </p:txBody>
      </p:sp>
    </p:spTree>
    <p:extLst>
      <p:ext uri="{BB962C8B-B14F-4D97-AF65-F5344CB8AC3E}">
        <p14:creationId xmlns:p14="http://schemas.microsoft.com/office/powerpoint/2010/main" val="384490067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no curved lines - blue ">
    <p:bg>
      <p:bgPr>
        <a:solidFill>
          <a:srgbClr val="004466"/>
        </a:solidFill>
        <a:effectLst/>
      </p:bgPr>
    </p:bg>
    <p:spTree>
      <p:nvGrpSpPr>
        <p:cNvPr id="1" name=""/>
        <p:cNvGrpSpPr/>
        <p:nvPr/>
      </p:nvGrpSpPr>
      <p:grpSpPr>
        <a:xfrm>
          <a:off x="0" y="0"/>
          <a:ext cx="0" cy="0"/>
          <a:chOff x="0" y="0"/>
          <a:chExt cx="0" cy="0"/>
        </a:xfrm>
      </p:grpSpPr>
      <p:sp>
        <p:nvSpPr>
          <p:cNvPr id="17" name="Rectangle 16"/>
          <p:cNvSpPr/>
          <p:nvPr userDrawn="1"/>
        </p:nvSpPr>
        <p:spPr>
          <a:xfrm>
            <a:off x="0" y="0"/>
            <a:ext cx="9144000" cy="1141111"/>
          </a:xfrm>
          <a:prstGeom prst="rect">
            <a:avLst/>
          </a:prstGeom>
          <a:solidFill>
            <a:srgbClr val="005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426245" y="256358"/>
            <a:ext cx="8191657" cy="753439"/>
          </a:xfrm>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77E68ECE-59D7-452D-8595-BBB947F3BD2D}" type="slidenum">
              <a:rPr lang="en-US" smtClean="0">
                <a:solidFill>
                  <a:srgbClr val="FFFFFF"/>
                </a:solidFill>
              </a:rPr>
              <a:pPr/>
              <a:t>‹#›</a:t>
            </a:fld>
            <a:endParaRPr lang="en-US" dirty="0">
              <a:solidFill>
                <a:srgbClr val="FFFFFF"/>
              </a:solidFill>
            </a:endParaRPr>
          </a:p>
        </p:txBody>
      </p:sp>
      <p:sp>
        <p:nvSpPr>
          <p:cNvPr id="10" name="Text Placeholder 9"/>
          <p:cNvSpPr>
            <a:spLocks noGrp="1"/>
          </p:cNvSpPr>
          <p:nvPr>
            <p:ph type="body" sz="quarter" idx="12"/>
          </p:nvPr>
        </p:nvSpPr>
        <p:spPr>
          <a:xfrm>
            <a:off x="428265" y="1431925"/>
            <a:ext cx="8185912" cy="2973388"/>
          </a:xfrm>
        </p:spPr>
        <p:txBody>
          <a:bodyPr/>
          <a:lstStyle>
            <a:lvl1pPr>
              <a:defRPr>
                <a:solidFill>
                  <a:schemeClr val="tx2">
                    <a:lumMod val="40000"/>
                    <a:lumOff val="6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3" name="Footer Placeholder 2"/>
          <p:cNvSpPr>
            <a:spLocks noGrp="1"/>
          </p:cNvSpPr>
          <p:nvPr>
            <p:ph type="ftr" sz="quarter" idx="13"/>
          </p:nvPr>
        </p:nvSpPr>
        <p:spPr/>
        <p:txBody>
          <a:bodyPr/>
          <a:lstStyle>
            <a:lvl1pPr>
              <a:defRPr>
                <a:solidFill>
                  <a:schemeClr val="bg1"/>
                </a:solidFill>
              </a:defRPr>
            </a:lvl1pPr>
          </a:lstStyle>
          <a:p>
            <a:r>
              <a:rPr lang="fr-FR" dirty="0">
                <a:solidFill>
                  <a:srgbClr val="FFFFFF"/>
                </a:solidFill>
              </a:rPr>
              <a:t>CONSEIL NATIONAL DE RECHERCHES DU CANADA</a:t>
            </a:r>
            <a:endParaRPr lang="en-US" dirty="0">
              <a:solidFill>
                <a:srgbClr val="FFFFFF"/>
              </a:solidFill>
            </a:endParaRPr>
          </a:p>
        </p:txBody>
      </p:sp>
    </p:spTree>
    <p:extLst>
      <p:ext uri="{BB962C8B-B14F-4D97-AF65-F5344CB8AC3E}">
        <p14:creationId xmlns:p14="http://schemas.microsoft.com/office/powerpoint/2010/main" val="140036146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 blue ">
    <p:bg>
      <p:bgPr>
        <a:solidFill>
          <a:srgbClr val="004466"/>
        </a:solidFill>
        <a:effectLst/>
      </p:bgPr>
    </p:bg>
    <p:spTree>
      <p:nvGrpSpPr>
        <p:cNvPr id="1" name=""/>
        <p:cNvGrpSpPr/>
        <p:nvPr/>
      </p:nvGrpSpPr>
      <p:grpSpPr>
        <a:xfrm>
          <a:off x="0" y="0"/>
          <a:ext cx="0" cy="0"/>
          <a:chOff x="0" y="0"/>
          <a:chExt cx="0" cy="0"/>
        </a:xfrm>
      </p:grpSpPr>
      <p:sp>
        <p:nvSpPr>
          <p:cNvPr id="8" name="Rectangle 7"/>
          <p:cNvSpPr/>
          <p:nvPr userDrawn="1"/>
        </p:nvSpPr>
        <p:spPr>
          <a:xfrm>
            <a:off x="0" y="-1"/>
            <a:ext cx="9144000" cy="1141111"/>
          </a:xfrm>
          <a:prstGeom prst="rect">
            <a:avLst/>
          </a:prstGeom>
          <a:solidFill>
            <a:srgbClr val="005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426245" y="256358"/>
            <a:ext cx="8187931" cy="753439"/>
          </a:xfrm>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77E68ECE-59D7-452D-8595-BBB947F3BD2D}" type="slidenum">
              <a:rPr lang="en-US" smtClean="0">
                <a:solidFill>
                  <a:srgbClr val="FFFFFF"/>
                </a:solidFill>
              </a:rPr>
              <a:pPr/>
              <a:t>‹#›</a:t>
            </a:fld>
            <a:endParaRPr lang="en-US" dirty="0">
              <a:solidFill>
                <a:srgbClr val="FFFFFF"/>
              </a:solidFill>
            </a:endParaRPr>
          </a:p>
        </p:txBody>
      </p:sp>
      <p:sp>
        <p:nvSpPr>
          <p:cNvPr id="6" name="Picture Placeholder 5"/>
          <p:cNvSpPr>
            <a:spLocks noGrp="1"/>
          </p:cNvSpPr>
          <p:nvPr>
            <p:ph type="pic" sz="quarter" idx="12"/>
          </p:nvPr>
        </p:nvSpPr>
        <p:spPr>
          <a:xfrm>
            <a:off x="425450" y="1431925"/>
            <a:ext cx="8188727" cy="3061986"/>
          </a:xfrm>
        </p:spPr>
        <p:txBody>
          <a:bodyPr anchor="ctr"/>
          <a:lstStyle>
            <a:lvl1pPr algn="ctr">
              <a:defRPr>
                <a:solidFill>
                  <a:schemeClr val="bg1">
                    <a:lumMod val="75000"/>
                  </a:schemeClr>
                </a:solidFill>
              </a:defRPr>
            </a:lvl1pPr>
          </a:lstStyle>
          <a:p>
            <a:r>
              <a:rPr lang="en-US" dirty="0"/>
              <a:t>Click icon to add picture</a:t>
            </a:r>
          </a:p>
        </p:txBody>
      </p:sp>
      <p:sp>
        <p:nvSpPr>
          <p:cNvPr id="3" name="Footer Placeholder 2"/>
          <p:cNvSpPr>
            <a:spLocks noGrp="1"/>
          </p:cNvSpPr>
          <p:nvPr>
            <p:ph type="ftr" sz="quarter" idx="13"/>
          </p:nvPr>
        </p:nvSpPr>
        <p:spPr/>
        <p:txBody>
          <a:bodyPr/>
          <a:lstStyle>
            <a:lvl1pPr>
              <a:defRPr>
                <a:solidFill>
                  <a:schemeClr val="bg1"/>
                </a:solidFill>
              </a:defRPr>
            </a:lvl1pPr>
          </a:lstStyle>
          <a:p>
            <a:r>
              <a:rPr lang="fr-FR" dirty="0">
                <a:solidFill>
                  <a:srgbClr val="FFFFFF"/>
                </a:solidFill>
              </a:rPr>
              <a:t>CONSEIL NATIONAL DE RECHERCHES DU CANADA</a:t>
            </a:r>
            <a:endParaRPr lang="en-US" dirty="0">
              <a:solidFill>
                <a:srgbClr val="FFFFFF"/>
              </a:solidFill>
            </a:endParaRPr>
          </a:p>
        </p:txBody>
      </p:sp>
    </p:spTree>
    <p:extLst>
      <p:ext uri="{BB962C8B-B14F-4D97-AF65-F5344CB8AC3E}">
        <p14:creationId xmlns:p14="http://schemas.microsoft.com/office/powerpoint/2010/main" val="250772474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view / Agenda - blue ">
    <p:bg>
      <p:bgPr>
        <a:solidFill>
          <a:srgbClr val="00446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77E68ECE-59D7-452D-8595-BBB947F3BD2D}" type="slidenum">
              <a:rPr lang="en-US" smtClean="0"/>
              <a:pPr/>
              <a:t>‹#›</a:t>
            </a:fld>
            <a:endParaRPr lang="en-US" dirty="0"/>
          </a:p>
        </p:txBody>
      </p:sp>
      <p:sp>
        <p:nvSpPr>
          <p:cNvPr id="7" name="Text Placeholder 6"/>
          <p:cNvSpPr>
            <a:spLocks noGrp="1"/>
          </p:cNvSpPr>
          <p:nvPr>
            <p:ph type="body" sz="quarter" idx="13"/>
          </p:nvPr>
        </p:nvSpPr>
        <p:spPr>
          <a:xfrm>
            <a:off x="430213" y="290513"/>
            <a:ext cx="6726237" cy="4476750"/>
          </a:xfrm>
        </p:spPr>
        <p:txBody>
          <a:bodyPr anchor="ctr"/>
          <a:lstStyle>
            <a:lvl1pPr marL="342900" indent="-342900">
              <a:spcBef>
                <a:spcPts val="600"/>
              </a:spcBef>
              <a:spcAft>
                <a:spcPts val="0"/>
              </a:spcAft>
              <a:buClr>
                <a:schemeClr val="bg1"/>
              </a:buClr>
              <a:buFont typeface="+mj-lt"/>
              <a:buAutoNum type="arabicPeriod"/>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2" name="Footer Placeholder 1"/>
          <p:cNvSpPr>
            <a:spLocks noGrp="1"/>
          </p:cNvSpPr>
          <p:nvPr>
            <p:ph type="ftr" sz="quarter" idx="14"/>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85166523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 blue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5143500"/>
          </a:xfrm>
        </p:spPr>
        <p:txBody>
          <a:bodyPr anchor="ctr">
            <a:normAutofit/>
          </a:bodyPr>
          <a:lstStyle>
            <a:lvl1pPr marL="0" indent="0" algn="ctr">
              <a:buNone/>
              <a:defRPr sz="14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hasCustomPrompt="1"/>
          </p:nvPr>
        </p:nvSpPr>
        <p:spPr>
          <a:xfrm>
            <a:off x="875059" y="1170432"/>
            <a:ext cx="2028497" cy="2650353"/>
          </a:xfrm>
        </p:spPr>
        <p:txBody>
          <a:bodyPr anchor="ctr">
            <a:normAutofit/>
          </a:bodyPr>
          <a:lstStyle>
            <a:lvl1pPr algn="l">
              <a:defRPr sz="2000" b="1">
                <a:solidFill>
                  <a:schemeClr val="bg1"/>
                </a:solidFill>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735AFF2F-A477-40DD-9D5D-27D2519027E7}" type="slidenum">
              <a:rPr lang="en-US" smtClean="0">
                <a:solidFill>
                  <a:srgbClr val="FFFFFF"/>
                </a:solidFill>
              </a:rPr>
              <a:pPr/>
              <a:t>‹#›</a:t>
            </a:fld>
            <a:endParaRPr lang="en-US"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4" name="Footer Placeholder 3"/>
          <p:cNvSpPr>
            <a:spLocks noGrp="1"/>
          </p:cNvSpPr>
          <p:nvPr>
            <p:ph type="ftr" sz="quarter" idx="13"/>
          </p:nvPr>
        </p:nvSpPr>
        <p:spPr/>
        <p:txBody>
          <a:bodyPr/>
          <a:lstStyle>
            <a:lvl1pPr>
              <a:defRPr>
                <a:solidFill>
                  <a:schemeClr val="bg1"/>
                </a:solidFill>
              </a:defRPr>
            </a:lvl1pPr>
          </a:lstStyle>
          <a:p>
            <a:r>
              <a:rPr lang="fr-FR" dirty="0">
                <a:solidFill>
                  <a:srgbClr val="FFFFFF"/>
                </a:solidFill>
              </a:rPr>
              <a:t>CONSEIL NATIONAL DE RECHERCHES DU CANADA</a:t>
            </a:r>
            <a:endParaRPr lang="en-US" dirty="0">
              <a:solidFill>
                <a:srgbClr val="FFFFFF"/>
              </a:solidFill>
            </a:endParaRPr>
          </a:p>
        </p:txBody>
      </p:sp>
    </p:spTree>
    <p:extLst>
      <p:ext uri="{BB962C8B-B14F-4D97-AF65-F5344CB8AC3E}">
        <p14:creationId xmlns:p14="http://schemas.microsoft.com/office/powerpoint/2010/main" val="253168518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 blue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5143500"/>
          </a:xfrm>
        </p:spPr>
        <p:txBody>
          <a:bodyPr anchor="ctr">
            <a:normAutofit/>
          </a:bodyPr>
          <a:lstStyle>
            <a:lvl1pPr marL="0" indent="0" algn="ctr">
              <a:buNone/>
              <a:defRPr sz="14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735AFF2F-A477-40DD-9D5D-27D2519027E7}" type="slidenum">
              <a:rPr lang="en-US" smtClean="0">
                <a:solidFill>
                  <a:srgbClr val="FFFFFF"/>
                </a:solidFill>
              </a:rPr>
              <a:pPr/>
              <a:t>‹#›</a:t>
            </a:fld>
            <a:endParaRPr lang="en-US"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2" name="Footer Placeholder 1"/>
          <p:cNvSpPr>
            <a:spLocks noGrp="1"/>
          </p:cNvSpPr>
          <p:nvPr>
            <p:ph type="ftr" sz="quarter" idx="13"/>
          </p:nvPr>
        </p:nvSpPr>
        <p:spPr/>
        <p:txBody>
          <a:bodyPr/>
          <a:lstStyle>
            <a:lvl1pPr>
              <a:defRPr>
                <a:solidFill>
                  <a:schemeClr val="bg1"/>
                </a:solidFill>
              </a:defRPr>
            </a:lvl1pPr>
          </a:lstStyle>
          <a:p>
            <a:r>
              <a:rPr lang="fr-FR" dirty="0">
                <a:solidFill>
                  <a:srgbClr val="FFFFFF"/>
                </a:solidFill>
              </a:rPr>
              <a:t>CONSEIL NATIONAL DE RECHERCHES DU CANADA</a:t>
            </a:r>
            <a:endParaRPr lang="en-US" dirty="0">
              <a:solidFill>
                <a:srgbClr val="FFFFFF"/>
              </a:solidFill>
            </a:endParaRPr>
          </a:p>
        </p:txBody>
      </p:sp>
    </p:spTree>
    <p:extLst>
      <p:ext uri="{BB962C8B-B14F-4D97-AF65-F5344CB8AC3E}">
        <p14:creationId xmlns:p14="http://schemas.microsoft.com/office/powerpoint/2010/main" val="427990855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 blue ">
    <p:bg>
      <p:bgPr>
        <a:solidFill>
          <a:srgbClr val="004466"/>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solidFill>
                  <a:schemeClr val="bg1"/>
                </a:solidFill>
              </a:defRPr>
            </a:lvl1pPr>
          </a:lstStyle>
          <a:p>
            <a:fld id="{77E68ECE-59D7-452D-8595-BBB947F3BD2D}" type="slidenum">
              <a:rPr lang="en-US" smtClean="0">
                <a:solidFill>
                  <a:srgbClr val="FFFFFF"/>
                </a:solidFill>
              </a:rPr>
              <a:pPr/>
              <a:t>‹#›</a:t>
            </a:fld>
            <a:endParaRPr lang="en-US" dirty="0">
              <a:solidFill>
                <a:srgbClr val="FFFFFF"/>
              </a:solidFill>
            </a:endParaRPr>
          </a:p>
        </p:txBody>
      </p:sp>
      <p:sp>
        <p:nvSpPr>
          <p:cNvPr id="2" name="Footer Placeholder 1"/>
          <p:cNvSpPr>
            <a:spLocks noGrp="1"/>
          </p:cNvSpPr>
          <p:nvPr>
            <p:ph type="ftr" sz="quarter" idx="12"/>
          </p:nvPr>
        </p:nvSpPr>
        <p:spPr/>
        <p:txBody>
          <a:bodyPr/>
          <a:lstStyle>
            <a:lvl1pPr>
              <a:defRPr>
                <a:solidFill>
                  <a:schemeClr val="bg1"/>
                </a:solidFill>
              </a:defRPr>
            </a:lvl1pPr>
          </a:lstStyle>
          <a:p>
            <a:r>
              <a:rPr lang="fr-FR" dirty="0">
                <a:solidFill>
                  <a:srgbClr val="FFFFFF"/>
                </a:solidFill>
              </a:rPr>
              <a:t>CONSEIL NATIONAL DE RECHERCHES DU CANADA</a:t>
            </a:r>
            <a:endParaRPr lang="en-US" dirty="0">
              <a:solidFill>
                <a:srgbClr val="FFFFFF"/>
              </a:solidFill>
            </a:endParaRPr>
          </a:p>
        </p:txBody>
      </p:sp>
    </p:spTree>
    <p:extLst>
      <p:ext uri="{BB962C8B-B14F-4D97-AF65-F5344CB8AC3E}">
        <p14:creationId xmlns:p14="http://schemas.microsoft.com/office/powerpoint/2010/main" val="163330876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
    <p:bg>
      <p:bgPr>
        <a:solidFill>
          <a:srgbClr val="004466"/>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7E68ECE-59D7-452D-8595-BBB947F3BD2D}" type="slidenum">
              <a:rPr lang="en-US" smtClean="0">
                <a:solidFill>
                  <a:srgbClr val="006688"/>
                </a:solidFill>
              </a:rPr>
              <a:pPr/>
              <a:t>‹#›</a:t>
            </a:fld>
            <a:endParaRPr lang="en-US" dirty="0">
              <a:solidFill>
                <a:srgbClr val="006688"/>
              </a:solidFill>
            </a:endParaRPr>
          </a:p>
        </p:txBody>
      </p:sp>
      <p:sp>
        <p:nvSpPr>
          <p:cNvPr id="3" name="Media Placeholder 2"/>
          <p:cNvSpPr>
            <a:spLocks noGrp="1"/>
          </p:cNvSpPr>
          <p:nvPr>
            <p:ph type="media" sz="quarter" idx="12"/>
          </p:nvPr>
        </p:nvSpPr>
        <p:spPr>
          <a:xfrm>
            <a:off x="0" y="0"/>
            <a:ext cx="9144000" cy="5143500"/>
          </a:xfrm>
        </p:spPr>
        <p:txBody>
          <a:bodyPr anchor="ctr"/>
          <a:lstStyle>
            <a:lvl1pPr algn="ctr">
              <a:defRPr>
                <a:solidFill>
                  <a:schemeClr val="tx2">
                    <a:lumMod val="40000"/>
                    <a:lumOff val="60000"/>
                  </a:schemeClr>
                </a:solidFill>
              </a:defRPr>
            </a:lvl1pPr>
          </a:lstStyle>
          <a:p>
            <a:r>
              <a:rPr lang="en-US" dirty="0"/>
              <a:t>Click icon to add media</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2" name="Footer Placeholder 1"/>
          <p:cNvSpPr>
            <a:spLocks noGrp="1"/>
          </p:cNvSpPr>
          <p:nvPr>
            <p:ph type="ftr" sz="quarter" idx="13"/>
          </p:nvPr>
        </p:nvSpPr>
        <p:spPr/>
        <p:txBody>
          <a:bodyPr/>
          <a:lstStyle>
            <a:lvl1pPr>
              <a:defRPr>
                <a:solidFill>
                  <a:schemeClr val="bg1"/>
                </a:solidFill>
              </a:defRPr>
            </a:lvl1pPr>
          </a:lstStyle>
          <a:p>
            <a:r>
              <a:rPr lang="fr-FR" dirty="0">
                <a:solidFill>
                  <a:srgbClr val="FFFFFF"/>
                </a:solidFill>
              </a:rPr>
              <a:t>CONSEIL NATIONAL DE RECHERCHES DU CANADA</a:t>
            </a:r>
            <a:endParaRPr lang="en-US" dirty="0">
              <a:solidFill>
                <a:srgbClr val="FFFFFF"/>
              </a:solidFill>
            </a:endParaRPr>
          </a:p>
        </p:txBody>
      </p:sp>
    </p:spTree>
    <p:extLst>
      <p:ext uri="{BB962C8B-B14F-4D97-AF65-F5344CB8AC3E}">
        <p14:creationId xmlns:p14="http://schemas.microsoft.com/office/powerpoint/2010/main" val="306656476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22353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End - blu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5450" y="1706136"/>
            <a:ext cx="5642841" cy="1102519"/>
          </a:xfrm>
        </p:spPr>
        <p:txBody>
          <a:bodyPr lIns="0" tIns="0" rIns="0" bIns="0" anchor="b">
            <a:noAutofit/>
          </a:bodyPr>
          <a:lstStyle>
            <a:lvl1pPr algn="l">
              <a:defRPr sz="4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25450" y="2914650"/>
            <a:ext cx="5179343" cy="1314450"/>
          </a:xfrm>
        </p:spPr>
        <p:txBody>
          <a:bodyPr lIns="0" tIns="0" rIns="0" bIns="0">
            <a:noAutofit/>
          </a:bodyPr>
          <a:lstStyle>
            <a:lvl1pPr marL="0" indent="0" algn="l">
              <a:buNone/>
              <a:defRPr sz="1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25449" y="190408"/>
            <a:ext cx="941877" cy="148224"/>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6646" y="189780"/>
            <a:ext cx="1550398" cy="141323"/>
          </a:xfrm>
          <a:prstGeom prst="rect">
            <a:avLst/>
          </a:prstGeom>
        </p:spPr>
      </p:pic>
    </p:spTree>
    <p:extLst>
      <p:ext uri="{BB962C8B-B14F-4D97-AF65-F5344CB8AC3E}">
        <p14:creationId xmlns:p14="http://schemas.microsoft.com/office/powerpoint/2010/main" val="34223779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 - blue">
    <p:spTree>
      <p:nvGrpSpPr>
        <p:cNvPr id="1" name=""/>
        <p:cNvGrpSpPr/>
        <p:nvPr/>
      </p:nvGrpSpPr>
      <p:grpSpPr>
        <a:xfrm>
          <a:off x="0" y="0"/>
          <a:ext cx="0" cy="0"/>
          <a:chOff x="0" y="0"/>
          <a:chExt cx="0" cy="0"/>
        </a:xfrm>
      </p:grpSpPr>
      <p:sp>
        <p:nvSpPr>
          <p:cNvPr id="16" name="Rectangle 15"/>
          <p:cNvSpPr/>
          <p:nvPr userDrawn="1"/>
        </p:nvSpPr>
        <p:spPr>
          <a:xfrm>
            <a:off x="0" y="0"/>
            <a:ext cx="9144000" cy="114111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77E68ECE-59D7-452D-8595-BBB947F3BD2D}" type="slidenum">
              <a:rPr lang="en-US" smtClean="0"/>
              <a:pPr/>
              <a:t>‹#›</a:t>
            </a:fld>
            <a:endParaRPr lang="en-US" dirty="0"/>
          </a:p>
        </p:txBody>
      </p:sp>
      <p:sp>
        <p:nvSpPr>
          <p:cNvPr id="5" name="Text Placeholder 4"/>
          <p:cNvSpPr>
            <a:spLocks noGrp="1"/>
          </p:cNvSpPr>
          <p:nvPr>
            <p:ph type="body" sz="quarter" idx="13"/>
          </p:nvPr>
        </p:nvSpPr>
        <p:spPr>
          <a:xfrm>
            <a:off x="430213" y="1430338"/>
            <a:ext cx="6892925" cy="298767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13653" y="0"/>
            <a:ext cx="2881706" cy="5143500"/>
          </a:xfrm>
          <a:prstGeom prst="rect">
            <a:avLst/>
          </a:prstGeom>
        </p:spPr>
      </p:pic>
      <p:sp>
        <p:nvSpPr>
          <p:cNvPr id="3" name="Footer Placeholder 2"/>
          <p:cNvSpPr>
            <a:spLocks noGrp="1"/>
          </p:cNvSpPr>
          <p:nvPr>
            <p:ph type="ftr" sz="quarter" idx="14"/>
          </p:nvPr>
        </p:nvSpPr>
        <p:spPr/>
        <p:txBody>
          <a:bodyPr/>
          <a:lstStyle/>
          <a:p>
            <a:r>
              <a:rPr lang="en-US" dirty="0"/>
              <a:t>NATIONAL RESEARCH COUNCIL CANADA</a:t>
            </a:r>
          </a:p>
        </p:txBody>
      </p:sp>
    </p:spTree>
    <p:extLst>
      <p:ext uri="{BB962C8B-B14F-4D97-AF65-F5344CB8AC3E}">
        <p14:creationId xmlns:p14="http://schemas.microsoft.com/office/powerpoint/2010/main" val="239701004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 blu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5450" y="1597818"/>
            <a:ext cx="6477000" cy="1838179"/>
          </a:xfrm>
        </p:spPr>
        <p:txBody>
          <a:bodyPr lIns="0" tIns="0" rIns="0" bIns="0" anchor="b"/>
          <a:lstStyle>
            <a:lvl1pPr algn="l">
              <a:defRPr sz="4400">
                <a:solidFill>
                  <a:schemeClr val="tx2"/>
                </a:solidFill>
              </a:defRPr>
            </a:lvl1pPr>
          </a:lstStyle>
          <a:p>
            <a:r>
              <a:rPr lang="fr-FR" sz="4300" dirty="0"/>
              <a:t>CONSEIL NATIONAL </a:t>
            </a:r>
            <a:br>
              <a:rPr lang="fr-FR" sz="4300" dirty="0"/>
            </a:br>
            <a:r>
              <a:rPr lang="fr-FR" sz="4300" dirty="0"/>
              <a:t>DE RECHERCHES </a:t>
            </a:r>
            <a:br>
              <a:rPr lang="fr-FR" sz="4300" dirty="0"/>
            </a:br>
            <a:r>
              <a:rPr lang="fr-FR" sz="4300" dirty="0"/>
              <a:t>DU CANADA</a:t>
            </a:r>
            <a:endParaRPr lang="en-US" dirty="0"/>
          </a:p>
        </p:txBody>
      </p:sp>
      <p:sp>
        <p:nvSpPr>
          <p:cNvPr id="3" name="Subtitle 2"/>
          <p:cNvSpPr>
            <a:spLocks noGrp="1"/>
          </p:cNvSpPr>
          <p:nvPr>
            <p:ph type="subTitle" idx="1" hasCustomPrompt="1"/>
          </p:nvPr>
        </p:nvSpPr>
        <p:spPr>
          <a:xfrm>
            <a:off x="425450" y="3552631"/>
            <a:ext cx="6400800" cy="676468"/>
          </a:xfrm>
        </p:spPr>
        <p:txBody>
          <a:bodyPr lIns="0" tIns="0" rIns="0" bIns="0"/>
          <a:lstStyle>
            <a:lvl1pPr marL="0" indent="0" algn="l">
              <a:buNone/>
              <a:defRPr sz="12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Bef>
                <a:spcPts val="0"/>
              </a:spcBef>
            </a:pPr>
            <a:r>
              <a:rPr lang="fr-FR" sz="1300" dirty="0"/>
              <a:t>Le plus grand organisme fédéral de recherche-développement du Canada</a:t>
            </a:r>
          </a:p>
          <a:p>
            <a:pPr>
              <a:spcBef>
                <a:spcPts val="0"/>
              </a:spcBef>
            </a:pPr>
            <a:r>
              <a:rPr lang="en-US" sz="1050" b="1" dirty="0" err="1">
                <a:solidFill>
                  <a:srgbClr val="93F5FF"/>
                </a:solidFill>
              </a:rPr>
              <a:t>Décembre</a:t>
            </a:r>
            <a:r>
              <a:rPr lang="en-US" sz="1050" b="1" dirty="0">
                <a:solidFill>
                  <a:srgbClr val="93F5FF"/>
                </a:solidFill>
              </a:rPr>
              <a:t> 2019</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25449" y="190408"/>
            <a:ext cx="941877" cy="148224"/>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black">
          <a:xfrm>
            <a:off x="7645109" y="191246"/>
            <a:ext cx="1041449" cy="85498"/>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22506" y="187686"/>
            <a:ext cx="361674" cy="103599"/>
          </a:xfrm>
          <a:prstGeom prst="rect">
            <a:avLst/>
          </a:prstGeom>
        </p:spPr>
      </p:pic>
    </p:spTree>
    <p:extLst>
      <p:ext uri="{BB962C8B-B14F-4D97-AF65-F5344CB8AC3E}">
        <p14:creationId xmlns:p14="http://schemas.microsoft.com/office/powerpoint/2010/main" val="393425176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verview / Agenda - blue ">
    <p:bg>
      <p:bgPr>
        <a:solidFill>
          <a:srgbClr val="00446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77E68ECE-59D7-452D-8595-BBB947F3BD2D}" type="slidenum">
              <a:rPr lang="en-US" smtClean="0">
                <a:solidFill>
                  <a:srgbClr val="FFFFFF"/>
                </a:solidFill>
              </a:rPr>
              <a:pPr/>
              <a:t>‹#›</a:t>
            </a:fld>
            <a:endParaRPr lang="en-US" dirty="0">
              <a:solidFill>
                <a:srgbClr val="FFFFFF"/>
              </a:solidFill>
            </a:endParaRPr>
          </a:p>
        </p:txBody>
      </p:sp>
      <p:sp>
        <p:nvSpPr>
          <p:cNvPr id="7" name="Text Placeholder 6"/>
          <p:cNvSpPr>
            <a:spLocks noGrp="1"/>
          </p:cNvSpPr>
          <p:nvPr>
            <p:ph type="body" sz="quarter" idx="13"/>
          </p:nvPr>
        </p:nvSpPr>
        <p:spPr>
          <a:xfrm>
            <a:off x="430213" y="290513"/>
            <a:ext cx="6726237" cy="4476750"/>
          </a:xfrm>
        </p:spPr>
        <p:txBody>
          <a:bodyPr anchor="ctr"/>
          <a:lstStyle>
            <a:lvl1pPr marL="342900" indent="-342900">
              <a:spcBef>
                <a:spcPts val="600"/>
              </a:spcBef>
              <a:spcAft>
                <a:spcPts val="0"/>
              </a:spcAft>
              <a:buClr>
                <a:schemeClr val="bg1"/>
              </a:buClr>
              <a:buFont typeface="+mj-lt"/>
              <a:buAutoNum type="arabicPeriod"/>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2" name="Footer Placeholder 1"/>
          <p:cNvSpPr>
            <a:spLocks noGrp="1"/>
          </p:cNvSpPr>
          <p:nvPr>
            <p:ph type="ftr" sz="quarter" idx="14"/>
          </p:nvPr>
        </p:nvSpPr>
        <p:spPr/>
        <p:txBody>
          <a:bodyPr/>
          <a:lstStyle>
            <a:lvl1pPr>
              <a:defRPr>
                <a:solidFill>
                  <a:schemeClr val="bg1"/>
                </a:solidFill>
              </a:defRPr>
            </a:lvl1pPr>
          </a:lstStyle>
          <a:p>
            <a:r>
              <a:rPr lang="fr-FR" dirty="0">
                <a:solidFill>
                  <a:srgbClr val="FFFFFF"/>
                </a:solidFill>
              </a:rPr>
              <a:t>CONSEIL NATIONAL DE RECHERCHES DU CANADA</a:t>
            </a:r>
            <a:endParaRPr lang="en-US" dirty="0">
              <a:solidFill>
                <a:srgbClr val="FFFFFF"/>
              </a:solidFill>
            </a:endParaRPr>
          </a:p>
        </p:txBody>
      </p:sp>
    </p:spTree>
    <p:extLst>
      <p:ext uri="{BB962C8B-B14F-4D97-AF65-F5344CB8AC3E}">
        <p14:creationId xmlns:p14="http://schemas.microsoft.com/office/powerpoint/2010/main" val="346426359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 blue ">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2494" y="2429435"/>
            <a:ext cx="6519957" cy="1458259"/>
          </a:xfrm>
        </p:spPr>
        <p:txBody>
          <a:bodyPr lIns="0" tIns="0" rIns="0" bIns="0" anchor="b">
            <a:noAutofit/>
          </a:bodyPr>
          <a:lstStyle>
            <a:lvl1pPr algn="l">
              <a:defRPr sz="2800" b="1" cap="all">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7E68ECE-59D7-452D-8595-BBB947F3BD2D}" type="slidenum">
              <a:rPr lang="en-US" smtClean="0">
                <a:solidFill>
                  <a:srgbClr val="FFFFFF"/>
                </a:solidFill>
              </a:rPr>
              <a:pPr/>
              <a:t>‹#›</a:t>
            </a:fld>
            <a:endParaRPr lang="en-US" dirty="0">
              <a:solidFill>
                <a:srgbClr val="FFFFFF"/>
              </a:solidFill>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4" name="Footer Placeholder 3"/>
          <p:cNvSpPr>
            <a:spLocks noGrp="1"/>
          </p:cNvSpPr>
          <p:nvPr>
            <p:ph type="ftr" sz="quarter" idx="13"/>
          </p:nvPr>
        </p:nvSpPr>
        <p:spPr/>
        <p:txBody>
          <a:bodyPr/>
          <a:lstStyle>
            <a:lvl1pPr>
              <a:defRPr>
                <a:solidFill>
                  <a:schemeClr val="bg1"/>
                </a:solidFill>
              </a:defRPr>
            </a:lvl1pPr>
          </a:lstStyle>
          <a:p>
            <a:r>
              <a:rPr lang="fr-FR" dirty="0">
                <a:solidFill>
                  <a:srgbClr val="FFFFFF"/>
                </a:solidFill>
              </a:rPr>
              <a:t>CONSEIL NATIONAL DE RECHERCHES DU CANADA</a:t>
            </a:r>
            <a:endParaRPr lang="en-US" dirty="0">
              <a:solidFill>
                <a:srgbClr val="FFFFFF"/>
              </a:solidFill>
            </a:endParaRPr>
          </a:p>
        </p:txBody>
      </p:sp>
    </p:spTree>
    <p:extLst>
      <p:ext uri="{BB962C8B-B14F-4D97-AF65-F5344CB8AC3E}">
        <p14:creationId xmlns:p14="http://schemas.microsoft.com/office/powerpoint/2010/main" val="151623140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 blue ">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2494" y="2429435"/>
            <a:ext cx="6519957" cy="1458259"/>
          </a:xfrm>
        </p:spPr>
        <p:txBody>
          <a:bodyPr lIns="0" tIns="0" rIns="0" bIns="0" anchor="b">
            <a:noAutofit/>
          </a:bodyPr>
          <a:lstStyle>
            <a:lvl1pPr algn="l">
              <a:defRPr sz="2800" b="1" cap="all">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7E68ECE-59D7-452D-8595-BBB947F3BD2D}" type="slidenum">
              <a:rPr lang="en-US" smtClean="0"/>
              <a:pPr/>
              <a:t>‹#›</a:t>
            </a:fld>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4" name="Footer Placeholder 3"/>
          <p:cNvSpPr>
            <a:spLocks noGrp="1"/>
          </p:cNvSpPr>
          <p:nvPr>
            <p:ph type="ftr" sz="quarter" idx="13"/>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116997008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no curved lines - blue">
    <p:spTree>
      <p:nvGrpSpPr>
        <p:cNvPr id="1" name=""/>
        <p:cNvGrpSpPr/>
        <p:nvPr/>
      </p:nvGrpSpPr>
      <p:grpSpPr>
        <a:xfrm>
          <a:off x="0" y="0"/>
          <a:ext cx="0" cy="0"/>
          <a:chOff x="0" y="0"/>
          <a:chExt cx="0" cy="0"/>
        </a:xfrm>
      </p:grpSpPr>
      <p:sp>
        <p:nvSpPr>
          <p:cNvPr id="13" name="Rectangle 12"/>
          <p:cNvSpPr/>
          <p:nvPr userDrawn="1"/>
        </p:nvSpPr>
        <p:spPr>
          <a:xfrm>
            <a:off x="0" y="0"/>
            <a:ext cx="9144000" cy="114111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426245" y="256358"/>
            <a:ext cx="8184969" cy="753439"/>
          </a:xfrm>
        </p:spPr>
        <p:txBody>
          <a:bodyPr/>
          <a:lstStyle>
            <a:lvl1pPr>
              <a:defRPr>
                <a:solidFill>
                  <a:schemeClr val="accent2"/>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p>
            <a:fld id="{77E68ECE-59D7-452D-8595-BBB947F3BD2D}" type="slidenum">
              <a:rPr lang="en-US" smtClean="0">
                <a:solidFill>
                  <a:srgbClr val="006688"/>
                </a:solidFill>
              </a:rPr>
              <a:pPr/>
              <a:t>‹#›</a:t>
            </a:fld>
            <a:endParaRPr lang="en-US" dirty="0">
              <a:solidFill>
                <a:srgbClr val="006688"/>
              </a:solidFill>
            </a:endParaRPr>
          </a:p>
        </p:txBody>
      </p:sp>
      <p:sp>
        <p:nvSpPr>
          <p:cNvPr id="10" name="Text Placeholder 9"/>
          <p:cNvSpPr>
            <a:spLocks noGrp="1"/>
          </p:cNvSpPr>
          <p:nvPr>
            <p:ph type="body" sz="quarter" idx="12"/>
          </p:nvPr>
        </p:nvSpPr>
        <p:spPr>
          <a:xfrm>
            <a:off x="428264" y="1431925"/>
            <a:ext cx="8185913" cy="2973388"/>
          </a:xfrm>
        </p:spPr>
        <p:txBody>
          <a:bodyPr/>
          <a:lstStyle>
            <a:lvl1pPr>
              <a:lnSpc>
                <a:spcPct val="100000"/>
              </a:lnSpc>
              <a:defRPr>
                <a:solidFill>
                  <a:schemeClr val="tx2"/>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3" name="Footer Placeholder 2"/>
          <p:cNvSpPr>
            <a:spLocks noGrp="1"/>
          </p:cNvSpPr>
          <p:nvPr>
            <p:ph type="ftr" sz="quarter" idx="13"/>
          </p:nvPr>
        </p:nvSpPr>
        <p:spPr/>
        <p:txBody>
          <a:bodyPr/>
          <a:lstStyle/>
          <a:p>
            <a:r>
              <a:rPr lang="fr-FR" dirty="0">
                <a:solidFill>
                  <a:srgbClr val="000000">
                    <a:tint val="75000"/>
                  </a:srgbClr>
                </a:solidFill>
              </a:rPr>
              <a:t>CONSEIL NATIONAL DE RECHERCHES DU CANADA</a:t>
            </a:r>
            <a:endParaRPr lang="en-US" dirty="0">
              <a:solidFill>
                <a:srgbClr val="000000">
                  <a:tint val="75000"/>
                </a:srgbClr>
              </a:solidFill>
            </a:endParaRPr>
          </a:p>
        </p:txBody>
      </p:sp>
    </p:spTree>
    <p:extLst>
      <p:ext uri="{BB962C8B-B14F-4D97-AF65-F5344CB8AC3E}">
        <p14:creationId xmlns:p14="http://schemas.microsoft.com/office/powerpoint/2010/main" val="234298093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no curved lines - blue ">
    <p:bg>
      <p:bgPr>
        <a:solidFill>
          <a:srgbClr val="004466"/>
        </a:solidFill>
        <a:effectLst/>
      </p:bgPr>
    </p:bg>
    <p:spTree>
      <p:nvGrpSpPr>
        <p:cNvPr id="1" name=""/>
        <p:cNvGrpSpPr/>
        <p:nvPr/>
      </p:nvGrpSpPr>
      <p:grpSpPr>
        <a:xfrm>
          <a:off x="0" y="0"/>
          <a:ext cx="0" cy="0"/>
          <a:chOff x="0" y="0"/>
          <a:chExt cx="0" cy="0"/>
        </a:xfrm>
      </p:grpSpPr>
      <p:sp>
        <p:nvSpPr>
          <p:cNvPr id="17" name="Rectangle 16"/>
          <p:cNvSpPr/>
          <p:nvPr userDrawn="1"/>
        </p:nvSpPr>
        <p:spPr>
          <a:xfrm>
            <a:off x="0" y="0"/>
            <a:ext cx="9144000" cy="1141111"/>
          </a:xfrm>
          <a:prstGeom prst="rect">
            <a:avLst/>
          </a:prstGeom>
          <a:solidFill>
            <a:srgbClr val="005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426245" y="256358"/>
            <a:ext cx="8191657" cy="753439"/>
          </a:xfrm>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77E68ECE-59D7-452D-8595-BBB947F3BD2D}" type="slidenum">
              <a:rPr lang="en-US" smtClean="0">
                <a:solidFill>
                  <a:srgbClr val="FFFFFF"/>
                </a:solidFill>
              </a:rPr>
              <a:pPr/>
              <a:t>‹#›</a:t>
            </a:fld>
            <a:endParaRPr lang="en-US" dirty="0">
              <a:solidFill>
                <a:srgbClr val="FFFFFF"/>
              </a:solidFill>
            </a:endParaRPr>
          </a:p>
        </p:txBody>
      </p:sp>
      <p:sp>
        <p:nvSpPr>
          <p:cNvPr id="10" name="Text Placeholder 9"/>
          <p:cNvSpPr>
            <a:spLocks noGrp="1"/>
          </p:cNvSpPr>
          <p:nvPr>
            <p:ph type="body" sz="quarter" idx="12"/>
          </p:nvPr>
        </p:nvSpPr>
        <p:spPr>
          <a:xfrm>
            <a:off x="428265" y="1431925"/>
            <a:ext cx="8185912" cy="2973388"/>
          </a:xfrm>
        </p:spPr>
        <p:txBody>
          <a:bodyPr/>
          <a:lstStyle>
            <a:lvl1pPr>
              <a:defRPr>
                <a:solidFill>
                  <a:schemeClr val="tx2">
                    <a:lumMod val="40000"/>
                    <a:lumOff val="6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3" name="Footer Placeholder 2"/>
          <p:cNvSpPr>
            <a:spLocks noGrp="1"/>
          </p:cNvSpPr>
          <p:nvPr>
            <p:ph type="ftr" sz="quarter" idx="13"/>
          </p:nvPr>
        </p:nvSpPr>
        <p:spPr/>
        <p:txBody>
          <a:bodyPr/>
          <a:lstStyle>
            <a:lvl1pPr>
              <a:defRPr>
                <a:solidFill>
                  <a:schemeClr val="bg1"/>
                </a:solidFill>
              </a:defRPr>
            </a:lvl1pPr>
          </a:lstStyle>
          <a:p>
            <a:r>
              <a:rPr lang="fr-FR" dirty="0">
                <a:solidFill>
                  <a:srgbClr val="FFFFFF"/>
                </a:solidFill>
              </a:rPr>
              <a:t>CONSEIL NATIONAL DE RECHERCHES DU CANADA</a:t>
            </a:r>
            <a:endParaRPr lang="en-US" dirty="0">
              <a:solidFill>
                <a:srgbClr val="FFFFFF"/>
              </a:solidFill>
            </a:endParaRPr>
          </a:p>
        </p:txBody>
      </p:sp>
    </p:spTree>
    <p:extLst>
      <p:ext uri="{BB962C8B-B14F-4D97-AF65-F5344CB8AC3E}">
        <p14:creationId xmlns:p14="http://schemas.microsoft.com/office/powerpoint/2010/main" val="213390948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 blue ">
    <p:bg>
      <p:bgPr>
        <a:solidFill>
          <a:srgbClr val="004466"/>
        </a:solidFill>
        <a:effectLst/>
      </p:bgPr>
    </p:bg>
    <p:spTree>
      <p:nvGrpSpPr>
        <p:cNvPr id="1" name=""/>
        <p:cNvGrpSpPr/>
        <p:nvPr/>
      </p:nvGrpSpPr>
      <p:grpSpPr>
        <a:xfrm>
          <a:off x="0" y="0"/>
          <a:ext cx="0" cy="0"/>
          <a:chOff x="0" y="0"/>
          <a:chExt cx="0" cy="0"/>
        </a:xfrm>
      </p:grpSpPr>
      <p:sp>
        <p:nvSpPr>
          <p:cNvPr id="8" name="Rectangle 7"/>
          <p:cNvSpPr/>
          <p:nvPr userDrawn="1"/>
        </p:nvSpPr>
        <p:spPr>
          <a:xfrm>
            <a:off x="0" y="-1"/>
            <a:ext cx="9144000" cy="1141111"/>
          </a:xfrm>
          <a:prstGeom prst="rect">
            <a:avLst/>
          </a:prstGeom>
          <a:solidFill>
            <a:srgbClr val="005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426245" y="256358"/>
            <a:ext cx="8187931" cy="753439"/>
          </a:xfrm>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77E68ECE-59D7-452D-8595-BBB947F3BD2D}" type="slidenum">
              <a:rPr lang="en-US" smtClean="0">
                <a:solidFill>
                  <a:srgbClr val="FFFFFF"/>
                </a:solidFill>
              </a:rPr>
              <a:pPr/>
              <a:t>‹#›</a:t>
            </a:fld>
            <a:endParaRPr lang="en-US" dirty="0">
              <a:solidFill>
                <a:srgbClr val="FFFFFF"/>
              </a:solidFill>
            </a:endParaRPr>
          </a:p>
        </p:txBody>
      </p:sp>
      <p:sp>
        <p:nvSpPr>
          <p:cNvPr id="6" name="Picture Placeholder 5"/>
          <p:cNvSpPr>
            <a:spLocks noGrp="1"/>
          </p:cNvSpPr>
          <p:nvPr>
            <p:ph type="pic" sz="quarter" idx="12"/>
          </p:nvPr>
        </p:nvSpPr>
        <p:spPr>
          <a:xfrm>
            <a:off x="425450" y="1431925"/>
            <a:ext cx="8188727" cy="3061986"/>
          </a:xfrm>
        </p:spPr>
        <p:txBody>
          <a:bodyPr anchor="ctr"/>
          <a:lstStyle>
            <a:lvl1pPr algn="ctr">
              <a:defRPr>
                <a:solidFill>
                  <a:schemeClr val="bg1">
                    <a:lumMod val="75000"/>
                  </a:schemeClr>
                </a:solidFill>
              </a:defRPr>
            </a:lvl1pPr>
          </a:lstStyle>
          <a:p>
            <a:r>
              <a:rPr lang="en-US" dirty="0"/>
              <a:t>Click icon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3" name="Footer Placeholder 2"/>
          <p:cNvSpPr>
            <a:spLocks noGrp="1"/>
          </p:cNvSpPr>
          <p:nvPr>
            <p:ph type="ftr" sz="quarter" idx="13"/>
          </p:nvPr>
        </p:nvSpPr>
        <p:spPr/>
        <p:txBody>
          <a:bodyPr/>
          <a:lstStyle>
            <a:lvl1pPr>
              <a:defRPr>
                <a:solidFill>
                  <a:schemeClr val="bg1"/>
                </a:solidFill>
              </a:defRPr>
            </a:lvl1pPr>
          </a:lstStyle>
          <a:p>
            <a:r>
              <a:rPr lang="fr-FR" dirty="0">
                <a:solidFill>
                  <a:srgbClr val="FFFFFF"/>
                </a:solidFill>
              </a:rPr>
              <a:t>CONSEIL NATIONAL DE RECHERCHES DU CANADA</a:t>
            </a:r>
            <a:endParaRPr lang="en-US" dirty="0">
              <a:solidFill>
                <a:srgbClr val="FFFFFF"/>
              </a:solidFill>
            </a:endParaRPr>
          </a:p>
        </p:txBody>
      </p:sp>
    </p:spTree>
    <p:extLst>
      <p:ext uri="{BB962C8B-B14F-4D97-AF65-F5344CB8AC3E}">
        <p14:creationId xmlns:p14="http://schemas.microsoft.com/office/powerpoint/2010/main" val="410555367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 blue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5143500"/>
          </a:xfrm>
        </p:spPr>
        <p:txBody>
          <a:bodyPr anchor="ctr">
            <a:normAutofit/>
          </a:bodyPr>
          <a:lstStyle>
            <a:lvl1pPr marL="0" indent="0" algn="ctr">
              <a:buNone/>
              <a:defRPr sz="14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hasCustomPrompt="1"/>
          </p:nvPr>
        </p:nvSpPr>
        <p:spPr>
          <a:xfrm>
            <a:off x="875059" y="1170432"/>
            <a:ext cx="2028497" cy="2650353"/>
          </a:xfrm>
        </p:spPr>
        <p:txBody>
          <a:bodyPr anchor="ctr">
            <a:normAutofit/>
          </a:bodyPr>
          <a:lstStyle>
            <a:lvl1pPr algn="l">
              <a:defRPr sz="2000" b="1">
                <a:solidFill>
                  <a:schemeClr val="bg1"/>
                </a:solidFill>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735AFF2F-A477-40DD-9D5D-27D2519027E7}" type="slidenum">
              <a:rPr lang="en-US" smtClean="0">
                <a:solidFill>
                  <a:srgbClr val="FFFFFF"/>
                </a:solidFill>
              </a:rPr>
              <a:pPr/>
              <a:t>‹#›</a:t>
            </a:fld>
            <a:endParaRPr lang="en-US"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4" name="Footer Placeholder 3"/>
          <p:cNvSpPr>
            <a:spLocks noGrp="1"/>
          </p:cNvSpPr>
          <p:nvPr>
            <p:ph type="ftr" sz="quarter" idx="13"/>
          </p:nvPr>
        </p:nvSpPr>
        <p:spPr/>
        <p:txBody>
          <a:bodyPr/>
          <a:lstStyle>
            <a:lvl1pPr>
              <a:defRPr>
                <a:solidFill>
                  <a:schemeClr val="bg1"/>
                </a:solidFill>
              </a:defRPr>
            </a:lvl1pPr>
          </a:lstStyle>
          <a:p>
            <a:r>
              <a:rPr lang="fr-FR" dirty="0">
                <a:solidFill>
                  <a:srgbClr val="FFFFFF"/>
                </a:solidFill>
              </a:rPr>
              <a:t>CONSEIL NATIONAL DE RECHERCHES DU CANADA</a:t>
            </a:r>
            <a:endParaRPr lang="en-US" dirty="0">
              <a:solidFill>
                <a:srgbClr val="FFFFFF"/>
              </a:solidFill>
            </a:endParaRPr>
          </a:p>
        </p:txBody>
      </p:sp>
    </p:spTree>
    <p:extLst>
      <p:ext uri="{BB962C8B-B14F-4D97-AF65-F5344CB8AC3E}">
        <p14:creationId xmlns:p14="http://schemas.microsoft.com/office/powerpoint/2010/main" val="177147504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 blue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5143500"/>
          </a:xfrm>
        </p:spPr>
        <p:txBody>
          <a:bodyPr anchor="ctr">
            <a:normAutofit/>
          </a:bodyPr>
          <a:lstStyle>
            <a:lvl1pPr marL="0" indent="0" algn="ctr">
              <a:buNone/>
              <a:defRPr sz="14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735AFF2F-A477-40DD-9D5D-27D2519027E7}" type="slidenum">
              <a:rPr lang="en-US" smtClean="0">
                <a:solidFill>
                  <a:srgbClr val="FFFFFF"/>
                </a:solidFill>
              </a:rPr>
              <a:pPr/>
              <a:t>‹#›</a:t>
            </a:fld>
            <a:endParaRPr lang="en-US"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2" name="Footer Placeholder 1"/>
          <p:cNvSpPr>
            <a:spLocks noGrp="1"/>
          </p:cNvSpPr>
          <p:nvPr>
            <p:ph type="ftr" sz="quarter" idx="13"/>
          </p:nvPr>
        </p:nvSpPr>
        <p:spPr/>
        <p:txBody>
          <a:bodyPr/>
          <a:lstStyle>
            <a:lvl1pPr>
              <a:defRPr>
                <a:solidFill>
                  <a:schemeClr val="bg1"/>
                </a:solidFill>
              </a:defRPr>
            </a:lvl1pPr>
          </a:lstStyle>
          <a:p>
            <a:r>
              <a:rPr lang="fr-FR" dirty="0">
                <a:solidFill>
                  <a:srgbClr val="FFFFFF"/>
                </a:solidFill>
              </a:rPr>
              <a:t>CONSEIL NATIONAL DE RECHERCHES DU CANADA</a:t>
            </a:r>
            <a:endParaRPr lang="en-US" dirty="0">
              <a:solidFill>
                <a:srgbClr val="FFFFFF"/>
              </a:solidFill>
            </a:endParaRPr>
          </a:p>
        </p:txBody>
      </p:sp>
    </p:spTree>
    <p:extLst>
      <p:ext uri="{BB962C8B-B14F-4D97-AF65-F5344CB8AC3E}">
        <p14:creationId xmlns:p14="http://schemas.microsoft.com/office/powerpoint/2010/main" val="170729049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blue ">
    <p:bg>
      <p:bgPr>
        <a:solidFill>
          <a:srgbClr val="004466"/>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solidFill>
                  <a:schemeClr val="bg1"/>
                </a:solidFill>
              </a:defRPr>
            </a:lvl1pPr>
          </a:lstStyle>
          <a:p>
            <a:fld id="{77E68ECE-59D7-452D-8595-BBB947F3BD2D}" type="slidenum">
              <a:rPr lang="en-US" smtClean="0">
                <a:solidFill>
                  <a:srgbClr val="FFFFFF"/>
                </a:solidFill>
              </a:rPr>
              <a:pPr/>
              <a:t>‹#›</a:t>
            </a:fld>
            <a:endParaRPr lang="en-US" dirty="0">
              <a:solidFill>
                <a:srgbClr val="FFFFFF"/>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2" name="Footer Placeholder 1"/>
          <p:cNvSpPr>
            <a:spLocks noGrp="1"/>
          </p:cNvSpPr>
          <p:nvPr>
            <p:ph type="ftr" sz="quarter" idx="12"/>
          </p:nvPr>
        </p:nvSpPr>
        <p:spPr/>
        <p:txBody>
          <a:bodyPr/>
          <a:lstStyle>
            <a:lvl1pPr>
              <a:defRPr>
                <a:solidFill>
                  <a:schemeClr val="bg1"/>
                </a:solidFill>
              </a:defRPr>
            </a:lvl1pPr>
          </a:lstStyle>
          <a:p>
            <a:r>
              <a:rPr lang="fr-FR" dirty="0">
                <a:solidFill>
                  <a:srgbClr val="FFFFFF"/>
                </a:solidFill>
              </a:rPr>
              <a:t>CONSEIL NATIONAL DE RECHERCHES DU CANADA</a:t>
            </a:r>
            <a:endParaRPr lang="en-US" dirty="0">
              <a:solidFill>
                <a:srgbClr val="FFFFFF"/>
              </a:solidFill>
            </a:endParaRPr>
          </a:p>
        </p:txBody>
      </p:sp>
    </p:spTree>
    <p:extLst>
      <p:ext uri="{BB962C8B-B14F-4D97-AF65-F5344CB8AC3E}">
        <p14:creationId xmlns:p14="http://schemas.microsoft.com/office/powerpoint/2010/main" val="76772792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
    <p:bg>
      <p:bgPr>
        <a:solidFill>
          <a:srgbClr val="004466"/>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7E68ECE-59D7-452D-8595-BBB947F3BD2D}" type="slidenum">
              <a:rPr lang="en-US" smtClean="0">
                <a:solidFill>
                  <a:srgbClr val="006688"/>
                </a:solidFill>
              </a:rPr>
              <a:pPr/>
              <a:t>‹#›</a:t>
            </a:fld>
            <a:endParaRPr lang="en-US" dirty="0">
              <a:solidFill>
                <a:srgbClr val="006688"/>
              </a:solidFill>
            </a:endParaRPr>
          </a:p>
        </p:txBody>
      </p:sp>
      <p:sp>
        <p:nvSpPr>
          <p:cNvPr id="3" name="Media Placeholder 2"/>
          <p:cNvSpPr>
            <a:spLocks noGrp="1"/>
          </p:cNvSpPr>
          <p:nvPr>
            <p:ph type="media" sz="quarter" idx="12"/>
          </p:nvPr>
        </p:nvSpPr>
        <p:spPr>
          <a:xfrm>
            <a:off x="0" y="0"/>
            <a:ext cx="9144000" cy="5143500"/>
          </a:xfrm>
        </p:spPr>
        <p:txBody>
          <a:bodyPr anchor="ctr"/>
          <a:lstStyle>
            <a:lvl1pPr algn="ctr">
              <a:defRPr>
                <a:solidFill>
                  <a:schemeClr val="tx2">
                    <a:lumMod val="40000"/>
                    <a:lumOff val="60000"/>
                  </a:schemeClr>
                </a:solidFill>
              </a:defRPr>
            </a:lvl1pPr>
          </a:lstStyle>
          <a:p>
            <a:r>
              <a:rPr lang="en-US" dirty="0"/>
              <a:t>Click icon to add media</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2" name="Footer Placeholder 1"/>
          <p:cNvSpPr>
            <a:spLocks noGrp="1"/>
          </p:cNvSpPr>
          <p:nvPr>
            <p:ph type="ftr" sz="quarter" idx="13"/>
          </p:nvPr>
        </p:nvSpPr>
        <p:spPr/>
        <p:txBody>
          <a:bodyPr/>
          <a:lstStyle>
            <a:lvl1pPr>
              <a:defRPr>
                <a:solidFill>
                  <a:schemeClr val="bg1"/>
                </a:solidFill>
              </a:defRPr>
            </a:lvl1pPr>
          </a:lstStyle>
          <a:p>
            <a:r>
              <a:rPr lang="fr-FR" dirty="0">
                <a:solidFill>
                  <a:srgbClr val="FFFFFF"/>
                </a:solidFill>
              </a:rPr>
              <a:t>CONSEIL NATIONAL DE RECHERCHES DU CANADA</a:t>
            </a:r>
            <a:endParaRPr lang="en-US" dirty="0">
              <a:solidFill>
                <a:srgbClr val="FFFFFF"/>
              </a:solidFill>
            </a:endParaRPr>
          </a:p>
        </p:txBody>
      </p:sp>
    </p:spTree>
    <p:extLst>
      <p:ext uri="{BB962C8B-B14F-4D97-AF65-F5344CB8AC3E}">
        <p14:creationId xmlns:p14="http://schemas.microsoft.com/office/powerpoint/2010/main" val="58629440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48842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End - blu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5450" y="1706136"/>
            <a:ext cx="5642841" cy="1102519"/>
          </a:xfrm>
        </p:spPr>
        <p:txBody>
          <a:bodyPr lIns="0" tIns="0" rIns="0" bIns="0" anchor="b">
            <a:noAutofit/>
          </a:bodyPr>
          <a:lstStyle>
            <a:lvl1pPr algn="l">
              <a:defRPr sz="4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25450" y="2914650"/>
            <a:ext cx="5179343" cy="1314450"/>
          </a:xfrm>
        </p:spPr>
        <p:txBody>
          <a:bodyPr lIns="0" tIns="0" rIns="0" bIns="0">
            <a:noAutofit/>
          </a:bodyPr>
          <a:lstStyle>
            <a:lvl1pPr marL="0" indent="0" algn="l">
              <a:buNone/>
              <a:defRPr sz="1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25449" y="190408"/>
            <a:ext cx="941877" cy="148224"/>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6646" y="189780"/>
            <a:ext cx="1550398" cy="141323"/>
          </a:xfrm>
          <a:prstGeom prst="rect">
            <a:avLst/>
          </a:prstGeom>
        </p:spPr>
      </p:pic>
    </p:spTree>
    <p:extLst>
      <p:ext uri="{BB962C8B-B14F-4D97-AF65-F5344CB8AC3E}">
        <p14:creationId xmlns:p14="http://schemas.microsoft.com/office/powerpoint/2010/main" val="110640963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no curved lines - blue">
    <p:spTree>
      <p:nvGrpSpPr>
        <p:cNvPr id="1" name=""/>
        <p:cNvGrpSpPr/>
        <p:nvPr/>
      </p:nvGrpSpPr>
      <p:grpSpPr>
        <a:xfrm>
          <a:off x="0" y="0"/>
          <a:ext cx="0" cy="0"/>
          <a:chOff x="0" y="0"/>
          <a:chExt cx="0" cy="0"/>
        </a:xfrm>
      </p:grpSpPr>
      <p:sp>
        <p:nvSpPr>
          <p:cNvPr id="13" name="Rectangle 12"/>
          <p:cNvSpPr/>
          <p:nvPr userDrawn="1"/>
        </p:nvSpPr>
        <p:spPr>
          <a:xfrm>
            <a:off x="0" y="0"/>
            <a:ext cx="9144000" cy="114111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p:cNvSpPr>
            <a:spLocks noGrp="1"/>
          </p:cNvSpPr>
          <p:nvPr>
            <p:ph type="title"/>
          </p:nvPr>
        </p:nvSpPr>
        <p:spPr>
          <a:xfrm>
            <a:off x="426245" y="256358"/>
            <a:ext cx="8184969" cy="753439"/>
          </a:xfrm>
        </p:spPr>
        <p:txBody>
          <a:bodyPr/>
          <a:lstStyle>
            <a:lvl1pPr>
              <a:defRPr>
                <a:solidFill>
                  <a:schemeClr val="accent2"/>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p>
            <a:fld id="{77E68ECE-59D7-452D-8595-BBB947F3BD2D}" type="slidenum">
              <a:rPr lang="en-US" smtClean="0"/>
              <a:pPr/>
              <a:t>‹#›</a:t>
            </a:fld>
            <a:endParaRPr lang="en-US" dirty="0"/>
          </a:p>
        </p:txBody>
      </p:sp>
      <p:sp>
        <p:nvSpPr>
          <p:cNvPr id="10" name="Text Placeholder 9"/>
          <p:cNvSpPr>
            <a:spLocks noGrp="1"/>
          </p:cNvSpPr>
          <p:nvPr>
            <p:ph type="body" sz="quarter" idx="12"/>
          </p:nvPr>
        </p:nvSpPr>
        <p:spPr>
          <a:xfrm>
            <a:off x="428264" y="1431925"/>
            <a:ext cx="8185913" cy="2973388"/>
          </a:xfrm>
        </p:spPr>
        <p:txBody>
          <a:bodyPr/>
          <a:lstStyle>
            <a:lvl1pPr>
              <a:lnSpc>
                <a:spcPct val="100000"/>
              </a:lnSpc>
              <a:defRPr>
                <a:solidFill>
                  <a:schemeClr val="tx2"/>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3" name="Footer Placeholder 2"/>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185841681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no curved lines - blue ">
    <p:bg>
      <p:bgPr>
        <a:solidFill>
          <a:srgbClr val="004466"/>
        </a:solidFill>
        <a:effectLst/>
      </p:bgPr>
    </p:bg>
    <p:spTree>
      <p:nvGrpSpPr>
        <p:cNvPr id="1" name=""/>
        <p:cNvGrpSpPr/>
        <p:nvPr/>
      </p:nvGrpSpPr>
      <p:grpSpPr>
        <a:xfrm>
          <a:off x="0" y="0"/>
          <a:ext cx="0" cy="0"/>
          <a:chOff x="0" y="0"/>
          <a:chExt cx="0" cy="0"/>
        </a:xfrm>
      </p:grpSpPr>
      <p:sp>
        <p:nvSpPr>
          <p:cNvPr id="17" name="Rectangle 16"/>
          <p:cNvSpPr/>
          <p:nvPr userDrawn="1"/>
        </p:nvSpPr>
        <p:spPr>
          <a:xfrm>
            <a:off x="0" y="0"/>
            <a:ext cx="9144000" cy="1141111"/>
          </a:xfrm>
          <a:prstGeom prst="rect">
            <a:avLst/>
          </a:prstGeom>
          <a:solidFill>
            <a:srgbClr val="005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p:cNvSpPr>
            <a:spLocks noGrp="1"/>
          </p:cNvSpPr>
          <p:nvPr>
            <p:ph type="title"/>
          </p:nvPr>
        </p:nvSpPr>
        <p:spPr>
          <a:xfrm>
            <a:off x="426245" y="256358"/>
            <a:ext cx="8191657" cy="753439"/>
          </a:xfrm>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77E68ECE-59D7-452D-8595-BBB947F3BD2D}" type="slidenum">
              <a:rPr lang="en-US" smtClean="0"/>
              <a:pPr/>
              <a:t>‹#›</a:t>
            </a:fld>
            <a:endParaRPr lang="en-US" dirty="0"/>
          </a:p>
        </p:txBody>
      </p:sp>
      <p:sp>
        <p:nvSpPr>
          <p:cNvPr id="10" name="Text Placeholder 9"/>
          <p:cNvSpPr>
            <a:spLocks noGrp="1"/>
          </p:cNvSpPr>
          <p:nvPr>
            <p:ph type="body" sz="quarter" idx="12"/>
          </p:nvPr>
        </p:nvSpPr>
        <p:spPr>
          <a:xfrm>
            <a:off x="428265" y="1431925"/>
            <a:ext cx="8185912" cy="2973388"/>
          </a:xfrm>
        </p:spPr>
        <p:txBody>
          <a:bodyPr/>
          <a:lstStyle>
            <a:lvl1pPr>
              <a:defRPr>
                <a:solidFill>
                  <a:schemeClr val="tx2">
                    <a:lumMod val="40000"/>
                    <a:lumOff val="6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3" name="Footer Placeholder 2"/>
          <p:cNvSpPr>
            <a:spLocks noGrp="1"/>
          </p:cNvSpPr>
          <p:nvPr>
            <p:ph type="ftr" sz="quarter" idx="13"/>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47522752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 blue ">
    <p:bg>
      <p:bgPr>
        <a:solidFill>
          <a:srgbClr val="004466"/>
        </a:solidFill>
        <a:effectLst/>
      </p:bgPr>
    </p:bg>
    <p:spTree>
      <p:nvGrpSpPr>
        <p:cNvPr id="1" name=""/>
        <p:cNvGrpSpPr/>
        <p:nvPr/>
      </p:nvGrpSpPr>
      <p:grpSpPr>
        <a:xfrm>
          <a:off x="0" y="0"/>
          <a:ext cx="0" cy="0"/>
          <a:chOff x="0" y="0"/>
          <a:chExt cx="0" cy="0"/>
        </a:xfrm>
      </p:grpSpPr>
      <p:sp>
        <p:nvSpPr>
          <p:cNvPr id="8" name="Rectangle 7"/>
          <p:cNvSpPr/>
          <p:nvPr userDrawn="1"/>
        </p:nvSpPr>
        <p:spPr>
          <a:xfrm>
            <a:off x="0" y="-1"/>
            <a:ext cx="9144000" cy="1141111"/>
          </a:xfrm>
          <a:prstGeom prst="rect">
            <a:avLst/>
          </a:prstGeom>
          <a:solidFill>
            <a:srgbClr val="005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p:cNvSpPr>
            <a:spLocks noGrp="1"/>
          </p:cNvSpPr>
          <p:nvPr>
            <p:ph type="title"/>
          </p:nvPr>
        </p:nvSpPr>
        <p:spPr>
          <a:xfrm>
            <a:off x="426245" y="256358"/>
            <a:ext cx="8187931" cy="753439"/>
          </a:xfrm>
        </p:spPr>
        <p:txBody>
          <a:bodyPr/>
          <a:lstStyle>
            <a:lvl1pPr>
              <a:defRPr>
                <a:solidFill>
                  <a:schemeClr val="bg1"/>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77E68ECE-59D7-452D-8595-BBB947F3BD2D}" type="slidenum">
              <a:rPr lang="en-US" smtClean="0"/>
              <a:pPr/>
              <a:t>‹#›</a:t>
            </a:fld>
            <a:endParaRPr lang="en-US" dirty="0"/>
          </a:p>
        </p:txBody>
      </p:sp>
      <p:sp>
        <p:nvSpPr>
          <p:cNvPr id="6" name="Picture Placeholder 5"/>
          <p:cNvSpPr>
            <a:spLocks noGrp="1"/>
          </p:cNvSpPr>
          <p:nvPr>
            <p:ph type="pic" sz="quarter" idx="12"/>
          </p:nvPr>
        </p:nvSpPr>
        <p:spPr>
          <a:xfrm>
            <a:off x="425450" y="1431925"/>
            <a:ext cx="8188727" cy="3061986"/>
          </a:xfrm>
        </p:spPr>
        <p:txBody>
          <a:bodyPr anchor="ctr"/>
          <a:lstStyle>
            <a:lvl1pPr algn="ctr">
              <a:defRPr>
                <a:solidFill>
                  <a:schemeClr val="bg1">
                    <a:lumMod val="75000"/>
                  </a:schemeClr>
                </a:solidFill>
              </a:defRPr>
            </a:lvl1pPr>
          </a:lstStyle>
          <a:p>
            <a:r>
              <a:rPr lang="en-US" dirty="0"/>
              <a:t>Click icon to add picture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3" name="Footer Placeholder 2"/>
          <p:cNvSpPr>
            <a:spLocks noGrp="1"/>
          </p:cNvSpPr>
          <p:nvPr>
            <p:ph type="ftr" sz="quarter" idx="13"/>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15414196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 blue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5143500"/>
          </a:xfrm>
        </p:spPr>
        <p:txBody>
          <a:bodyPr anchor="ctr">
            <a:normAutofit/>
          </a:bodyPr>
          <a:lstStyle>
            <a:lvl1pPr marL="0" indent="0" algn="ctr">
              <a:buNone/>
              <a:defRPr sz="14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hasCustomPrompt="1"/>
          </p:nvPr>
        </p:nvSpPr>
        <p:spPr>
          <a:xfrm>
            <a:off x="875059" y="1170432"/>
            <a:ext cx="2028497" cy="2650353"/>
          </a:xfrm>
        </p:spPr>
        <p:txBody>
          <a:bodyPr anchor="ctr">
            <a:normAutofit/>
          </a:bodyPr>
          <a:lstStyle>
            <a:lvl1pPr algn="l">
              <a:defRPr sz="2000" b="1">
                <a:solidFill>
                  <a:schemeClr val="bg1"/>
                </a:solidFill>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735AFF2F-A477-40DD-9D5D-27D2519027E7}" type="slidenum">
              <a:rPr lang="en-US" smtClean="0"/>
              <a:pPr/>
              <a:t>‹#›</a:t>
            </a:fld>
            <a:endParaRPr lang="en-US" dirty="0"/>
          </a:p>
        </p:txBody>
      </p:sp>
      <p:sp>
        <p:nvSpPr>
          <p:cNvPr id="4" name="Footer Placeholder 3"/>
          <p:cNvSpPr>
            <a:spLocks noGrp="1"/>
          </p:cNvSpPr>
          <p:nvPr>
            <p:ph type="ftr" sz="quarter" idx="13"/>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428695585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 blue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5143500"/>
          </a:xfrm>
        </p:spPr>
        <p:txBody>
          <a:bodyPr anchor="ctr">
            <a:normAutofit/>
          </a:bodyPr>
          <a:lstStyle>
            <a:lvl1pPr marL="0" indent="0" algn="ctr">
              <a:buNone/>
              <a:defRPr sz="14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735AFF2F-A477-40DD-9D5D-27D2519027E7}"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2" name="Footer Placeholder 1"/>
          <p:cNvSpPr>
            <a:spLocks noGrp="1"/>
          </p:cNvSpPr>
          <p:nvPr>
            <p:ph type="ftr" sz="quarter" idx="13"/>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92607983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 blue ">
    <p:bg>
      <p:bgPr>
        <a:solidFill>
          <a:srgbClr val="004466"/>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solidFill>
                  <a:schemeClr val="bg1"/>
                </a:solidFill>
              </a:defRPr>
            </a:lvl1pPr>
          </a:lstStyle>
          <a:p>
            <a:fld id="{77E68ECE-59D7-452D-8595-BBB947F3BD2D}" type="slidenum">
              <a:rPr lang="en-US" smtClean="0"/>
              <a:pPr/>
              <a:t>‹#›</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2" name="Footer Placeholder 1"/>
          <p:cNvSpPr>
            <a:spLocks noGrp="1"/>
          </p:cNvSpPr>
          <p:nvPr>
            <p:ph type="ftr" sz="quarter" idx="12"/>
          </p:nvPr>
        </p:nvSpPr>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38855669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246" y="256358"/>
            <a:ext cx="6891768" cy="753439"/>
          </a:xfrm>
          <a:prstGeom prst="rect">
            <a:avLst/>
          </a:prstGeom>
        </p:spPr>
        <p:txBody>
          <a:bodyPr vert="horz" lIns="0" tIns="0" rIns="0" bIns="0" rtlCol="0" anchor="b">
            <a:noAutofit/>
          </a:bodyPr>
          <a:lstStyle/>
          <a:p>
            <a:r>
              <a:rPr lang="en-US" dirty="0"/>
              <a:t>Click to edit Master title style</a:t>
            </a:r>
          </a:p>
        </p:txBody>
      </p:sp>
      <p:sp>
        <p:nvSpPr>
          <p:cNvPr id="3" name="Text Placeholder 2"/>
          <p:cNvSpPr>
            <a:spLocks noGrp="1"/>
          </p:cNvSpPr>
          <p:nvPr>
            <p:ph type="body" idx="1"/>
          </p:nvPr>
        </p:nvSpPr>
        <p:spPr>
          <a:xfrm>
            <a:off x="426246" y="1431925"/>
            <a:ext cx="6891768" cy="316269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86800" y="4767263"/>
            <a:ext cx="457200" cy="273844"/>
          </a:xfrm>
          <a:prstGeom prst="rect">
            <a:avLst/>
          </a:prstGeom>
        </p:spPr>
        <p:txBody>
          <a:bodyPr vert="horz" lIns="91440" tIns="45720" rIns="91440" bIns="45720" rtlCol="0" anchor="ctr"/>
          <a:lstStyle>
            <a:lvl1pPr algn="l">
              <a:defRPr sz="900">
                <a:solidFill>
                  <a:schemeClr val="accent2"/>
                </a:solidFill>
                <a:latin typeface="Arial" panose="020B0604020202020204" pitchFamily="34" charset="0"/>
                <a:cs typeface="Arial" panose="020B0604020202020204" pitchFamily="34" charset="0"/>
              </a:defRPr>
            </a:lvl1pPr>
          </a:lstStyle>
          <a:p>
            <a:fld id="{77E68ECE-59D7-452D-8595-BBB947F3BD2D}" type="slidenum">
              <a:rPr lang="en-US" smtClean="0"/>
              <a:pPr/>
              <a:t>‹#›</a:t>
            </a:fld>
            <a:endParaRPr lang="en-US" dirty="0"/>
          </a:p>
        </p:txBody>
      </p:sp>
      <p:sp>
        <p:nvSpPr>
          <p:cNvPr id="4" name="Footer Placeholder 3"/>
          <p:cNvSpPr>
            <a:spLocks noGrp="1"/>
          </p:cNvSpPr>
          <p:nvPr>
            <p:ph type="ftr" sz="quarter" idx="3"/>
          </p:nvPr>
        </p:nvSpPr>
        <p:spPr>
          <a:xfrm>
            <a:off x="325948" y="4767263"/>
            <a:ext cx="5662117" cy="274637"/>
          </a:xfrm>
          <a:prstGeom prst="rect">
            <a:avLst/>
          </a:prstGeom>
        </p:spPr>
        <p:txBody>
          <a:bodyPr vert="horz" lIns="91440" tIns="45720" rIns="91440" bIns="45720" rtlCol="0" anchor="ctr"/>
          <a:lstStyle>
            <a:lvl1pPr algn="l">
              <a:defRPr sz="800" b="1">
                <a:solidFill>
                  <a:schemeClr val="tx1">
                    <a:tint val="75000"/>
                  </a:schemeClr>
                </a:solidFill>
              </a:defRPr>
            </a:lvl1pPr>
          </a:lstStyle>
          <a:p>
            <a:endParaRPr lang="en-US" dirty="0"/>
          </a:p>
        </p:txBody>
      </p:sp>
    </p:spTree>
    <p:extLst>
      <p:ext uri="{BB962C8B-B14F-4D97-AF65-F5344CB8AC3E}">
        <p14:creationId xmlns:p14="http://schemas.microsoft.com/office/powerpoint/2010/main" val="1596477280"/>
      </p:ext>
    </p:extLst>
  </p:cSld>
  <p:clrMap bg1="lt1" tx1="dk1" bg2="lt2" tx2="dk2" accent1="accent1" accent2="accent2" accent3="accent3" accent4="accent4" accent5="accent5" accent6="accent6" hlink="hlink" folHlink="folHlink"/>
  <p:sldLayoutIdLst>
    <p:sldLayoutId id="2147483737" r:id="rId1"/>
    <p:sldLayoutId id="2147483733" r:id="rId2"/>
    <p:sldLayoutId id="2147483736" r:id="rId3"/>
    <p:sldLayoutId id="2147483717" r:id="rId4"/>
    <p:sldLayoutId id="2147483690" r:id="rId5"/>
    <p:sldLayoutId id="2147483691" r:id="rId6"/>
    <p:sldLayoutId id="2147483701" r:id="rId7"/>
    <p:sldLayoutId id="2147483734" r:id="rId8"/>
    <p:sldLayoutId id="2147483699" r:id="rId9"/>
    <p:sldLayoutId id="2147483732" r:id="rId10"/>
    <p:sldLayoutId id="2147483735" r:id="rId11"/>
    <p:sldLayoutId id="2147483700" r:id="rId12"/>
    <p:sldLayoutId id="2147483781" r:id="rId13"/>
  </p:sldLayoutIdLst>
  <p:transition>
    <p:fade/>
  </p:transition>
  <p:hf hdr="0" ftr="0" dt="0"/>
  <p:txStyles>
    <p:titleStyle>
      <a:lvl1pPr algn="l" defTabSz="914400" rtl="0" eaLnBrk="1" latinLnBrk="0" hangingPunct="1">
        <a:spcBef>
          <a:spcPct val="0"/>
        </a:spcBef>
        <a:buNone/>
        <a:defRPr sz="2800" b="1" kern="1200">
          <a:solidFill>
            <a:schemeClr val="accent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200"/>
        </a:spcBef>
        <a:spcAft>
          <a:spcPts val="600"/>
        </a:spcAft>
        <a:buFont typeface="Arial" panose="020B0604020202020204" pitchFamily="34" charset="0"/>
        <a:buNone/>
        <a:defRPr sz="17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700" kern="1200">
          <a:solidFill>
            <a:srgbClr val="3B495A"/>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600"/>
        </a:spcBef>
        <a:spcAft>
          <a:spcPts val="600"/>
        </a:spcAft>
        <a:buFont typeface="Arial" panose="020B0604020202020204" pitchFamily="34" charset="0"/>
        <a:buChar char="•"/>
        <a:defRPr sz="1700" kern="1200">
          <a:solidFill>
            <a:srgbClr val="3B495A"/>
          </a:solidFill>
          <a:latin typeface="Arial" panose="020B0604020202020204" pitchFamily="34" charset="0"/>
          <a:ea typeface="+mn-ea"/>
          <a:cs typeface="Arial" panose="020B0604020202020204" pitchFamily="34" charset="0"/>
        </a:defRPr>
      </a:lvl3pPr>
      <a:lvl4pPr marL="571500" indent="-228600" algn="l" defTabSz="914400" rtl="0" eaLnBrk="1" latinLnBrk="0" hangingPunct="1">
        <a:lnSpc>
          <a:spcPct val="100000"/>
        </a:lnSpc>
        <a:spcBef>
          <a:spcPts val="600"/>
        </a:spcBef>
        <a:spcAft>
          <a:spcPts val="0"/>
        </a:spcAft>
        <a:buFont typeface="Arial" panose="020B0604020202020204" pitchFamily="34" charset="0"/>
        <a:buChar char="•"/>
        <a:defRPr sz="1400" kern="1200">
          <a:solidFill>
            <a:srgbClr val="3B495A"/>
          </a:solidFill>
          <a:latin typeface="Arial" panose="020B0604020202020204" pitchFamily="34" charset="0"/>
          <a:ea typeface="+mn-ea"/>
          <a:cs typeface="Arial" panose="020B0604020202020204" pitchFamily="34" charset="0"/>
        </a:defRPr>
      </a:lvl4pPr>
      <a:lvl5pPr marL="1027113" indent="-228600" algn="l" defTabSz="914400" rtl="0" eaLnBrk="1" latinLnBrk="0" hangingPunct="1">
        <a:lnSpc>
          <a:spcPct val="100000"/>
        </a:lnSpc>
        <a:spcBef>
          <a:spcPts val="600"/>
        </a:spcBef>
        <a:spcAft>
          <a:spcPts val="0"/>
        </a:spcAft>
        <a:buFont typeface="Arial" panose="020B0604020202020204" pitchFamily="34" charset="0"/>
        <a:buChar char="•"/>
        <a:defRPr sz="1400" kern="1200">
          <a:solidFill>
            <a:srgbClr val="3B495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246" y="256358"/>
            <a:ext cx="6891768" cy="753439"/>
          </a:xfrm>
          <a:prstGeom prst="rect">
            <a:avLst/>
          </a:prstGeom>
        </p:spPr>
        <p:txBody>
          <a:bodyPr vert="horz" lIns="0" tIns="0" rIns="0" bIns="0" rtlCol="0" anchor="b">
            <a:noAutofit/>
          </a:bodyPr>
          <a:lstStyle/>
          <a:p>
            <a:r>
              <a:rPr lang="en-US" dirty="0"/>
              <a:t>Click to edit Master title style</a:t>
            </a:r>
          </a:p>
        </p:txBody>
      </p:sp>
      <p:sp>
        <p:nvSpPr>
          <p:cNvPr id="3" name="Text Placeholder 2"/>
          <p:cNvSpPr>
            <a:spLocks noGrp="1"/>
          </p:cNvSpPr>
          <p:nvPr>
            <p:ph type="body" idx="1"/>
          </p:nvPr>
        </p:nvSpPr>
        <p:spPr>
          <a:xfrm>
            <a:off x="426246" y="1431925"/>
            <a:ext cx="6891768" cy="316269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86800" y="4767263"/>
            <a:ext cx="457200" cy="273844"/>
          </a:xfrm>
          <a:prstGeom prst="rect">
            <a:avLst/>
          </a:prstGeom>
        </p:spPr>
        <p:txBody>
          <a:bodyPr vert="horz" lIns="91440" tIns="45720" rIns="91440" bIns="45720" rtlCol="0" anchor="ctr"/>
          <a:lstStyle>
            <a:lvl1pPr algn="l">
              <a:defRPr sz="900">
                <a:solidFill>
                  <a:schemeClr val="accent2"/>
                </a:solidFill>
                <a:latin typeface="Arial" panose="020B0604020202020204" pitchFamily="34" charset="0"/>
                <a:cs typeface="Arial" panose="020B0604020202020204" pitchFamily="34" charset="0"/>
              </a:defRPr>
            </a:lvl1pPr>
          </a:lstStyle>
          <a:p>
            <a:fld id="{77E68ECE-59D7-452D-8595-BBB947F3BD2D}" type="slidenum">
              <a:rPr lang="en-US" smtClean="0">
                <a:solidFill>
                  <a:srgbClr val="006688"/>
                </a:solidFill>
              </a:rPr>
              <a:pPr/>
              <a:t>‹#›</a:t>
            </a:fld>
            <a:endParaRPr lang="en-US" dirty="0">
              <a:solidFill>
                <a:srgbClr val="006688"/>
              </a:solidFill>
            </a:endParaRPr>
          </a:p>
        </p:txBody>
      </p:sp>
      <p:sp>
        <p:nvSpPr>
          <p:cNvPr id="4" name="Footer Placeholder 3"/>
          <p:cNvSpPr>
            <a:spLocks noGrp="1"/>
          </p:cNvSpPr>
          <p:nvPr>
            <p:ph type="ftr" sz="quarter" idx="3"/>
          </p:nvPr>
        </p:nvSpPr>
        <p:spPr>
          <a:xfrm>
            <a:off x="325948" y="4767263"/>
            <a:ext cx="5662117" cy="274637"/>
          </a:xfrm>
          <a:prstGeom prst="rect">
            <a:avLst/>
          </a:prstGeom>
        </p:spPr>
        <p:txBody>
          <a:bodyPr vert="horz" lIns="91440" tIns="45720" rIns="91440" bIns="45720" rtlCol="0" anchor="ctr"/>
          <a:lstStyle>
            <a:lvl1pPr algn="l">
              <a:defRPr sz="800" b="1">
                <a:solidFill>
                  <a:schemeClr val="tx1">
                    <a:tint val="75000"/>
                  </a:schemeClr>
                </a:solidFill>
              </a:defRPr>
            </a:lvl1pPr>
          </a:lstStyle>
          <a:p>
            <a:r>
              <a:rPr lang="fr-FR" dirty="0">
                <a:solidFill>
                  <a:srgbClr val="000000">
                    <a:tint val="75000"/>
                  </a:srgbClr>
                </a:solidFill>
              </a:rPr>
              <a:t>CONSEIL NATIONAL DE RECHERCHES DU CANADA</a:t>
            </a:r>
            <a:endParaRPr lang="en-US" dirty="0">
              <a:solidFill>
                <a:srgbClr val="000000">
                  <a:tint val="75000"/>
                </a:srgbClr>
              </a:solidFill>
            </a:endParaRPr>
          </a:p>
        </p:txBody>
      </p:sp>
    </p:spTree>
    <p:extLst>
      <p:ext uri="{BB962C8B-B14F-4D97-AF65-F5344CB8AC3E}">
        <p14:creationId xmlns:p14="http://schemas.microsoft.com/office/powerpoint/2010/main" val="37766216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80" r:id="rId13"/>
  </p:sldLayoutIdLst>
  <p:transition>
    <p:fade/>
  </p:transition>
  <p:hf hdr="0" ftr="0" dt="0"/>
  <p:txStyles>
    <p:titleStyle>
      <a:lvl1pPr algn="l" defTabSz="914400" rtl="0" eaLnBrk="1" latinLnBrk="0" hangingPunct="1">
        <a:spcBef>
          <a:spcPct val="0"/>
        </a:spcBef>
        <a:buNone/>
        <a:defRPr sz="2800" b="1" kern="1200">
          <a:solidFill>
            <a:schemeClr val="accent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200"/>
        </a:spcBef>
        <a:spcAft>
          <a:spcPts val="600"/>
        </a:spcAft>
        <a:buFont typeface="Arial" panose="020B0604020202020204" pitchFamily="34" charset="0"/>
        <a:buNone/>
        <a:defRPr sz="17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700" kern="1200">
          <a:solidFill>
            <a:srgbClr val="3B495A"/>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600"/>
        </a:spcBef>
        <a:spcAft>
          <a:spcPts val="600"/>
        </a:spcAft>
        <a:buFont typeface="Arial" panose="020B0604020202020204" pitchFamily="34" charset="0"/>
        <a:buChar char="•"/>
        <a:defRPr sz="1700" kern="1200">
          <a:solidFill>
            <a:srgbClr val="3B495A"/>
          </a:solidFill>
          <a:latin typeface="Arial" panose="020B0604020202020204" pitchFamily="34" charset="0"/>
          <a:ea typeface="+mn-ea"/>
          <a:cs typeface="Arial" panose="020B0604020202020204" pitchFamily="34" charset="0"/>
        </a:defRPr>
      </a:lvl3pPr>
      <a:lvl4pPr marL="571500" indent="-228600" algn="l" defTabSz="914400" rtl="0" eaLnBrk="1" latinLnBrk="0" hangingPunct="1">
        <a:lnSpc>
          <a:spcPct val="100000"/>
        </a:lnSpc>
        <a:spcBef>
          <a:spcPts val="600"/>
        </a:spcBef>
        <a:spcAft>
          <a:spcPts val="0"/>
        </a:spcAft>
        <a:buFont typeface="Arial" panose="020B0604020202020204" pitchFamily="34" charset="0"/>
        <a:buChar char="•"/>
        <a:defRPr sz="1400" kern="1200">
          <a:solidFill>
            <a:srgbClr val="3B495A"/>
          </a:solidFill>
          <a:latin typeface="Arial" panose="020B0604020202020204" pitchFamily="34" charset="0"/>
          <a:ea typeface="+mn-ea"/>
          <a:cs typeface="Arial" panose="020B0604020202020204" pitchFamily="34" charset="0"/>
        </a:defRPr>
      </a:lvl4pPr>
      <a:lvl5pPr marL="1027113" indent="-228600" algn="l" defTabSz="914400" rtl="0" eaLnBrk="1" latinLnBrk="0" hangingPunct="1">
        <a:lnSpc>
          <a:spcPct val="100000"/>
        </a:lnSpc>
        <a:spcBef>
          <a:spcPts val="600"/>
        </a:spcBef>
        <a:spcAft>
          <a:spcPts val="0"/>
        </a:spcAft>
        <a:buFont typeface="Arial" panose="020B0604020202020204" pitchFamily="34" charset="0"/>
        <a:buChar char="•"/>
        <a:defRPr sz="1400" kern="1200">
          <a:solidFill>
            <a:srgbClr val="3B495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246" y="256358"/>
            <a:ext cx="6891768" cy="753439"/>
          </a:xfrm>
          <a:prstGeom prst="rect">
            <a:avLst/>
          </a:prstGeom>
        </p:spPr>
        <p:txBody>
          <a:bodyPr vert="horz" lIns="0" tIns="0" rIns="0" bIns="0" rtlCol="0" anchor="b">
            <a:noAutofit/>
          </a:bodyPr>
          <a:lstStyle/>
          <a:p>
            <a:r>
              <a:rPr lang="en-US" dirty="0"/>
              <a:t>Click to edit Master title style</a:t>
            </a:r>
          </a:p>
        </p:txBody>
      </p:sp>
      <p:sp>
        <p:nvSpPr>
          <p:cNvPr id="3" name="Text Placeholder 2"/>
          <p:cNvSpPr>
            <a:spLocks noGrp="1"/>
          </p:cNvSpPr>
          <p:nvPr>
            <p:ph type="body" idx="1"/>
          </p:nvPr>
        </p:nvSpPr>
        <p:spPr>
          <a:xfrm>
            <a:off x="426246" y="1431925"/>
            <a:ext cx="6891768" cy="3162697"/>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686800" y="4767263"/>
            <a:ext cx="457200" cy="273844"/>
          </a:xfrm>
          <a:prstGeom prst="rect">
            <a:avLst/>
          </a:prstGeom>
        </p:spPr>
        <p:txBody>
          <a:bodyPr vert="horz" lIns="91440" tIns="45720" rIns="91440" bIns="45720" rtlCol="0" anchor="ctr"/>
          <a:lstStyle>
            <a:lvl1pPr algn="l">
              <a:defRPr sz="900">
                <a:solidFill>
                  <a:schemeClr val="accent2"/>
                </a:solidFill>
                <a:latin typeface="Arial" panose="020B0604020202020204" pitchFamily="34" charset="0"/>
                <a:cs typeface="Arial" panose="020B0604020202020204" pitchFamily="34" charset="0"/>
              </a:defRPr>
            </a:lvl1pPr>
          </a:lstStyle>
          <a:p>
            <a:fld id="{77E68ECE-59D7-452D-8595-BBB947F3BD2D}" type="slidenum">
              <a:rPr lang="en-US" smtClean="0">
                <a:solidFill>
                  <a:srgbClr val="006688"/>
                </a:solidFill>
              </a:rPr>
              <a:pPr/>
              <a:t>‹#›</a:t>
            </a:fld>
            <a:endParaRPr lang="en-US" dirty="0">
              <a:solidFill>
                <a:srgbClr val="006688"/>
              </a:solidFill>
            </a:endParaRPr>
          </a:p>
        </p:txBody>
      </p:sp>
      <p:sp>
        <p:nvSpPr>
          <p:cNvPr id="4" name="Footer Placeholder 3"/>
          <p:cNvSpPr>
            <a:spLocks noGrp="1"/>
          </p:cNvSpPr>
          <p:nvPr>
            <p:ph type="ftr" sz="quarter" idx="3"/>
          </p:nvPr>
        </p:nvSpPr>
        <p:spPr>
          <a:xfrm>
            <a:off x="325948" y="4767263"/>
            <a:ext cx="5662117" cy="274637"/>
          </a:xfrm>
          <a:prstGeom prst="rect">
            <a:avLst/>
          </a:prstGeom>
        </p:spPr>
        <p:txBody>
          <a:bodyPr vert="horz" lIns="91440" tIns="45720" rIns="91440" bIns="45720" rtlCol="0" anchor="ctr"/>
          <a:lstStyle>
            <a:lvl1pPr algn="l">
              <a:defRPr sz="800" b="1">
                <a:solidFill>
                  <a:schemeClr val="tx1">
                    <a:tint val="75000"/>
                  </a:schemeClr>
                </a:solidFill>
              </a:defRPr>
            </a:lvl1pPr>
          </a:lstStyle>
          <a:p>
            <a:r>
              <a:rPr lang="fr-FR" dirty="0">
                <a:solidFill>
                  <a:srgbClr val="000000">
                    <a:tint val="75000"/>
                  </a:srgbClr>
                </a:solidFill>
              </a:rPr>
              <a:t>CONSEIL NATIONAL DE RECHERCHES DU CANADA</a:t>
            </a:r>
            <a:endParaRPr lang="en-US" dirty="0">
              <a:solidFill>
                <a:srgbClr val="000000">
                  <a:tint val="75000"/>
                </a:srgbClr>
              </a:solidFill>
            </a:endParaRPr>
          </a:p>
        </p:txBody>
      </p:sp>
    </p:spTree>
    <p:extLst>
      <p:ext uri="{BB962C8B-B14F-4D97-AF65-F5344CB8AC3E}">
        <p14:creationId xmlns:p14="http://schemas.microsoft.com/office/powerpoint/2010/main" val="352236670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ransition>
    <p:fade/>
  </p:transition>
  <p:hf hdr="0" ftr="0" dt="0"/>
  <p:txStyles>
    <p:titleStyle>
      <a:lvl1pPr algn="l" defTabSz="914400" rtl="0" eaLnBrk="1" latinLnBrk="0" hangingPunct="1">
        <a:spcBef>
          <a:spcPct val="0"/>
        </a:spcBef>
        <a:buNone/>
        <a:defRPr sz="2800" b="1" kern="1200">
          <a:solidFill>
            <a:schemeClr val="accent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200"/>
        </a:spcBef>
        <a:spcAft>
          <a:spcPts val="600"/>
        </a:spcAft>
        <a:buFont typeface="Arial" panose="020B0604020202020204" pitchFamily="34" charset="0"/>
        <a:buNone/>
        <a:defRPr sz="17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700" kern="1200">
          <a:solidFill>
            <a:srgbClr val="3B495A"/>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600"/>
        </a:spcBef>
        <a:spcAft>
          <a:spcPts val="600"/>
        </a:spcAft>
        <a:buFont typeface="Arial" panose="020B0604020202020204" pitchFamily="34" charset="0"/>
        <a:buChar char="•"/>
        <a:defRPr sz="1700" kern="1200">
          <a:solidFill>
            <a:srgbClr val="3B495A"/>
          </a:solidFill>
          <a:latin typeface="Arial" panose="020B0604020202020204" pitchFamily="34" charset="0"/>
          <a:ea typeface="+mn-ea"/>
          <a:cs typeface="Arial" panose="020B0604020202020204" pitchFamily="34" charset="0"/>
        </a:defRPr>
      </a:lvl3pPr>
      <a:lvl4pPr marL="571500" indent="-228600" algn="l" defTabSz="914400" rtl="0" eaLnBrk="1" latinLnBrk="0" hangingPunct="1">
        <a:lnSpc>
          <a:spcPct val="100000"/>
        </a:lnSpc>
        <a:spcBef>
          <a:spcPts val="600"/>
        </a:spcBef>
        <a:spcAft>
          <a:spcPts val="0"/>
        </a:spcAft>
        <a:buFont typeface="Arial" panose="020B0604020202020204" pitchFamily="34" charset="0"/>
        <a:buChar char="•"/>
        <a:defRPr sz="1400" kern="1200">
          <a:solidFill>
            <a:srgbClr val="3B495A"/>
          </a:solidFill>
          <a:latin typeface="Arial" panose="020B0604020202020204" pitchFamily="34" charset="0"/>
          <a:ea typeface="+mn-ea"/>
          <a:cs typeface="Arial" panose="020B0604020202020204" pitchFamily="34" charset="0"/>
        </a:defRPr>
      </a:lvl4pPr>
      <a:lvl5pPr marL="1027113" indent="-228600" algn="l" defTabSz="914400" rtl="0" eaLnBrk="1" latinLnBrk="0" hangingPunct="1">
        <a:lnSpc>
          <a:spcPct val="100000"/>
        </a:lnSpc>
        <a:spcBef>
          <a:spcPts val="600"/>
        </a:spcBef>
        <a:spcAft>
          <a:spcPts val="0"/>
        </a:spcAft>
        <a:buFont typeface="Arial" panose="020B0604020202020204" pitchFamily="34" charset="0"/>
        <a:buChar char="•"/>
        <a:defRPr sz="1400" kern="1200">
          <a:solidFill>
            <a:srgbClr val="3B495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6.png"/><Relationship Id="rId11" Type="http://schemas.openxmlformats.org/officeDocument/2006/relationships/image" Target="../media/image32.png"/><Relationship Id="rId5" Type="http://schemas.openxmlformats.org/officeDocument/2006/relationships/image" Target="../media/image25.png"/><Relationship Id="rId10" Type="http://schemas.openxmlformats.org/officeDocument/2006/relationships/image" Target="../media/image31.png"/><Relationship Id="rId4" Type="http://schemas.openxmlformats.org/officeDocument/2006/relationships/image" Target="../media/image24.png"/><Relationship Id="rId9"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s://ethics.mooc.ca/cgi-bin/page.cgi?module=9" TargetMode="External"/><Relationship Id="rId2" Type="http://schemas.openxmlformats.org/officeDocument/2006/relationships/hyperlink" Target="https://ethics.mooc.ca/all_issues.htm" TargetMode="External"/><Relationship Id="rId1" Type="http://schemas.openxmlformats.org/officeDocument/2006/relationships/slideLayout" Target="../slideLayouts/slideLayout9.xml"/><Relationship Id="rId5" Type="http://schemas.openxmlformats.org/officeDocument/2006/relationships/hyperlink" Target="https://ethics.mooc.ca/cgi-bin/page.cgi?presentation=41" TargetMode="External"/><Relationship Id="rId4" Type="http://schemas.openxmlformats.org/officeDocument/2006/relationships/hyperlink" Target="https://docs.google.com/document/d/1mv9VxbIyGvBaFwHSvtyN1a3iwAKws6SZDGuDTlYMZ48/edit"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hyperlink" Target="https://declarationmontreal-iaresponsable.com/wp-content/uploads/2023/01/UdeM_Decl_IA_Resp_LA_Declaration_FR_web_4juin2019.pdf" TargetMode="External"/><Relationship Id="rId2" Type="http://schemas.openxmlformats.org/officeDocument/2006/relationships/hyperlink" Target="https://declarationmontreal-iaresponsable.com/wp-content/uploads/2023/04/UdeM_Decl-IA-Resp_LA-Declaration-ENG_WEB_09-07-19.pdf"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docs.google.com/document/d/1vP2dnZTMpXurwNet3eBY4AUvdxckHAJ-odAdKJi90Rk/edit?usp=sharing" TargetMode="External"/><Relationship Id="rId2" Type="http://schemas.openxmlformats.org/officeDocument/2006/relationships/hyperlink" Target="https://docs.google.com/document/d/17SmU2qFcvrIs7ix1skSYrM0NyD7uwiFVRwpJu9fKrVk/edit?usp=sharing" TargetMode="External"/><Relationship Id="rId1" Type="http://schemas.openxmlformats.org/officeDocument/2006/relationships/slideLayout" Target="../slideLayouts/slideLayout2.xml"/><Relationship Id="rId5" Type="http://schemas.openxmlformats.org/officeDocument/2006/relationships/hyperlink" Target="https://docs.google.com/document/d/1WG8N5OWAns546DCqfJ40rDpPgBfanD_-6yjRlTGWO8c/edit?usp=sharing" TargetMode="External"/><Relationship Id="rId4" Type="http://schemas.openxmlformats.org/officeDocument/2006/relationships/hyperlink" Target="https://docs.google.com/document/d/1T90gz96u833fqOjL5AKPeMKsE6fvWE3_u7HPMbccNkY/edit?usp=sharing"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hyperlink" Target="https://public.tableau.com/profile/mark.alfano#!/vizhome/Virtuesandvicesfromtheperspectivesof256cultures/Virtuesandvicesaroundtheworld" TargetMode="External"/><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hyperlink" Target="https://hbr.org/1993/05/whats-the-matter-with-business-ethics" TargetMode="External"/><Relationship Id="rId2" Type="http://schemas.openxmlformats.org/officeDocument/2006/relationships/hyperlink" Target="https://philpapers.org/archive/MIZTVI.pdf" TargetMode="External"/><Relationship Id="rId1" Type="http://schemas.openxmlformats.org/officeDocument/2006/relationships/slideLayout" Target="../slideLayouts/slideLayout9.xml"/><Relationship Id="rId4" Type="http://schemas.openxmlformats.org/officeDocument/2006/relationships/hyperlink" Target="https://datasociety.net/library/owning-ethics-corporate-logics-silicon-valley-and-the-institutionalization-of-ethics/"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8914" y="866630"/>
            <a:ext cx="6477000" cy="1838179"/>
          </a:xfrm>
        </p:spPr>
        <p:txBody>
          <a:bodyPr/>
          <a:lstStyle/>
          <a:p>
            <a:r>
              <a:rPr lang="en-CA" sz="3200" dirty="0"/>
              <a:t>AI Ethics in a research context: current approaches and future challenges</a:t>
            </a:r>
          </a:p>
        </p:txBody>
      </p:sp>
      <p:sp>
        <p:nvSpPr>
          <p:cNvPr id="3" name="TextBox 2">
            <a:extLst>
              <a:ext uri="{FF2B5EF4-FFF2-40B4-BE49-F238E27FC236}">
                <a16:creationId xmlns:a16="http://schemas.microsoft.com/office/drawing/2014/main" id="{A4A142D9-44BC-4D06-9322-BBC368E4BF00}"/>
              </a:ext>
            </a:extLst>
          </p:cNvPr>
          <p:cNvSpPr txBox="1"/>
          <p:nvPr/>
        </p:nvSpPr>
        <p:spPr>
          <a:xfrm>
            <a:off x="296871" y="2796022"/>
            <a:ext cx="6935718" cy="1200329"/>
          </a:xfrm>
          <a:prstGeom prst="rect">
            <a:avLst/>
          </a:prstGeom>
          <a:noFill/>
        </p:spPr>
        <p:txBody>
          <a:bodyPr wrap="square" rtlCol="0">
            <a:spAutoFit/>
          </a:bodyPr>
          <a:lstStyle/>
          <a:p>
            <a:r>
              <a:rPr lang="en-CA" sz="1400" dirty="0">
                <a:solidFill>
                  <a:schemeClr val="bg1"/>
                </a:solidFill>
              </a:rPr>
              <a:t>Kathleen Fraser, AI Researcher, NRC Digital Technologies</a:t>
            </a:r>
          </a:p>
          <a:p>
            <a:r>
              <a:rPr lang="en-CA" sz="1400" dirty="0">
                <a:solidFill>
                  <a:schemeClr val="bg1"/>
                </a:solidFill>
              </a:rPr>
              <a:t>Terrence Stewart, Senior Research Officer, NRC Digital Technologies</a:t>
            </a:r>
          </a:p>
          <a:p>
            <a:r>
              <a:rPr lang="en-CA" sz="1400" dirty="0">
                <a:solidFill>
                  <a:schemeClr val="bg1"/>
                </a:solidFill>
              </a:rPr>
              <a:t>Stephen Downes, Senior Research Officer, NRC Digital Technologies</a:t>
            </a:r>
          </a:p>
          <a:p>
            <a:r>
              <a:rPr lang="en-CA" sz="1400" dirty="0">
                <a:solidFill>
                  <a:schemeClr val="bg1"/>
                </a:solidFill>
              </a:rPr>
              <a:t>Margaret McKay, Program Leader Digital Privacy &amp; Security, NRC</a:t>
            </a:r>
          </a:p>
          <a:p>
            <a:endParaRPr lang="en-CA" sz="1600" dirty="0">
              <a:solidFill>
                <a:schemeClr val="bg1"/>
              </a:solidFill>
            </a:endParaRPr>
          </a:p>
        </p:txBody>
      </p:sp>
      <p:sp>
        <p:nvSpPr>
          <p:cNvPr id="4" name="TextBox 3">
            <a:extLst>
              <a:ext uri="{FF2B5EF4-FFF2-40B4-BE49-F238E27FC236}">
                <a16:creationId xmlns:a16="http://schemas.microsoft.com/office/drawing/2014/main" id="{CF6927B5-893E-4790-9BE4-5FD7A017FBA3}"/>
              </a:ext>
            </a:extLst>
          </p:cNvPr>
          <p:cNvSpPr txBox="1"/>
          <p:nvPr/>
        </p:nvSpPr>
        <p:spPr>
          <a:xfrm>
            <a:off x="368914" y="4276870"/>
            <a:ext cx="5234218" cy="369332"/>
          </a:xfrm>
          <a:prstGeom prst="rect">
            <a:avLst/>
          </a:prstGeom>
          <a:noFill/>
        </p:spPr>
        <p:txBody>
          <a:bodyPr wrap="square" rtlCol="0">
            <a:spAutoFit/>
          </a:bodyPr>
          <a:lstStyle/>
          <a:p>
            <a:r>
              <a:rPr lang="en-CA" b="1" dirty="0">
                <a:solidFill>
                  <a:schemeClr val="bg1"/>
                </a:solidFill>
              </a:rPr>
              <a:t>CAREB 2024</a:t>
            </a:r>
          </a:p>
        </p:txBody>
      </p:sp>
    </p:spTree>
    <p:extLst>
      <p:ext uri="{BB962C8B-B14F-4D97-AF65-F5344CB8AC3E}">
        <p14:creationId xmlns:p14="http://schemas.microsoft.com/office/powerpoint/2010/main" val="371294332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735AFF2F-A477-40DD-9D5D-27D2519027E7}" type="slidenum">
              <a:rPr lang="en-US" smtClean="0"/>
              <a:pPr/>
              <a:t>9</a:t>
            </a:fld>
            <a:endParaRPr lang="en-US" dirty="0"/>
          </a:p>
        </p:txBody>
      </p:sp>
      <p:sp>
        <p:nvSpPr>
          <p:cNvPr id="10" name="Title 1"/>
          <p:cNvSpPr txBox="1">
            <a:spLocks/>
          </p:cNvSpPr>
          <p:nvPr/>
        </p:nvSpPr>
        <p:spPr>
          <a:xfrm>
            <a:off x="609450" y="236236"/>
            <a:ext cx="7817148" cy="717493"/>
          </a:xfrm>
          <a:prstGeom prst="rect">
            <a:avLst/>
          </a:prstGeom>
        </p:spPr>
        <p:txBody>
          <a:bodyPr vert="horz" lIns="0" tIns="0" rIns="0" bIns="0" rtlCol="0" anchor="t">
            <a:noAutofit/>
          </a:bodyPr>
          <a:lstStyle>
            <a:lvl1pPr algn="l" defTabSz="914400" rtl="0" eaLnBrk="1" latinLnBrk="0" hangingPunct="1">
              <a:spcBef>
                <a:spcPct val="0"/>
              </a:spcBef>
              <a:buNone/>
              <a:defRPr sz="2800" b="1" kern="1200">
                <a:solidFill>
                  <a:schemeClr val="bg1"/>
                </a:solidFill>
                <a:latin typeface="Arial" panose="020B0604020202020204" pitchFamily="34" charset="0"/>
                <a:ea typeface="+mj-ea"/>
                <a:cs typeface="Arial" panose="020B0604020202020204" pitchFamily="34" charset="0"/>
              </a:defRPr>
            </a:lvl1pPr>
          </a:lstStyle>
          <a:p>
            <a:pPr>
              <a:defRPr/>
            </a:pPr>
            <a:r>
              <a:rPr lang="en-CA" sz="2600" dirty="0">
                <a:solidFill>
                  <a:srgbClr val="FFC000"/>
                </a:solidFill>
              </a:rPr>
              <a:t>Applying Guidance – Proportionality:</a:t>
            </a:r>
          </a:p>
        </p:txBody>
      </p:sp>
      <p:sp>
        <p:nvSpPr>
          <p:cNvPr id="2" name="TextBox 1">
            <a:extLst>
              <a:ext uri="{FF2B5EF4-FFF2-40B4-BE49-F238E27FC236}">
                <a16:creationId xmlns:a16="http://schemas.microsoft.com/office/drawing/2014/main" id="{36C0F73E-DA48-43F2-835C-13820F991FC5}"/>
              </a:ext>
            </a:extLst>
          </p:cNvPr>
          <p:cNvSpPr txBox="1"/>
          <p:nvPr/>
        </p:nvSpPr>
        <p:spPr>
          <a:xfrm>
            <a:off x="321857" y="612279"/>
            <a:ext cx="8517343" cy="3693319"/>
          </a:xfrm>
          <a:prstGeom prst="rect">
            <a:avLst/>
          </a:prstGeom>
          <a:noFill/>
        </p:spPr>
        <p:txBody>
          <a:bodyPr wrap="square" rtlCol="0">
            <a:spAutoFit/>
          </a:bodyPr>
          <a:lstStyle/>
          <a:p>
            <a:endParaRPr lang="en-CA" b="1" dirty="0">
              <a:solidFill>
                <a:schemeClr val="bg1"/>
              </a:solidFill>
            </a:endParaRPr>
          </a:p>
          <a:p>
            <a:r>
              <a:rPr lang="en-CA" b="1" dirty="0">
                <a:solidFill>
                  <a:schemeClr val="bg1"/>
                </a:solidFill>
              </a:rPr>
              <a:t>TCPS2</a:t>
            </a:r>
            <a:r>
              <a:rPr lang="en-CA" dirty="0">
                <a:solidFill>
                  <a:schemeClr val="bg1"/>
                </a:solidFill>
              </a:rPr>
              <a:t> requires a proportional approach to ethics review.  This includes balancing the foreseeable risks, as well as the potential benefits, of the proposed research.  </a:t>
            </a:r>
          </a:p>
          <a:p>
            <a:endParaRPr lang="en-CA" dirty="0">
              <a:solidFill>
                <a:schemeClr val="bg1"/>
              </a:solidFill>
            </a:endParaRPr>
          </a:p>
          <a:p>
            <a:pPr marL="285750" indent="-285750">
              <a:buFont typeface="Arial" panose="020B0604020202020204" pitchFamily="34" charset="0"/>
              <a:buChar char="•"/>
            </a:pPr>
            <a:r>
              <a:rPr lang="en-CA" b="1" dirty="0">
                <a:solidFill>
                  <a:schemeClr val="bg1"/>
                </a:solidFill>
              </a:rPr>
              <a:t>Data issues: </a:t>
            </a:r>
            <a:r>
              <a:rPr lang="en-CA" dirty="0">
                <a:solidFill>
                  <a:schemeClr val="bg1"/>
                </a:solidFill>
              </a:rPr>
              <a:t>AI-enabled research which uses biased or otherwise flawed training or validation data can offer little to no evidence of potential benefits.</a:t>
            </a:r>
          </a:p>
          <a:p>
            <a:pPr marL="285750" indent="-285750">
              <a:buFont typeface="Arial" panose="020B0604020202020204" pitchFamily="34" charset="0"/>
              <a:buChar char="•"/>
            </a:pPr>
            <a:r>
              <a:rPr lang="en-CA" b="1" dirty="0">
                <a:solidFill>
                  <a:schemeClr val="bg1"/>
                </a:solidFill>
              </a:rPr>
              <a:t>AI Issues: </a:t>
            </a:r>
            <a:r>
              <a:rPr lang="en-CA" dirty="0">
                <a:solidFill>
                  <a:schemeClr val="bg1"/>
                </a:solidFill>
              </a:rPr>
              <a:t>A research team using third-party AI tools without adequate AI-specific expertise can inadvertently obtain seemingly convincing but actually erroneous results which can delay advances in the field and potentially lead to wider harms.</a:t>
            </a:r>
          </a:p>
          <a:p>
            <a:pPr marL="285750" indent="-285750">
              <a:buFont typeface="Arial" panose="020B0604020202020204" pitchFamily="34" charset="0"/>
              <a:buChar char="•"/>
            </a:pPr>
            <a:r>
              <a:rPr lang="en-CA" b="1" dirty="0">
                <a:solidFill>
                  <a:schemeClr val="bg1"/>
                </a:solidFill>
              </a:rPr>
              <a:t>Security issues (data and / or AI model): </a:t>
            </a:r>
            <a:r>
              <a:rPr lang="en-CA" dirty="0">
                <a:solidFill>
                  <a:schemeClr val="bg1"/>
                </a:solidFill>
              </a:rPr>
              <a:t>where data and models are not adequately protected form hostile interference, even a well-designed project can be manipulated to produce useless or even harmful results.</a:t>
            </a:r>
          </a:p>
        </p:txBody>
      </p:sp>
    </p:spTree>
    <p:extLst>
      <p:ext uri="{BB962C8B-B14F-4D97-AF65-F5344CB8AC3E}">
        <p14:creationId xmlns:p14="http://schemas.microsoft.com/office/powerpoint/2010/main" val="378294503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3932A6-CCB6-48E2-B2DC-98627E13F210}"/>
              </a:ext>
            </a:extLst>
          </p:cNvPr>
          <p:cNvSpPr>
            <a:spLocks noGrp="1"/>
          </p:cNvSpPr>
          <p:nvPr>
            <p:ph type="sldNum" sz="quarter" idx="11"/>
          </p:nvPr>
        </p:nvSpPr>
        <p:spPr/>
        <p:txBody>
          <a:bodyPr/>
          <a:lstStyle/>
          <a:p>
            <a:fld id="{77E68ECE-59D7-452D-8595-BBB947F3BD2D}" type="slidenum">
              <a:rPr lang="en-US" smtClean="0"/>
              <a:pPr/>
              <a:t>10</a:t>
            </a:fld>
            <a:endParaRPr lang="en-US" dirty="0"/>
          </a:p>
        </p:txBody>
      </p:sp>
      <p:sp>
        <p:nvSpPr>
          <p:cNvPr id="4" name="TextBox 3">
            <a:extLst>
              <a:ext uri="{FF2B5EF4-FFF2-40B4-BE49-F238E27FC236}">
                <a16:creationId xmlns:a16="http://schemas.microsoft.com/office/drawing/2014/main" id="{0CC98EC1-A8B8-4A74-8397-6E1EEA14E1D5}"/>
              </a:ext>
            </a:extLst>
          </p:cNvPr>
          <p:cNvSpPr txBox="1"/>
          <p:nvPr/>
        </p:nvSpPr>
        <p:spPr>
          <a:xfrm>
            <a:off x="540774" y="351191"/>
            <a:ext cx="8072284" cy="461665"/>
          </a:xfrm>
          <a:prstGeom prst="rect">
            <a:avLst/>
          </a:prstGeom>
          <a:noFill/>
        </p:spPr>
        <p:txBody>
          <a:bodyPr wrap="square">
            <a:spAutoFit/>
          </a:bodyPr>
          <a:lstStyle/>
          <a:p>
            <a:r>
              <a:rPr lang="en-CA" sz="2400" b="1" dirty="0">
                <a:solidFill>
                  <a:srgbClr val="FFC000"/>
                </a:solidFill>
              </a:rPr>
              <a:t>Applying Guidance – Research Participant Risks</a:t>
            </a:r>
            <a:endParaRPr lang="en-CA" sz="2400" b="1" dirty="0"/>
          </a:p>
        </p:txBody>
      </p:sp>
      <p:sp>
        <p:nvSpPr>
          <p:cNvPr id="5" name="TextBox 4">
            <a:extLst>
              <a:ext uri="{FF2B5EF4-FFF2-40B4-BE49-F238E27FC236}">
                <a16:creationId xmlns:a16="http://schemas.microsoft.com/office/drawing/2014/main" id="{E026E09D-0F2A-490A-99C2-F07439838BD1}"/>
              </a:ext>
            </a:extLst>
          </p:cNvPr>
          <p:cNvSpPr txBox="1"/>
          <p:nvPr/>
        </p:nvSpPr>
        <p:spPr>
          <a:xfrm>
            <a:off x="540774" y="1361872"/>
            <a:ext cx="8447583" cy="3139321"/>
          </a:xfrm>
          <a:prstGeom prst="rect">
            <a:avLst/>
          </a:prstGeom>
          <a:noFill/>
        </p:spPr>
        <p:txBody>
          <a:bodyPr wrap="square" rtlCol="0">
            <a:spAutoFit/>
          </a:bodyPr>
          <a:lstStyle/>
          <a:p>
            <a:r>
              <a:rPr lang="en-CA" b="1" dirty="0">
                <a:solidFill>
                  <a:schemeClr val="bg1"/>
                </a:solidFill>
              </a:rPr>
              <a:t>Data Collection and Storage:</a:t>
            </a:r>
          </a:p>
          <a:p>
            <a:pPr marL="285750" indent="-285750">
              <a:buFont typeface="Arial" panose="020B0604020202020204" pitchFamily="34" charset="0"/>
              <a:buChar char="•"/>
            </a:pPr>
            <a:r>
              <a:rPr lang="en-CA" dirty="0">
                <a:solidFill>
                  <a:schemeClr val="bg1"/>
                </a:solidFill>
              </a:rPr>
              <a:t>Consent, repository requirements, third-party sourced data </a:t>
            </a:r>
          </a:p>
          <a:p>
            <a:pPr marL="285750" indent="-285750">
              <a:buFont typeface="Arial" panose="020B0604020202020204" pitchFamily="34" charset="0"/>
              <a:buChar char="•"/>
            </a:pPr>
            <a:r>
              <a:rPr lang="en-CA" dirty="0">
                <a:solidFill>
                  <a:schemeClr val="bg1"/>
                </a:solidFill>
              </a:rPr>
              <a:t>Security of data during collection, use, and storage </a:t>
            </a:r>
          </a:p>
          <a:p>
            <a:endParaRPr lang="en-CA" dirty="0">
              <a:solidFill>
                <a:schemeClr val="bg1"/>
              </a:solidFill>
            </a:endParaRPr>
          </a:p>
          <a:p>
            <a:r>
              <a:rPr lang="it-IT" b="1" dirty="0">
                <a:solidFill>
                  <a:schemeClr val="bg1"/>
                </a:solidFill>
              </a:rPr>
              <a:t>AI Model Privacy Risks:</a:t>
            </a:r>
          </a:p>
          <a:p>
            <a:pPr marL="285750" indent="-285750">
              <a:buFont typeface="Arial" panose="020B0604020202020204" pitchFamily="34" charset="0"/>
              <a:buChar char="•"/>
            </a:pPr>
            <a:r>
              <a:rPr lang="it-IT" dirty="0">
                <a:solidFill>
                  <a:schemeClr val="bg1"/>
                </a:solidFill>
              </a:rPr>
              <a:t>Potential for model leakage of sensitive information</a:t>
            </a:r>
          </a:p>
          <a:p>
            <a:endParaRPr lang="it-IT" dirty="0">
              <a:solidFill>
                <a:schemeClr val="bg1"/>
              </a:solidFill>
            </a:endParaRPr>
          </a:p>
          <a:p>
            <a:r>
              <a:rPr lang="it-IT" b="1" dirty="0">
                <a:solidFill>
                  <a:schemeClr val="bg1"/>
                </a:solidFill>
              </a:rPr>
              <a:t>AI Model Risks:</a:t>
            </a:r>
          </a:p>
          <a:p>
            <a:pPr marL="285750" indent="-285750">
              <a:buFont typeface="Arial" panose="020B0604020202020204" pitchFamily="34" charset="0"/>
              <a:buChar char="•"/>
            </a:pPr>
            <a:r>
              <a:rPr lang="it-IT" dirty="0">
                <a:solidFill>
                  <a:schemeClr val="bg1"/>
                </a:solidFill>
              </a:rPr>
              <a:t>Where the research relates to the interaction of the human with an AI-enabled system, system bias, accuracy, etc. may impact research subject well-being</a:t>
            </a:r>
            <a:endParaRPr lang="en-CA" dirty="0">
              <a:solidFill>
                <a:schemeClr val="bg1"/>
              </a:solidFill>
            </a:endParaRPr>
          </a:p>
          <a:p>
            <a:endParaRPr lang="en-CA" dirty="0">
              <a:solidFill>
                <a:schemeClr val="bg1"/>
              </a:solidFill>
            </a:endParaRPr>
          </a:p>
        </p:txBody>
      </p:sp>
    </p:spTree>
    <p:extLst>
      <p:ext uri="{BB962C8B-B14F-4D97-AF65-F5344CB8AC3E}">
        <p14:creationId xmlns:p14="http://schemas.microsoft.com/office/powerpoint/2010/main" val="356222131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512E5D-3003-43E5-95A8-EFE5EB2CED08}"/>
              </a:ext>
            </a:extLst>
          </p:cNvPr>
          <p:cNvSpPr>
            <a:spLocks noGrp="1"/>
          </p:cNvSpPr>
          <p:nvPr>
            <p:ph type="sldNum" sz="quarter" idx="12"/>
          </p:nvPr>
        </p:nvSpPr>
        <p:spPr/>
        <p:txBody>
          <a:bodyPr/>
          <a:lstStyle/>
          <a:p>
            <a:fld id="{77E68ECE-59D7-452D-8595-BBB947F3BD2D}" type="slidenum">
              <a:rPr lang="en-US" smtClean="0">
                <a:solidFill>
                  <a:srgbClr val="FFFFFF"/>
                </a:solidFill>
              </a:rPr>
              <a:pPr/>
              <a:t>11</a:t>
            </a:fld>
            <a:endParaRPr lang="en-US" dirty="0">
              <a:solidFill>
                <a:srgbClr val="FFFFFF"/>
              </a:solidFill>
            </a:endParaRPr>
          </a:p>
        </p:txBody>
      </p:sp>
      <p:sp>
        <p:nvSpPr>
          <p:cNvPr id="3" name="Text Placeholder 2">
            <a:extLst>
              <a:ext uri="{FF2B5EF4-FFF2-40B4-BE49-F238E27FC236}">
                <a16:creationId xmlns:a16="http://schemas.microsoft.com/office/drawing/2014/main" id="{1644D1F8-995C-46F4-933A-C6526F4942C6}"/>
              </a:ext>
            </a:extLst>
          </p:cNvPr>
          <p:cNvSpPr>
            <a:spLocks noGrp="1"/>
          </p:cNvSpPr>
          <p:nvPr>
            <p:ph type="body" sz="quarter" idx="13"/>
          </p:nvPr>
        </p:nvSpPr>
        <p:spPr>
          <a:xfrm>
            <a:off x="327804" y="290513"/>
            <a:ext cx="8212347" cy="4750594"/>
          </a:xfrm>
        </p:spPr>
        <p:txBody>
          <a:bodyPr/>
          <a:lstStyle/>
          <a:p>
            <a:pPr marL="0" indent="0">
              <a:buNone/>
            </a:pPr>
            <a:r>
              <a:rPr lang="en-CA" sz="2400" dirty="0"/>
              <a:t>Points to Consider:</a:t>
            </a:r>
          </a:p>
          <a:p>
            <a:pPr marL="0" indent="0">
              <a:buNone/>
            </a:pPr>
            <a:endParaRPr lang="en-CA" sz="2400" dirty="0"/>
          </a:p>
          <a:p>
            <a:r>
              <a:rPr lang="en-CA" sz="1800" b="0" dirty="0"/>
              <a:t>Responsible AI / AI Ethics texts tend to focus primarily on broader societal impacts…yet they remain relevant to REBs as well.</a:t>
            </a:r>
          </a:p>
          <a:p>
            <a:r>
              <a:rPr lang="en-CA" sz="1800" b="0" dirty="0"/>
              <a:t>The value of research involving or relying on the development or re-training of an AI model or system is impacted by risks that the model produced will produce inaccurate or biased results – REB and broader societal interests intersect here.</a:t>
            </a:r>
          </a:p>
          <a:p>
            <a:r>
              <a:rPr lang="en-CA" sz="1800" b="0" dirty="0"/>
              <a:t>The selection of research participants and other data sources (human or non-human) can impact the quality of the resulting AI model and therefore the value of the research</a:t>
            </a:r>
          </a:p>
          <a:p>
            <a:r>
              <a:rPr lang="en-CA" sz="1800" b="0" dirty="0"/>
              <a:t>Direct harms to research participants can come from conventional privacy issues, and also from weaknesses in the AI model developed (e.g. leakage).</a:t>
            </a:r>
          </a:p>
          <a:p>
            <a:r>
              <a:rPr lang="en-CA" sz="1800" b="0" dirty="0"/>
              <a:t>Ethical priorities can differ between individuals, cultures, etc.  Differences of opinion on questions of AI ethics are common (even within this panel).</a:t>
            </a:r>
          </a:p>
          <a:p>
            <a:endParaRPr lang="en-CA" dirty="0"/>
          </a:p>
        </p:txBody>
      </p:sp>
    </p:spTree>
    <p:extLst>
      <p:ext uri="{BB962C8B-B14F-4D97-AF65-F5344CB8AC3E}">
        <p14:creationId xmlns:p14="http://schemas.microsoft.com/office/powerpoint/2010/main" val="71220183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33D7D-28A9-44EB-8DC1-CEB921C28F27}"/>
              </a:ext>
            </a:extLst>
          </p:cNvPr>
          <p:cNvSpPr>
            <a:spLocks noGrp="1"/>
          </p:cNvSpPr>
          <p:nvPr>
            <p:ph type="title"/>
          </p:nvPr>
        </p:nvSpPr>
        <p:spPr>
          <a:xfrm>
            <a:off x="365241" y="1897811"/>
            <a:ext cx="5630117" cy="2869452"/>
          </a:xfrm>
        </p:spPr>
        <p:txBody>
          <a:bodyPr/>
          <a:lstStyle/>
          <a:p>
            <a:r>
              <a:rPr lang="en-CA" sz="2600" dirty="0"/>
              <a:t>examples:</a:t>
            </a:r>
            <a:br>
              <a:rPr lang="en-CA" sz="2600" dirty="0"/>
            </a:br>
            <a:r>
              <a:rPr lang="en-CA" sz="2600" dirty="0"/>
              <a:t> </a:t>
            </a:r>
            <a:br>
              <a:rPr lang="en-CA" sz="2600" dirty="0"/>
            </a:br>
            <a:r>
              <a:rPr lang="en-CA" sz="2600" dirty="0"/>
              <a:t>Alignment between principles of  Montreal Declaration on Responsible AI development </a:t>
            </a:r>
            <a:br>
              <a:rPr lang="en-CA" sz="2600" dirty="0"/>
            </a:br>
            <a:br>
              <a:rPr lang="en-CA" sz="2600" dirty="0"/>
            </a:br>
            <a:r>
              <a:rPr lang="en-CA" sz="2600" dirty="0"/>
              <a:t>and </a:t>
            </a:r>
            <a:br>
              <a:rPr lang="en-CA" sz="2600" dirty="0"/>
            </a:br>
            <a:br>
              <a:rPr lang="en-CA" sz="2600" dirty="0"/>
            </a:br>
            <a:r>
              <a:rPr lang="en-CA" sz="2600" dirty="0"/>
              <a:t>core REB principles</a:t>
            </a:r>
          </a:p>
        </p:txBody>
      </p:sp>
      <p:sp>
        <p:nvSpPr>
          <p:cNvPr id="2" name="Slide Number Placeholder 1">
            <a:extLst>
              <a:ext uri="{FF2B5EF4-FFF2-40B4-BE49-F238E27FC236}">
                <a16:creationId xmlns:a16="http://schemas.microsoft.com/office/drawing/2014/main" id="{CC3B2126-4595-4D79-9BE6-D389C52AF977}"/>
              </a:ext>
            </a:extLst>
          </p:cNvPr>
          <p:cNvSpPr>
            <a:spLocks noGrp="1"/>
          </p:cNvSpPr>
          <p:nvPr>
            <p:ph type="sldNum" sz="quarter" idx="12"/>
          </p:nvPr>
        </p:nvSpPr>
        <p:spPr/>
        <p:txBody>
          <a:bodyPr/>
          <a:lstStyle/>
          <a:p>
            <a:fld id="{77E68ECE-59D7-452D-8595-BBB947F3BD2D}" type="slidenum">
              <a:rPr lang="en-US" smtClean="0">
                <a:solidFill>
                  <a:srgbClr val="FFFFFF"/>
                </a:solidFill>
              </a:rPr>
              <a:pPr/>
              <a:t>12</a:t>
            </a:fld>
            <a:endParaRPr lang="en-US" dirty="0">
              <a:solidFill>
                <a:srgbClr val="FFFFFF"/>
              </a:solidFill>
            </a:endParaRPr>
          </a:p>
        </p:txBody>
      </p:sp>
    </p:spTree>
    <p:extLst>
      <p:ext uri="{BB962C8B-B14F-4D97-AF65-F5344CB8AC3E}">
        <p14:creationId xmlns:p14="http://schemas.microsoft.com/office/powerpoint/2010/main" val="284408976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735AFF2F-A477-40DD-9D5D-27D2519027E7}" type="slidenum">
              <a:rPr lang="en-US" smtClean="0"/>
              <a:pPr/>
              <a:t>13</a:t>
            </a:fld>
            <a:endParaRPr lang="en-US" dirty="0"/>
          </a:p>
        </p:txBody>
      </p:sp>
      <p:sp>
        <p:nvSpPr>
          <p:cNvPr id="10" name="Title 1"/>
          <p:cNvSpPr txBox="1">
            <a:spLocks/>
          </p:cNvSpPr>
          <p:nvPr/>
        </p:nvSpPr>
        <p:spPr>
          <a:xfrm>
            <a:off x="609450" y="236237"/>
            <a:ext cx="7817148" cy="673520"/>
          </a:xfrm>
          <a:prstGeom prst="rect">
            <a:avLst/>
          </a:prstGeom>
        </p:spPr>
        <p:txBody>
          <a:bodyPr vert="horz" lIns="0" tIns="0" rIns="0" bIns="0" rtlCol="0" anchor="t">
            <a:noAutofit/>
          </a:bodyPr>
          <a:lstStyle>
            <a:lvl1pPr algn="l" defTabSz="914400" rtl="0" eaLnBrk="1" latinLnBrk="0" hangingPunct="1">
              <a:spcBef>
                <a:spcPct val="0"/>
              </a:spcBef>
              <a:buNone/>
              <a:defRPr sz="2800" b="1" kern="1200">
                <a:solidFill>
                  <a:schemeClr val="bg1"/>
                </a:solidFill>
                <a:latin typeface="Arial" panose="020B0604020202020204" pitchFamily="34" charset="0"/>
                <a:ea typeface="+mj-ea"/>
                <a:cs typeface="Arial" panose="020B0604020202020204" pitchFamily="34" charset="0"/>
              </a:defRPr>
            </a:lvl1pPr>
          </a:lstStyle>
          <a:p>
            <a:pPr>
              <a:defRPr/>
            </a:pPr>
            <a:r>
              <a:rPr lang="en-CA" sz="2600" dirty="0">
                <a:solidFill>
                  <a:srgbClr val="FFC000"/>
                </a:solidFill>
              </a:rPr>
              <a:t>TCPS2 Concerns in Montreal Declaration Terms</a:t>
            </a:r>
          </a:p>
        </p:txBody>
      </p:sp>
      <p:sp>
        <p:nvSpPr>
          <p:cNvPr id="2" name="TextBox 1">
            <a:extLst>
              <a:ext uri="{FF2B5EF4-FFF2-40B4-BE49-F238E27FC236}">
                <a16:creationId xmlns:a16="http://schemas.microsoft.com/office/drawing/2014/main" id="{36C0F73E-DA48-43F2-835C-13820F991FC5}"/>
              </a:ext>
            </a:extLst>
          </p:cNvPr>
          <p:cNvSpPr txBox="1"/>
          <p:nvPr/>
        </p:nvSpPr>
        <p:spPr>
          <a:xfrm>
            <a:off x="609450" y="909756"/>
            <a:ext cx="8077350" cy="3323987"/>
          </a:xfrm>
          <a:prstGeom prst="rect">
            <a:avLst/>
          </a:prstGeom>
          <a:noFill/>
        </p:spPr>
        <p:txBody>
          <a:bodyPr wrap="square" rtlCol="0">
            <a:spAutoFit/>
          </a:bodyPr>
          <a:lstStyle/>
          <a:p>
            <a:r>
              <a:rPr lang="en-CA" sz="2400" b="1" dirty="0">
                <a:solidFill>
                  <a:schemeClr val="bg1"/>
                </a:solidFill>
              </a:rPr>
              <a:t>(i) Risks Arising from Data Used in Research:</a:t>
            </a:r>
          </a:p>
          <a:p>
            <a:endParaRPr lang="en-CA" sz="2400" b="1" dirty="0">
              <a:solidFill>
                <a:schemeClr val="bg1"/>
              </a:solidFill>
            </a:endParaRPr>
          </a:p>
          <a:p>
            <a:r>
              <a:rPr lang="en-CA" b="1" dirty="0">
                <a:solidFill>
                  <a:schemeClr val="bg1"/>
                </a:solidFill>
              </a:rPr>
              <a:t>Risks to Proportionality - Value of the Research:</a:t>
            </a:r>
          </a:p>
          <a:p>
            <a:pPr marL="285750" indent="-285750">
              <a:buFont typeface="Arial" panose="020B0604020202020204" pitchFamily="34" charset="0"/>
              <a:buChar char="•"/>
            </a:pPr>
            <a:r>
              <a:rPr lang="en-CA" dirty="0">
                <a:solidFill>
                  <a:srgbClr val="FFC000"/>
                </a:solidFill>
              </a:rPr>
              <a:t>Equity: </a:t>
            </a:r>
            <a:r>
              <a:rPr lang="en-CA" dirty="0">
                <a:solidFill>
                  <a:schemeClr val="bg1"/>
                </a:solidFill>
              </a:rPr>
              <a:t>Bias - over/under representation, historical bias, labeling bias / off-shored ethics, etc.</a:t>
            </a:r>
          </a:p>
          <a:p>
            <a:pPr marL="285750" indent="-285750">
              <a:buFont typeface="Arial" panose="020B0604020202020204" pitchFamily="34" charset="0"/>
              <a:buChar char="•"/>
            </a:pPr>
            <a:r>
              <a:rPr lang="en-CA" dirty="0">
                <a:solidFill>
                  <a:srgbClr val="FFC000"/>
                </a:solidFill>
              </a:rPr>
              <a:t>Prudence: </a:t>
            </a:r>
            <a:r>
              <a:rPr lang="en-CA" dirty="0">
                <a:solidFill>
                  <a:schemeClr val="bg1"/>
                </a:solidFill>
              </a:rPr>
              <a:t>threats to AI model integrity - data poisoning, label flipping, etc.</a:t>
            </a:r>
          </a:p>
          <a:p>
            <a:pPr marL="285750" indent="-285750">
              <a:buFont typeface="Arial" panose="020B0604020202020204" pitchFamily="34" charset="0"/>
              <a:buChar char="•"/>
            </a:pPr>
            <a:endParaRPr lang="en-CA" dirty="0">
              <a:solidFill>
                <a:schemeClr val="bg1"/>
              </a:solidFill>
            </a:endParaRPr>
          </a:p>
          <a:p>
            <a:r>
              <a:rPr lang="en-CA" b="1" dirty="0">
                <a:solidFill>
                  <a:schemeClr val="bg1"/>
                </a:solidFill>
              </a:rPr>
              <a:t>Research Participant Risks:</a:t>
            </a:r>
          </a:p>
          <a:p>
            <a:pPr marL="285750" indent="-285750">
              <a:buFont typeface="Arial" panose="020B0604020202020204" pitchFamily="34" charset="0"/>
              <a:buChar char="•"/>
            </a:pPr>
            <a:r>
              <a:rPr lang="en-CA" dirty="0">
                <a:solidFill>
                  <a:srgbClr val="FFC000"/>
                </a:solidFill>
              </a:rPr>
              <a:t>Privacy: </a:t>
            </a:r>
            <a:r>
              <a:rPr lang="en-CA" dirty="0">
                <a:solidFill>
                  <a:schemeClr val="bg1"/>
                </a:solidFill>
              </a:rPr>
              <a:t>Consent, consent to secondary use, blanket vs. broad consent,  limits on collection and use of publicly accessible data</a:t>
            </a:r>
          </a:p>
          <a:p>
            <a:pPr marL="285750" indent="-285750">
              <a:buFont typeface="Arial" panose="020B0604020202020204" pitchFamily="34" charset="0"/>
              <a:buChar char="•"/>
            </a:pPr>
            <a:r>
              <a:rPr lang="en-CA" dirty="0">
                <a:solidFill>
                  <a:srgbClr val="FFC000"/>
                </a:solidFill>
              </a:rPr>
              <a:t>Privacy: </a:t>
            </a:r>
            <a:r>
              <a:rPr lang="en-CA" dirty="0">
                <a:solidFill>
                  <a:schemeClr val="bg1"/>
                </a:solidFill>
              </a:rPr>
              <a:t>Security of data at rest and in movement (e.g. during AI training)</a:t>
            </a:r>
          </a:p>
        </p:txBody>
      </p:sp>
      <p:sp>
        <p:nvSpPr>
          <p:cNvPr id="4" name="TextBox 3">
            <a:extLst>
              <a:ext uri="{FF2B5EF4-FFF2-40B4-BE49-F238E27FC236}">
                <a16:creationId xmlns:a16="http://schemas.microsoft.com/office/drawing/2014/main" id="{471DFB81-96E9-49D6-8723-7AB366574528}"/>
              </a:ext>
            </a:extLst>
          </p:cNvPr>
          <p:cNvSpPr txBox="1"/>
          <p:nvPr/>
        </p:nvSpPr>
        <p:spPr>
          <a:xfrm>
            <a:off x="321857" y="4859711"/>
            <a:ext cx="8151092" cy="261610"/>
          </a:xfrm>
          <a:prstGeom prst="rect">
            <a:avLst/>
          </a:prstGeom>
          <a:noFill/>
        </p:spPr>
        <p:txBody>
          <a:bodyPr wrap="square" rtlCol="0">
            <a:spAutoFit/>
          </a:bodyPr>
          <a:lstStyle/>
          <a:p>
            <a:r>
              <a:rPr lang="en-CA" sz="1100" dirty="0"/>
              <a:t>Margaret McKay, National Research Council, Digital Privacy and Security Program   margaret.mckay@nrc-cnrc.gc.ca</a:t>
            </a:r>
          </a:p>
        </p:txBody>
      </p:sp>
    </p:spTree>
    <p:extLst>
      <p:ext uri="{BB962C8B-B14F-4D97-AF65-F5344CB8AC3E}">
        <p14:creationId xmlns:p14="http://schemas.microsoft.com/office/powerpoint/2010/main" val="296074889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450148-C328-4528-9FB2-1ECAB1AAFE69}"/>
              </a:ext>
            </a:extLst>
          </p:cNvPr>
          <p:cNvSpPr>
            <a:spLocks noGrp="1"/>
          </p:cNvSpPr>
          <p:nvPr>
            <p:ph type="sldNum" sz="quarter" idx="11"/>
          </p:nvPr>
        </p:nvSpPr>
        <p:spPr/>
        <p:txBody>
          <a:bodyPr/>
          <a:lstStyle/>
          <a:p>
            <a:fld id="{77E68ECE-59D7-452D-8595-BBB947F3BD2D}" type="slidenum">
              <a:rPr lang="en-US" smtClean="0"/>
              <a:pPr/>
              <a:t>14</a:t>
            </a:fld>
            <a:endParaRPr lang="en-US" dirty="0"/>
          </a:p>
        </p:txBody>
      </p:sp>
      <p:sp>
        <p:nvSpPr>
          <p:cNvPr id="3" name="TextBox 2">
            <a:extLst>
              <a:ext uri="{FF2B5EF4-FFF2-40B4-BE49-F238E27FC236}">
                <a16:creationId xmlns:a16="http://schemas.microsoft.com/office/drawing/2014/main" id="{9BBD610D-AFA8-45DE-A9D7-98A28D772A7F}"/>
              </a:ext>
            </a:extLst>
          </p:cNvPr>
          <p:cNvSpPr txBox="1"/>
          <p:nvPr/>
        </p:nvSpPr>
        <p:spPr>
          <a:xfrm>
            <a:off x="558061" y="694313"/>
            <a:ext cx="7148202" cy="3754874"/>
          </a:xfrm>
          <a:prstGeom prst="rect">
            <a:avLst/>
          </a:prstGeom>
          <a:noFill/>
        </p:spPr>
        <p:txBody>
          <a:bodyPr wrap="square" rtlCol="0">
            <a:spAutoFit/>
          </a:bodyPr>
          <a:lstStyle/>
          <a:p>
            <a:r>
              <a:rPr lang="en-CA" sz="2400" b="1" dirty="0">
                <a:solidFill>
                  <a:schemeClr val="bg1"/>
                </a:solidFill>
              </a:rPr>
              <a:t>(ii) Risks Arising from AI Models &amp; Tools:</a:t>
            </a:r>
          </a:p>
          <a:p>
            <a:endParaRPr lang="en-CA" sz="1800" b="1" dirty="0">
              <a:solidFill>
                <a:schemeClr val="bg1"/>
              </a:solidFill>
            </a:endParaRPr>
          </a:p>
          <a:p>
            <a:r>
              <a:rPr lang="en-CA" b="1" dirty="0">
                <a:solidFill>
                  <a:schemeClr val="bg1"/>
                </a:solidFill>
              </a:rPr>
              <a:t>Research Participant Risks:</a:t>
            </a:r>
          </a:p>
          <a:p>
            <a:pPr marL="285750" indent="-285750">
              <a:buFont typeface="Arial" panose="020B0604020202020204" pitchFamily="34" charset="0"/>
              <a:buChar char="•"/>
            </a:pPr>
            <a:r>
              <a:rPr lang="en-CA" dirty="0">
                <a:solidFill>
                  <a:srgbClr val="FFC000"/>
                </a:solidFill>
              </a:rPr>
              <a:t>Prudence: </a:t>
            </a:r>
            <a:r>
              <a:rPr lang="en-CA" dirty="0">
                <a:solidFill>
                  <a:schemeClr val="bg1"/>
                </a:solidFill>
              </a:rPr>
              <a:t>Risks of AI models leaking sensitive training data</a:t>
            </a:r>
          </a:p>
          <a:p>
            <a:endParaRPr lang="en-CA" sz="1800" b="1" dirty="0">
              <a:solidFill>
                <a:schemeClr val="bg1"/>
              </a:solidFill>
            </a:endParaRPr>
          </a:p>
          <a:p>
            <a:r>
              <a:rPr lang="en-CA" b="1" dirty="0">
                <a:solidFill>
                  <a:schemeClr val="bg1"/>
                </a:solidFill>
              </a:rPr>
              <a:t>Risks to Proportionality of the Value of the Research:</a:t>
            </a:r>
          </a:p>
          <a:p>
            <a:endParaRPr lang="en-CA" sz="1800" b="1" dirty="0">
              <a:solidFill>
                <a:schemeClr val="bg1"/>
              </a:solidFill>
            </a:endParaRPr>
          </a:p>
          <a:p>
            <a:pPr marL="285750" indent="-285750">
              <a:buFont typeface="Arial" panose="020B0604020202020204" pitchFamily="34" charset="0"/>
              <a:buChar char="•"/>
            </a:pPr>
            <a:r>
              <a:rPr lang="en-CA" dirty="0">
                <a:solidFill>
                  <a:srgbClr val="FFC000"/>
                </a:solidFill>
              </a:rPr>
              <a:t>Well-Being</a:t>
            </a:r>
            <a:r>
              <a:rPr lang="en-CA" dirty="0">
                <a:solidFill>
                  <a:schemeClr val="bg1"/>
                </a:solidFill>
              </a:rPr>
              <a:t>: Competence of research team in the use of the proposed AI tool</a:t>
            </a:r>
          </a:p>
          <a:p>
            <a:pPr marL="285750" indent="-285750">
              <a:buFont typeface="Arial" panose="020B0604020202020204" pitchFamily="34" charset="0"/>
              <a:buChar char="•"/>
            </a:pPr>
            <a:r>
              <a:rPr lang="en-CA" dirty="0">
                <a:solidFill>
                  <a:srgbClr val="FFC000"/>
                </a:solidFill>
              </a:rPr>
              <a:t>Well-Being: </a:t>
            </a:r>
            <a:r>
              <a:rPr lang="en-CA" dirty="0">
                <a:solidFill>
                  <a:schemeClr val="bg1"/>
                </a:solidFill>
              </a:rPr>
              <a:t>Risks of biased / inaccurate, or otherwise inappropriate model outputs which undercut the intended research value of the project</a:t>
            </a:r>
          </a:p>
          <a:p>
            <a:pPr marL="400050" indent="-400050">
              <a:buFont typeface="+mj-lt"/>
              <a:buAutoNum type="romanUcPeriod"/>
            </a:pPr>
            <a:endParaRPr lang="en-CA" sz="1600" dirty="0">
              <a:solidFill>
                <a:schemeClr val="bg1"/>
              </a:solidFill>
            </a:endParaRPr>
          </a:p>
        </p:txBody>
      </p:sp>
      <p:sp>
        <p:nvSpPr>
          <p:cNvPr id="5" name="TextBox 4">
            <a:extLst>
              <a:ext uri="{FF2B5EF4-FFF2-40B4-BE49-F238E27FC236}">
                <a16:creationId xmlns:a16="http://schemas.microsoft.com/office/drawing/2014/main" id="{AE5C57B8-EAF1-4467-8CBB-974F4118B0AE}"/>
              </a:ext>
            </a:extLst>
          </p:cNvPr>
          <p:cNvSpPr txBox="1"/>
          <p:nvPr/>
        </p:nvSpPr>
        <p:spPr>
          <a:xfrm>
            <a:off x="321857" y="4859711"/>
            <a:ext cx="8151092" cy="261610"/>
          </a:xfrm>
          <a:prstGeom prst="rect">
            <a:avLst/>
          </a:prstGeom>
          <a:noFill/>
        </p:spPr>
        <p:txBody>
          <a:bodyPr wrap="square" rtlCol="0">
            <a:spAutoFit/>
          </a:bodyPr>
          <a:lstStyle/>
          <a:p>
            <a:r>
              <a:rPr lang="en-CA" sz="1100" dirty="0">
                <a:solidFill>
                  <a:srgbClr val="FFC000"/>
                </a:solidFill>
              </a:rPr>
              <a:t>Margaret McKay, National Research Council, Digital Privacy and Security Program   margaret.mckay@nrc-cnrc.gc.ca</a:t>
            </a:r>
          </a:p>
        </p:txBody>
      </p:sp>
    </p:spTree>
    <p:extLst>
      <p:ext uri="{BB962C8B-B14F-4D97-AF65-F5344CB8AC3E}">
        <p14:creationId xmlns:p14="http://schemas.microsoft.com/office/powerpoint/2010/main" val="335591335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338886-08B7-4CD9-ADC2-8E53A181BDFE}"/>
              </a:ext>
            </a:extLst>
          </p:cNvPr>
          <p:cNvSpPr>
            <a:spLocks noGrp="1"/>
          </p:cNvSpPr>
          <p:nvPr>
            <p:ph type="ctrTitle"/>
          </p:nvPr>
        </p:nvSpPr>
        <p:spPr>
          <a:xfrm>
            <a:off x="425450" y="1019482"/>
            <a:ext cx="1255866" cy="579805"/>
          </a:xfrm>
        </p:spPr>
        <p:txBody>
          <a:bodyPr/>
          <a:lstStyle/>
          <a:p>
            <a:r>
              <a:rPr lang="en-CA" sz="1600" dirty="0"/>
              <a:t>Part 1(b)</a:t>
            </a:r>
          </a:p>
        </p:txBody>
      </p:sp>
      <p:sp>
        <p:nvSpPr>
          <p:cNvPr id="4" name="Subtitle 3">
            <a:extLst>
              <a:ext uri="{FF2B5EF4-FFF2-40B4-BE49-F238E27FC236}">
                <a16:creationId xmlns:a16="http://schemas.microsoft.com/office/drawing/2014/main" id="{63ADAAB9-1316-42BC-AC93-B7DBBC71595F}"/>
              </a:ext>
            </a:extLst>
          </p:cNvPr>
          <p:cNvSpPr>
            <a:spLocks noGrp="1"/>
          </p:cNvSpPr>
          <p:nvPr>
            <p:ph type="subTitle" idx="1"/>
          </p:nvPr>
        </p:nvSpPr>
        <p:spPr>
          <a:xfrm>
            <a:off x="425450" y="1914525"/>
            <a:ext cx="5179343" cy="1280959"/>
          </a:xfrm>
        </p:spPr>
        <p:txBody>
          <a:bodyPr/>
          <a:lstStyle/>
          <a:p>
            <a:r>
              <a:rPr lang="en-CA" sz="3200" dirty="0"/>
              <a:t>Understanding the ethics-relevant qualities of AI</a:t>
            </a:r>
          </a:p>
        </p:txBody>
      </p:sp>
      <p:sp>
        <p:nvSpPr>
          <p:cNvPr id="2" name="Slide Number Placeholder 1">
            <a:extLst>
              <a:ext uri="{FF2B5EF4-FFF2-40B4-BE49-F238E27FC236}">
                <a16:creationId xmlns:a16="http://schemas.microsoft.com/office/drawing/2014/main" id="{4912F0B7-11FF-42E5-A94F-C251DAF00C02}"/>
              </a:ext>
            </a:extLst>
          </p:cNvPr>
          <p:cNvSpPr>
            <a:spLocks noGrp="1"/>
          </p:cNvSpPr>
          <p:nvPr>
            <p:ph type="sldNum" sz="quarter" idx="4294967295"/>
          </p:nvPr>
        </p:nvSpPr>
        <p:spPr>
          <a:xfrm>
            <a:off x="8686800" y="4767263"/>
            <a:ext cx="457200" cy="274637"/>
          </a:xfrm>
        </p:spPr>
        <p:txBody>
          <a:bodyPr/>
          <a:lstStyle/>
          <a:p>
            <a:fld id="{77E68ECE-59D7-452D-8595-BBB947F3BD2D}" type="slidenum">
              <a:rPr lang="en-US" smtClean="0"/>
              <a:pPr/>
              <a:t>15</a:t>
            </a:fld>
            <a:endParaRPr lang="en-US" dirty="0"/>
          </a:p>
        </p:txBody>
      </p:sp>
      <p:sp>
        <p:nvSpPr>
          <p:cNvPr id="5" name="TextBox 4">
            <a:extLst>
              <a:ext uri="{FF2B5EF4-FFF2-40B4-BE49-F238E27FC236}">
                <a16:creationId xmlns:a16="http://schemas.microsoft.com/office/drawing/2014/main" id="{F7034E32-E353-43CB-A73C-7B530166782E}"/>
              </a:ext>
            </a:extLst>
          </p:cNvPr>
          <p:cNvSpPr txBox="1"/>
          <p:nvPr/>
        </p:nvSpPr>
        <p:spPr>
          <a:xfrm>
            <a:off x="425450" y="3510722"/>
            <a:ext cx="4793531" cy="800219"/>
          </a:xfrm>
          <a:prstGeom prst="rect">
            <a:avLst/>
          </a:prstGeom>
          <a:noFill/>
        </p:spPr>
        <p:txBody>
          <a:bodyPr wrap="square" rtlCol="0">
            <a:spAutoFit/>
          </a:bodyPr>
          <a:lstStyle/>
          <a:p>
            <a:r>
              <a:rPr lang="en-US" altLang="en-US" b="0" dirty="0">
                <a:solidFill>
                  <a:schemeClr val="bg1"/>
                </a:solidFill>
              </a:rPr>
              <a:t>Terry Stewart</a:t>
            </a:r>
          </a:p>
          <a:p>
            <a:r>
              <a:rPr lang="en-US" altLang="en-US" sz="1400" b="0" dirty="0">
                <a:solidFill>
                  <a:schemeClr val="bg1"/>
                </a:solidFill>
              </a:rPr>
              <a:t>Digital Technologies Research Centre</a:t>
            </a:r>
            <a:br>
              <a:rPr lang="en-US" altLang="en-US" sz="1400" b="0" dirty="0">
                <a:solidFill>
                  <a:schemeClr val="bg1"/>
                </a:solidFill>
              </a:rPr>
            </a:br>
            <a:r>
              <a:rPr lang="en-US" altLang="en-US" sz="1400" b="0" dirty="0">
                <a:solidFill>
                  <a:schemeClr val="bg1"/>
                </a:solidFill>
              </a:rPr>
              <a:t>National Research Council Canada</a:t>
            </a:r>
            <a:endParaRPr lang="en-CA" sz="1400" dirty="0">
              <a:solidFill>
                <a:schemeClr val="bg1"/>
              </a:solidFill>
            </a:endParaRPr>
          </a:p>
        </p:txBody>
      </p:sp>
    </p:spTree>
    <p:extLst>
      <p:ext uri="{BB962C8B-B14F-4D97-AF65-F5344CB8AC3E}">
        <p14:creationId xmlns:p14="http://schemas.microsoft.com/office/powerpoint/2010/main" val="422118970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
          <p:cNvSpPr txBox="1"/>
          <p:nvPr/>
        </p:nvSpPr>
        <p:spPr>
          <a:xfrm>
            <a:off x="821934" y="256164"/>
            <a:ext cx="7289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b="1" dirty="0">
                <a:solidFill>
                  <a:srgbClr val="FFC000"/>
                </a:solidFill>
              </a:rPr>
              <a:t>What is AI?</a:t>
            </a:r>
            <a:endParaRPr dirty="0"/>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26b117503e8_0_178"/>
          <p:cNvSpPr txBox="1"/>
          <p:nvPr/>
        </p:nvSpPr>
        <p:spPr>
          <a:xfrm>
            <a:off x="821934" y="256164"/>
            <a:ext cx="7289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b="1" dirty="0">
                <a:solidFill>
                  <a:srgbClr val="FFC000"/>
                </a:solidFill>
              </a:rPr>
              <a:t>What is AI, practically?</a:t>
            </a:r>
            <a:endParaRPr dirty="0"/>
          </a:p>
        </p:txBody>
      </p:sp>
      <p:sp>
        <p:nvSpPr>
          <p:cNvPr id="168" name="Google Shape;168;g26b117503e8_0_178"/>
          <p:cNvSpPr txBox="1"/>
          <p:nvPr/>
        </p:nvSpPr>
        <p:spPr>
          <a:xfrm>
            <a:off x="786581" y="983972"/>
            <a:ext cx="7987800" cy="384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900" b="1" dirty="0">
                <a:solidFill>
                  <a:schemeClr val="lt1"/>
                </a:solidFill>
              </a:rPr>
              <a:t>A system that takes in input and produces corresponding output</a:t>
            </a:r>
            <a:endParaRPr sz="1300" dirty="0"/>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26b117503e8_0_35"/>
          <p:cNvSpPr txBox="1"/>
          <p:nvPr/>
        </p:nvSpPr>
        <p:spPr>
          <a:xfrm>
            <a:off x="821934" y="256164"/>
            <a:ext cx="7289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b="1" dirty="0">
                <a:solidFill>
                  <a:srgbClr val="FFC000"/>
                </a:solidFill>
              </a:rPr>
              <a:t>What is AI, practically?</a:t>
            </a:r>
            <a:endParaRPr dirty="0"/>
          </a:p>
        </p:txBody>
      </p:sp>
      <p:sp>
        <p:nvSpPr>
          <p:cNvPr id="174" name="Google Shape;174;g26b117503e8_0_35"/>
          <p:cNvSpPr txBox="1"/>
          <p:nvPr/>
        </p:nvSpPr>
        <p:spPr>
          <a:xfrm>
            <a:off x="786581" y="983972"/>
            <a:ext cx="7987800" cy="384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900" b="1" dirty="0">
                <a:solidFill>
                  <a:schemeClr val="lt1"/>
                </a:solidFill>
              </a:rPr>
              <a:t>A system that takes in input and produces corresponding output</a:t>
            </a:r>
            <a:endParaRPr sz="1300" dirty="0"/>
          </a:p>
        </p:txBody>
      </p:sp>
      <p:pic>
        <p:nvPicPr>
          <p:cNvPr id="175" name="Google Shape;175;g26b117503e8_0_35"/>
          <p:cNvPicPr preferRelativeResize="0"/>
          <p:nvPr/>
        </p:nvPicPr>
        <p:blipFill>
          <a:blip r:embed="rId3">
            <a:alphaModFix/>
          </a:blip>
          <a:stretch>
            <a:fillRect/>
          </a:stretch>
        </p:blipFill>
        <p:spPr>
          <a:xfrm>
            <a:off x="121875" y="2003100"/>
            <a:ext cx="708001" cy="707999"/>
          </a:xfrm>
          <a:prstGeom prst="rect">
            <a:avLst/>
          </a:prstGeom>
          <a:noFill/>
          <a:ln>
            <a:noFill/>
          </a:ln>
        </p:spPr>
      </p:pic>
      <p:pic>
        <p:nvPicPr>
          <p:cNvPr id="176" name="Google Shape;176;g26b117503e8_0_35"/>
          <p:cNvPicPr preferRelativeResize="0"/>
          <p:nvPr/>
        </p:nvPicPr>
        <p:blipFill>
          <a:blip r:embed="rId4">
            <a:alphaModFix/>
          </a:blip>
          <a:stretch>
            <a:fillRect/>
          </a:stretch>
        </p:blipFill>
        <p:spPr>
          <a:xfrm>
            <a:off x="121875" y="2775400"/>
            <a:ext cx="708001" cy="708001"/>
          </a:xfrm>
          <a:prstGeom prst="rect">
            <a:avLst/>
          </a:prstGeom>
          <a:noFill/>
          <a:ln>
            <a:noFill/>
          </a:ln>
        </p:spPr>
      </p:pic>
      <p:pic>
        <p:nvPicPr>
          <p:cNvPr id="177" name="Google Shape;177;g26b117503e8_0_35"/>
          <p:cNvPicPr preferRelativeResize="0"/>
          <p:nvPr/>
        </p:nvPicPr>
        <p:blipFill>
          <a:blip r:embed="rId5">
            <a:alphaModFix/>
          </a:blip>
          <a:stretch>
            <a:fillRect/>
          </a:stretch>
        </p:blipFill>
        <p:spPr>
          <a:xfrm>
            <a:off x="121875" y="3547701"/>
            <a:ext cx="707999" cy="708001"/>
          </a:xfrm>
          <a:prstGeom prst="rect">
            <a:avLst/>
          </a:prstGeom>
          <a:noFill/>
          <a:ln>
            <a:noFill/>
          </a:ln>
        </p:spPr>
      </p:pic>
      <p:pic>
        <p:nvPicPr>
          <p:cNvPr id="178" name="Google Shape;178;g26b117503e8_0_35"/>
          <p:cNvPicPr preferRelativeResize="0"/>
          <p:nvPr/>
        </p:nvPicPr>
        <p:blipFill>
          <a:blip r:embed="rId6">
            <a:alphaModFix/>
          </a:blip>
          <a:stretch>
            <a:fillRect/>
          </a:stretch>
        </p:blipFill>
        <p:spPr>
          <a:xfrm>
            <a:off x="121874" y="4320001"/>
            <a:ext cx="707999" cy="707999"/>
          </a:xfrm>
          <a:prstGeom prst="rect">
            <a:avLst/>
          </a:prstGeom>
          <a:noFill/>
          <a:ln>
            <a:noFill/>
          </a:ln>
        </p:spPr>
      </p:pic>
      <p:sp>
        <p:nvSpPr>
          <p:cNvPr id="179" name="Google Shape;179;g26b117503e8_0_35"/>
          <p:cNvSpPr txBox="1"/>
          <p:nvPr/>
        </p:nvSpPr>
        <p:spPr>
          <a:xfrm>
            <a:off x="829875" y="4450800"/>
            <a:ext cx="610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dog</a:t>
            </a:r>
            <a:endParaRPr sz="1700" dirty="0">
              <a:solidFill>
                <a:schemeClr val="lt1"/>
              </a:solidFill>
            </a:endParaRPr>
          </a:p>
        </p:txBody>
      </p:sp>
      <p:sp>
        <p:nvSpPr>
          <p:cNvPr id="180" name="Google Shape;180;g26b117503e8_0_35"/>
          <p:cNvSpPr txBox="1"/>
          <p:nvPr/>
        </p:nvSpPr>
        <p:spPr>
          <a:xfrm>
            <a:off x="829875" y="3678500"/>
            <a:ext cx="610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dog</a:t>
            </a:r>
            <a:endParaRPr sz="1700" dirty="0">
              <a:solidFill>
                <a:schemeClr val="lt1"/>
              </a:solidFill>
            </a:endParaRPr>
          </a:p>
        </p:txBody>
      </p:sp>
      <p:sp>
        <p:nvSpPr>
          <p:cNvPr id="181" name="Google Shape;181;g26b117503e8_0_35"/>
          <p:cNvSpPr txBox="1"/>
          <p:nvPr/>
        </p:nvSpPr>
        <p:spPr>
          <a:xfrm>
            <a:off x="829875" y="2906200"/>
            <a:ext cx="610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cat</a:t>
            </a:r>
            <a:endParaRPr sz="1700" dirty="0">
              <a:solidFill>
                <a:schemeClr val="lt1"/>
              </a:solidFill>
            </a:endParaRPr>
          </a:p>
        </p:txBody>
      </p:sp>
      <p:sp>
        <p:nvSpPr>
          <p:cNvPr id="182" name="Google Shape;182;g26b117503e8_0_35"/>
          <p:cNvSpPr txBox="1"/>
          <p:nvPr/>
        </p:nvSpPr>
        <p:spPr>
          <a:xfrm>
            <a:off x="829875" y="2133900"/>
            <a:ext cx="610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cat</a:t>
            </a:r>
            <a:endParaRPr sz="1700" dirty="0">
              <a:solidFill>
                <a:schemeClr val="lt1"/>
              </a:solidFill>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6FAF5A-DDD1-42A2-86BB-991BFE79FF64}"/>
              </a:ext>
            </a:extLst>
          </p:cNvPr>
          <p:cNvSpPr>
            <a:spLocks noGrp="1"/>
          </p:cNvSpPr>
          <p:nvPr>
            <p:ph type="sldNum" sz="quarter" idx="11"/>
          </p:nvPr>
        </p:nvSpPr>
        <p:spPr/>
        <p:txBody>
          <a:bodyPr/>
          <a:lstStyle/>
          <a:p>
            <a:fld id="{77E68ECE-59D7-452D-8595-BBB947F3BD2D}" type="slidenum">
              <a:rPr lang="en-US" smtClean="0"/>
              <a:pPr/>
              <a:t>1</a:t>
            </a:fld>
            <a:endParaRPr lang="en-US" dirty="0"/>
          </a:p>
        </p:txBody>
      </p:sp>
      <p:sp>
        <p:nvSpPr>
          <p:cNvPr id="6" name="TextBox 5">
            <a:extLst>
              <a:ext uri="{FF2B5EF4-FFF2-40B4-BE49-F238E27FC236}">
                <a16:creationId xmlns:a16="http://schemas.microsoft.com/office/drawing/2014/main" id="{8039EB32-7C81-41E1-8B34-A380095340A8}"/>
              </a:ext>
            </a:extLst>
          </p:cNvPr>
          <p:cNvSpPr txBox="1"/>
          <p:nvPr/>
        </p:nvSpPr>
        <p:spPr>
          <a:xfrm>
            <a:off x="433337" y="413249"/>
            <a:ext cx="7972022" cy="1877437"/>
          </a:xfrm>
          <a:prstGeom prst="rect">
            <a:avLst/>
          </a:prstGeom>
          <a:noFill/>
        </p:spPr>
        <p:txBody>
          <a:bodyPr wrap="square" rtlCol="0">
            <a:spAutoFit/>
          </a:bodyPr>
          <a:lstStyle/>
          <a:p>
            <a:r>
              <a:rPr lang="en-CA" sz="2600" b="1" dirty="0">
                <a:solidFill>
                  <a:srgbClr val="FFC000"/>
                </a:solidFill>
              </a:rPr>
              <a:t>Part 1: </a:t>
            </a:r>
            <a:r>
              <a:rPr lang="en-CA" sz="2000" b="1" dirty="0">
                <a:solidFill>
                  <a:srgbClr val="FFC000"/>
                </a:solidFill>
              </a:rPr>
              <a:t>(14:10 – 14:55 EST) </a:t>
            </a:r>
          </a:p>
          <a:p>
            <a:pPr marL="342900" indent="-342900">
              <a:buFont typeface="+mj-lt"/>
              <a:buAutoNum type="alphaLcParenR"/>
            </a:pPr>
            <a:r>
              <a:rPr lang="en-CA" dirty="0">
                <a:solidFill>
                  <a:schemeClr val="bg1"/>
                </a:solidFill>
              </a:rPr>
              <a:t>How should REB members expect to encounter AI ethics questions? (M. McKay)</a:t>
            </a:r>
          </a:p>
          <a:p>
            <a:pPr marL="342900" indent="-342900">
              <a:buFont typeface="+mj-lt"/>
              <a:buAutoNum type="alphaLcParenR"/>
            </a:pPr>
            <a:r>
              <a:rPr lang="en-CA" dirty="0">
                <a:solidFill>
                  <a:schemeClr val="bg1"/>
                </a:solidFill>
              </a:rPr>
              <a:t>Understanding the ethics-relevant qualities of AI (T. Stewart)</a:t>
            </a:r>
          </a:p>
          <a:p>
            <a:pPr marL="342900" indent="-342900">
              <a:buFont typeface="+mj-lt"/>
              <a:buAutoNum type="alphaLcParenR"/>
            </a:pPr>
            <a:r>
              <a:rPr lang="en-CA" dirty="0">
                <a:solidFill>
                  <a:schemeClr val="bg1"/>
                </a:solidFill>
              </a:rPr>
              <a:t>Overview of leading AI ethics approaches and perspectives (S. Downes)</a:t>
            </a:r>
          </a:p>
          <a:p>
            <a:pPr marL="342900" indent="-342900">
              <a:buFont typeface="+mj-lt"/>
              <a:buAutoNum type="alphaLcParenR"/>
            </a:pPr>
            <a:r>
              <a:rPr lang="en-CA" dirty="0">
                <a:solidFill>
                  <a:schemeClr val="bg1"/>
                </a:solidFill>
              </a:rPr>
              <a:t>Practical examples of AI ethics challenges (K. Fraser)</a:t>
            </a:r>
          </a:p>
        </p:txBody>
      </p:sp>
      <p:sp>
        <p:nvSpPr>
          <p:cNvPr id="7" name="TextBox 6">
            <a:extLst>
              <a:ext uri="{FF2B5EF4-FFF2-40B4-BE49-F238E27FC236}">
                <a16:creationId xmlns:a16="http://schemas.microsoft.com/office/drawing/2014/main" id="{80D45B1B-F82B-45F6-81D1-01FABE139D57}"/>
              </a:ext>
            </a:extLst>
          </p:cNvPr>
          <p:cNvSpPr txBox="1"/>
          <p:nvPr/>
        </p:nvSpPr>
        <p:spPr>
          <a:xfrm>
            <a:off x="381823" y="2852815"/>
            <a:ext cx="8023536" cy="1600438"/>
          </a:xfrm>
          <a:prstGeom prst="rect">
            <a:avLst/>
          </a:prstGeom>
          <a:noFill/>
        </p:spPr>
        <p:txBody>
          <a:bodyPr wrap="square" rtlCol="0">
            <a:spAutoFit/>
          </a:bodyPr>
          <a:lstStyle/>
          <a:p>
            <a:r>
              <a:rPr lang="en-CA" sz="2600" b="1" dirty="0">
                <a:solidFill>
                  <a:srgbClr val="FFC000"/>
                </a:solidFill>
              </a:rPr>
              <a:t>Part 2: </a:t>
            </a:r>
            <a:r>
              <a:rPr lang="en-CA" sz="2000" b="1" dirty="0">
                <a:solidFill>
                  <a:srgbClr val="FFC000"/>
                </a:solidFill>
              </a:rPr>
              <a:t>(15:05 – 15:50 EST)</a:t>
            </a:r>
          </a:p>
          <a:p>
            <a:pPr marL="342900" indent="-342900">
              <a:buFont typeface="+mj-lt"/>
              <a:buAutoNum type="alphaLcParenR"/>
            </a:pPr>
            <a:r>
              <a:rPr lang="en-CA" dirty="0">
                <a:solidFill>
                  <a:schemeClr val="bg1"/>
                </a:solidFill>
              </a:rPr>
              <a:t>Breakout sessions: Applying AI ethics principles for REB reviews in specific disciplines (facilitated small group discussions)</a:t>
            </a:r>
          </a:p>
          <a:p>
            <a:pPr marL="342900" indent="-342900">
              <a:buFont typeface="+mj-lt"/>
              <a:buAutoNum type="alphaLcParenR"/>
            </a:pPr>
            <a:r>
              <a:rPr lang="en-CA" dirty="0">
                <a:solidFill>
                  <a:schemeClr val="bg1"/>
                </a:solidFill>
              </a:rPr>
              <a:t>Current and future AI ethics challenges for REBs, resources available (S. Downes)</a:t>
            </a:r>
          </a:p>
        </p:txBody>
      </p:sp>
      <p:pic>
        <p:nvPicPr>
          <p:cNvPr id="8" name="Picture 7">
            <a:extLst>
              <a:ext uri="{FF2B5EF4-FFF2-40B4-BE49-F238E27FC236}">
                <a16:creationId xmlns:a16="http://schemas.microsoft.com/office/drawing/2014/main" id="{B7E2F276-8DB2-49C6-AB82-C6AC23DB54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9768" y="102393"/>
            <a:ext cx="694064" cy="685975"/>
          </a:xfrm>
          <a:prstGeom prst="rect">
            <a:avLst/>
          </a:prstGeom>
        </p:spPr>
      </p:pic>
    </p:spTree>
    <p:extLst>
      <p:ext uri="{BB962C8B-B14F-4D97-AF65-F5344CB8AC3E}">
        <p14:creationId xmlns:p14="http://schemas.microsoft.com/office/powerpoint/2010/main" val="391178239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26b117503e8_0_59"/>
          <p:cNvSpPr txBox="1">
            <a:spLocks noGrp="1"/>
          </p:cNvSpPr>
          <p:nvPr>
            <p:ph type="sldNum" sz="quarter" idx="11"/>
          </p:nvPr>
        </p:nvSpPr>
        <p:spPr>
          <a:xfrm>
            <a:off x="8686800" y="4767263"/>
            <a:ext cx="4572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CA">
                <a:solidFill>
                  <a:srgbClr val="FFFFFF"/>
                </a:solidFill>
              </a:rPr>
              <a:t>19</a:t>
            </a:fld>
            <a:endParaRPr dirty="0">
              <a:solidFill>
                <a:srgbClr val="FFFFFF"/>
              </a:solidFill>
            </a:endParaRPr>
          </a:p>
        </p:txBody>
      </p:sp>
      <p:sp>
        <p:nvSpPr>
          <p:cNvPr id="188" name="Google Shape;188;g26b117503e8_0_59"/>
          <p:cNvSpPr txBox="1"/>
          <p:nvPr/>
        </p:nvSpPr>
        <p:spPr>
          <a:xfrm>
            <a:off x="821934" y="256164"/>
            <a:ext cx="7289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b="1" dirty="0">
                <a:solidFill>
                  <a:srgbClr val="FFC000"/>
                </a:solidFill>
              </a:rPr>
              <a:t>What is AI, practically?</a:t>
            </a:r>
            <a:endParaRPr dirty="0"/>
          </a:p>
        </p:txBody>
      </p:sp>
      <p:sp>
        <p:nvSpPr>
          <p:cNvPr id="189" name="Google Shape;189;g26b117503e8_0_59"/>
          <p:cNvSpPr txBox="1"/>
          <p:nvPr/>
        </p:nvSpPr>
        <p:spPr>
          <a:xfrm>
            <a:off x="786581" y="983972"/>
            <a:ext cx="7987800" cy="384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900" b="1" dirty="0">
                <a:solidFill>
                  <a:schemeClr val="lt1"/>
                </a:solidFill>
              </a:rPr>
              <a:t>A system that takes in input and produces corresponding output</a:t>
            </a:r>
            <a:endParaRPr sz="1300" dirty="0"/>
          </a:p>
        </p:txBody>
      </p:sp>
      <p:pic>
        <p:nvPicPr>
          <p:cNvPr id="190" name="Google Shape;190;g26b117503e8_0_59"/>
          <p:cNvPicPr preferRelativeResize="0"/>
          <p:nvPr/>
        </p:nvPicPr>
        <p:blipFill>
          <a:blip r:embed="rId3">
            <a:alphaModFix/>
          </a:blip>
          <a:stretch>
            <a:fillRect/>
          </a:stretch>
        </p:blipFill>
        <p:spPr>
          <a:xfrm>
            <a:off x="121875" y="2003100"/>
            <a:ext cx="708001" cy="707999"/>
          </a:xfrm>
          <a:prstGeom prst="rect">
            <a:avLst/>
          </a:prstGeom>
          <a:noFill/>
          <a:ln>
            <a:noFill/>
          </a:ln>
        </p:spPr>
      </p:pic>
      <p:pic>
        <p:nvPicPr>
          <p:cNvPr id="191" name="Google Shape;191;g26b117503e8_0_59"/>
          <p:cNvPicPr preferRelativeResize="0"/>
          <p:nvPr/>
        </p:nvPicPr>
        <p:blipFill>
          <a:blip r:embed="rId4">
            <a:alphaModFix/>
          </a:blip>
          <a:stretch>
            <a:fillRect/>
          </a:stretch>
        </p:blipFill>
        <p:spPr>
          <a:xfrm>
            <a:off x="121875" y="2775400"/>
            <a:ext cx="708001" cy="708001"/>
          </a:xfrm>
          <a:prstGeom prst="rect">
            <a:avLst/>
          </a:prstGeom>
          <a:noFill/>
          <a:ln>
            <a:noFill/>
          </a:ln>
        </p:spPr>
      </p:pic>
      <p:pic>
        <p:nvPicPr>
          <p:cNvPr id="192" name="Google Shape;192;g26b117503e8_0_59"/>
          <p:cNvPicPr preferRelativeResize="0"/>
          <p:nvPr/>
        </p:nvPicPr>
        <p:blipFill>
          <a:blip r:embed="rId5">
            <a:alphaModFix/>
          </a:blip>
          <a:stretch>
            <a:fillRect/>
          </a:stretch>
        </p:blipFill>
        <p:spPr>
          <a:xfrm>
            <a:off x="121875" y="3547701"/>
            <a:ext cx="707999" cy="708001"/>
          </a:xfrm>
          <a:prstGeom prst="rect">
            <a:avLst/>
          </a:prstGeom>
          <a:noFill/>
          <a:ln>
            <a:noFill/>
          </a:ln>
        </p:spPr>
      </p:pic>
      <p:pic>
        <p:nvPicPr>
          <p:cNvPr id="193" name="Google Shape;193;g26b117503e8_0_59"/>
          <p:cNvPicPr preferRelativeResize="0"/>
          <p:nvPr/>
        </p:nvPicPr>
        <p:blipFill>
          <a:blip r:embed="rId6">
            <a:alphaModFix/>
          </a:blip>
          <a:stretch>
            <a:fillRect/>
          </a:stretch>
        </p:blipFill>
        <p:spPr>
          <a:xfrm>
            <a:off x="121874" y="4320001"/>
            <a:ext cx="707999" cy="707999"/>
          </a:xfrm>
          <a:prstGeom prst="rect">
            <a:avLst/>
          </a:prstGeom>
          <a:noFill/>
          <a:ln>
            <a:noFill/>
          </a:ln>
        </p:spPr>
      </p:pic>
      <p:sp>
        <p:nvSpPr>
          <p:cNvPr id="194" name="Google Shape;194;g26b117503e8_0_59"/>
          <p:cNvSpPr txBox="1"/>
          <p:nvPr/>
        </p:nvSpPr>
        <p:spPr>
          <a:xfrm>
            <a:off x="829875" y="4450800"/>
            <a:ext cx="610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dog</a:t>
            </a:r>
            <a:endParaRPr sz="1700" dirty="0">
              <a:solidFill>
                <a:schemeClr val="lt1"/>
              </a:solidFill>
            </a:endParaRPr>
          </a:p>
        </p:txBody>
      </p:sp>
      <p:sp>
        <p:nvSpPr>
          <p:cNvPr id="195" name="Google Shape;195;g26b117503e8_0_59"/>
          <p:cNvSpPr txBox="1"/>
          <p:nvPr/>
        </p:nvSpPr>
        <p:spPr>
          <a:xfrm>
            <a:off x="829875" y="3678500"/>
            <a:ext cx="610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dog</a:t>
            </a:r>
            <a:endParaRPr sz="1700" dirty="0">
              <a:solidFill>
                <a:schemeClr val="lt1"/>
              </a:solidFill>
            </a:endParaRPr>
          </a:p>
        </p:txBody>
      </p:sp>
      <p:sp>
        <p:nvSpPr>
          <p:cNvPr id="196" name="Google Shape;196;g26b117503e8_0_59"/>
          <p:cNvSpPr txBox="1"/>
          <p:nvPr/>
        </p:nvSpPr>
        <p:spPr>
          <a:xfrm>
            <a:off x="829875" y="2906200"/>
            <a:ext cx="610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cat</a:t>
            </a:r>
            <a:endParaRPr sz="1700" dirty="0">
              <a:solidFill>
                <a:schemeClr val="lt1"/>
              </a:solidFill>
            </a:endParaRPr>
          </a:p>
        </p:txBody>
      </p:sp>
      <p:sp>
        <p:nvSpPr>
          <p:cNvPr id="197" name="Google Shape;197;g26b117503e8_0_59"/>
          <p:cNvSpPr txBox="1"/>
          <p:nvPr/>
        </p:nvSpPr>
        <p:spPr>
          <a:xfrm>
            <a:off x="829875" y="2133900"/>
            <a:ext cx="610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cat</a:t>
            </a:r>
            <a:endParaRPr sz="1700" dirty="0">
              <a:solidFill>
                <a:schemeClr val="lt1"/>
              </a:solidFill>
            </a:endParaRPr>
          </a:p>
        </p:txBody>
      </p:sp>
      <p:sp>
        <p:nvSpPr>
          <p:cNvPr id="198" name="Google Shape;198;g26b117503e8_0_59"/>
          <p:cNvSpPr txBox="1"/>
          <p:nvPr/>
        </p:nvSpPr>
        <p:spPr>
          <a:xfrm>
            <a:off x="2205450" y="2048875"/>
            <a:ext cx="2571900" cy="253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My favourite animal is a</a:t>
            </a:r>
            <a:br>
              <a:rPr lang="en-CA" sz="1700" dirty="0">
                <a:solidFill>
                  <a:schemeClr val="lt1"/>
                </a:solidFill>
              </a:rPr>
            </a:br>
            <a:br>
              <a:rPr lang="en-CA" sz="1700" dirty="0">
                <a:solidFill>
                  <a:schemeClr val="lt1"/>
                </a:solidFill>
              </a:rPr>
            </a:br>
            <a:r>
              <a:rPr lang="en-CA" sz="1700" dirty="0">
                <a:solidFill>
                  <a:schemeClr val="lt1"/>
                </a:solidFill>
              </a:rPr>
              <a:t>I like to</a:t>
            </a:r>
            <a:br>
              <a:rPr lang="en-CA" sz="1700" dirty="0">
                <a:solidFill>
                  <a:schemeClr val="lt1"/>
                </a:solidFill>
              </a:rPr>
            </a:br>
            <a:br>
              <a:rPr lang="en-CA" sz="1700" dirty="0">
                <a:solidFill>
                  <a:schemeClr val="lt1"/>
                </a:solidFill>
              </a:rPr>
            </a:br>
            <a:r>
              <a:rPr lang="en-CA" sz="1700" dirty="0">
                <a:solidFill>
                  <a:schemeClr val="lt1"/>
                </a:solidFill>
              </a:rPr>
              <a:t>I like to go</a:t>
            </a:r>
            <a:br>
              <a:rPr lang="en-CA" sz="1700" dirty="0">
                <a:solidFill>
                  <a:schemeClr val="lt1"/>
                </a:solidFill>
              </a:rPr>
            </a:br>
            <a:br>
              <a:rPr lang="en-CA" sz="1700" dirty="0">
                <a:solidFill>
                  <a:schemeClr val="lt1"/>
                </a:solidFill>
              </a:rPr>
            </a:br>
            <a:r>
              <a:rPr lang="en-CA" sz="1700" dirty="0">
                <a:solidFill>
                  <a:schemeClr val="lt1"/>
                </a:solidFill>
              </a:rPr>
              <a:t>I like to go for</a:t>
            </a:r>
            <a:br>
              <a:rPr lang="en-CA" sz="1700" dirty="0">
                <a:solidFill>
                  <a:schemeClr val="lt1"/>
                </a:solidFill>
              </a:rPr>
            </a:br>
            <a:br>
              <a:rPr lang="en-CA" sz="1700" dirty="0">
                <a:solidFill>
                  <a:schemeClr val="lt1"/>
                </a:solidFill>
              </a:rPr>
            </a:br>
            <a:r>
              <a:rPr lang="en-CA" sz="1700" dirty="0">
                <a:solidFill>
                  <a:schemeClr val="lt1"/>
                </a:solidFill>
              </a:rPr>
              <a:t>I like to go for a</a:t>
            </a:r>
            <a:endParaRPr sz="1700" dirty="0">
              <a:solidFill>
                <a:schemeClr val="lt1"/>
              </a:solidFill>
            </a:endParaRPr>
          </a:p>
        </p:txBody>
      </p:sp>
      <p:sp>
        <p:nvSpPr>
          <p:cNvPr id="199" name="Google Shape;199;g26b117503e8_0_59"/>
          <p:cNvSpPr txBox="1"/>
          <p:nvPr/>
        </p:nvSpPr>
        <p:spPr>
          <a:xfrm>
            <a:off x="4975400" y="2048875"/>
            <a:ext cx="831900" cy="253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dog</a:t>
            </a:r>
            <a:br>
              <a:rPr lang="en-CA" sz="1700" dirty="0">
                <a:solidFill>
                  <a:schemeClr val="lt1"/>
                </a:solidFill>
              </a:rPr>
            </a:br>
            <a:br>
              <a:rPr lang="en-CA" sz="1700" dirty="0">
                <a:solidFill>
                  <a:schemeClr val="lt1"/>
                </a:solidFill>
              </a:rPr>
            </a:br>
            <a:r>
              <a:rPr lang="en-CA" sz="1700" dirty="0">
                <a:solidFill>
                  <a:schemeClr val="lt1"/>
                </a:solidFill>
              </a:rPr>
              <a:t>go</a:t>
            </a:r>
            <a:br>
              <a:rPr lang="en-CA" sz="1700" dirty="0">
                <a:solidFill>
                  <a:schemeClr val="lt1"/>
                </a:solidFill>
              </a:rPr>
            </a:br>
            <a:br>
              <a:rPr lang="en-CA" sz="1700" dirty="0">
                <a:solidFill>
                  <a:schemeClr val="lt1"/>
                </a:solidFill>
              </a:rPr>
            </a:br>
            <a:r>
              <a:rPr lang="en-CA" sz="1700" dirty="0">
                <a:solidFill>
                  <a:schemeClr val="lt1"/>
                </a:solidFill>
              </a:rPr>
              <a:t>for</a:t>
            </a:r>
            <a:br>
              <a:rPr lang="en-CA" sz="1700" dirty="0">
                <a:solidFill>
                  <a:schemeClr val="lt1"/>
                </a:solidFill>
              </a:rPr>
            </a:br>
            <a:br>
              <a:rPr lang="en-CA" sz="1700" dirty="0">
                <a:solidFill>
                  <a:schemeClr val="lt1"/>
                </a:solidFill>
              </a:rPr>
            </a:br>
            <a:r>
              <a:rPr lang="en-CA" sz="1700" dirty="0">
                <a:solidFill>
                  <a:schemeClr val="lt1"/>
                </a:solidFill>
              </a:rPr>
              <a:t>a</a:t>
            </a:r>
            <a:br>
              <a:rPr lang="en-CA" sz="1700" dirty="0">
                <a:solidFill>
                  <a:schemeClr val="lt1"/>
                </a:solidFill>
              </a:rPr>
            </a:br>
            <a:br>
              <a:rPr lang="en-CA" sz="1700" dirty="0">
                <a:solidFill>
                  <a:schemeClr val="lt1"/>
                </a:solidFill>
              </a:rPr>
            </a:br>
            <a:r>
              <a:rPr lang="en-CA" sz="1700" dirty="0">
                <a:solidFill>
                  <a:schemeClr val="lt1"/>
                </a:solidFill>
              </a:rPr>
              <a:t>walk</a:t>
            </a:r>
            <a:endParaRPr sz="1700" dirty="0">
              <a:solidFill>
                <a:schemeClr val="lt1"/>
              </a:solidFill>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26b117503e8_0_107"/>
          <p:cNvSpPr txBox="1">
            <a:spLocks noGrp="1"/>
          </p:cNvSpPr>
          <p:nvPr>
            <p:ph type="sldNum" sz="quarter" idx="11"/>
          </p:nvPr>
        </p:nvSpPr>
        <p:spPr>
          <a:xfrm>
            <a:off x="8686800" y="4767263"/>
            <a:ext cx="457200" cy="2739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CA">
                <a:solidFill>
                  <a:srgbClr val="FFFFFF"/>
                </a:solidFill>
              </a:rPr>
              <a:t>20</a:t>
            </a:fld>
            <a:endParaRPr dirty="0">
              <a:solidFill>
                <a:srgbClr val="FFFFFF"/>
              </a:solidFill>
            </a:endParaRPr>
          </a:p>
        </p:txBody>
      </p:sp>
      <p:sp>
        <p:nvSpPr>
          <p:cNvPr id="205" name="Google Shape;205;g26b117503e8_0_107"/>
          <p:cNvSpPr txBox="1"/>
          <p:nvPr/>
        </p:nvSpPr>
        <p:spPr>
          <a:xfrm>
            <a:off x="821934" y="256164"/>
            <a:ext cx="7289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b="1" dirty="0">
                <a:solidFill>
                  <a:srgbClr val="FFC000"/>
                </a:solidFill>
              </a:rPr>
              <a:t>What is AI, practically?</a:t>
            </a:r>
            <a:endParaRPr dirty="0"/>
          </a:p>
        </p:txBody>
      </p:sp>
      <p:sp>
        <p:nvSpPr>
          <p:cNvPr id="206" name="Google Shape;206;g26b117503e8_0_107"/>
          <p:cNvSpPr txBox="1"/>
          <p:nvPr/>
        </p:nvSpPr>
        <p:spPr>
          <a:xfrm>
            <a:off x="786581" y="983972"/>
            <a:ext cx="7987800" cy="384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900" b="1" dirty="0">
                <a:solidFill>
                  <a:schemeClr val="lt1"/>
                </a:solidFill>
              </a:rPr>
              <a:t>A system that takes in input and produces corresponding output</a:t>
            </a:r>
            <a:endParaRPr sz="1300" dirty="0"/>
          </a:p>
        </p:txBody>
      </p:sp>
      <p:pic>
        <p:nvPicPr>
          <p:cNvPr id="207" name="Google Shape;207;g26b117503e8_0_107"/>
          <p:cNvPicPr preferRelativeResize="0"/>
          <p:nvPr/>
        </p:nvPicPr>
        <p:blipFill>
          <a:blip r:embed="rId3">
            <a:alphaModFix/>
          </a:blip>
          <a:stretch>
            <a:fillRect/>
          </a:stretch>
        </p:blipFill>
        <p:spPr>
          <a:xfrm>
            <a:off x="121875" y="2003100"/>
            <a:ext cx="708001" cy="707999"/>
          </a:xfrm>
          <a:prstGeom prst="rect">
            <a:avLst/>
          </a:prstGeom>
          <a:noFill/>
          <a:ln>
            <a:noFill/>
          </a:ln>
        </p:spPr>
      </p:pic>
      <p:pic>
        <p:nvPicPr>
          <p:cNvPr id="208" name="Google Shape;208;g26b117503e8_0_107"/>
          <p:cNvPicPr preferRelativeResize="0"/>
          <p:nvPr/>
        </p:nvPicPr>
        <p:blipFill>
          <a:blip r:embed="rId4">
            <a:alphaModFix/>
          </a:blip>
          <a:stretch>
            <a:fillRect/>
          </a:stretch>
        </p:blipFill>
        <p:spPr>
          <a:xfrm>
            <a:off x="121875" y="2775400"/>
            <a:ext cx="708001" cy="708001"/>
          </a:xfrm>
          <a:prstGeom prst="rect">
            <a:avLst/>
          </a:prstGeom>
          <a:noFill/>
          <a:ln>
            <a:noFill/>
          </a:ln>
        </p:spPr>
      </p:pic>
      <p:pic>
        <p:nvPicPr>
          <p:cNvPr id="209" name="Google Shape;209;g26b117503e8_0_107"/>
          <p:cNvPicPr preferRelativeResize="0"/>
          <p:nvPr/>
        </p:nvPicPr>
        <p:blipFill>
          <a:blip r:embed="rId5">
            <a:alphaModFix/>
          </a:blip>
          <a:stretch>
            <a:fillRect/>
          </a:stretch>
        </p:blipFill>
        <p:spPr>
          <a:xfrm>
            <a:off x="121875" y="3547701"/>
            <a:ext cx="707999" cy="708001"/>
          </a:xfrm>
          <a:prstGeom prst="rect">
            <a:avLst/>
          </a:prstGeom>
          <a:noFill/>
          <a:ln>
            <a:noFill/>
          </a:ln>
        </p:spPr>
      </p:pic>
      <p:pic>
        <p:nvPicPr>
          <p:cNvPr id="210" name="Google Shape;210;g26b117503e8_0_107"/>
          <p:cNvPicPr preferRelativeResize="0"/>
          <p:nvPr/>
        </p:nvPicPr>
        <p:blipFill>
          <a:blip r:embed="rId6">
            <a:alphaModFix/>
          </a:blip>
          <a:stretch>
            <a:fillRect/>
          </a:stretch>
        </p:blipFill>
        <p:spPr>
          <a:xfrm>
            <a:off x="121874" y="4320001"/>
            <a:ext cx="707999" cy="707999"/>
          </a:xfrm>
          <a:prstGeom prst="rect">
            <a:avLst/>
          </a:prstGeom>
          <a:noFill/>
          <a:ln>
            <a:noFill/>
          </a:ln>
        </p:spPr>
      </p:pic>
      <p:sp>
        <p:nvSpPr>
          <p:cNvPr id="211" name="Google Shape;211;g26b117503e8_0_107"/>
          <p:cNvSpPr txBox="1"/>
          <p:nvPr/>
        </p:nvSpPr>
        <p:spPr>
          <a:xfrm>
            <a:off x="829875" y="4450800"/>
            <a:ext cx="610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dog</a:t>
            </a:r>
            <a:endParaRPr sz="1700" dirty="0">
              <a:solidFill>
                <a:schemeClr val="lt1"/>
              </a:solidFill>
            </a:endParaRPr>
          </a:p>
        </p:txBody>
      </p:sp>
      <p:sp>
        <p:nvSpPr>
          <p:cNvPr id="212" name="Google Shape;212;g26b117503e8_0_107"/>
          <p:cNvSpPr txBox="1"/>
          <p:nvPr/>
        </p:nvSpPr>
        <p:spPr>
          <a:xfrm>
            <a:off x="829875" y="3678500"/>
            <a:ext cx="610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dog</a:t>
            </a:r>
            <a:endParaRPr sz="1700" dirty="0">
              <a:solidFill>
                <a:schemeClr val="lt1"/>
              </a:solidFill>
            </a:endParaRPr>
          </a:p>
        </p:txBody>
      </p:sp>
      <p:sp>
        <p:nvSpPr>
          <p:cNvPr id="213" name="Google Shape;213;g26b117503e8_0_107"/>
          <p:cNvSpPr txBox="1"/>
          <p:nvPr/>
        </p:nvSpPr>
        <p:spPr>
          <a:xfrm>
            <a:off x="829875" y="2906200"/>
            <a:ext cx="610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cat</a:t>
            </a:r>
            <a:endParaRPr sz="1700" dirty="0">
              <a:solidFill>
                <a:schemeClr val="lt1"/>
              </a:solidFill>
            </a:endParaRPr>
          </a:p>
        </p:txBody>
      </p:sp>
      <p:sp>
        <p:nvSpPr>
          <p:cNvPr id="214" name="Google Shape;214;g26b117503e8_0_107"/>
          <p:cNvSpPr txBox="1"/>
          <p:nvPr/>
        </p:nvSpPr>
        <p:spPr>
          <a:xfrm>
            <a:off x="829875" y="2133900"/>
            <a:ext cx="610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cat</a:t>
            </a:r>
            <a:endParaRPr sz="1700" dirty="0">
              <a:solidFill>
                <a:schemeClr val="lt1"/>
              </a:solidFill>
            </a:endParaRPr>
          </a:p>
        </p:txBody>
      </p:sp>
      <p:sp>
        <p:nvSpPr>
          <p:cNvPr id="215" name="Google Shape;215;g26b117503e8_0_107"/>
          <p:cNvSpPr txBox="1"/>
          <p:nvPr/>
        </p:nvSpPr>
        <p:spPr>
          <a:xfrm>
            <a:off x="2205450" y="2048875"/>
            <a:ext cx="2571900" cy="253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My favourite animal is a</a:t>
            </a:r>
            <a:br>
              <a:rPr lang="en-CA" sz="1700" dirty="0">
                <a:solidFill>
                  <a:schemeClr val="lt1"/>
                </a:solidFill>
              </a:rPr>
            </a:br>
            <a:br>
              <a:rPr lang="en-CA" sz="1700" dirty="0">
                <a:solidFill>
                  <a:schemeClr val="lt1"/>
                </a:solidFill>
              </a:rPr>
            </a:br>
            <a:r>
              <a:rPr lang="en-CA" sz="1700" dirty="0">
                <a:solidFill>
                  <a:schemeClr val="lt1"/>
                </a:solidFill>
              </a:rPr>
              <a:t>I like to</a:t>
            </a:r>
            <a:br>
              <a:rPr lang="en-CA" sz="1700" dirty="0">
                <a:solidFill>
                  <a:schemeClr val="lt1"/>
                </a:solidFill>
              </a:rPr>
            </a:br>
            <a:br>
              <a:rPr lang="en-CA" sz="1700" dirty="0">
                <a:solidFill>
                  <a:schemeClr val="lt1"/>
                </a:solidFill>
              </a:rPr>
            </a:br>
            <a:r>
              <a:rPr lang="en-CA" sz="1700" dirty="0">
                <a:solidFill>
                  <a:schemeClr val="lt1"/>
                </a:solidFill>
              </a:rPr>
              <a:t>I like to go</a:t>
            </a:r>
            <a:br>
              <a:rPr lang="en-CA" sz="1700" dirty="0">
                <a:solidFill>
                  <a:schemeClr val="lt1"/>
                </a:solidFill>
              </a:rPr>
            </a:br>
            <a:br>
              <a:rPr lang="en-CA" sz="1700" dirty="0">
                <a:solidFill>
                  <a:schemeClr val="lt1"/>
                </a:solidFill>
              </a:rPr>
            </a:br>
            <a:r>
              <a:rPr lang="en-CA" sz="1700" dirty="0">
                <a:solidFill>
                  <a:schemeClr val="lt1"/>
                </a:solidFill>
              </a:rPr>
              <a:t>I like to go for</a:t>
            </a:r>
            <a:br>
              <a:rPr lang="en-CA" sz="1700" dirty="0">
                <a:solidFill>
                  <a:schemeClr val="lt1"/>
                </a:solidFill>
              </a:rPr>
            </a:br>
            <a:br>
              <a:rPr lang="en-CA" sz="1700" dirty="0">
                <a:solidFill>
                  <a:schemeClr val="lt1"/>
                </a:solidFill>
              </a:rPr>
            </a:br>
            <a:r>
              <a:rPr lang="en-CA" sz="1700" dirty="0">
                <a:solidFill>
                  <a:schemeClr val="lt1"/>
                </a:solidFill>
              </a:rPr>
              <a:t>I like to go for a</a:t>
            </a:r>
            <a:endParaRPr sz="1700" dirty="0">
              <a:solidFill>
                <a:schemeClr val="lt1"/>
              </a:solidFill>
            </a:endParaRPr>
          </a:p>
        </p:txBody>
      </p:sp>
      <p:sp>
        <p:nvSpPr>
          <p:cNvPr id="216" name="Google Shape;216;g26b117503e8_0_107"/>
          <p:cNvSpPr txBox="1"/>
          <p:nvPr/>
        </p:nvSpPr>
        <p:spPr>
          <a:xfrm>
            <a:off x="4975400" y="2048875"/>
            <a:ext cx="831900" cy="253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dog</a:t>
            </a:r>
            <a:br>
              <a:rPr lang="en-CA" sz="1700" dirty="0">
                <a:solidFill>
                  <a:schemeClr val="lt1"/>
                </a:solidFill>
              </a:rPr>
            </a:br>
            <a:br>
              <a:rPr lang="en-CA" sz="1700" dirty="0">
                <a:solidFill>
                  <a:schemeClr val="lt1"/>
                </a:solidFill>
              </a:rPr>
            </a:br>
            <a:r>
              <a:rPr lang="en-CA" sz="1700" dirty="0">
                <a:solidFill>
                  <a:schemeClr val="lt1"/>
                </a:solidFill>
              </a:rPr>
              <a:t>go</a:t>
            </a:r>
            <a:br>
              <a:rPr lang="en-CA" sz="1700" dirty="0">
                <a:solidFill>
                  <a:schemeClr val="lt1"/>
                </a:solidFill>
              </a:rPr>
            </a:br>
            <a:br>
              <a:rPr lang="en-CA" sz="1700" dirty="0">
                <a:solidFill>
                  <a:schemeClr val="lt1"/>
                </a:solidFill>
              </a:rPr>
            </a:br>
            <a:r>
              <a:rPr lang="en-CA" sz="1700" dirty="0">
                <a:solidFill>
                  <a:schemeClr val="lt1"/>
                </a:solidFill>
              </a:rPr>
              <a:t>for</a:t>
            </a:r>
            <a:br>
              <a:rPr lang="en-CA" sz="1700" dirty="0">
                <a:solidFill>
                  <a:schemeClr val="lt1"/>
                </a:solidFill>
              </a:rPr>
            </a:br>
            <a:br>
              <a:rPr lang="en-CA" sz="1700" dirty="0">
                <a:solidFill>
                  <a:schemeClr val="lt1"/>
                </a:solidFill>
              </a:rPr>
            </a:br>
            <a:r>
              <a:rPr lang="en-CA" sz="1700" dirty="0">
                <a:solidFill>
                  <a:schemeClr val="lt1"/>
                </a:solidFill>
              </a:rPr>
              <a:t>a</a:t>
            </a:r>
            <a:br>
              <a:rPr lang="en-CA" sz="1700" dirty="0">
                <a:solidFill>
                  <a:schemeClr val="lt1"/>
                </a:solidFill>
              </a:rPr>
            </a:br>
            <a:br>
              <a:rPr lang="en-CA" sz="1700" dirty="0">
                <a:solidFill>
                  <a:schemeClr val="lt1"/>
                </a:solidFill>
              </a:rPr>
            </a:br>
            <a:r>
              <a:rPr lang="en-CA" sz="1700" dirty="0">
                <a:solidFill>
                  <a:schemeClr val="lt1"/>
                </a:solidFill>
              </a:rPr>
              <a:t>walk</a:t>
            </a:r>
            <a:endParaRPr sz="1700" dirty="0">
              <a:solidFill>
                <a:schemeClr val="lt1"/>
              </a:solidFill>
            </a:endParaRPr>
          </a:p>
        </p:txBody>
      </p:sp>
      <p:sp>
        <p:nvSpPr>
          <p:cNvPr id="217" name="Google Shape;217;g26b117503e8_0_107"/>
          <p:cNvSpPr txBox="1"/>
          <p:nvPr/>
        </p:nvSpPr>
        <p:spPr>
          <a:xfrm>
            <a:off x="6827850" y="4419225"/>
            <a:ext cx="610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dog</a:t>
            </a:r>
            <a:endParaRPr sz="1700" dirty="0">
              <a:solidFill>
                <a:schemeClr val="lt1"/>
              </a:solidFill>
            </a:endParaRPr>
          </a:p>
        </p:txBody>
      </p:sp>
      <p:sp>
        <p:nvSpPr>
          <p:cNvPr id="218" name="Google Shape;218;g26b117503e8_0_107"/>
          <p:cNvSpPr txBox="1"/>
          <p:nvPr/>
        </p:nvSpPr>
        <p:spPr>
          <a:xfrm>
            <a:off x="6827850" y="3646925"/>
            <a:ext cx="610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dog</a:t>
            </a:r>
            <a:endParaRPr sz="1700" dirty="0">
              <a:solidFill>
                <a:schemeClr val="lt1"/>
              </a:solidFill>
            </a:endParaRPr>
          </a:p>
        </p:txBody>
      </p:sp>
      <p:sp>
        <p:nvSpPr>
          <p:cNvPr id="219" name="Google Shape;219;g26b117503e8_0_107"/>
          <p:cNvSpPr txBox="1"/>
          <p:nvPr/>
        </p:nvSpPr>
        <p:spPr>
          <a:xfrm>
            <a:off x="6827850" y="2874625"/>
            <a:ext cx="610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cat</a:t>
            </a:r>
            <a:endParaRPr sz="1700" dirty="0">
              <a:solidFill>
                <a:schemeClr val="lt1"/>
              </a:solidFill>
            </a:endParaRPr>
          </a:p>
        </p:txBody>
      </p:sp>
      <p:sp>
        <p:nvSpPr>
          <p:cNvPr id="220" name="Google Shape;220;g26b117503e8_0_107"/>
          <p:cNvSpPr txBox="1"/>
          <p:nvPr/>
        </p:nvSpPr>
        <p:spPr>
          <a:xfrm>
            <a:off x="6827850" y="2102325"/>
            <a:ext cx="6105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cat</a:t>
            </a:r>
            <a:endParaRPr sz="1700" dirty="0">
              <a:solidFill>
                <a:schemeClr val="lt1"/>
              </a:solidFill>
            </a:endParaRPr>
          </a:p>
        </p:txBody>
      </p:sp>
      <p:pic>
        <p:nvPicPr>
          <p:cNvPr id="221" name="Google Shape;221;g26b117503e8_0_107"/>
          <p:cNvPicPr preferRelativeResize="0"/>
          <p:nvPr/>
        </p:nvPicPr>
        <p:blipFill>
          <a:blip r:embed="rId3">
            <a:alphaModFix/>
          </a:blip>
          <a:stretch>
            <a:fillRect/>
          </a:stretch>
        </p:blipFill>
        <p:spPr>
          <a:xfrm>
            <a:off x="7806375" y="2003100"/>
            <a:ext cx="708001" cy="707999"/>
          </a:xfrm>
          <a:prstGeom prst="rect">
            <a:avLst/>
          </a:prstGeom>
          <a:noFill/>
          <a:ln>
            <a:noFill/>
          </a:ln>
        </p:spPr>
      </p:pic>
      <p:pic>
        <p:nvPicPr>
          <p:cNvPr id="222" name="Google Shape;222;g26b117503e8_0_107"/>
          <p:cNvPicPr preferRelativeResize="0"/>
          <p:nvPr/>
        </p:nvPicPr>
        <p:blipFill>
          <a:blip r:embed="rId4">
            <a:alphaModFix/>
          </a:blip>
          <a:stretch>
            <a:fillRect/>
          </a:stretch>
        </p:blipFill>
        <p:spPr>
          <a:xfrm>
            <a:off x="7806375" y="2775400"/>
            <a:ext cx="708001" cy="708001"/>
          </a:xfrm>
          <a:prstGeom prst="rect">
            <a:avLst/>
          </a:prstGeom>
          <a:noFill/>
          <a:ln>
            <a:noFill/>
          </a:ln>
        </p:spPr>
      </p:pic>
      <p:pic>
        <p:nvPicPr>
          <p:cNvPr id="223" name="Google Shape;223;g26b117503e8_0_107"/>
          <p:cNvPicPr preferRelativeResize="0"/>
          <p:nvPr/>
        </p:nvPicPr>
        <p:blipFill>
          <a:blip r:embed="rId5">
            <a:alphaModFix/>
          </a:blip>
          <a:stretch>
            <a:fillRect/>
          </a:stretch>
        </p:blipFill>
        <p:spPr>
          <a:xfrm>
            <a:off x="7806375" y="3547701"/>
            <a:ext cx="707999" cy="708001"/>
          </a:xfrm>
          <a:prstGeom prst="rect">
            <a:avLst/>
          </a:prstGeom>
          <a:noFill/>
          <a:ln>
            <a:noFill/>
          </a:ln>
        </p:spPr>
      </p:pic>
      <p:pic>
        <p:nvPicPr>
          <p:cNvPr id="224" name="Google Shape;224;g26b117503e8_0_107"/>
          <p:cNvPicPr preferRelativeResize="0"/>
          <p:nvPr/>
        </p:nvPicPr>
        <p:blipFill>
          <a:blip r:embed="rId6">
            <a:alphaModFix/>
          </a:blip>
          <a:stretch>
            <a:fillRect/>
          </a:stretch>
        </p:blipFill>
        <p:spPr>
          <a:xfrm>
            <a:off x="7806374" y="4320001"/>
            <a:ext cx="707999" cy="707999"/>
          </a:xfrm>
          <a:prstGeom prst="rect">
            <a:avLst/>
          </a:prstGeom>
          <a:noFill/>
          <a:ln>
            <a:noFill/>
          </a:ln>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26b117503e8_0_131"/>
          <p:cNvSpPr/>
          <p:nvPr/>
        </p:nvSpPr>
        <p:spPr>
          <a:xfrm>
            <a:off x="2159200" y="4155100"/>
            <a:ext cx="4159500" cy="572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30" name="Google Shape;230;g26b117503e8_0_131"/>
          <p:cNvSpPr/>
          <p:nvPr/>
        </p:nvSpPr>
        <p:spPr>
          <a:xfrm>
            <a:off x="4814700" y="2121500"/>
            <a:ext cx="679200" cy="1053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31" name="Google Shape;231;g26b117503e8_0_131"/>
          <p:cNvSpPr/>
          <p:nvPr/>
        </p:nvSpPr>
        <p:spPr>
          <a:xfrm>
            <a:off x="2899900" y="2022300"/>
            <a:ext cx="679200" cy="1663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32" name="Google Shape;232;g26b117503e8_0_131"/>
          <p:cNvSpPr txBox="1"/>
          <p:nvPr/>
        </p:nvSpPr>
        <p:spPr>
          <a:xfrm>
            <a:off x="821934" y="256164"/>
            <a:ext cx="7289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b="1" dirty="0">
                <a:solidFill>
                  <a:srgbClr val="FFC000"/>
                </a:solidFill>
              </a:rPr>
              <a:t>How does AI work?</a:t>
            </a:r>
            <a:endParaRPr dirty="0"/>
          </a:p>
        </p:txBody>
      </p:sp>
      <p:sp>
        <p:nvSpPr>
          <p:cNvPr id="233" name="Google Shape;233;g26b117503e8_0_131"/>
          <p:cNvSpPr txBox="1"/>
          <p:nvPr/>
        </p:nvSpPr>
        <p:spPr>
          <a:xfrm>
            <a:off x="786581" y="983972"/>
            <a:ext cx="7987800" cy="384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900" b="1" dirty="0">
                <a:solidFill>
                  <a:schemeClr val="lt1"/>
                </a:solidFill>
              </a:rPr>
              <a:t>Regression, scaled up</a:t>
            </a:r>
            <a:endParaRPr sz="1300" dirty="0"/>
          </a:p>
        </p:txBody>
      </p:sp>
      <p:sp>
        <p:nvSpPr>
          <p:cNvPr id="234" name="Google Shape;234;g26b117503e8_0_131"/>
          <p:cNvSpPr txBox="1"/>
          <p:nvPr/>
        </p:nvSpPr>
        <p:spPr>
          <a:xfrm>
            <a:off x="2899900" y="1503375"/>
            <a:ext cx="679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dk2"/>
                </a:solidFill>
              </a:rPr>
              <a:t>input</a:t>
            </a:r>
            <a:endParaRPr sz="1700" dirty="0">
              <a:solidFill>
                <a:schemeClr val="dk2"/>
              </a:solidFill>
            </a:endParaRPr>
          </a:p>
        </p:txBody>
      </p:sp>
      <p:sp>
        <p:nvSpPr>
          <p:cNvPr id="235" name="Google Shape;235;g26b117503e8_0_131"/>
          <p:cNvSpPr txBox="1"/>
          <p:nvPr/>
        </p:nvSpPr>
        <p:spPr>
          <a:xfrm>
            <a:off x="4769350" y="1503375"/>
            <a:ext cx="931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dk2"/>
                </a:solidFill>
              </a:rPr>
              <a:t>output</a:t>
            </a:r>
            <a:endParaRPr sz="1700" dirty="0">
              <a:solidFill>
                <a:schemeClr val="dk2"/>
              </a:solidFill>
            </a:endParaRPr>
          </a:p>
        </p:txBody>
      </p:sp>
      <p:pic>
        <p:nvPicPr>
          <p:cNvPr id="236" name="Google Shape;236;g26b117503e8_0_131"/>
          <p:cNvPicPr preferRelativeResize="0"/>
          <p:nvPr/>
        </p:nvPicPr>
        <p:blipFill>
          <a:blip r:embed="rId3">
            <a:alphaModFix/>
          </a:blip>
          <a:stretch>
            <a:fillRect/>
          </a:stretch>
        </p:blipFill>
        <p:spPr>
          <a:xfrm>
            <a:off x="3094700" y="2155600"/>
            <a:ext cx="289600" cy="289735"/>
          </a:xfrm>
          <a:prstGeom prst="rect">
            <a:avLst/>
          </a:prstGeom>
          <a:noFill/>
          <a:ln>
            <a:noFill/>
          </a:ln>
        </p:spPr>
      </p:pic>
      <p:pic>
        <p:nvPicPr>
          <p:cNvPr id="237" name="Google Shape;237;g26b117503e8_0_131"/>
          <p:cNvPicPr preferRelativeResize="0"/>
          <p:nvPr/>
        </p:nvPicPr>
        <p:blipFill>
          <a:blip r:embed="rId4">
            <a:alphaModFix/>
          </a:blip>
          <a:stretch>
            <a:fillRect/>
          </a:stretch>
        </p:blipFill>
        <p:spPr>
          <a:xfrm>
            <a:off x="3105838" y="2647681"/>
            <a:ext cx="267323" cy="413026"/>
          </a:xfrm>
          <a:prstGeom prst="rect">
            <a:avLst/>
          </a:prstGeom>
          <a:noFill/>
          <a:ln>
            <a:noFill/>
          </a:ln>
        </p:spPr>
      </p:pic>
      <p:pic>
        <p:nvPicPr>
          <p:cNvPr id="238" name="Google Shape;238;g26b117503e8_0_131"/>
          <p:cNvPicPr preferRelativeResize="0"/>
          <p:nvPr/>
        </p:nvPicPr>
        <p:blipFill>
          <a:blip r:embed="rId5">
            <a:alphaModFix/>
          </a:blip>
          <a:stretch>
            <a:fillRect/>
          </a:stretch>
        </p:blipFill>
        <p:spPr>
          <a:xfrm>
            <a:off x="3116977" y="3174865"/>
            <a:ext cx="245046" cy="289735"/>
          </a:xfrm>
          <a:prstGeom prst="rect">
            <a:avLst/>
          </a:prstGeom>
          <a:noFill/>
          <a:ln>
            <a:noFill/>
          </a:ln>
        </p:spPr>
      </p:pic>
      <p:pic>
        <p:nvPicPr>
          <p:cNvPr id="239" name="Google Shape;239;g26b117503e8_0_131"/>
          <p:cNvPicPr preferRelativeResize="0"/>
          <p:nvPr/>
        </p:nvPicPr>
        <p:blipFill>
          <a:blip r:embed="rId6">
            <a:alphaModFix/>
          </a:blip>
          <a:stretch>
            <a:fillRect/>
          </a:stretch>
        </p:blipFill>
        <p:spPr>
          <a:xfrm>
            <a:off x="5001900" y="2315875"/>
            <a:ext cx="304800" cy="638175"/>
          </a:xfrm>
          <a:prstGeom prst="rect">
            <a:avLst/>
          </a:prstGeom>
          <a:noFill/>
          <a:ln>
            <a:noFill/>
          </a:ln>
        </p:spPr>
      </p:pic>
      <p:pic>
        <p:nvPicPr>
          <p:cNvPr id="240" name="Google Shape;240;g26b117503e8_0_131"/>
          <p:cNvPicPr preferRelativeResize="0"/>
          <p:nvPr/>
        </p:nvPicPr>
        <p:blipFill>
          <a:blip r:embed="rId7">
            <a:alphaModFix/>
          </a:blip>
          <a:stretch>
            <a:fillRect/>
          </a:stretch>
        </p:blipFill>
        <p:spPr>
          <a:xfrm>
            <a:off x="2312075" y="4194150"/>
            <a:ext cx="3869024" cy="494575"/>
          </a:xfrm>
          <a:prstGeom prst="rect">
            <a:avLst/>
          </a:prstGeom>
          <a:noFill/>
          <a:ln>
            <a:noFill/>
          </a:ln>
        </p:spPr>
      </p:pic>
      <p:sp>
        <p:nvSpPr>
          <p:cNvPr id="241" name="Google Shape;241;g26b117503e8_0_131"/>
          <p:cNvSpPr txBox="1"/>
          <p:nvPr/>
        </p:nvSpPr>
        <p:spPr>
          <a:xfrm>
            <a:off x="6946575" y="3060700"/>
            <a:ext cx="19917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dk2"/>
                </a:solidFill>
              </a:rPr>
              <a:t>Use regression to find these weights</a:t>
            </a:r>
            <a:endParaRPr sz="1700" dirty="0">
              <a:solidFill>
                <a:schemeClr val="dk2"/>
              </a:solidFill>
            </a:endParaRPr>
          </a:p>
        </p:txBody>
      </p:sp>
      <p:cxnSp>
        <p:nvCxnSpPr>
          <p:cNvPr id="242" name="Google Shape;242;g26b117503e8_0_131"/>
          <p:cNvCxnSpPr>
            <a:stCxn id="241" idx="1"/>
          </p:cNvCxnSpPr>
          <p:nvPr/>
        </p:nvCxnSpPr>
        <p:spPr>
          <a:xfrm flipH="1">
            <a:off x="3411075" y="3414700"/>
            <a:ext cx="3535500" cy="851100"/>
          </a:xfrm>
          <a:prstGeom prst="straightConnector1">
            <a:avLst/>
          </a:prstGeom>
          <a:noFill/>
          <a:ln w="9525" cap="flat" cmpd="sng">
            <a:solidFill>
              <a:schemeClr val="dk2"/>
            </a:solidFill>
            <a:prstDash val="solid"/>
            <a:round/>
            <a:headEnd type="none" w="med" len="med"/>
            <a:tailEnd type="triangle" w="med" len="med"/>
          </a:ln>
        </p:spPr>
      </p:cxnSp>
      <p:cxnSp>
        <p:nvCxnSpPr>
          <p:cNvPr id="243" name="Google Shape;243;g26b117503e8_0_131"/>
          <p:cNvCxnSpPr>
            <a:stCxn id="241" idx="1"/>
          </p:cNvCxnSpPr>
          <p:nvPr/>
        </p:nvCxnSpPr>
        <p:spPr>
          <a:xfrm flipH="1">
            <a:off x="4784775" y="3414700"/>
            <a:ext cx="2161800" cy="813000"/>
          </a:xfrm>
          <a:prstGeom prst="straightConnector1">
            <a:avLst/>
          </a:prstGeom>
          <a:noFill/>
          <a:ln w="9525" cap="flat" cmpd="sng">
            <a:solidFill>
              <a:schemeClr val="dk2"/>
            </a:solidFill>
            <a:prstDash val="solid"/>
            <a:round/>
            <a:headEnd type="none" w="med" len="med"/>
            <a:tailEnd type="triangle" w="med" len="med"/>
          </a:ln>
        </p:spPr>
      </p:cxnSp>
      <p:cxnSp>
        <p:nvCxnSpPr>
          <p:cNvPr id="244" name="Google Shape;244;g26b117503e8_0_131"/>
          <p:cNvCxnSpPr>
            <a:stCxn id="241" idx="1"/>
          </p:cNvCxnSpPr>
          <p:nvPr/>
        </p:nvCxnSpPr>
        <p:spPr>
          <a:xfrm flipH="1">
            <a:off x="5853075" y="3414700"/>
            <a:ext cx="1093500" cy="835800"/>
          </a:xfrm>
          <a:prstGeom prst="straightConnector1">
            <a:avLst/>
          </a:prstGeom>
          <a:noFill/>
          <a:ln w="9525" cap="flat" cmpd="sng">
            <a:solidFill>
              <a:schemeClr val="dk2"/>
            </a:solidFill>
            <a:prstDash val="solid"/>
            <a:round/>
            <a:headEnd type="none" w="med" len="med"/>
            <a:tailEnd type="triangle" w="med" len="med"/>
          </a:ln>
        </p:spPr>
      </p:cxnSp>
      <p:cxnSp>
        <p:nvCxnSpPr>
          <p:cNvPr id="245" name="Google Shape;245;g26b117503e8_0_131"/>
          <p:cNvCxnSpPr>
            <a:endCxn id="230" idx="1"/>
          </p:cNvCxnSpPr>
          <p:nvPr/>
        </p:nvCxnSpPr>
        <p:spPr>
          <a:xfrm>
            <a:off x="3640200" y="2289500"/>
            <a:ext cx="1174500" cy="358800"/>
          </a:xfrm>
          <a:prstGeom prst="straightConnector1">
            <a:avLst/>
          </a:prstGeom>
          <a:noFill/>
          <a:ln w="9525" cap="flat" cmpd="sng">
            <a:solidFill>
              <a:schemeClr val="dk2"/>
            </a:solidFill>
            <a:prstDash val="solid"/>
            <a:round/>
            <a:headEnd type="none" w="med" len="med"/>
            <a:tailEnd type="triangle" w="med" len="med"/>
          </a:ln>
        </p:spPr>
      </p:cxnSp>
      <p:cxnSp>
        <p:nvCxnSpPr>
          <p:cNvPr id="246" name="Google Shape;246;g26b117503e8_0_131"/>
          <p:cNvCxnSpPr>
            <a:endCxn id="230" idx="1"/>
          </p:cNvCxnSpPr>
          <p:nvPr/>
        </p:nvCxnSpPr>
        <p:spPr>
          <a:xfrm rot="10800000" flipH="1">
            <a:off x="3579000" y="2648300"/>
            <a:ext cx="1235700" cy="205800"/>
          </a:xfrm>
          <a:prstGeom prst="straightConnector1">
            <a:avLst/>
          </a:prstGeom>
          <a:noFill/>
          <a:ln w="9525" cap="flat" cmpd="sng">
            <a:solidFill>
              <a:schemeClr val="dk2"/>
            </a:solidFill>
            <a:prstDash val="solid"/>
            <a:round/>
            <a:headEnd type="none" w="med" len="med"/>
            <a:tailEnd type="triangle" w="med" len="med"/>
          </a:ln>
        </p:spPr>
      </p:cxnSp>
      <p:cxnSp>
        <p:nvCxnSpPr>
          <p:cNvPr id="247" name="Google Shape;247;g26b117503e8_0_131"/>
          <p:cNvCxnSpPr>
            <a:endCxn id="230" idx="1"/>
          </p:cNvCxnSpPr>
          <p:nvPr/>
        </p:nvCxnSpPr>
        <p:spPr>
          <a:xfrm rot="10800000" flipH="1">
            <a:off x="3678300" y="2648300"/>
            <a:ext cx="1136400" cy="7170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26b117503e8_0_147"/>
          <p:cNvSpPr/>
          <p:nvPr/>
        </p:nvSpPr>
        <p:spPr>
          <a:xfrm>
            <a:off x="2499900" y="3533925"/>
            <a:ext cx="4470300" cy="13884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53" name="Google Shape;253;g26b117503e8_0_147"/>
          <p:cNvSpPr/>
          <p:nvPr/>
        </p:nvSpPr>
        <p:spPr>
          <a:xfrm>
            <a:off x="6478325" y="2181825"/>
            <a:ext cx="679200" cy="1053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54" name="Google Shape;254;g26b117503e8_0_147"/>
          <p:cNvSpPr/>
          <p:nvPr/>
        </p:nvSpPr>
        <p:spPr>
          <a:xfrm>
            <a:off x="1671250" y="2062675"/>
            <a:ext cx="679200" cy="1663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55" name="Google Shape;255;g26b117503e8_0_147"/>
          <p:cNvSpPr txBox="1"/>
          <p:nvPr/>
        </p:nvSpPr>
        <p:spPr>
          <a:xfrm>
            <a:off x="821934" y="256164"/>
            <a:ext cx="7289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b="1" dirty="0">
                <a:solidFill>
                  <a:srgbClr val="FFC000"/>
                </a:solidFill>
              </a:rPr>
              <a:t>How does AI work?</a:t>
            </a:r>
            <a:endParaRPr dirty="0"/>
          </a:p>
        </p:txBody>
      </p:sp>
      <p:sp>
        <p:nvSpPr>
          <p:cNvPr id="256" name="Google Shape;256;g26b117503e8_0_147"/>
          <p:cNvSpPr txBox="1"/>
          <p:nvPr/>
        </p:nvSpPr>
        <p:spPr>
          <a:xfrm>
            <a:off x="786581" y="983972"/>
            <a:ext cx="7987800" cy="384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900" b="1" dirty="0">
                <a:solidFill>
                  <a:schemeClr val="lt1"/>
                </a:solidFill>
              </a:rPr>
              <a:t>Regression, scaled up</a:t>
            </a:r>
            <a:endParaRPr sz="1300" dirty="0"/>
          </a:p>
        </p:txBody>
      </p:sp>
      <p:sp>
        <p:nvSpPr>
          <p:cNvPr id="257" name="Google Shape;257;g26b117503e8_0_147"/>
          <p:cNvSpPr txBox="1"/>
          <p:nvPr/>
        </p:nvSpPr>
        <p:spPr>
          <a:xfrm>
            <a:off x="1671250" y="1543750"/>
            <a:ext cx="679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dk2"/>
                </a:solidFill>
              </a:rPr>
              <a:t>input</a:t>
            </a:r>
            <a:endParaRPr sz="1700" dirty="0">
              <a:solidFill>
                <a:schemeClr val="dk2"/>
              </a:solidFill>
            </a:endParaRPr>
          </a:p>
        </p:txBody>
      </p:sp>
      <p:sp>
        <p:nvSpPr>
          <p:cNvPr id="258" name="Google Shape;258;g26b117503e8_0_147"/>
          <p:cNvSpPr txBox="1"/>
          <p:nvPr/>
        </p:nvSpPr>
        <p:spPr>
          <a:xfrm>
            <a:off x="6432975" y="1563700"/>
            <a:ext cx="931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dk2"/>
                </a:solidFill>
              </a:rPr>
              <a:t>output</a:t>
            </a:r>
            <a:endParaRPr sz="1700" dirty="0">
              <a:solidFill>
                <a:schemeClr val="dk2"/>
              </a:solidFill>
            </a:endParaRPr>
          </a:p>
        </p:txBody>
      </p:sp>
      <p:pic>
        <p:nvPicPr>
          <p:cNvPr id="259" name="Google Shape;259;g26b117503e8_0_147"/>
          <p:cNvPicPr preferRelativeResize="0"/>
          <p:nvPr/>
        </p:nvPicPr>
        <p:blipFill>
          <a:blip r:embed="rId3">
            <a:alphaModFix/>
          </a:blip>
          <a:stretch>
            <a:fillRect/>
          </a:stretch>
        </p:blipFill>
        <p:spPr>
          <a:xfrm>
            <a:off x="1866050" y="2195975"/>
            <a:ext cx="289600" cy="289735"/>
          </a:xfrm>
          <a:prstGeom prst="rect">
            <a:avLst/>
          </a:prstGeom>
          <a:noFill/>
          <a:ln>
            <a:noFill/>
          </a:ln>
        </p:spPr>
      </p:pic>
      <p:pic>
        <p:nvPicPr>
          <p:cNvPr id="260" name="Google Shape;260;g26b117503e8_0_147"/>
          <p:cNvPicPr preferRelativeResize="0"/>
          <p:nvPr/>
        </p:nvPicPr>
        <p:blipFill>
          <a:blip r:embed="rId4">
            <a:alphaModFix/>
          </a:blip>
          <a:stretch>
            <a:fillRect/>
          </a:stretch>
        </p:blipFill>
        <p:spPr>
          <a:xfrm>
            <a:off x="1877188" y="2688056"/>
            <a:ext cx="267323" cy="413026"/>
          </a:xfrm>
          <a:prstGeom prst="rect">
            <a:avLst/>
          </a:prstGeom>
          <a:noFill/>
          <a:ln>
            <a:noFill/>
          </a:ln>
        </p:spPr>
      </p:pic>
      <p:pic>
        <p:nvPicPr>
          <p:cNvPr id="261" name="Google Shape;261;g26b117503e8_0_147"/>
          <p:cNvPicPr preferRelativeResize="0"/>
          <p:nvPr/>
        </p:nvPicPr>
        <p:blipFill>
          <a:blip r:embed="rId5">
            <a:alphaModFix/>
          </a:blip>
          <a:stretch>
            <a:fillRect/>
          </a:stretch>
        </p:blipFill>
        <p:spPr>
          <a:xfrm>
            <a:off x="1888327" y="3215240"/>
            <a:ext cx="245046" cy="289735"/>
          </a:xfrm>
          <a:prstGeom prst="rect">
            <a:avLst/>
          </a:prstGeom>
          <a:noFill/>
          <a:ln>
            <a:noFill/>
          </a:ln>
        </p:spPr>
      </p:pic>
      <p:pic>
        <p:nvPicPr>
          <p:cNvPr id="262" name="Google Shape;262;g26b117503e8_0_147"/>
          <p:cNvPicPr preferRelativeResize="0"/>
          <p:nvPr/>
        </p:nvPicPr>
        <p:blipFill>
          <a:blip r:embed="rId6">
            <a:alphaModFix/>
          </a:blip>
          <a:stretch>
            <a:fillRect/>
          </a:stretch>
        </p:blipFill>
        <p:spPr>
          <a:xfrm>
            <a:off x="6665525" y="2376200"/>
            <a:ext cx="304800" cy="638175"/>
          </a:xfrm>
          <a:prstGeom prst="rect">
            <a:avLst/>
          </a:prstGeom>
          <a:noFill/>
          <a:ln>
            <a:noFill/>
          </a:ln>
        </p:spPr>
      </p:pic>
      <p:sp>
        <p:nvSpPr>
          <p:cNvPr id="263" name="Google Shape;263;g26b117503e8_0_147"/>
          <p:cNvSpPr/>
          <p:nvPr/>
        </p:nvSpPr>
        <p:spPr>
          <a:xfrm>
            <a:off x="4127175" y="2242975"/>
            <a:ext cx="679200" cy="1053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64" name="Google Shape;264;g26b117503e8_0_147"/>
          <p:cNvSpPr txBox="1"/>
          <p:nvPr/>
        </p:nvSpPr>
        <p:spPr>
          <a:xfrm>
            <a:off x="3636450" y="1559225"/>
            <a:ext cx="18711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dk2"/>
                </a:solidFill>
              </a:rPr>
              <a:t>hidden features</a:t>
            </a:r>
            <a:endParaRPr sz="1700" dirty="0">
              <a:solidFill>
                <a:schemeClr val="dk2"/>
              </a:solidFill>
            </a:endParaRPr>
          </a:p>
        </p:txBody>
      </p:sp>
      <p:pic>
        <p:nvPicPr>
          <p:cNvPr id="265" name="Google Shape;265;g26b117503e8_0_147"/>
          <p:cNvPicPr preferRelativeResize="0"/>
          <p:nvPr/>
        </p:nvPicPr>
        <p:blipFill>
          <a:blip r:embed="rId7">
            <a:alphaModFix/>
          </a:blip>
          <a:stretch>
            <a:fillRect/>
          </a:stretch>
        </p:blipFill>
        <p:spPr>
          <a:xfrm>
            <a:off x="4213778" y="2390411"/>
            <a:ext cx="508863" cy="284721"/>
          </a:xfrm>
          <a:prstGeom prst="rect">
            <a:avLst/>
          </a:prstGeom>
          <a:noFill/>
          <a:ln>
            <a:noFill/>
          </a:ln>
        </p:spPr>
      </p:pic>
      <p:pic>
        <p:nvPicPr>
          <p:cNvPr id="266" name="Google Shape;266;g26b117503e8_0_147"/>
          <p:cNvPicPr preferRelativeResize="0"/>
          <p:nvPr/>
        </p:nvPicPr>
        <p:blipFill>
          <a:blip r:embed="rId8">
            <a:alphaModFix/>
          </a:blip>
          <a:stretch>
            <a:fillRect/>
          </a:stretch>
        </p:blipFill>
        <p:spPr>
          <a:xfrm>
            <a:off x="4210900" y="2887890"/>
            <a:ext cx="339242" cy="284721"/>
          </a:xfrm>
          <a:prstGeom prst="rect">
            <a:avLst/>
          </a:prstGeom>
          <a:noFill/>
          <a:ln>
            <a:noFill/>
          </a:ln>
        </p:spPr>
      </p:pic>
      <p:pic>
        <p:nvPicPr>
          <p:cNvPr id="267" name="Google Shape;267;g26b117503e8_0_147"/>
          <p:cNvPicPr preferRelativeResize="0"/>
          <p:nvPr/>
        </p:nvPicPr>
        <p:blipFill>
          <a:blip r:embed="rId9">
            <a:alphaModFix/>
          </a:blip>
          <a:stretch>
            <a:fillRect/>
          </a:stretch>
        </p:blipFill>
        <p:spPr>
          <a:xfrm>
            <a:off x="2640450" y="3612025"/>
            <a:ext cx="4125600" cy="410587"/>
          </a:xfrm>
          <a:prstGeom prst="rect">
            <a:avLst/>
          </a:prstGeom>
          <a:noFill/>
          <a:ln>
            <a:noFill/>
          </a:ln>
        </p:spPr>
      </p:pic>
      <p:pic>
        <p:nvPicPr>
          <p:cNvPr id="268" name="Google Shape;268;g26b117503e8_0_147"/>
          <p:cNvPicPr preferRelativeResize="0"/>
          <p:nvPr/>
        </p:nvPicPr>
        <p:blipFill>
          <a:blip r:embed="rId10">
            <a:alphaModFix/>
          </a:blip>
          <a:stretch>
            <a:fillRect/>
          </a:stretch>
        </p:blipFill>
        <p:spPr>
          <a:xfrm>
            <a:off x="2912889" y="4022612"/>
            <a:ext cx="3709515" cy="379350"/>
          </a:xfrm>
          <a:prstGeom prst="rect">
            <a:avLst/>
          </a:prstGeom>
          <a:noFill/>
          <a:ln>
            <a:noFill/>
          </a:ln>
        </p:spPr>
      </p:pic>
      <p:pic>
        <p:nvPicPr>
          <p:cNvPr id="269" name="Google Shape;269;g26b117503e8_0_147"/>
          <p:cNvPicPr preferRelativeResize="0"/>
          <p:nvPr/>
        </p:nvPicPr>
        <p:blipFill>
          <a:blip r:embed="rId11">
            <a:alphaModFix/>
          </a:blip>
          <a:stretch>
            <a:fillRect/>
          </a:stretch>
        </p:blipFill>
        <p:spPr>
          <a:xfrm>
            <a:off x="3355826" y="4508823"/>
            <a:ext cx="2337124" cy="330275"/>
          </a:xfrm>
          <a:prstGeom prst="rect">
            <a:avLst/>
          </a:prstGeom>
          <a:noFill/>
          <a:ln>
            <a:noFill/>
          </a:ln>
        </p:spPr>
      </p:pic>
      <p:sp>
        <p:nvSpPr>
          <p:cNvPr id="270" name="Google Shape;270;g26b117503e8_0_147"/>
          <p:cNvSpPr txBox="1"/>
          <p:nvPr/>
        </p:nvSpPr>
        <p:spPr>
          <a:xfrm>
            <a:off x="7364175" y="3215250"/>
            <a:ext cx="1701900" cy="175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dk2"/>
                </a:solidFill>
              </a:rPr>
              <a:t>Adjust first set of weights so that the second set does a good job</a:t>
            </a:r>
            <a:endParaRPr sz="1700" dirty="0">
              <a:solidFill>
                <a:schemeClr val="dk2"/>
              </a:solidFill>
            </a:endParaRPr>
          </a:p>
          <a:p>
            <a:pPr marL="0" lvl="0" indent="0" algn="l" rtl="0">
              <a:spcBef>
                <a:spcPts val="0"/>
              </a:spcBef>
              <a:spcAft>
                <a:spcPts val="0"/>
              </a:spcAft>
              <a:buNone/>
            </a:pPr>
            <a:r>
              <a:rPr lang="en-CA" sz="1700" dirty="0">
                <a:solidFill>
                  <a:schemeClr val="dk2"/>
                </a:solidFill>
              </a:rPr>
              <a:t>(“backprop”)</a:t>
            </a:r>
            <a:endParaRPr sz="1700" dirty="0">
              <a:solidFill>
                <a:schemeClr val="dk2"/>
              </a:solidFill>
            </a:endParaRPr>
          </a:p>
        </p:txBody>
      </p:sp>
      <p:cxnSp>
        <p:nvCxnSpPr>
          <p:cNvPr id="271" name="Google Shape;271;g26b117503e8_0_147"/>
          <p:cNvCxnSpPr/>
          <p:nvPr/>
        </p:nvCxnSpPr>
        <p:spPr>
          <a:xfrm>
            <a:off x="2434375" y="2297025"/>
            <a:ext cx="1648500" cy="259500"/>
          </a:xfrm>
          <a:prstGeom prst="straightConnector1">
            <a:avLst/>
          </a:prstGeom>
          <a:noFill/>
          <a:ln w="9525" cap="flat" cmpd="sng">
            <a:solidFill>
              <a:schemeClr val="dk2"/>
            </a:solidFill>
            <a:prstDash val="solid"/>
            <a:round/>
            <a:headEnd type="none" w="med" len="med"/>
            <a:tailEnd type="triangle" w="med" len="med"/>
          </a:ln>
        </p:spPr>
      </p:cxnSp>
      <p:cxnSp>
        <p:nvCxnSpPr>
          <p:cNvPr id="272" name="Google Shape;272;g26b117503e8_0_147"/>
          <p:cNvCxnSpPr/>
          <p:nvPr/>
        </p:nvCxnSpPr>
        <p:spPr>
          <a:xfrm rot="10800000" flipH="1">
            <a:off x="2350478" y="2564272"/>
            <a:ext cx="1732200" cy="330300"/>
          </a:xfrm>
          <a:prstGeom prst="straightConnector1">
            <a:avLst/>
          </a:prstGeom>
          <a:noFill/>
          <a:ln w="9525" cap="flat" cmpd="sng">
            <a:solidFill>
              <a:schemeClr val="dk2"/>
            </a:solidFill>
            <a:prstDash val="solid"/>
            <a:round/>
            <a:headEnd type="none" w="med" len="med"/>
            <a:tailEnd type="triangle" w="med" len="med"/>
          </a:ln>
        </p:spPr>
      </p:cxnSp>
      <p:cxnSp>
        <p:nvCxnSpPr>
          <p:cNvPr id="273" name="Google Shape;273;g26b117503e8_0_147"/>
          <p:cNvCxnSpPr/>
          <p:nvPr/>
        </p:nvCxnSpPr>
        <p:spPr>
          <a:xfrm rot="10800000" flipH="1">
            <a:off x="2411378" y="2571772"/>
            <a:ext cx="1694400" cy="793500"/>
          </a:xfrm>
          <a:prstGeom prst="straightConnector1">
            <a:avLst/>
          </a:prstGeom>
          <a:noFill/>
          <a:ln w="9525" cap="flat" cmpd="sng">
            <a:solidFill>
              <a:schemeClr val="dk2"/>
            </a:solidFill>
            <a:prstDash val="solid"/>
            <a:round/>
            <a:headEnd type="none" w="med" len="med"/>
            <a:tailEnd type="triangle" w="med" len="med"/>
          </a:ln>
        </p:spPr>
      </p:cxnSp>
      <p:cxnSp>
        <p:nvCxnSpPr>
          <p:cNvPr id="274" name="Google Shape;274;g26b117503e8_0_147"/>
          <p:cNvCxnSpPr/>
          <p:nvPr/>
        </p:nvCxnSpPr>
        <p:spPr>
          <a:xfrm>
            <a:off x="2442025" y="2297025"/>
            <a:ext cx="1640700" cy="740100"/>
          </a:xfrm>
          <a:prstGeom prst="straightConnector1">
            <a:avLst/>
          </a:prstGeom>
          <a:noFill/>
          <a:ln w="9525" cap="flat" cmpd="sng">
            <a:solidFill>
              <a:schemeClr val="dk2"/>
            </a:solidFill>
            <a:prstDash val="solid"/>
            <a:round/>
            <a:headEnd type="none" w="med" len="med"/>
            <a:tailEnd type="triangle" w="med" len="med"/>
          </a:ln>
        </p:spPr>
      </p:cxnSp>
      <p:cxnSp>
        <p:nvCxnSpPr>
          <p:cNvPr id="275" name="Google Shape;275;g26b117503e8_0_147"/>
          <p:cNvCxnSpPr/>
          <p:nvPr/>
        </p:nvCxnSpPr>
        <p:spPr>
          <a:xfrm>
            <a:off x="2350450" y="2894425"/>
            <a:ext cx="1701900" cy="142800"/>
          </a:xfrm>
          <a:prstGeom prst="straightConnector1">
            <a:avLst/>
          </a:prstGeom>
          <a:noFill/>
          <a:ln w="9525" cap="flat" cmpd="sng">
            <a:solidFill>
              <a:schemeClr val="dk2"/>
            </a:solidFill>
            <a:prstDash val="solid"/>
            <a:round/>
            <a:headEnd type="none" w="med" len="med"/>
            <a:tailEnd type="triangle" w="med" len="med"/>
          </a:ln>
        </p:spPr>
      </p:cxnSp>
      <p:cxnSp>
        <p:nvCxnSpPr>
          <p:cNvPr id="276" name="Google Shape;276;g26b117503e8_0_147"/>
          <p:cNvCxnSpPr/>
          <p:nvPr/>
        </p:nvCxnSpPr>
        <p:spPr>
          <a:xfrm rot="10800000" flipH="1">
            <a:off x="2434375" y="3044875"/>
            <a:ext cx="1602600" cy="312900"/>
          </a:xfrm>
          <a:prstGeom prst="straightConnector1">
            <a:avLst/>
          </a:prstGeom>
          <a:noFill/>
          <a:ln w="9525" cap="flat" cmpd="sng">
            <a:solidFill>
              <a:schemeClr val="dk2"/>
            </a:solidFill>
            <a:prstDash val="solid"/>
            <a:round/>
            <a:headEnd type="none" w="med" len="med"/>
            <a:tailEnd type="triangle" w="med" len="med"/>
          </a:ln>
        </p:spPr>
      </p:cxnSp>
      <p:cxnSp>
        <p:nvCxnSpPr>
          <p:cNvPr id="277" name="Google Shape;277;g26b117503e8_0_147"/>
          <p:cNvCxnSpPr>
            <a:endCxn id="253" idx="1"/>
          </p:cNvCxnSpPr>
          <p:nvPr/>
        </p:nvCxnSpPr>
        <p:spPr>
          <a:xfrm>
            <a:off x="4868825" y="2472525"/>
            <a:ext cx="1609500" cy="236100"/>
          </a:xfrm>
          <a:prstGeom prst="straightConnector1">
            <a:avLst/>
          </a:prstGeom>
          <a:noFill/>
          <a:ln w="9525" cap="flat" cmpd="sng">
            <a:solidFill>
              <a:schemeClr val="dk2"/>
            </a:solidFill>
            <a:prstDash val="solid"/>
            <a:round/>
            <a:headEnd type="none" w="med" len="med"/>
            <a:tailEnd type="triangle" w="med" len="med"/>
          </a:ln>
        </p:spPr>
      </p:cxnSp>
      <p:cxnSp>
        <p:nvCxnSpPr>
          <p:cNvPr id="278" name="Google Shape;278;g26b117503e8_0_147"/>
          <p:cNvCxnSpPr>
            <a:endCxn id="253" idx="1"/>
          </p:cNvCxnSpPr>
          <p:nvPr/>
        </p:nvCxnSpPr>
        <p:spPr>
          <a:xfrm rot="10800000" flipH="1">
            <a:off x="4891625" y="2708625"/>
            <a:ext cx="1586700" cy="3363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26b117503e8_0_83"/>
          <p:cNvSpPr txBox="1"/>
          <p:nvPr/>
        </p:nvSpPr>
        <p:spPr>
          <a:xfrm>
            <a:off x="821934" y="256164"/>
            <a:ext cx="7289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b="1" dirty="0">
                <a:solidFill>
                  <a:srgbClr val="FFC000"/>
                </a:solidFill>
              </a:rPr>
              <a:t>Relevance to ethics</a:t>
            </a:r>
            <a:endParaRPr dirty="0"/>
          </a:p>
        </p:txBody>
      </p:sp>
      <p:sp>
        <p:nvSpPr>
          <p:cNvPr id="284" name="Google Shape;284;g26b117503e8_0_83"/>
          <p:cNvSpPr txBox="1"/>
          <p:nvPr/>
        </p:nvSpPr>
        <p:spPr>
          <a:xfrm>
            <a:off x="786581" y="983972"/>
            <a:ext cx="7987800" cy="908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900" b="1" dirty="0">
                <a:solidFill>
                  <a:schemeClr val="lt1"/>
                </a:solidFill>
              </a:rPr>
              <a:t>When finding the weights, we are optimizing for something</a:t>
            </a:r>
            <a:endParaRPr sz="1900" b="1" dirty="0">
              <a:solidFill>
                <a:schemeClr val="lt1"/>
              </a:solidFill>
            </a:endParaRPr>
          </a:p>
          <a:p>
            <a:pPr marL="457200" marR="0" lvl="0" indent="-336550" algn="l" rtl="0">
              <a:spcBef>
                <a:spcPts val="0"/>
              </a:spcBef>
              <a:spcAft>
                <a:spcPts val="0"/>
              </a:spcAft>
              <a:buClr>
                <a:schemeClr val="lt1"/>
              </a:buClr>
              <a:buSzPts val="1700"/>
              <a:buChar char="●"/>
            </a:pPr>
            <a:r>
              <a:rPr lang="en-CA" sz="1700" dirty="0">
                <a:solidFill>
                  <a:schemeClr val="lt1"/>
                </a:solidFill>
              </a:rPr>
              <a:t>Usually mean squared error (MSE) or categorization error (accuracy)</a:t>
            </a:r>
            <a:endParaRPr sz="1700" dirty="0">
              <a:solidFill>
                <a:schemeClr val="lt1"/>
              </a:solidFill>
            </a:endParaRPr>
          </a:p>
          <a:p>
            <a:pPr marL="457200" marR="0" lvl="0" indent="-336550" algn="l" rtl="0">
              <a:spcBef>
                <a:spcPts val="0"/>
              </a:spcBef>
              <a:spcAft>
                <a:spcPts val="0"/>
              </a:spcAft>
              <a:buClr>
                <a:schemeClr val="lt1"/>
              </a:buClr>
              <a:buSzPts val="1700"/>
              <a:buChar char="●"/>
            </a:pPr>
            <a:r>
              <a:rPr lang="en-CA" sz="1700" dirty="0">
                <a:solidFill>
                  <a:schemeClr val="lt1"/>
                </a:solidFill>
              </a:rPr>
              <a:t>“loss function” or “objective”</a:t>
            </a:r>
            <a:endParaRPr sz="1700" dirty="0">
              <a:solidFill>
                <a:schemeClr val="lt1"/>
              </a:solidFill>
            </a:endParaRPr>
          </a:p>
        </p:txBody>
      </p:sp>
      <p:pic>
        <p:nvPicPr>
          <p:cNvPr id="285" name="Google Shape;285;g26b117503e8_0_83"/>
          <p:cNvPicPr preferRelativeResize="0"/>
          <p:nvPr/>
        </p:nvPicPr>
        <p:blipFill>
          <a:blip r:embed="rId3">
            <a:alphaModFix/>
          </a:blip>
          <a:stretch>
            <a:fillRect/>
          </a:stretch>
        </p:blipFill>
        <p:spPr>
          <a:xfrm>
            <a:off x="5544336" y="2050850"/>
            <a:ext cx="1824683" cy="2773075"/>
          </a:xfrm>
          <a:prstGeom prst="rect">
            <a:avLst/>
          </a:prstGeom>
          <a:noFill/>
          <a:ln>
            <a:noFill/>
          </a:ln>
        </p:spPr>
      </p:pic>
      <p:sp>
        <p:nvSpPr>
          <p:cNvPr id="286" name="Google Shape;286;g26b117503e8_0_83"/>
          <p:cNvSpPr txBox="1"/>
          <p:nvPr/>
        </p:nvSpPr>
        <p:spPr>
          <a:xfrm>
            <a:off x="1062425" y="2304649"/>
            <a:ext cx="4294800" cy="2401200"/>
          </a:xfrm>
          <a:prstGeom prst="rect">
            <a:avLst/>
          </a:prstGeom>
          <a:solidFill>
            <a:srgbClr val="77F0FF"/>
          </a:solid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a:buNone/>
            </a:pPr>
            <a:r>
              <a:rPr lang="en-CA" sz="1200" dirty="0"/>
              <a:t>“When learning is involved and you pick some objective function to optimize like error you should never expect to get for free anything that you didn't explicitly state in the objective and you shouldn't expect to avoid any behavior that you didn't specify should be explicitly avoided.”</a:t>
            </a:r>
            <a:endParaRPr sz="1200" dirty="0"/>
          </a:p>
          <a:p>
            <a:pPr marL="0" lvl="0" indent="0" algn="l" rtl="0">
              <a:spcBef>
                <a:spcPts val="0"/>
              </a:spcBef>
              <a:spcAft>
                <a:spcPts val="0"/>
              </a:spcAft>
              <a:buClr>
                <a:srgbClr val="000000"/>
              </a:buClr>
              <a:buSzPts val="1100"/>
              <a:buFont typeface="Arial"/>
              <a:buNone/>
            </a:pPr>
            <a:endParaRPr sz="1200" dirty="0"/>
          </a:p>
          <a:p>
            <a:pPr marL="0" lvl="0" indent="0" algn="l" rtl="0">
              <a:spcBef>
                <a:spcPts val="0"/>
              </a:spcBef>
              <a:spcAft>
                <a:spcPts val="0"/>
              </a:spcAft>
              <a:buClr>
                <a:srgbClr val="000000"/>
              </a:buClr>
              <a:buSzPts val="1100"/>
              <a:buFont typeface="Arial"/>
              <a:buNone/>
            </a:pPr>
            <a:r>
              <a:rPr lang="en-CA" sz="1200" dirty="0"/>
              <a:t>“Because if you're searching some complicated model space looking for the lower error and there's some little corner of the model space where you can even incrementally infinitesimally improve your error at the expense of some social norm machine learning is going to go for that corner because that's what it does”</a:t>
            </a:r>
            <a:endParaRPr sz="1200" dirty="0"/>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26b117503e8_0_190"/>
          <p:cNvSpPr txBox="1"/>
          <p:nvPr/>
        </p:nvSpPr>
        <p:spPr>
          <a:xfrm>
            <a:off x="821934" y="256164"/>
            <a:ext cx="7289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b="1" dirty="0">
                <a:solidFill>
                  <a:srgbClr val="FFC000"/>
                </a:solidFill>
              </a:rPr>
              <a:t>Relevance to ethics</a:t>
            </a:r>
            <a:endParaRPr dirty="0"/>
          </a:p>
        </p:txBody>
      </p:sp>
      <p:sp>
        <p:nvSpPr>
          <p:cNvPr id="292" name="Google Shape;292;g26b117503e8_0_190"/>
          <p:cNvSpPr txBox="1"/>
          <p:nvPr/>
        </p:nvSpPr>
        <p:spPr>
          <a:xfrm>
            <a:off x="786581" y="983972"/>
            <a:ext cx="7987800" cy="1554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900" b="1" dirty="0">
                <a:solidFill>
                  <a:schemeClr val="lt1"/>
                </a:solidFill>
              </a:rPr>
              <a:t>Privacy</a:t>
            </a:r>
            <a:endParaRPr sz="1900" b="1" dirty="0">
              <a:solidFill>
                <a:schemeClr val="lt1"/>
              </a:solidFill>
            </a:endParaRPr>
          </a:p>
          <a:p>
            <a:pPr marL="457200" marR="0" lvl="0" indent="-349250" algn="l" rtl="0">
              <a:spcBef>
                <a:spcPts val="0"/>
              </a:spcBef>
              <a:spcAft>
                <a:spcPts val="0"/>
              </a:spcAft>
              <a:buClr>
                <a:schemeClr val="lt1"/>
              </a:buClr>
              <a:buSzPts val="1900"/>
              <a:buChar char="●"/>
            </a:pPr>
            <a:r>
              <a:rPr lang="en-CA" sz="1900" dirty="0">
                <a:solidFill>
                  <a:schemeClr val="lt1"/>
                </a:solidFill>
              </a:rPr>
              <a:t>Where does this data come from?</a:t>
            </a:r>
            <a:endParaRPr sz="1900" dirty="0">
              <a:solidFill>
                <a:schemeClr val="lt1"/>
              </a:solidFill>
            </a:endParaRPr>
          </a:p>
          <a:p>
            <a:pPr marL="0" marR="0" lvl="0" indent="0" algn="l" rtl="0">
              <a:spcBef>
                <a:spcPts val="0"/>
              </a:spcBef>
              <a:spcAft>
                <a:spcPts val="0"/>
              </a:spcAft>
              <a:buNone/>
            </a:pPr>
            <a:endParaRPr sz="1900" dirty="0">
              <a:solidFill>
                <a:schemeClr val="lt1"/>
              </a:solidFill>
            </a:endParaRPr>
          </a:p>
          <a:p>
            <a:pPr marL="0" marR="0" lvl="0" indent="0" algn="l" rtl="0">
              <a:spcBef>
                <a:spcPts val="0"/>
              </a:spcBef>
              <a:spcAft>
                <a:spcPts val="0"/>
              </a:spcAft>
              <a:buNone/>
            </a:pPr>
            <a:r>
              <a:rPr lang="en-CA" sz="1900" b="1" dirty="0">
                <a:solidFill>
                  <a:schemeClr val="lt1"/>
                </a:solidFill>
              </a:rPr>
              <a:t>Security</a:t>
            </a:r>
            <a:endParaRPr sz="1900" b="1" dirty="0">
              <a:solidFill>
                <a:schemeClr val="lt1"/>
              </a:solidFill>
            </a:endParaRPr>
          </a:p>
          <a:p>
            <a:pPr marL="457200" marR="0" lvl="0" indent="-349250" algn="l" rtl="0">
              <a:spcBef>
                <a:spcPts val="0"/>
              </a:spcBef>
              <a:spcAft>
                <a:spcPts val="0"/>
              </a:spcAft>
              <a:buClr>
                <a:schemeClr val="lt1"/>
              </a:buClr>
              <a:buSzPts val="1900"/>
              <a:buChar char="●"/>
            </a:pPr>
            <a:r>
              <a:rPr lang="en-CA" sz="1900" dirty="0">
                <a:solidFill>
                  <a:schemeClr val="lt1"/>
                </a:solidFill>
              </a:rPr>
              <a:t>Can you recover the original training data?</a:t>
            </a:r>
            <a:endParaRPr sz="1900" b="1" dirty="0">
              <a:solidFill>
                <a:schemeClr val="lt1"/>
              </a:solidFill>
            </a:endParaRPr>
          </a:p>
        </p:txBody>
      </p:sp>
      <p:pic>
        <p:nvPicPr>
          <p:cNvPr id="293" name="Google Shape;293;g26b117503e8_0_190"/>
          <p:cNvPicPr preferRelativeResize="0"/>
          <p:nvPr/>
        </p:nvPicPr>
        <p:blipFill>
          <a:blip r:embed="rId3">
            <a:alphaModFix/>
          </a:blip>
          <a:stretch>
            <a:fillRect/>
          </a:stretch>
        </p:blipFill>
        <p:spPr>
          <a:xfrm>
            <a:off x="6005327" y="1915477"/>
            <a:ext cx="1969400" cy="2806200"/>
          </a:xfrm>
          <a:prstGeom prst="rect">
            <a:avLst/>
          </a:prstGeom>
          <a:noFill/>
          <a:ln>
            <a:noFill/>
          </a:ln>
        </p:spPr>
      </p:pic>
      <p:sp>
        <p:nvSpPr>
          <p:cNvPr id="294" name="Google Shape;294;g26b117503e8_0_190"/>
          <p:cNvSpPr txBox="1"/>
          <p:nvPr/>
        </p:nvSpPr>
        <p:spPr>
          <a:xfrm>
            <a:off x="5967675" y="4721675"/>
            <a:ext cx="439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dirty="0">
                <a:solidFill>
                  <a:schemeClr val="dk2"/>
                </a:solidFill>
              </a:rPr>
              <a:t>https://xkcd.com/2169</a:t>
            </a:r>
            <a:endParaRPr dirty="0">
              <a:solidFill>
                <a:schemeClr val="dk2"/>
              </a:solidFill>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26b117503e8_0_268"/>
          <p:cNvSpPr txBox="1"/>
          <p:nvPr/>
        </p:nvSpPr>
        <p:spPr>
          <a:xfrm>
            <a:off x="821934" y="256164"/>
            <a:ext cx="7289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b="1" dirty="0">
                <a:solidFill>
                  <a:srgbClr val="FFC000"/>
                </a:solidFill>
              </a:rPr>
              <a:t>Relevance to ethics</a:t>
            </a:r>
            <a:endParaRPr dirty="0"/>
          </a:p>
        </p:txBody>
      </p:sp>
      <p:sp>
        <p:nvSpPr>
          <p:cNvPr id="300" name="Google Shape;300;g26b117503e8_0_268"/>
          <p:cNvSpPr txBox="1"/>
          <p:nvPr/>
        </p:nvSpPr>
        <p:spPr>
          <a:xfrm>
            <a:off x="786581" y="983972"/>
            <a:ext cx="7987800" cy="384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900" b="1" dirty="0">
                <a:solidFill>
                  <a:schemeClr val="lt1"/>
                </a:solidFill>
              </a:rPr>
              <a:t>Bias</a:t>
            </a:r>
            <a:endParaRPr sz="1700" dirty="0">
              <a:solidFill>
                <a:schemeClr val="lt1"/>
              </a:solidFill>
            </a:endParaRPr>
          </a:p>
        </p:txBody>
      </p:sp>
      <p:sp>
        <p:nvSpPr>
          <p:cNvPr id="301" name="Google Shape;301;g26b117503e8_0_268"/>
          <p:cNvSpPr txBox="1"/>
          <p:nvPr/>
        </p:nvSpPr>
        <p:spPr>
          <a:xfrm>
            <a:off x="236400" y="1757075"/>
            <a:ext cx="2571900" cy="280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My favourite animal is a</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My favourite animal is a</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My favourite animal is a</a:t>
            </a:r>
            <a:endParaRPr sz="1700" dirty="0">
              <a:solidFill>
                <a:schemeClr val="lt1"/>
              </a:solidFill>
            </a:endParaRPr>
          </a:p>
          <a:p>
            <a:pPr marL="0" lvl="0" indent="0" algn="l" rtl="0">
              <a:spcBef>
                <a:spcPts val="0"/>
              </a:spcBef>
              <a:spcAft>
                <a:spcPts val="0"/>
              </a:spcAft>
              <a:buNone/>
            </a:pPr>
            <a:br>
              <a:rPr lang="en-CA" sz="1700" dirty="0">
                <a:solidFill>
                  <a:schemeClr val="lt1"/>
                </a:solidFill>
              </a:rPr>
            </a:br>
            <a:r>
              <a:rPr lang="en-CA" sz="1700" dirty="0">
                <a:solidFill>
                  <a:schemeClr val="lt1"/>
                </a:solidFill>
              </a:rPr>
              <a:t>My favourite animal is a</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My favourite animal is a</a:t>
            </a:r>
            <a:endParaRPr sz="1700" dirty="0">
              <a:solidFill>
                <a:schemeClr val="lt1"/>
              </a:solidFill>
            </a:endParaRPr>
          </a:p>
          <a:p>
            <a:pPr marL="0" lvl="0" indent="0" algn="l" rtl="0">
              <a:spcBef>
                <a:spcPts val="0"/>
              </a:spcBef>
              <a:spcAft>
                <a:spcPts val="0"/>
              </a:spcAft>
              <a:buNone/>
            </a:pPr>
            <a:endParaRPr sz="1700" dirty="0">
              <a:solidFill>
                <a:schemeClr val="lt1"/>
              </a:solidFill>
            </a:endParaRPr>
          </a:p>
        </p:txBody>
      </p:sp>
      <p:sp>
        <p:nvSpPr>
          <p:cNvPr id="302" name="Google Shape;302;g26b117503e8_0_268"/>
          <p:cNvSpPr txBox="1"/>
          <p:nvPr/>
        </p:nvSpPr>
        <p:spPr>
          <a:xfrm>
            <a:off x="3014350" y="1757075"/>
            <a:ext cx="702000" cy="253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dog</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cat</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dog</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cat</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dog</a:t>
            </a:r>
            <a:endParaRPr sz="1700" dirty="0">
              <a:solidFill>
                <a:schemeClr val="lt1"/>
              </a:solidFill>
            </a:endParaRPr>
          </a:p>
        </p:txBody>
      </p:sp>
      <p:sp>
        <p:nvSpPr>
          <p:cNvPr id="303" name="Google Shape;303;g26b117503e8_0_268"/>
          <p:cNvSpPr txBox="1"/>
          <p:nvPr/>
        </p:nvSpPr>
        <p:spPr>
          <a:xfrm>
            <a:off x="610475" y="1454575"/>
            <a:ext cx="763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dk2"/>
                </a:solidFill>
              </a:rPr>
              <a:t>input</a:t>
            </a:r>
            <a:endParaRPr sz="1700" dirty="0">
              <a:solidFill>
                <a:schemeClr val="dk2"/>
              </a:solidFill>
            </a:endParaRPr>
          </a:p>
        </p:txBody>
      </p:sp>
      <p:sp>
        <p:nvSpPr>
          <p:cNvPr id="304" name="Google Shape;304;g26b117503e8_0_268"/>
          <p:cNvSpPr txBox="1"/>
          <p:nvPr/>
        </p:nvSpPr>
        <p:spPr>
          <a:xfrm>
            <a:off x="2873050" y="1454575"/>
            <a:ext cx="984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dk2"/>
                </a:solidFill>
              </a:rPr>
              <a:t>output</a:t>
            </a:r>
            <a:endParaRPr sz="1700" dirty="0">
              <a:solidFill>
                <a:schemeClr val="dk2"/>
              </a:solidFill>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26b117503e8_0_209"/>
          <p:cNvSpPr/>
          <p:nvPr/>
        </p:nvSpPr>
        <p:spPr>
          <a:xfrm>
            <a:off x="4410900" y="1869675"/>
            <a:ext cx="4632300" cy="461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10" name="Google Shape;310;g26b117503e8_0_209"/>
          <p:cNvSpPr txBox="1"/>
          <p:nvPr/>
        </p:nvSpPr>
        <p:spPr>
          <a:xfrm>
            <a:off x="821934" y="256164"/>
            <a:ext cx="7289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b="1" dirty="0">
                <a:solidFill>
                  <a:srgbClr val="FFC000"/>
                </a:solidFill>
              </a:rPr>
              <a:t>Relevance to ethics</a:t>
            </a:r>
            <a:endParaRPr dirty="0"/>
          </a:p>
        </p:txBody>
      </p:sp>
      <p:sp>
        <p:nvSpPr>
          <p:cNvPr id="311" name="Google Shape;311;g26b117503e8_0_209"/>
          <p:cNvSpPr txBox="1"/>
          <p:nvPr/>
        </p:nvSpPr>
        <p:spPr>
          <a:xfrm>
            <a:off x="786581" y="983972"/>
            <a:ext cx="7987800" cy="384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900" b="1" dirty="0">
                <a:solidFill>
                  <a:schemeClr val="lt1"/>
                </a:solidFill>
              </a:rPr>
              <a:t>Bias</a:t>
            </a:r>
            <a:endParaRPr sz="1700" dirty="0">
              <a:solidFill>
                <a:schemeClr val="lt1"/>
              </a:solidFill>
            </a:endParaRPr>
          </a:p>
        </p:txBody>
      </p:sp>
      <p:sp>
        <p:nvSpPr>
          <p:cNvPr id="312" name="Google Shape;312;g26b117503e8_0_209"/>
          <p:cNvSpPr txBox="1"/>
          <p:nvPr/>
        </p:nvSpPr>
        <p:spPr>
          <a:xfrm>
            <a:off x="236400" y="1757075"/>
            <a:ext cx="2571900" cy="280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My favourite animal is a</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My favourite animal is a</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My favourite animal is a</a:t>
            </a:r>
            <a:endParaRPr sz="1700" dirty="0">
              <a:solidFill>
                <a:schemeClr val="lt1"/>
              </a:solidFill>
            </a:endParaRPr>
          </a:p>
          <a:p>
            <a:pPr marL="0" lvl="0" indent="0" algn="l" rtl="0">
              <a:spcBef>
                <a:spcPts val="0"/>
              </a:spcBef>
              <a:spcAft>
                <a:spcPts val="0"/>
              </a:spcAft>
              <a:buNone/>
            </a:pPr>
            <a:br>
              <a:rPr lang="en-CA" sz="1700" dirty="0">
                <a:solidFill>
                  <a:schemeClr val="lt1"/>
                </a:solidFill>
              </a:rPr>
            </a:br>
            <a:r>
              <a:rPr lang="en-CA" sz="1700" dirty="0">
                <a:solidFill>
                  <a:schemeClr val="lt1"/>
                </a:solidFill>
              </a:rPr>
              <a:t>My favourite animal is a</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My favourite animal is a</a:t>
            </a:r>
            <a:endParaRPr sz="1700" dirty="0">
              <a:solidFill>
                <a:schemeClr val="lt1"/>
              </a:solidFill>
            </a:endParaRPr>
          </a:p>
          <a:p>
            <a:pPr marL="0" lvl="0" indent="0" algn="l" rtl="0">
              <a:spcBef>
                <a:spcPts val="0"/>
              </a:spcBef>
              <a:spcAft>
                <a:spcPts val="0"/>
              </a:spcAft>
              <a:buNone/>
            </a:pPr>
            <a:endParaRPr sz="1700" dirty="0">
              <a:solidFill>
                <a:schemeClr val="lt1"/>
              </a:solidFill>
            </a:endParaRPr>
          </a:p>
        </p:txBody>
      </p:sp>
      <p:sp>
        <p:nvSpPr>
          <p:cNvPr id="313" name="Google Shape;313;g26b117503e8_0_209"/>
          <p:cNvSpPr txBox="1"/>
          <p:nvPr/>
        </p:nvSpPr>
        <p:spPr>
          <a:xfrm>
            <a:off x="3014350" y="1757075"/>
            <a:ext cx="702000" cy="253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dog</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cat</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dog</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cat</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dog</a:t>
            </a:r>
            <a:endParaRPr sz="1700" dirty="0">
              <a:solidFill>
                <a:schemeClr val="lt1"/>
              </a:solidFill>
            </a:endParaRPr>
          </a:p>
        </p:txBody>
      </p:sp>
      <p:sp>
        <p:nvSpPr>
          <p:cNvPr id="314" name="Google Shape;314;g26b117503e8_0_209"/>
          <p:cNvSpPr txBox="1"/>
          <p:nvPr/>
        </p:nvSpPr>
        <p:spPr>
          <a:xfrm>
            <a:off x="5112975" y="1129450"/>
            <a:ext cx="36021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dk2"/>
                </a:solidFill>
              </a:rPr>
              <a:t>Accuracy if output dog 60% of the time and cat 40% of the time</a:t>
            </a:r>
            <a:endParaRPr sz="1700" dirty="0">
              <a:solidFill>
                <a:schemeClr val="dk2"/>
              </a:solidFill>
            </a:endParaRPr>
          </a:p>
        </p:txBody>
      </p:sp>
      <p:pic>
        <p:nvPicPr>
          <p:cNvPr id="315" name="Google Shape;315;g26b117503e8_0_209"/>
          <p:cNvPicPr preferRelativeResize="0"/>
          <p:nvPr/>
        </p:nvPicPr>
        <p:blipFill>
          <a:blip r:embed="rId3">
            <a:alphaModFix/>
          </a:blip>
          <a:stretch>
            <a:fillRect/>
          </a:stretch>
        </p:blipFill>
        <p:spPr>
          <a:xfrm>
            <a:off x="4519175" y="1953602"/>
            <a:ext cx="4448850" cy="291725"/>
          </a:xfrm>
          <a:prstGeom prst="rect">
            <a:avLst/>
          </a:prstGeom>
          <a:noFill/>
          <a:ln>
            <a:noFill/>
          </a:ln>
        </p:spPr>
      </p:pic>
      <p:sp>
        <p:nvSpPr>
          <p:cNvPr id="316" name="Google Shape;316;g26b117503e8_0_209"/>
          <p:cNvSpPr txBox="1"/>
          <p:nvPr/>
        </p:nvSpPr>
        <p:spPr>
          <a:xfrm>
            <a:off x="610475" y="1454575"/>
            <a:ext cx="763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dk2"/>
                </a:solidFill>
              </a:rPr>
              <a:t>input</a:t>
            </a:r>
            <a:endParaRPr sz="1700" dirty="0">
              <a:solidFill>
                <a:schemeClr val="dk2"/>
              </a:solidFill>
            </a:endParaRPr>
          </a:p>
        </p:txBody>
      </p:sp>
      <p:sp>
        <p:nvSpPr>
          <p:cNvPr id="317" name="Google Shape;317;g26b117503e8_0_209"/>
          <p:cNvSpPr txBox="1"/>
          <p:nvPr/>
        </p:nvSpPr>
        <p:spPr>
          <a:xfrm>
            <a:off x="2873050" y="1454575"/>
            <a:ext cx="984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dk2"/>
                </a:solidFill>
              </a:rPr>
              <a:t>output</a:t>
            </a:r>
            <a:endParaRPr sz="1700" dirty="0">
              <a:solidFill>
                <a:schemeClr val="dk2"/>
              </a:solidFill>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26b117503e8_0_225"/>
          <p:cNvSpPr/>
          <p:nvPr/>
        </p:nvSpPr>
        <p:spPr>
          <a:xfrm>
            <a:off x="4410900" y="1869675"/>
            <a:ext cx="4632300" cy="461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23" name="Google Shape;323;g26b117503e8_0_225"/>
          <p:cNvSpPr txBox="1"/>
          <p:nvPr/>
        </p:nvSpPr>
        <p:spPr>
          <a:xfrm>
            <a:off x="821934" y="256164"/>
            <a:ext cx="7289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b="1" dirty="0">
                <a:solidFill>
                  <a:srgbClr val="FFC000"/>
                </a:solidFill>
              </a:rPr>
              <a:t>Relevance to ethics</a:t>
            </a:r>
            <a:endParaRPr dirty="0"/>
          </a:p>
        </p:txBody>
      </p:sp>
      <p:sp>
        <p:nvSpPr>
          <p:cNvPr id="324" name="Google Shape;324;g26b117503e8_0_225"/>
          <p:cNvSpPr txBox="1"/>
          <p:nvPr/>
        </p:nvSpPr>
        <p:spPr>
          <a:xfrm>
            <a:off x="786581" y="983972"/>
            <a:ext cx="7987800" cy="384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900" b="1" dirty="0">
                <a:solidFill>
                  <a:schemeClr val="lt1"/>
                </a:solidFill>
              </a:rPr>
              <a:t>Bias</a:t>
            </a:r>
            <a:endParaRPr sz="1700" dirty="0">
              <a:solidFill>
                <a:schemeClr val="lt1"/>
              </a:solidFill>
            </a:endParaRPr>
          </a:p>
        </p:txBody>
      </p:sp>
      <p:sp>
        <p:nvSpPr>
          <p:cNvPr id="325" name="Google Shape;325;g26b117503e8_0_225"/>
          <p:cNvSpPr txBox="1"/>
          <p:nvPr/>
        </p:nvSpPr>
        <p:spPr>
          <a:xfrm>
            <a:off x="236400" y="1757075"/>
            <a:ext cx="2571900" cy="280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My favourite animal is a</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My favourite animal is a</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My favourite animal is a</a:t>
            </a:r>
            <a:endParaRPr sz="1700" dirty="0">
              <a:solidFill>
                <a:schemeClr val="lt1"/>
              </a:solidFill>
            </a:endParaRPr>
          </a:p>
          <a:p>
            <a:pPr marL="0" lvl="0" indent="0" algn="l" rtl="0">
              <a:spcBef>
                <a:spcPts val="0"/>
              </a:spcBef>
              <a:spcAft>
                <a:spcPts val="0"/>
              </a:spcAft>
              <a:buNone/>
            </a:pPr>
            <a:br>
              <a:rPr lang="en-CA" sz="1700" dirty="0">
                <a:solidFill>
                  <a:schemeClr val="lt1"/>
                </a:solidFill>
              </a:rPr>
            </a:br>
            <a:r>
              <a:rPr lang="en-CA" sz="1700" dirty="0">
                <a:solidFill>
                  <a:schemeClr val="lt1"/>
                </a:solidFill>
              </a:rPr>
              <a:t>My favourite animal is a</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My favourite animal is a</a:t>
            </a:r>
            <a:endParaRPr sz="1700" dirty="0">
              <a:solidFill>
                <a:schemeClr val="lt1"/>
              </a:solidFill>
            </a:endParaRPr>
          </a:p>
          <a:p>
            <a:pPr marL="0" lvl="0" indent="0" algn="l" rtl="0">
              <a:spcBef>
                <a:spcPts val="0"/>
              </a:spcBef>
              <a:spcAft>
                <a:spcPts val="0"/>
              </a:spcAft>
              <a:buNone/>
            </a:pPr>
            <a:endParaRPr sz="1700" dirty="0">
              <a:solidFill>
                <a:schemeClr val="lt1"/>
              </a:solidFill>
            </a:endParaRPr>
          </a:p>
        </p:txBody>
      </p:sp>
      <p:sp>
        <p:nvSpPr>
          <p:cNvPr id="326" name="Google Shape;326;g26b117503e8_0_225"/>
          <p:cNvSpPr txBox="1"/>
          <p:nvPr/>
        </p:nvSpPr>
        <p:spPr>
          <a:xfrm>
            <a:off x="3014350" y="1757075"/>
            <a:ext cx="702000" cy="253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dog</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cat</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dog</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cat</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dog</a:t>
            </a:r>
            <a:endParaRPr sz="1700" dirty="0">
              <a:solidFill>
                <a:schemeClr val="lt1"/>
              </a:solidFill>
            </a:endParaRPr>
          </a:p>
        </p:txBody>
      </p:sp>
      <p:sp>
        <p:nvSpPr>
          <p:cNvPr id="327" name="Google Shape;327;g26b117503e8_0_225"/>
          <p:cNvSpPr txBox="1"/>
          <p:nvPr/>
        </p:nvSpPr>
        <p:spPr>
          <a:xfrm>
            <a:off x="5112975" y="1129450"/>
            <a:ext cx="36021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dk2"/>
                </a:solidFill>
              </a:rPr>
              <a:t>Accuracy if output dog 60% of the time and cat 40% of the time</a:t>
            </a:r>
            <a:endParaRPr sz="1700" dirty="0">
              <a:solidFill>
                <a:schemeClr val="dk2"/>
              </a:solidFill>
            </a:endParaRPr>
          </a:p>
        </p:txBody>
      </p:sp>
      <p:pic>
        <p:nvPicPr>
          <p:cNvPr id="328" name="Google Shape;328;g26b117503e8_0_225"/>
          <p:cNvPicPr preferRelativeResize="0"/>
          <p:nvPr/>
        </p:nvPicPr>
        <p:blipFill>
          <a:blip r:embed="rId3">
            <a:alphaModFix/>
          </a:blip>
          <a:stretch>
            <a:fillRect/>
          </a:stretch>
        </p:blipFill>
        <p:spPr>
          <a:xfrm>
            <a:off x="4519175" y="1953602"/>
            <a:ext cx="4448850" cy="291725"/>
          </a:xfrm>
          <a:prstGeom prst="rect">
            <a:avLst/>
          </a:prstGeom>
          <a:noFill/>
          <a:ln>
            <a:noFill/>
          </a:ln>
        </p:spPr>
      </p:pic>
      <p:sp>
        <p:nvSpPr>
          <p:cNvPr id="329" name="Google Shape;329;g26b117503e8_0_225"/>
          <p:cNvSpPr/>
          <p:nvPr/>
        </p:nvSpPr>
        <p:spPr>
          <a:xfrm>
            <a:off x="4410900" y="3639650"/>
            <a:ext cx="4632300" cy="461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30" name="Google Shape;330;g26b117503e8_0_225"/>
          <p:cNvSpPr txBox="1"/>
          <p:nvPr/>
        </p:nvSpPr>
        <p:spPr>
          <a:xfrm>
            <a:off x="4731400" y="3044675"/>
            <a:ext cx="4000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dk2"/>
                </a:solidFill>
              </a:rPr>
              <a:t>Accuracy if output dog 100% of the time</a:t>
            </a:r>
            <a:endParaRPr sz="1700" dirty="0">
              <a:solidFill>
                <a:schemeClr val="dk2"/>
              </a:solidFill>
            </a:endParaRPr>
          </a:p>
        </p:txBody>
      </p:sp>
      <p:pic>
        <p:nvPicPr>
          <p:cNvPr id="331" name="Google Shape;331;g26b117503e8_0_225"/>
          <p:cNvPicPr preferRelativeResize="0"/>
          <p:nvPr/>
        </p:nvPicPr>
        <p:blipFill>
          <a:blip r:embed="rId4">
            <a:alphaModFix/>
          </a:blip>
          <a:stretch>
            <a:fillRect/>
          </a:stretch>
        </p:blipFill>
        <p:spPr>
          <a:xfrm>
            <a:off x="4605600" y="3706500"/>
            <a:ext cx="4168774" cy="331400"/>
          </a:xfrm>
          <a:prstGeom prst="rect">
            <a:avLst/>
          </a:prstGeom>
          <a:noFill/>
          <a:ln>
            <a:noFill/>
          </a:ln>
        </p:spPr>
      </p:pic>
      <p:sp>
        <p:nvSpPr>
          <p:cNvPr id="332" name="Google Shape;332;g26b117503e8_0_225"/>
          <p:cNvSpPr txBox="1"/>
          <p:nvPr/>
        </p:nvSpPr>
        <p:spPr>
          <a:xfrm>
            <a:off x="610475" y="1454575"/>
            <a:ext cx="763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dk2"/>
                </a:solidFill>
              </a:rPr>
              <a:t>input</a:t>
            </a:r>
            <a:endParaRPr sz="1700" dirty="0">
              <a:solidFill>
                <a:schemeClr val="dk2"/>
              </a:solidFill>
            </a:endParaRPr>
          </a:p>
        </p:txBody>
      </p:sp>
      <p:sp>
        <p:nvSpPr>
          <p:cNvPr id="333" name="Google Shape;333;g26b117503e8_0_225"/>
          <p:cNvSpPr txBox="1"/>
          <p:nvPr/>
        </p:nvSpPr>
        <p:spPr>
          <a:xfrm>
            <a:off x="2873050" y="1454575"/>
            <a:ext cx="984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dk2"/>
                </a:solidFill>
              </a:rPr>
              <a:t>output</a:t>
            </a:r>
            <a:endParaRPr sz="1700" dirty="0">
              <a:solidFill>
                <a:schemeClr val="dk2"/>
              </a:solidFill>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26b117503e8_0_241"/>
          <p:cNvSpPr/>
          <p:nvPr/>
        </p:nvSpPr>
        <p:spPr>
          <a:xfrm>
            <a:off x="4410900" y="1869675"/>
            <a:ext cx="4632300" cy="461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39" name="Google Shape;339;g26b117503e8_0_241"/>
          <p:cNvSpPr txBox="1"/>
          <p:nvPr/>
        </p:nvSpPr>
        <p:spPr>
          <a:xfrm>
            <a:off x="821934" y="256164"/>
            <a:ext cx="7289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2400" b="1" dirty="0">
                <a:solidFill>
                  <a:srgbClr val="FFC000"/>
                </a:solidFill>
              </a:rPr>
              <a:t>Relevance to ethics</a:t>
            </a:r>
            <a:endParaRPr dirty="0"/>
          </a:p>
        </p:txBody>
      </p:sp>
      <p:sp>
        <p:nvSpPr>
          <p:cNvPr id="340" name="Google Shape;340;g26b117503e8_0_241"/>
          <p:cNvSpPr txBox="1"/>
          <p:nvPr/>
        </p:nvSpPr>
        <p:spPr>
          <a:xfrm>
            <a:off x="786581" y="983972"/>
            <a:ext cx="7987800" cy="384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CA" sz="1900" b="1" dirty="0">
                <a:solidFill>
                  <a:schemeClr val="lt1"/>
                </a:solidFill>
              </a:rPr>
              <a:t>Bias</a:t>
            </a:r>
            <a:endParaRPr sz="1700" dirty="0">
              <a:solidFill>
                <a:schemeClr val="lt1"/>
              </a:solidFill>
            </a:endParaRPr>
          </a:p>
        </p:txBody>
      </p:sp>
      <p:sp>
        <p:nvSpPr>
          <p:cNvPr id="341" name="Google Shape;341;g26b117503e8_0_241"/>
          <p:cNvSpPr txBox="1"/>
          <p:nvPr/>
        </p:nvSpPr>
        <p:spPr>
          <a:xfrm>
            <a:off x="236400" y="1757075"/>
            <a:ext cx="2571900" cy="2801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My favourite animal is a</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My favourite animal is a</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My favourite animal is a</a:t>
            </a:r>
            <a:endParaRPr sz="1700" dirty="0">
              <a:solidFill>
                <a:schemeClr val="lt1"/>
              </a:solidFill>
            </a:endParaRPr>
          </a:p>
          <a:p>
            <a:pPr marL="0" lvl="0" indent="0" algn="l" rtl="0">
              <a:spcBef>
                <a:spcPts val="0"/>
              </a:spcBef>
              <a:spcAft>
                <a:spcPts val="0"/>
              </a:spcAft>
              <a:buNone/>
            </a:pPr>
            <a:br>
              <a:rPr lang="en-CA" sz="1700" dirty="0">
                <a:solidFill>
                  <a:schemeClr val="lt1"/>
                </a:solidFill>
              </a:rPr>
            </a:br>
            <a:r>
              <a:rPr lang="en-CA" sz="1700" dirty="0">
                <a:solidFill>
                  <a:schemeClr val="lt1"/>
                </a:solidFill>
              </a:rPr>
              <a:t>My favourite animal is a</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My favourite animal is a</a:t>
            </a:r>
            <a:endParaRPr sz="1700" dirty="0">
              <a:solidFill>
                <a:schemeClr val="lt1"/>
              </a:solidFill>
            </a:endParaRPr>
          </a:p>
          <a:p>
            <a:pPr marL="0" lvl="0" indent="0" algn="l" rtl="0">
              <a:spcBef>
                <a:spcPts val="0"/>
              </a:spcBef>
              <a:spcAft>
                <a:spcPts val="0"/>
              </a:spcAft>
              <a:buNone/>
            </a:pPr>
            <a:endParaRPr sz="1700" dirty="0">
              <a:solidFill>
                <a:schemeClr val="lt1"/>
              </a:solidFill>
            </a:endParaRPr>
          </a:p>
        </p:txBody>
      </p:sp>
      <p:sp>
        <p:nvSpPr>
          <p:cNvPr id="342" name="Google Shape;342;g26b117503e8_0_241"/>
          <p:cNvSpPr txBox="1"/>
          <p:nvPr/>
        </p:nvSpPr>
        <p:spPr>
          <a:xfrm>
            <a:off x="3014350" y="1757075"/>
            <a:ext cx="702000" cy="253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lt1"/>
                </a:solidFill>
              </a:rPr>
              <a:t>dog</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cat</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dog</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cat</a:t>
            </a:r>
            <a:endParaRPr sz="1700" dirty="0">
              <a:solidFill>
                <a:schemeClr val="lt1"/>
              </a:solidFill>
            </a:endParaRPr>
          </a:p>
          <a:p>
            <a:pPr marL="0" lvl="0" indent="0" algn="l" rtl="0">
              <a:spcBef>
                <a:spcPts val="0"/>
              </a:spcBef>
              <a:spcAft>
                <a:spcPts val="0"/>
              </a:spcAft>
              <a:buNone/>
            </a:pPr>
            <a:endParaRPr sz="1700" dirty="0">
              <a:solidFill>
                <a:schemeClr val="lt1"/>
              </a:solidFill>
            </a:endParaRPr>
          </a:p>
          <a:p>
            <a:pPr marL="0" lvl="0" indent="0" algn="l" rtl="0">
              <a:spcBef>
                <a:spcPts val="0"/>
              </a:spcBef>
              <a:spcAft>
                <a:spcPts val="0"/>
              </a:spcAft>
              <a:buNone/>
            </a:pPr>
            <a:r>
              <a:rPr lang="en-CA" sz="1700" dirty="0">
                <a:solidFill>
                  <a:schemeClr val="lt1"/>
                </a:solidFill>
              </a:rPr>
              <a:t>dog</a:t>
            </a:r>
            <a:endParaRPr sz="1700" dirty="0">
              <a:solidFill>
                <a:schemeClr val="lt1"/>
              </a:solidFill>
            </a:endParaRPr>
          </a:p>
        </p:txBody>
      </p:sp>
      <p:sp>
        <p:nvSpPr>
          <p:cNvPr id="343" name="Google Shape;343;g26b117503e8_0_241"/>
          <p:cNvSpPr txBox="1"/>
          <p:nvPr/>
        </p:nvSpPr>
        <p:spPr>
          <a:xfrm>
            <a:off x="5112975" y="1129450"/>
            <a:ext cx="36021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dk2"/>
                </a:solidFill>
              </a:rPr>
              <a:t>Accuracy if output dog 60% of the time and cat 40% of the time</a:t>
            </a:r>
            <a:endParaRPr sz="1700" dirty="0">
              <a:solidFill>
                <a:schemeClr val="dk2"/>
              </a:solidFill>
            </a:endParaRPr>
          </a:p>
        </p:txBody>
      </p:sp>
      <p:pic>
        <p:nvPicPr>
          <p:cNvPr id="344" name="Google Shape;344;g26b117503e8_0_241"/>
          <p:cNvPicPr preferRelativeResize="0"/>
          <p:nvPr/>
        </p:nvPicPr>
        <p:blipFill>
          <a:blip r:embed="rId3">
            <a:alphaModFix/>
          </a:blip>
          <a:stretch>
            <a:fillRect/>
          </a:stretch>
        </p:blipFill>
        <p:spPr>
          <a:xfrm>
            <a:off x="4519175" y="1953602"/>
            <a:ext cx="4448850" cy="291725"/>
          </a:xfrm>
          <a:prstGeom prst="rect">
            <a:avLst/>
          </a:prstGeom>
          <a:noFill/>
          <a:ln>
            <a:noFill/>
          </a:ln>
        </p:spPr>
      </p:pic>
      <p:sp>
        <p:nvSpPr>
          <p:cNvPr id="345" name="Google Shape;345;g26b117503e8_0_241"/>
          <p:cNvSpPr/>
          <p:nvPr/>
        </p:nvSpPr>
        <p:spPr>
          <a:xfrm>
            <a:off x="4410900" y="3639650"/>
            <a:ext cx="4632300" cy="4617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346" name="Google Shape;346;g26b117503e8_0_241"/>
          <p:cNvSpPr txBox="1"/>
          <p:nvPr/>
        </p:nvSpPr>
        <p:spPr>
          <a:xfrm>
            <a:off x="4731400" y="3044675"/>
            <a:ext cx="4000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dk2"/>
                </a:solidFill>
              </a:rPr>
              <a:t>Accuracy if output dog 100% of the time</a:t>
            </a:r>
            <a:endParaRPr sz="1700" dirty="0">
              <a:solidFill>
                <a:schemeClr val="dk2"/>
              </a:solidFill>
            </a:endParaRPr>
          </a:p>
        </p:txBody>
      </p:sp>
      <p:pic>
        <p:nvPicPr>
          <p:cNvPr id="347" name="Google Shape;347;g26b117503e8_0_241"/>
          <p:cNvPicPr preferRelativeResize="0"/>
          <p:nvPr/>
        </p:nvPicPr>
        <p:blipFill>
          <a:blip r:embed="rId4">
            <a:alphaModFix/>
          </a:blip>
          <a:stretch>
            <a:fillRect/>
          </a:stretch>
        </p:blipFill>
        <p:spPr>
          <a:xfrm>
            <a:off x="4605600" y="3706500"/>
            <a:ext cx="4168774" cy="331400"/>
          </a:xfrm>
          <a:prstGeom prst="rect">
            <a:avLst/>
          </a:prstGeom>
          <a:noFill/>
          <a:ln>
            <a:noFill/>
          </a:ln>
        </p:spPr>
      </p:pic>
      <p:sp>
        <p:nvSpPr>
          <p:cNvPr id="348" name="Google Shape;348;g26b117503e8_0_241"/>
          <p:cNvSpPr txBox="1"/>
          <p:nvPr/>
        </p:nvSpPr>
        <p:spPr>
          <a:xfrm>
            <a:off x="786575" y="4558475"/>
            <a:ext cx="81039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b="1" dirty="0">
                <a:solidFill>
                  <a:schemeClr val="lt1"/>
                </a:solidFill>
              </a:rPr>
              <a:t>Optimizing for accuracy can make bias in the training data even worse!</a:t>
            </a:r>
            <a:endParaRPr sz="1700" b="1" dirty="0">
              <a:solidFill>
                <a:schemeClr val="lt1"/>
              </a:solidFill>
            </a:endParaRPr>
          </a:p>
        </p:txBody>
      </p:sp>
      <p:sp>
        <p:nvSpPr>
          <p:cNvPr id="349" name="Google Shape;349;g26b117503e8_0_241"/>
          <p:cNvSpPr txBox="1"/>
          <p:nvPr/>
        </p:nvSpPr>
        <p:spPr>
          <a:xfrm>
            <a:off x="610475" y="1454575"/>
            <a:ext cx="763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dk2"/>
                </a:solidFill>
              </a:rPr>
              <a:t>input</a:t>
            </a:r>
            <a:endParaRPr sz="1700" dirty="0">
              <a:solidFill>
                <a:schemeClr val="dk2"/>
              </a:solidFill>
            </a:endParaRPr>
          </a:p>
        </p:txBody>
      </p:sp>
      <p:sp>
        <p:nvSpPr>
          <p:cNvPr id="350" name="Google Shape;350;g26b117503e8_0_241"/>
          <p:cNvSpPr txBox="1"/>
          <p:nvPr/>
        </p:nvSpPr>
        <p:spPr>
          <a:xfrm>
            <a:off x="2873050" y="1454575"/>
            <a:ext cx="984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1700" dirty="0">
                <a:solidFill>
                  <a:schemeClr val="dk2"/>
                </a:solidFill>
              </a:rPr>
              <a:t>output</a:t>
            </a:r>
            <a:endParaRPr sz="1700" dirty="0">
              <a:solidFill>
                <a:schemeClr val="dk2"/>
              </a:solidFill>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97751-91E0-41C9-A9D7-81CA53FDE362}"/>
              </a:ext>
            </a:extLst>
          </p:cNvPr>
          <p:cNvSpPr>
            <a:spLocks noGrp="1"/>
          </p:cNvSpPr>
          <p:nvPr>
            <p:ph type="ctrTitle"/>
          </p:nvPr>
        </p:nvSpPr>
        <p:spPr>
          <a:xfrm>
            <a:off x="425450" y="1716656"/>
            <a:ext cx="6225516" cy="1091999"/>
          </a:xfrm>
        </p:spPr>
        <p:txBody>
          <a:bodyPr/>
          <a:lstStyle/>
          <a:p>
            <a:r>
              <a:rPr lang="en-CA" sz="3200" dirty="0"/>
              <a:t>REB Encounters with AI Ethics:</a:t>
            </a:r>
            <a:br>
              <a:rPr lang="en-CA" dirty="0"/>
            </a:br>
            <a:r>
              <a:rPr lang="en-CA" sz="2400" b="0" dirty="0"/>
              <a:t>an introduction</a:t>
            </a:r>
          </a:p>
        </p:txBody>
      </p:sp>
      <p:sp>
        <p:nvSpPr>
          <p:cNvPr id="3" name="Slide Number Placeholder 2">
            <a:extLst>
              <a:ext uri="{FF2B5EF4-FFF2-40B4-BE49-F238E27FC236}">
                <a16:creationId xmlns:a16="http://schemas.microsoft.com/office/drawing/2014/main" id="{500F4704-6A05-4E84-9996-97ED582C3A76}"/>
              </a:ext>
            </a:extLst>
          </p:cNvPr>
          <p:cNvSpPr>
            <a:spLocks noGrp="1"/>
          </p:cNvSpPr>
          <p:nvPr>
            <p:ph type="sldNum" sz="quarter" idx="4294967295"/>
          </p:nvPr>
        </p:nvSpPr>
        <p:spPr>
          <a:xfrm>
            <a:off x="8686800" y="4767263"/>
            <a:ext cx="457200" cy="274637"/>
          </a:xfrm>
        </p:spPr>
        <p:txBody>
          <a:bodyPr/>
          <a:lstStyle/>
          <a:p>
            <a:fld id="{77E68ECE-59D7-452D-8595-BBB947F3BD2D}" type="slidenum">
              <a:rPr lang="en-US" smtClean="0">
                <a:solidFill>
                  <a:srgbClr val="FFFFFF"/>
                </a:solidFill>
              </a:rPr>
              <a:pPr/>
              <a:t>2</a:t>
            </a:fld>
            <a:endParaRPr lang="en-US" dirty="0">
              <a:solidFill>
                <a:srgbClr val="FFFFFF"/>
              </a:solidFill>
            </a:endParaRPr>
          </a:p>
        </p:txBody>
      </p:sp>
      <p:sp>
        <p:nvSpPr>
          <p:cNvPr id="4" name="TextBox 3">
            <a:extLst>
              <a:ext uri="{FF2B5EF4-FFF2-40B4-BE49-F238E27FC236}">
                <a16:creationId xmlns:a16="http://schemas.microsoft.com/office/drawing/2014/main" id="{BFA142F8-5022-45B9-9001-1C7CA26DD7F3}"/>
              </a:ext>
            </a:extLst>
          </p:cNvPr>
          <p:cNvSpPr txBox="1"/>
          <p:nvPr/>
        </p:nvSpPr>
        <p:spPr>
          <a:xfrm>
            <a:off x="415989" y="3588573"/>
            <a:ext cx="4793531" cy="800219"/>
          </a:xfrm>
          <a:prstGeom prst="rect">
            <a:avLst/>
          </a:prstGeom>
          <a:noFill/>
        </p:spPr>
        <p:txBody>
          <a:bodyPr wrap="square" rtlCol="0">
            <a:spAutoFit/>
          </a:bodyPr>
          <a:lstStyle/>
          <a:p>
            <a:r>
              <a:rPr lang="en-US" altLang="en-US" b="0" dirty="0">
                <a:solidFill>
                  <a:schemeClr val="bg1"/>
                </a:solidFill>
              </a:rPr>
              <a:t>Margaret McKay</a:t>
            </a:r>
          </a:p>
          <a:p>
            <a:r>
              <a:rPr lang="en-US" altLang="en-US" sz="1400" b="0" dirty="0">
                <a:solidFill>
                  <a:schemeClr val="bg1"/>
                </a:solidFill>
              </a:rPr>
              <a:t>Digital Technologies Research Centre</a:t>
            </a:r>
            <a:br>
              <a:rPr lang="en-US" altLang="en-US" sz="1400" b="0" dirty="0">
                <a:solidFill>
                  <a:schemeClr val="bg1"/>
                </a:solidFill>
              </a:rPr>
            </a:br>
            <a:r>
              <a:rPr lang="en-US" altLang="en-US" sz="1400" b="0" dirty="0">
                <a:solidFill>
                  <a:schemeClr val="bg1"/>
                </a:solidFill>
              </a:rPr>
              <a:t>National Research Council Canada</a:t>
            </a:r>
            <a:endParaRPr lang="en-CA" sz="1400" dirty="0">
              <a:solidFill>
                <a:schemeClr val="bg1"/>
              </a:solidFill>
            </a:endParaRPr>
          </a:p>
        </p:txBody>
      </p:sp>
      <p:sp>
        <p:nvSpPr>
          <p:cNvPr id="5" name="TextBox 4">
            <a:extLst>
              <a:ext uri="{FF2B5EF4-FFF2-40B4-BE49-F238E27FC236}">
                <a16:creationId xmlns:a16="http://schemas.microsoft.com/office/drawing/2014/main" id="{2FF89712-D719-409B-A87E-F4C9378C6426}"/>
              </a:ext>
            </a:extLst>
          </p:cNvPr>
          <p:cNvSpPr txBox="1"/>
          <p:nvPr/>
        </p:nvSpPr>
        <p:spPr>
          <a:xfrm>
            <a:off x="415989" y="519953"/>
            <a:ext cx="1188693" cy="369332"/>
          </a:xfrm>
          <a:prstGeom prst="rect">
            <a:avLst/>
          </a:prstGeom>
          <a:noFill/>
        </p:spPr>
        <p:txBody>
          <a:bodyPr wrap="square" rtlCol="0">
            <a:spAutoFit/>
          </a:bodyPr>
          <a:lstStyle/>
          <a:p>
            <a:r>
              <a:rPr lang="en-CA" dirty="0">
                <a:solidFill>
                  <a:schemeClr val="bg1"/>
                </a:solidFill>
              </a:rPr>
              <a:t>Part 1(a)</a:t>
            </a:r>
          </a:p>
        </p:txBody>
      </p:sp>
    </p:spTree>
    <p:extLst>
      <p:ext uri="{BB962C8B-B14F-4D97-AF65-F5344CB8AC3E}">
        <p14:creationId xmlns:p14="http://schemas.microsoft.com/office/powerpoint/2010/main" val="265052078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338886-08B7-4CD9-ADC2-8E53A181BDFE}"/>
              </a:ext>
            </a:extLst>
          </p:cNvPr>
          <p:cNvSpPr>
            <a:spLocks noGrp="1"/>
          </p:cNvSpPr>
          <p:nvPr>
            <p:ph type="ctrTitle"/>
          </p:nvPr>
        </p:nvSpPr>
        <p:spPr>
          <a:xfrm>
            <a:off x="425450" y="734810"/>
            <a:ext cx="1255866" cy="579805"/>
          </a:xfrm>
        </p:spPr>
        <p:txBody>
          <a:bodyPr/>
          <a:lstStyle/>
          <a:p>
            <a:r>
              <a:rPr lang="en-CA" sz="1600" dirty="0"/>
              <a:t>Part 1(c)</a:t>
            </a:r>
          </a:p>
        </p:txBody>
      </p:sp>
      <p:sp>
        <p:nvSpPr>
          <p:cNvPr id="4" name="Subtitle 3">
            <a:extLst>
              <a:ext uri="{FF2B5EF4-FFF2-40B4-BE49-F238E27FC236}">
                <a16:creationId xmlns:a16="http://schemas.microsoft.com/office/drawing/2014/main" id="{63ADAAB9-1316-42BC-AC93-B7DBBC71595F}"/>
              </a:ext>
            </a:extLst>
          </p:cNvPr>
          <p:cNvSpPr>
            <a:spLocks noGrp="1"/>
          </p:cNvSpPr>
          <p:nvPr>
            <p:ph type="subTitle" idx="1"/>
          </p:nvPr>
        </p:nvSpPr>
        <p:spPr>
          <a:xfrm>
            <a:off x="425450" y="1566064"/>
            <a:ext cx="5179343" cy="2011372"/>
          </a:xfrm>
        </p:spPr>
        <p:txBody>
          <a:bodyPr/>
          <a:lstStyle/>
          <a:p>
            <a:r>
              <a:rPr lang="en-CA" sz="4000" dirty="0">
                <a:solidFill>
                  <a:schemeClr val="bg1"/>
                </a:solidFill>
              </a:rPr>
              <a:t>Overview of leading AI ethics approaches and perspectives</a:t>
            </a:r>
          </a:p>
          <a:p>
            <a:endParaRPr lang="en-CA" sz="4000" dirty="0"/>
          </a:p>
        </p:txBody>
      </p:sp>
      <p:sp>
        <p:nvSpPr>
          <p:cNvPr id="2" name="Slide Number Placeholder 1">
            <a:extLst>
              <a:ext uri="{FF2B5EF4-FFF2-40B4-BE49-F238E27FC236}">
                <a16:creationId xmlns:a16="http://schemas.microsoft.com/office/drawing/2014/main" id="{4912F0B7-11FF-42E5-A94F-C251DAF00C02}"/>
              </a:ext>
            </a:extLst>
          </p:cNvPr>
          <p:cNvSpPr>
            <a:spLocks noGrp="1"/>
          </p:cNvSpPr>
          <p:nvPr>
            <p:ph type="sldNum" sz="quarter" idx="4294967295"/>
          </p:nvPr>
        </p:nvSpPr>
        <p:spPr>
          <a:xfrm>
            <a:off x="8686800" y="4767263"/>
            <a:ext cx="457200" cy="274637"/>
          </a:xfrm>
        </p:spPr>
        <p:txBody>
          <a:bodyPr/>
          <a:lstStyle/>
          <a:p>
            <a:fld id="{77E68ECE-59D7-452D-8595-BBB947F3BD2D}" type="slidenum">
              <a:rPr lang="en-US" smtClean="0"/>
              <a:pPr/>
              <a:t>29</a:t>
            </a:fld>
            <a:endParaRPr lang="en-US" dirty="0"/>
          </a:p>
        </p:txBody>
      </p:sp>
      <p:sp>
        <p:nvSpPr>
          <p:cNvPr id="6" name="TextBox 5">
            <a:extLst>
              <a:ext uri="{FF2B5EF4-FFF2-40B4-BE49-F238E27FC236}">
                <a16:creationId xmlns:a16="http://schemas.microsoft.com/office/drawing/2014/main" id="{3726DBFD-75CC-4890-A0B2-AB53AFD2A763}"/>
              </a:ext>
            </a:extLst>
          </p:cNvPr>
          <p:cNvSpPr txBox="1"/>
          <p:nvPr/>
        </p:nvSpPr>
        <p:spPr>
          <a:xfrm>
            <a:off x="415989" y="3735830"/>
            <a:ext cx="4793531" cy="800219"/>
          </a:xfrm>
          <a:prstGeom prst="rect">
            <a:avLst/>
          </a:prstGeom>
          <a:noFill/>
        </p:spPr>
        <p:txBody>
          <a:bodyPr wrap="square" rtlCol="0">
            <a:spAutoFit/>
          </a:bodyPr>
          <a:lstStyle/>
          <a:p>
            <a:r>
              <a:rPr lang="en-CA" sz="1800" dirty="0">
                <a:solidFill>
                  <a:schemeClr val="bg1"/>
                </a:solidFill>
              </a:rPr>
              <a:t>Stephen Downes</a:t>
            </a:r>
          </a:p>
          <a:p>
            <a:r>
              <a:rPr lang="en-US" altLang="en-US" sz="1400" b="0" dirty="0">
                <a:solidFill>
                  <a:schemeClr val="bg1"/>
                </a:solidFill>
              </a:rPr>
              <a:t>Digital Technologies Research Centre</a:t>
            </a:r>
            <a:br>
              <a:rPr lang="en-US" altLang="en-US" sz="1400" b="0" dirty="0">
                <a:solidFill>
                  <a:schemeClr val="bg1"/>
                </a:solidFill>
              </a:rPr>
            </a:br>
            <a:r>
              <a:rPr lang="en-US" altLang="en-US" sz="1400" b="0" dirty="0">
                <a:solidFill>
                  <a:schemeClr val="bg1"/>
                </a:solidFill>
              </a:rPr>
              <a:t>National Research Council Canada</a:t>
            </a:r>
            <a:endParaRPr lang="en-CA" sz="1400" dirty="0">
              <a:solidFill>
                <a:schemeClr val="bg1"/>
              </a:solidFill>
            </a:endParaRPr>
          </a:p>
        </p:txBody>
      </p:sp>
    </p:spTree>
    <p:extLst>
      <p:ext uri="{BB962C8B-B14F-4D97-AF65-F5344CB8AC3E}">
        <p14:creationId xmlns:p14="http://schemas.microsoft.com/office/powerpoint/2010/main" val="91483309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CF9B1-3BDC-49AF-B2CC-3AA30336FD39}"/>
              </a:ext>
            </a:extLst>
          </p:cNvPr>
          <p:cNvSpPr>
            <a:spLocks noGrp="1"/>
          </p:cNvSpPr>
          <p:nvPr>
            <p:ph type="sldNum" sz="quarter" idx="11"/>
          </p:nvPr>
        </p:nvSpPr>
        <p:spPr/>
        <p:txBody>
          <a:bodyPr/>
          <a:lstStyle/>
          <a:p>
            <a:fld id="{77E68ECE-59D7-452D-8595-BBB947F3BD2D}" type="slidenum">
              <a:rPr lang="en-US" smtClean="0">
                <a:solidFill>
                  <a:srgbClr val="FFFFFF"/>
                </a:solidFill>
              </a:rPr>
              <a:pPr/>
              <a:t>30</a:t>
            </a:fld>
            <a:endParaRPr lang="en-US" dirty="0">
              <a:solidFill>
                <a:srgbClr val="FFFFFF"/>
              </a:solidFill>
            </a:endParaRPr>
          </a:p>
        </p:txBody>
      </p:sp>
      <p:sp>
        <p:nvSpPr>
          <p:cNvPr id="3" name="TextBox 2">
            <a:extLst>
              <a:ext uri="{FF2B5EF4-FFF2-40B4-BE49-F238E27FC236}">
                <a16:creationId xmlns:a16="http://schemas.microsoft.com/office/drawing/2014/main" id="{5B933371-2E67-4567-90F7-7391A7503A69}"/>
              </a:ext>
            </a:extLst>
          </p:cNvPr>
          <p:cNvSpPr txBox="1"/>
          <p:nvPr/>
        </p:nvSpPr>
        <p:spPr>
          <a:xfrm>
            <a:off x="821934" y="256164"/>
            <a:ext cx="7289680" cy="461665"/>
          </a:xfrm>
          <a:prstGeom prst="rect">
            <a:avLst/>
          </a:prstGeom>
          <a:noFill/>
        </p:spPr>
        <p:txBody>
          <a:bodyPr wrap="square" rtlCol="0">
            <a:spAutoFit/>
          </a:bodyPr>
          <a:lstStyle/>
          <a:p>
            <a:r>
              <a:rPr lang="en-US" sz="2400" b="1" dirty="0">
                <a:solidFill>
                  <a:srgbClr val="FFC000"/>
                </a:solidFill>
              </a:rPr>
              <a:t>Leading AI ethics approaches and perspectives</a:t>
            </a:r>
            <a:endParaRPr lang="en-CA" sz="2400" b="1" dirty="0">
              <a:solidFill>
                <a:srgbClr val="FFC000"/>
              </a:solidFill>
            </a:endParaRPr>
          </a:p>
        </p:txBody>
      </p:sp>
      <p:sp>
        <p:nvSpPr>
          <p:cNvPr id="4" name="TextBox 3">
            <a:extLst>
              <a:ext uri="{FF2B5EF4-FFF2-40B4-BE49-F238E27FC236}">
                <a16:creationId xmlns:a16="http://schemas.microsoft.com/office/drawing/2014/main" id="{23DB0080-7B51-40A2-A070-5D1B63884436}"/>
              </a:ext>
            </a:extLst>
          </p:cNvPr>
          <p:cNvSpPr txBox="1"/>
          <p:nvPr/>
        </p:nvSpPr>
        <p:spPr>
          <a:xfrm>
            <a:off x="786580" y="835577"/>
            <a:ext cx="3889453" cy="1631216"/>
          </a:xfrm>
          <a:prstGeom prst="rect">
            <a:avLst/>
          </a:prstGeom>
          <a:noFill/>
        </p:spPr>
        <p:txBody>
          <a:bodyPr wrap="square" rtlCol="0">
            <a:spAutoFit/>
          </a:bodyPr>
          <a:lstStyle/>
          <a:p>
            <a:r>
              <a:rPr lang="en-CA" sz="2000" b="1" dirty="0">
                <a:solidFill>
                  <a:schemeClr val="accent6">
                    <a:lumMod val="40000"/>
                    <a:lumOff val="60000"/>
                  </a:schemeClr>
                </a:solidFill>
              </a:rPr>
              <a:t>Character and Virtue</a:t>
            </a:r>
          </a:p>
          <a:p>
            <a:pPr marL="342900" indent="-342900">
              <a:buFont typeface="Arial" panose="020B0604020202020204" pitchFamily="34" charset="0"/>
              <a:buChar char="•"/>
            </a:pPr>
            <a:r>
              <a:rPr lang="en-CA" sz="2000" dirty="0">
                <a:solidFill>
                  <a:schemeClr val="bg1"/>
                </a:solidFill>
              </a:rPr>
              <a:t>Cultivation of inherent ethical qualities such as honesty</a:t>
            </a:r>
          </a:p>
          <a:p>
            <a:pPr marL="342900" indent="-342900">
              <a:buFont typeface="Arial" panose="020B0604020202020204" pitchFamily="34" charset="0"/>
              <a:buChar char="•"/>
            </a:pPr>
            <a:r>
              <a:rPr lang="en-CA" sz="2000" dirty="0">
                <a:solidFill>
                  <a:schemeClr val="bg1"/>
                </a:solidFill>
              </a:rPr>
              <a:t>Arete “Be all you can be” </a:t>
            </a:r>
          </a:p>
          <a:p>
            <a:pPr marL="342900" indent="-342900">
              <a:buFont typeface="Arial" panose="020B0604020202020204" pitchFamily="34" charset="0"/>
              <a:buChar char="•"/>
            </a:pPr>
            <a:r>
              <a:rPr lang="en-CA" sz="2000" dirty="0">
                <a:solidFill>
                  <a:schemeClr val="bg1"/>
                </a:solidFill>
              </a:rPr>
              <a:t>Between deficiency, excess</a:t>
            </a:r>
          </a:p>
        </p:txBody>
      </p:sp>
      <p:sp>
        <p:nvSpPr>
          <p:cNvPr id="5" name="TextBox 4">
            <a:extLst>
              <a:ext uri="{FF2B5EF4-FFF2-40B4-BE49-F238E27FC236}">
                <a16:creationId xmlns:a16="http://schemas.microsoft.com/office/drawing/2014/main" id="{546B91A6-3A0C-41FD-A077-D32F5A102090}"/>
              </a:ext>
            </a:extLst>
          </p:cNvPr>
          <p:cNvSpPr txBox="1"/>
          <p:nvPr/>
        </p:nvSpPr>
        <p:spPr>
          <a:xfrm>
            <a:off x="786580" y="2584541"/>
            <a:ext cx="7900219" cy="2246769"/>
          </a:xfrm>
          <a:prstGeom prst="rect">
            <a:avLst/>
          </a:prstGeom>
          <a:noFill/>
        </p:spPr>
        <p:txBody>
          <a:bodyPr wrap="square" rtlCol="0">
            <a:spAutoFit/>
          </a:bodyPr>
          <a:lstStyle/>
          <a:p>
            <a:r>
              <a:rPr lang="en-CA" sz="2000" b="1" dirty="0">
                <a:solidFill>
                  <a:schemeClr val="bg1"/>
                </a:solidFill>
              </a:rPr>
              <a:t>Character and Virtue in AI Ethics:</a:t>
            </a:r>
          </a:p>
          <a:p>
            <a:pPr marL="342900" indent="-342900">
              <a:buFont typeface="Arial" panose="020B0604020202020204" pitchFamily="34" charset="0"/>
              <a:buChar char="•"/>
            </a:pPr>
            <a:r>
              <a:rPr lang="en-CA" sz="2000" dirty="0">
                <a:solidFill>
                  <a:schemeClr val="bg1"/>
                </a:solidFill>
              </a:rPr>
              <a:t>Issues around the impact on the individual, for example, loss of skills, loss of critical reflection, loss of sense of right and wrong</a:t>
            </a:r>
          </a:p>
          <a:p>
            <a:pPr marL="342900" indent="-342900">
              <a:buFont typeface="Arial" panose="020B0604020202020204" pitchFamily="34" charset="0"/>
              <a:buChar char="•"/>
            </a:pPr>
            <a:r>
              <a:rPr lang="en-CA" sz="2000" dirty="0">
                <a:solidFill>
                  <a:schemeClr val="bg1"/>
                </a:solidFill>
              </a:rPr>
              <a:t>Virtue-based responses: standards of professional conduct (e.g. CFA Institute, ACM code, Nolan principles, AMA)</a:t>
            </a:r>
          </a:p>
          <a:p>
            <a:pPr marL="342900" indent="-342900">
              <a:buFont typeface="Arial" panose="020B0604020202020204" pitchFamily="34" charset="0"/>
              <a:buChar char="•"/>
            </a:pPr>
            <a:r>
              <a:rPr lang="en-CA" sz="2000" dirty="0">
                <a:solidFill>
                  <a:schemeClr val="bg1"/>
                </a:solidFill>
              </a:rPr>
              <a:t>Values-based: “</a:t>
            </a:r>
            <a:r>
              <a:rPr lang="en-US" sz="2000" dirty="0">
                <a:solidFill>
                  <a:schemeClr val="bg1"/>
                </a:solidFill>
              </a:rPr>
              <a:t>values are academic freedom, scholarly excellence, mutual respect, collaboration, integrity” (Folan, 2020)</a:t>
            </a:r>
            <a:endParaRPr lang="en-CA" sz="2000" dirty="0">
              <a:solidFill>
                <a:schemeClr val="bg1"/>
              </a:solidFill>
            </a:endParaRPr>
          </a:p>
        </p:txBody>
      </p:sp>
      <p:pic>
        <p:nvPicPr>
          <p:cNvPr id="6" name="Picture 5" descr="Diagram&#10;&#10;Description automatically generated">
            <a:extLst>
              <a:ext uri="{FF2B5EF4-FFF2-40B4-BE49-F238E27FC236}">
                <a16:creationId xmlns:a16="http://schemas.microsoft.com/office/drawing/2014/main" id="{18985E95-3EAF-47A8-AEAF-D986CFC9FF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4237" y="884126"/>
            <a:ext cx="2425075" cy="2020106"/>
          </a:xfrm>
          <a:prstGeom prst="rect">
            <a:avLst/>
          </a:prstGeom>
        </p:spPr>
      </p:pic>
    </p:spTree>
    <p:extLst>
      <p:ext uri="{BB962C8B-B14F-4D97-AF65-F5344CB8AC3E}">
        <p14:creationId xmlns:p14="http://schemas.microsoft.com/office/powerpoint/2010/main" val="234961194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CF9B1-3BDC-49AF-B2CC-3AA30336FD39}"/>
              </a:ext>
            </a:extLst>
          </p:cNvPr>
          <p:cNvSpPr>
            <a:spLocks noGrp="1"/>
          </p:cNvSpPr>
          <p:nvPr>
            <p:ph type="sldNum" sz="quarter" idx="11"/>
          </p:nvPr>
        </p:nvSpPr>
        <p:spPr/>
        <p:txBody>
          <a:bodyPr/>
          <a:lstStyle/>
          <a:p>
            <a:fld id="{77E68ECE-59D7-452D-8595-BBB947F3BD2D}" type="slidenum">
              <a:rPr lang="en-US" smtClean="0">
                <a:solidFill>
                  <a:srgbClr val="FFFFFF"/>
                </a:solidFill>
              </a:rPr>
              <a:pPr/>
              <a:t>31</a:t>
            </a:fld>
            <a:endParaRPr lang="en-US" dirty="0">
              <a:solidFill>
                <a:srgbClr val="FFFFFF"/>
              </a:solidFill>
            </a:endParaRPr>
          </a:p>
        </p:txBody>
      </p:sp>
      <p:sp>
        <p:nvSpPr>
          <p:cNvPr id="3" name="TextBox 2">
            <a:extLst>
              <a:ext uri="{FF2B5EF4-FFF2-40B4-BE49-F238E27FC236}">
                <a16:creationId xmlns:a16="http://schemas.microsoft.com/office/drawing/2014/main" id="{5B933371-2E67-4567-90F7-7391A7503A69}"/>
              </a:ext>
            </a:extLst>
          </p:cNvPr>
          <p:cNvSpPr txBox="1"/>
          <p:nvPr/>
        </p:nvSpPr>
        <p:spPr>
          <a:xfrm>
            <a:off x="821934" y="256164"/>
            <a:ext cx="7289680" cy="461665"/>
          </a:xfrm>
          <a:prstGeom prst="rect">
            <a:avLst/>
          </a:prstGeom>
          <a:noFill/>
        </p:spPr>
        <p:txBody>
          <a:bodyPr wrap="square" rtlCol="0">
            <a:spAutoFit/>
          </a:bodyPr>
          <a:lstStyle/>
          <a:p>
            <a:r>
              <a:rPr lang="en-US" sz="2400" b="1" dirty="0">
                <a:solidFill>
                  <a:srgbClr val="FFC000"/>
                </a:solidFill>
              </a:rPr>
              <a:t>Leading AI ethics approaches and perspectives</a:t>
            </a:r>
            <a:endParaRPr lang="en-CA" sz="2400" b="1" dirty="0">
              <a:solidFill>
                <a:srgbClr val="FFC000"/>
              </a:solidFill>
            </a:endParaRPr>
          </a:p>
        </p:txBody>
      </p:sp>
      <p:sp>
        <p:nvSpPr>
          <p:cNvPr id="4" name="TextBox 3">
            <a:extLst>
              <a:ext uri="{FF2B5EF4-FFF2-40B4-BE49-F238E27FC236}">
                <a16:creationId xmlns:a16="http://schemas.microsoft.com/office/drawing/2014/main" id="{23DB0080-7B51-40A2-A070-5D1B63884436}"/>
              </a:ext>
            </a:extLst>
          </p:cNvPr>
          <p:cNvSpPr txBox="1"/>
          <p:nvPr/>
        </p:nvSpPr>
        <p:spPr>
          <a:xfrm>
            <a:off x="786580" y="835577"/>
            <a:ext cx="3889453" cy="1323439"/>
          </a:xfrm>
          <a:prstGeom prst="rect">
            <a:avLst/>
          </a:prstGeom>
          <a:noFill/>
        </p:spPr>
        <p:txBody>
          <a:bodyPr wrap="square" rtlCol="0">
            <a:spAutoFit/>
          </a:bodyPr>
          <a:lstStyle/>
          <a:p>
            <a:r>
              <a:rPr lang="en-CA" sz="2000" b="1" dirty="0">
                <a:solidFill>
                  <a:schemeClr val="accent6">
                    <a:lumMod val="40000"/>
                    <a:lumOff val="60000"/>
                  </a:schemeClr>
                </a:solidFill>
              </a:rPr>
              <a:t>Duty and Deontology</a:t>
            </a:r>
          </a:p>
          <a:p>
            <a:pPr marL="342900" indent="-342900">
              <a:buFont typeface="Arial" panose="020B0604020202020204" pitchFamily="34" charset="0"/>
              <a:buChar char="•"/>
            </a:pPr>
            <a:r>
              <a:rPr lang="en-CA" sz="2000" dirty="0">
                <a:solidFill>
                  <a:schemeClr val="bg1"/>
                </a:solidFill>
              </a:rPr>
              <a:t>Inherent value of humans </a:t>
            </a:r>
          </a:p>
          <a:p>
            <a:pPr marL="342900" indent="-342900">
              <a:buFont typeface="Arial" panose="020B0604020202020204" pitchFamily="34" charset="0"/>
              <a:buChar char="•"/>
            </a:pPr>
            <a:r>
              <a:rPr lang="en-CA" sz="2000" dirty="0">
                <a:solidFill>
                  <a:schemeClr val="bg1"/>
                </a:solidFill>
              </a:rPr>
              <a:t>Categorical Imperative – “What if everyone did that?” </a:t>
            </a:r>
          </a:p>
        </p:txBody>
      </p:sp>
      <p:sp>
        <p:nvSpPr>
          <p:cNvPr id="5" name="TextBox 4">
            <a:extLst>
              <a:ext uri="{FF2B5EF4-FFF2-40B4-BE49-F238E27FC236}">
                <a16:creationId xmlns:a16="http://schemas.microsoft.com/office/drawing/2014/main" id="{546B91A6-3A0C-41FD-A077-D32F5A102090}"/>
              </a:ext>
            </a:extLst>
          </p:cNvPr>
          <p:cNvSpPr txBox="1"/>
          <p:nvPr/>
        </p:nvSpPr>
        <p:spPr>
          <a:xfrm>
            <a:off x="786580" y="2584541"/>
            <a:ext cx="7900219" cy="2246769"/>
          </a:xfrm>
          <a:prstGeom prst="rect">
            <a:avLst/>
          </a:prstGeom>
          <a:noFill/>
        </p:spPr>
        <p:txBody>
          <a:bodyPr wrap="square" rtlCol="0">
            <a:spAutoFit/>
          </a:bodyPr>
          <a:lstStyle/>
          <a:p>
            <a:r>
              <a:rPr lang="en-CA" sz="2000" b="1" dirty="0">
                <a:solidFill>
                  <a:schemeClr val="bg1"/>
                </a:solidFill>
              </a:rPr>
              <a:t>Duty and Deontology in AI Ethics:</a:t>
            </a:r>
          </a:p>
          <a:p>
            <a:pPr marL="342900" indent="-342900">
              <a:buFont typeface="Arial" panose="020B0604020202020204" pitchFamily="34" charset="0"/>
              <a:buChar char="•"/>
            </a:pPr>
            <a:r>
              <a:rPr lang="en-CA" sz="2000" dirty="0">
                <a:solidFill>
                  <a:schemeClr val="bg1"/>
                </a:solidFill>
              </a:rPr>
              <a:t>Issues based on rights and agency, including surveillance, tracking, anonymity, and privacy generally, human decisions</a:t>
            </a:r>
          </a:p>
          <a:p>
            <a:pPr marL="342900" indent="-342900">
              <a:buFont typeface="Arial" panose="020B0604020202020204" pitchFamily="34" charset="0"/>
              <a:buChar char="•"/>
            </a:pPr>
            <a:r>
              <a:rPr lang="en-CA" sz="2000" dirty="0">
                <a:solidFill>
                  <a:schemeClr val="bg1"/>
                </a:solidFill>
              </a:rPr>
              <a:t>Response based on worth &amp; dignity of each human (NEA, 1975)</a:t>
            </a:r>
          </a:p>
          <a:p>
            <a:pPr marL="342900" indent="-342900">
              <a:buFont typeface="Arial" panose="020B0604020202020204" pitchFamily="34" charset="0"/>
              <a:buChar char="•"/>
            </a:pPr>
            <a:r>
              <a:rPr lang="en-CA" sz="2000" dirty="0">
                <a:solidFill>
                  <a:schemeClr val="bg1"/>
                </a:solidFill>
              </a:rPr>
              <a:t>Role and responsibility, e.g. duty to “</a:t>
            </a:r>
            <a:r>
              <a:rPr lang="en-US" sz="2000" dirty="0">
                <a:solidFill>
                  <a:schemeClr val="bg1"/>
                </a:solidFill>
              </a:rPr>
              <a:t>the pursuit and dissemination of knowledge…” (SFU Code)</a:t>
            </a:r>
          </a:p>
          <a:p>
            <a:pPr marL="342900" indent="-342900">
              <a:buFont typeface="Arial" panose="020B0604020202020204" pitchFamily="34" charset="0"/>
              <a:buChar char="•"/>
            </a:pPr>
            <a:r>
              <a:rPr lang="en-US" sz="2000" dirty="0">
                <a:solidFill>
                  <a:schemeClr val="bg1"/>
                </a:solidFill>
              </a:rPr>
              <a:t>Informed consent (eauchamp and Childress, Helsinki, Belmont)</a:t>
            </a:r>
            <a:endParaRPr lang="en-CA" sz="2000" dirty="0">
              <a:solidFill>
                <a:schemeClr val="bg1"/>
              </a:solidFill>
            </a:endParaRPr>
          </a:p>
        </p:txBody>
      </p:sp>
      <p:pic>
        <p:nvPicPr>
          <p:cNvPr id="6" name="Picture 5" descr="Diagram&#10;&#10;Description automatically generated">
            <a:extLst>
              <a:ext uri="{FF2B5EF4-FFF2-40B4-BE49-F238E27FC236}">
                <a16:creationId xmlns:a16="http://schemas.microsoft.com/office/drawing/2014/main" id="{4A991B1F-247B-48E8-A5EE-1A68F20BFB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5406" y="843820"/>
            <a:ext cx="2695234" cy="2021425"/>
          </a:xfrm>
          <a:prstGeom prst="rect">
            <a:avLst/>
          </a:prstGeom>
        </p:spPr>
      </p:pic>
    </p:spTree>
    <p:extLst>
      <p:ext uri="{BB962C8B-B14F-4D97-AF65-F5344CB8AC3E}">
        <p14:creationId xmlns:p14="http://schemas.microsoft.com/office/powerpoint/2010/main" val="384232853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CF9B1-3BDC-49AF-B2CC-3AA30336FD39}"/>
              </a:ext>
            </a:extLst>
          </p:cNvPr>
          <p:cNvSpPr>
            <a:spLocks noGrp="1"/>
          </p:cNvSpPr>
          <p:nvPr>
            <p:ph type="sldNum" sz="quarter" idx="11"/>
          </p:nvPr>
        </p:nvSpPr>
        <p:spPr/>
        <p:txBody>
          <a:bodyPr/>
          <a:lstStyle/>
          <a:p>
            <a:fld id="{77E68ECE-59D7-452D-8595-BBB947F3BD2D}" type="slidenum">
              <a:rPr lang="en-US" smtClean="0">
                <a:solidFill>
                  <a:srgbClr val="FFFFFF"/>
                </a:solidFill>
              </a:rPr>
              <a:pPr/>
              <a:t>32</a:t>
            </a:fld>
            <a:endParaRPr lang="en-US" dirty="0">
              <a:solidFill>
                <a:srgbClr val="FFFFFF"/>
              </a:solidFill>
            </a:endParaRPr>
          </a:p>
        </p:txBody>
      </p:sp>
      <p:sp>
        <p:nvSpPr>
          <p:cNvPr id="3" name="TextBox 2">
            <a:extLst>
              <a:ext uri="{FF2B5EF4-FFF2-40B4-BE49-F238E27FC236}">
                <a16:creationId xmlns:a16="http://schemas.microsoft.com/office/drawing/2014/main" id="{5B933371-2E67-4567-90F7-7391A7503A69}"/>
              </a:ext>
            </a:extLst>
          </p:cNvPr>
          <p:cNvSpPr txBox="1"/>
          <p:nvPr/>
        </p:nvSpPr>
        <p:spPr>
          <a:xfrm>
            <a:off x="821934" y="256164"/>
            <a:ext cx="7289680" cy="461665"/>
          </a:xfrm>
          <a:prstGeom prst="rect">
            <a:avLst/>
          </a:prstGeom>
          <a:noFill/>
        </p:spPr>
        <p:txBody>
          <a:bodyPr wrap="square" rtlCol="0">
            <a:spAutoFit/>
          </a:bodyPr>
          <a:lstStyle/>
          <a:p>
            <a:r>
              <a:rPr lang="en-US" sz="2400" b="1" dirty="0">
                <a:solidFill>
                  <a:srgbClr val="FFC000"/>
                </a:solidFill>
              </a:rPr>
              <a:t>Leading AI ethics approaches and perspectives</a:t>
            </a:r>
            <a:endParaRPr lang="en-CA" sz="2400" b="1" dirty="0">
              <a:solidFill>
                <a:srgbClr val="FFC000"/>
              </a:solidFill>
            </a:endParaRPr>
          </a:p>
        </p:txBody>
      </p:sp>
      <p:sp>
        <p:nvSpPr>
          <p:cNvPr id="4" name="TextBox 3">
            <a:extLst>
              <a:ext uri="{FF2B5EF4-FFF2-40B4-BE49-F238E27FC236}">
                <a16:creationId xmlns:a16="http://schemas.microsoft.com/office/drawing/2014/main" id="{23DB0080-7B51-40A2-A070-5D1B63884436}"/>
              </a:ext>
            </a:extLst>
          </p:cNvPr>
          <p:cNvSpPr txBox="1"/>
          <p:nvPr/>
        </p:nvSpPr>
        <p:spPr>
          <a:xfrm>
            <a:off x="786580" y="835577"/>
            <a:ext cx="3889453" cy="1631216"/>
          </a:xfrm>
          <a:prstGeom prst="rect">
            <a:avLst/>
          </a:prstGeom>
          <a:noFill/>
        </p:spPr>
        <p:txBody>
          <a:bodyPr wrap="square" rtlCol="0">
            <a:spAutoFit/>
          </a:bodyPr>
          <a:lstStyle/>
          <a:p>
            <a:r>
              <a:rPr lang="en-CA" sz="2000" b="1" dirty="0">
                <a:solidFill>
                  <a:schemeClr val="accent6">
                    <a:lumMod val="40000"/>
                    <a:lumOff val="60000"/>
                  </a:schemeClr>
                </a:solidFill>
              </a:rPr>
              <a:t>Consequentialism</a:t>
            </a:r>
          </a:p>
          <a:p>
            <a:pPr marL="342900" indent="-342900">
              <a:buFont typeface="Arial" panose="020B0604020202020204" pitchFamily="34" charset="0"/>
              <a:buChar char="•"/>
            </a:pPr>
            <a:r>
              <a:rPr lang="en-CA" sz="2000" dirty="0">
                <a:solidFill>
                  <a:schemeClr val="bg1"/>
                </a:solidFill>
              </a:rPr>
              <a:t>The greatest good for the greatest number of people</a:t>
            </a:r>
          </a:p>
          <a:p>
            <a:pPr marL="342900" indent="-342900">
              <a:buFont typeface="Arial" panose="020B0604020202020204" pitchFamily="34" charset="0"/>
              <a:buChar char="•"/>
            </a:pPr>
            <a:r>
              <a:rPr lang="en-CA" sz="2000" dirty="0">
                <a:solidFill>
                  <a:schemeClr val="bg1"/>
                </a:solidFill>
              </a:rPr>
              <a:t>The happiness principle</a:t>
            </a:r>
          </a:p>
          <a:p>
            <a:pPr marL="342900" indent="-342900">
              <a:buFont typeface="Arial" panose="020B0604020202020204" pitchFamily="34" charset="0"/>
              <a:buChar char="•"/>
            </a:pPr>
            <a:r>
              <a:rPr lang="en-CA" sz="2000" dirty="0">
                <a:solidFill>
                  <a:schemeClr val="bg1"/>
                </a:solidFill>
              </a:rPr>
              <a:t>Comparing acts versus rules</a:t>
            </a:r>
          </a:p>
        </p:txBody>
      </p:sp>
      <p:sp>
        <p:nvSpPr>
          <p:cNvPr id="5" name="TextBox 4">
            <a:extLst>
              <a:ext uri="{FF2B5EF4-FFF2-40B4-BE49-F238E27FC236}">
                <a16:creationId xmlns:a16="http://schemas.microsoft.com/office/drawing/2014/main" id="{546B91A6-3A0C-41FD-A077-D32F5A102090}"/>
              </a:ext>
            </a:extLst>
          </p:cNvPr>
          <p:cNvSpPr txBox="1"/>
          <p:nvPr/>
        </p:nvSpPr>
        <p:spPr>
          <a:xfrm>
            <a:off x="786580" y="2584541"/>
            <a:ext cx="7900219" cy="2554545"/>
          </a:xfrm>
          <a:prstGeom prst="rect">
            <a:avLst/>
          </a:prstGeom>
          <a:noFill/>
        </p:spPr>
        <p:txBody>
          <a:bodyPr wrap="square" rtlCol="0">
            <a:spAutoFit/>
          </a:bodyPr>
          <a:lstStyle/>
          <a:p>
            <a:r>
              <a:rPr lang="en-CA" sz="2000" b="1" dirty="0">
                <a:solidFill>
                  <a:schemeClr val="bg1"/>
                </a:solidFill>
              </a:rPr>
              <a:t>Consequentialism in AI Ethics:</a:t>
            </a:r>
          </a:p>
          <a:p>
            <a:pPr marL="342900" indent="-342900">
              <a:buFont typeface="Arial" panose="020B0604020202020204" pitchFamily="34" charset="0"/>
              <a:buChar char="•"/>
            </a:pPr>
            <a:r>
              <a:rPr lang="en-CA" sz="2000" dirty="0">
                <a:solidFill>
                  <a:schemeClr val="bg1"/>
                </a:solidFill>
              </a:rPr>
              <a:t>Issues related to undesirable outcomes, including bias and prejudice, misinterpretation</a:t>
            </a:r>
          </a:p>
          <a:p>
            <a:pPr marL="342900" indent="-342900">
              <a:buFont typeface="Arial" panose="020B0604020202020204" pitchFamily="34" charset="0"/>
              <a:buChar char="•"/>
            </a:pPr>
            <a:r>
              <a:rPr lang="en-CA" sz="2000" dirty="0">
                <a:solidFill>
                  <a:schemeClr val="bg1"/>
                </a:solidFill>
              </a:rPr>
              <a:t>Benefit-based response: “</a:t>
            </a:r>
            <a:r>
              <a:rPr lang="en-US" sz="2000" dirty="0">
                <a:solidFill>
                  <a:schemeClr val="bg1"/>
                </a:solidFill>
              </a:rPr>
              <a:t>safety, health, and welfare of the public” (IEEE Code) </a:t>
            </a:r>
          </a:p>
          <a:p>
            <a:pPr marL="342900" indent="-342900">
              <a:buFont typeface="Arial" panose="020B0604020202020204" pitchFamily="34" charset="0"/>
              <a:buChar char="•"/>
            </a:pPr>
            <a:r>
              <a:rPr lang="en-US" sz="2000" dirty="0">
                <a:solidFill>
                  <a:schemeClr val="bg1"/>
                </a:solidFill>
              </a:rPr>
              <a:t>Reduction of Harm (HHS Common Rule) </a:t>
            </a:r>
            <a:endParaRPr lang="en-CA" sz="2000" dirty="0">
              <a:solidFill>
                <a:schemeClr val="bg1"/>
              </a:solidFill>
            </a:endParaRPr>
          </a:p>
          <a:p>
            <a:pPr marL="342900" indent="-342900">
              <a:buFont typeface="Arial" panose="020B0604020202020204" pitchFamily="34" charset="0"/>
              <a:buChar char="•"/>
            </a:pPr>
            <a:r>
              <a:rPr lang="en-CA" sz="2000" dirty="0">
                <a:solidFill>
                  <a:schemeClr val="bg1"/>
                </a:solidFill>
              </a:rPr>
              <a:t>Risk-based approaches</a:t>
            </a:r>
          </a:p>
          <a:p>
            <a:pPr marL="342900" indent="-342900">
              <a:buFont typeface="Arial" panose="020B0604020202020204" pitchFamily="34" charset="0"/>
              <a:buChar char="•"/>
            </a:pPr>
            <a:endParaRPr lang="en-CA" sz="2000" dirty="0">
              <a:solidFill>
                <a:schemeClr val="bg1"/>
              </a:solidFill>
            </a:endParaRPr>
          </a:p>
        </p:txBody>
      </p:sp>
      <p:pic>
        <p:nvPicPr>
          <p:cNvPr id="6" name="Picture 5">
            <a:extLst>
              <a:ext uri="{FF2B5EF4-FFF2-40B4-BE49-F238E27FC236}">
                <a16:creationId xmlns:a16="http://schemas.microsoft.com/office/drawing/2014/main" id="{58E01254-387E-43ED-971E-CCBE4A1B965B}"/>
              </a:ext>
            </a:extLst>
          </p:cNvPr>
          <p:cNvPicPr>
            <a:picLocks noChangeAspect="1"/>
          </p:cNvPicPr>
          <p:nvPr/>
        </p:nvPicPr>
        <p:blipFill>
          <a:blip r:embed="rId3"/>
          <a:stretch>
            <a:fillRect/>
          </a:stretch>
        </p:blipFill>
        <p:spPr>
          <a:xfrm>
            <a:off x="5114069" y="963680"/>
            <a:ext cx="3657427" cy="1940064"/>
          </a:xfrm>
          <a:prstGeom prst="rect">
            <a:avLst/>
          </a:prstGeom>
        </p:spPr>
      </p:pic>
    </p:spTree>
    <p:extLst>
      <p:ext uri="{BB962C8B-B14F-4D97-AF65-F5344CB8AC3E}">
        <p14:creationId xmlns:p14="http://schemas.microsoft.com/office/powerpoint/2010/main" val="231377610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CF9B1-3BDC-49AF-B2CC-3AA30336FD39}"/>
              </a:ext>
            </a:extLst>
          </p:cNvPr>
          <p:cNvSpPr>
            <a:spLocks noGrp="1"/>
          </p:cNvSpPr>
          <p:nvPr>
            <p:ph type="sldNum" sz="quarter" idx="11"/>
          </p:nvPr>
        </p:nvSpPr>
        <p:spPr/>
        <p:txBody>
          <a:bodyPr/>
          <a:lstStyle/>
          <a:p>
            <a:fld id="{77E68ECE-59D7-452D-8595-BBB947F3BD2D}" type="slidenum">
              <a:rPr lang="en-US" smtClean="0">
                <a:solidFill>
                  <a:srgbClr val="FFFFFF"/>
                </a:solidFill>
              </a:rPr>
              <a:pPr/>
              <a:t>33</a:t>
            </a:fld>
            <a:endParaRPr lang="en-US" dirty="0">
              <a:solidFill>
                <a:srgbClr val="FFFFFF"/>
              </a:solidFill>
            </a:endParaRPr>
          </a:p>
        </p:txBody>
      </p:sp>
      <p:sp>
        <p:nvSpPr>
          <p:cNvPr id="3" name="TextBox 2">
            <a:extLst>
              <a:ext uri="{FF2B5EF4-FFF2-40B4-BE49-F238E27FC236}">
                <a16:creationId xmlns:a16="http://schemas.microsoft.com/office/drawing/2014/main" id="{5B933371-2E67-4567-90F7-7391A7503A69}"/>
              </a:ext>
            </a:extLst>
          </p:cNvPr>
          <p:cNvSpPr txBox="1"/>
          <p:nvPr/>
        </p:nvSpPr>
        <p:spPr>
          <a:xfrm>
            <a:off x="821934" y="256164"/>
            <a:ext cx="7289680" cy="461665"/>
          </a:xfrm>
          <a:prstGeom prst="rect">
            <a:avLst/>
          </a:prstGeom>
          <a:noFill/>
        </p:spPr>
        <p:txBody>
          <a:bodyPr wrap="square" rtlCol="0">
            <a:spAutoFit/>
          </a:bodyPr>
          <a:lstStyle/>
          <a:p>
            <a:r>
              <a:rPr lang="en-US" sz="2400" b="1" dirty="0">
                <a:solidFill>
                  <a:srgbClr val="FFC000"/>
                </a:solidFill>
              </a:rPr>
              <a:t>Leading AI ethics approaches and perspectives</a:t>
            </a:r>
            <a:endParaRPr lang="en-CA" sz="2400" b="1" dirty="0">
              <a:solidFill>
                <a:srgbClr val="FFC000"/>
              </a:solidFill>
            </a:endParaRPr>
          </a:p>
        </p:txBody>
      </p:sp>
      <p:sp>
        <p:nvSpPr>
          <p:cNvPr id="4" name="TextBox 3">
            <a:extLst>
              <a:ext uri="{FF2B5EF4-FFF2-40B4-BE49-F238E27FC236}">
                <a16:creationId xmlns:a16="http://schemas.microsoft.com/office/drawing/2014/main" id="{23DB0080-7B51-40A2-A070-5D1B63884436}"/>
              </a:ext>
            </a:extLst>
          </p:cNvPr>
          <p:cNvSpPr txBox="1"/>
          <p:nvPr/>
        </p:nvSpPr>
        <p:spPr>
          <a:xfrm>
            <a:off x="786580" y="835577"/>
            <a:ext cx="3889453" cy="1631216"/>
          </a:xfrm>
          <a:prstGeom prst="rect">
            <a:avLst/>
          </a:prstGeom>
          <a:noFill/>
        </p:spPr>
        <p:txBody>
          <a:bodyPr wrap="square" rtlCol="0">
            <a:spAutoFit/>
          </a:bodyPr>
          <a:lstStyle/>
          <a:p>
            <a:r>
              <a:rPr lang="en-CA" sz="2000" b="1" dirty="0">
                <a:solidFill>
                  <a:schemeClr val="accent6">
                    <a:lumMod val="40000"/>
                    <a:lumOff val="60000"/>
                  </a:schemeClr>
                </a:solidFill>
              </a:rPr>
              <a:t>Social Contract Theory</a:t>
            </a:r>
          </a:p>
          <a:p>
            <a:pPr marL="342900" indent="-342900">
              <a:buFont typeface="Arial" panose="020B0604020202020204" pitchFamily="34" charset="0"/>
              <a:buChar char="•"/>
            </a:pPr>
            <a:r>
              <a:rPr lang="en-CA" sz="2000" dirty="0">
                <a:solidFill>
                  <a:schemeClr val="bg1"/>
                </a:solidFill>
              </a:rPr>
              <a:t>Ethics as agreement for the greater good</a:t>
            </a:r>
          </a:p>
          <a:p>
            <a:pPr marL="342900" indent="-342900">
              <a:buFont typeface="Arial" panose="020B0604020202020204" pitchFamily="34" charset="0"/>
              <a:buChar char="•"/>
            </a:pPr>
            <a:r>
              <a:rPr lang="en-CA" sz="2000" dirty="0">
                <a:solidFill>
                  <a:schemeClr val="bg1"/>
                </a:solidFill>
              </a:rPr>
              <a:t>Rawls: ‘original position’</a:t>
            </a:r>
          </a:p>
          <a:p>
            <a:pPr marL="342900" indent="-342900">
              <a:buFont typeface="Arial" panose="020B0604020202020204" pitchFamily="34" charset="0"/>
              <a:buChar char="•"/>
            </a:pPr>
            <a:r>
              <a:rPr lang="en-CA" sz="2000" dirty="0">
                <a:solidFill>
                  <a:schemeClr val="bg1"/>
                </a:solidFill>
              </a:rPr>
              <a:t>Justice as fairness</a:t>
            </a:r>
          </a:p>
        </p:txBody>
      </p:sp>
      <p:sp>
        <p:nvSpPr>
          <p:cNvPr id="5" name="TextBox 4">
            <a:extLst>
              <a:ext uri="{FF2B5EF4-FFF2-40B4-BE49-F238E27FC236}">
                <a16:creationId xmlns:a16="http://schemas.microsoft.com/office/drawing/2014/main" id="{546B91A6-3A0C-41FD-A077-D32F5A102090}"/>
              </a:ext>
            </a:extLst>
          </p:cNvPr>
          <p:cNvSpPr txBox="1"/>
          <p:nvPr/>
        </p:nvSpPr>
        <p:spPr>
          <a:xfrm>
            <a:off x="786580" y="2584541"/>
            <a:ext cx="7900219" cy="2246769"/>
          </a:xfrm>
          <a:prstGeom prst="rect">
            <a:avLst/>
          </a:prstGeom>
          <a:noFill/>
        </p:spPr>
        <p:txBody>
          <a:bodyPr wrap="square" rtlCol="0">
            <a:spAutoFit/>
          </a:bodyPr>
          <a:lstStyle/>
          <a:p>
            <a:r>
              <a:rPr lang="en-CA" sz="2000" b="1" dirty="0">
                <a:solidFill>
                  <a:schemeClr val="bg1"/>
                </a:solidFill>
              </a:rPr>
              <a:t>Social Contract Theory in AI Ethics</a:t>
            </a:r>
          </a:p>
          <a:p>
            <a:pPr marL="342900" indent="-342900">
              <a:buFont typeface="Arial" panose="020B0604020202020204" pitchFamily="34" charset="0"/>
              <a:buChar char="•"/>
            </a:pPr>
            <a:r>
              <a:rPr lang="en-CA" sz="2000" dirty="0">
                <a:solidFill>
                  <a:schemeClr val="bg1"/>
                </a:solidFill>
              </a:rPr>
              <a:t>Issues that undermine decision-making and democracy, for example, content manipulation, micro-targeting, discrimination, </a:t>
            </a:r>
          </a:p>
          <a:p>
            <a:pPr marL="342900" indent="-342900">
              <a:buFont typeface="Arial" panose="020B0604020202020204" pitchFamily="34" charset="0"/>
              <a:buChar char="•"/>
            </a:pPr>
            <a:r>
              <a:rPr lang="en-CA" sz="2000" dirty="0">
                <a:solidFill>
                  <a:schemeClr val="bg1"/>
                </a:solidFill>
              </a:rPr>
              <a:t>Society-based responses based in responsibility (Code Soleil)</a:t>
            </a:r>
          </a:p>
          <a:p>
            <a:pPr marL="342900" indent="-342900">
              <a:buFont typeface="Arial" panose="020B0604020202020204" pitchFamily="34" charset="0"/>
              <a:buChar char="•"/>
            </a:pPr>
            <a:r>
              <a:rPr lang="en-CA" sz="2000" dirty="0">
                <a:solidFill>
                  <a:schemeClr val="bg1"/>
                </a:solidFill>
              </a:rPr>
              <a:t>Promotion of public trust (Ontario College of Teachers)</a:t>
            </a:r>
          </a:p>
          <a:p>
            <a:pPr marL="342900" indent="-342900">
              <a:buFont typeface="Arial" panose="020B0604020202020204" pitchFamily="34" charset="0"/>
              <a:buChar char="•"/>
            </a:pPr>
            <a:r>
              <a:rPr lang="en-CA" sz="2000" dirty="0">
                <a:solidFill>
                  <a:schemeClr val="bg1"/>
                </a:solidFill>
              </a:rPr>
              <a:t>Constitutional and rights-based approaches</a:t>
            </a:r>
          </a:p>
          <a:p>
            <a:pPr marL="342900" indent="-342900">
              <a:buFont typeface="Arial" panose="020B0604020202020204" pitchFamily="34" charset="0"/>
              <a:buChar char="•"/>
            </a:pPr>
            <a:endParaRPr lang="en-CA" sz="2000" dirty="0">
              <a:solidFill>
                <a:schemeClr val="bg1"/>
              </a:solidFill>
            </a:endParaRPr>
          </a:p>
        </p:txBody>
      </p:sp>
      <p:pic>
        <p:nvPicPr>
          <p:cNvPr id="6" name="Picture 5" descr="Diagram&#10;&#10;Description automatically generated">
            <a:extLst>
              <a:ext uri="{FF2B5EF4-FFF2-40B4-BE49-F238E27FC236}">
                <a16:creationId xmlns:a16="http://schemas.microsoft.com/office/drawing/2014/main" id="{12612B4B-965C-452E-907A-7C65524171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8734" y="717829"/>
            <a:ext cx="2850729" cy="2144386"/>
          </a:xfrm>
          <a:prstGeom prst="rect">
            <a:avLst/>
          </a:prstGeom>
        </p:spPr>
      </p:pic>
    </p:spTree>
    <p:extLst>
      <p:ext uri="{BB962C8B-B14F-4D97-AF65-F5344CB8AC3E}">
        <p14:creationId xmlns:p14="http://schemas.microsoft.com/office/powerpoint/2010/main" val="203585475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CF9B1-3BDC-49AF-B2CC-3AA30336FD39}"/>
              </a:ext>
            </a:extLst>
          </p:cNvPr>
          <p:cNvSpPr>
            <a:spLocks noGrp="1"/>
          </p:cNvSpPr>
          <p:nvPr>
            <p:ph type="sldNum" sz="quarter" idx="11"/>
          </p:nvPr>
        </p:nvSpPr>
        <p:spPr/>
        <p:txBody>
          <a:bodyPr/>
          <a:lstStyle/>
          <a:p>
            <a:fld id="{77E68ECE-59D7-452D-8595-BBB947F3BD2D}" type="slidenum">
              <a:rPr lang="en-US" smtClean="0">
                <a:solidFill>
                  <a:srgbClr val="FFFFFF"/>
                </a:solidFill>
              </a:rPr>
              <a:pPr/>
              <a:t>34</a:t>
            </a:fld>
            <a:endParaRPr lang="en-US" dirty="0">
              <a:solidFill>
                <a:srgbClr val="FFFFFF"/>
              </a:solidFill>
            </a:endParaRPr>
          </a:p>
        </p:txBody>
      </p:sp>
      <p:sp>
        <p:nvSpPr>
          <p:cNvPr id="3" name="TextBox 2">
            <a:extLst>
              <a:ext uri="{FF2B5EF4-FFF2-40B4-BE49-F238E27FC236}">
                <a16:creationId xmlns:a16="http://schemas.microsoft.com/office/drawing/2014/main" id="{5B933371-2E67-4567-90F7-7391A7503A69}"/>
              </a:ext>
            </a:extLst>
          </p:cNvPr>
          <p:cNvSpPr txBox="1"/>
          <p:nvPr/>
        </p:nvSpPr>
        <p:spPr>
          <a:xfrm>
            <a:off x="821934" y="256164"/>
            <a:ext cx="7289680" cy="461665"/>
          </a:xfrm>
          <a:prstGeom prst="rect">
            <a:avLst/>
          </a:prstGeom>
          <a:noFill/>
        </p:spPr>
        <p:txBody>
          <a:bodyPr wrap="square" rtlCol="0">
            <a:spAutoFit/>
          </a:bodyPr>
          <a:lstStyle/>
          <a:p>
            <a:r>
              <a:rPr lang="en-US" sz="2400" b="1" dirty="0">
                <a:solidFill>
                  <a:srgbClr val="FFC000"/>
                </a:solidFill>
              </a:rPr>
              <a:t>Leading AI ethics approaches and perspectives</a:t>
            </a:r>
            <a:endParaRPr lang="en-CA" sz="2400" b="1" dirty="0">
              <a:solidFill>
                <a:srgbClr val="FFC000"/>
              </a:solidFill>
            </a:endParaRPr>
          </a:p>
        </p:txBody>
      </p:sp>
      <p:sp>
        <p:nvSpPr>
          <p:cNvPr id="4" name="TextBox 3">
            <a:extLst>
              <a:ext uri="{FF2B5EF4-FFF2-40B4-BE49-F238E27FC236}">
                <a16:creationId xmlns:a16="http://schemas.microsoft.com/office/drawing/2014/main" id="{23DB0080-7B51-40A2-A070-5D1B63884436}"/>
              </a:ext>
            </a:extLst>
          </p:cNvPr>
          <p:cNvSpPr txBox="1"/>
          <p:nvPr/>
        </p:nvSpPr>
        <p:spPr>
          <a:xfrm>
            <a:off x="786580" y="835577"/>
            <a:ext cx="3889453" cy="1631216"/>
          </a:xfrm>
          <a:prstGeom prst="rect">
            <a:avLst/>
          </a:prstGeom>
          <a:noFill/>
        </p:spPr>
        <p:txBody>
          <a:bodyPr wrap="square" rtlCol="0">
            <a:spAutoFit/>
          </a:bodyPr>
          <a:lstStyle/>
          <a:p>
            <a:r>
              <a:rPr lang="en-CA" sz="2000" b="1" dirty="0">
                <a:solidFill>
                  <a:schemeClr val="accent6">
                    <a:lumMod val="40000"/>
                    <a:lumOff val="60000"/>
                  </a:schemeClr>
                </a:solidFill>
              </a:rPr>
              <a:t>Care and Community</a:t>
            </a:r>
          </a:p>
          <a:p>
            <a:pPr marL="342900" indent="-342900">
              <a:buFont typeface="Arial" panose="020B0604020202020204" pitchFamily="34" charset="0"/>
              <a:buChar char="•"/>
            </a:pPr>
            <a:r>
              <a:rPr lang="en-CA" sz="2000" dirty="0">
                <a:solidFill>
                  <a:schemeClr val="bg1"/>
                </a:solidFill>
              </a:rPr>
              <a:t>Ethics as based in personal relationships, interaction</a:t>
            </a:r>
          </a:p>
          <a:p>
            <a:pPr marL="342900" indent="-342900">
              <a:buFont typeface="Arial" panose="020B0604020202020204" pitchFamily="34" charset="0"/>
              <a:buChar char="•"/>
            </a:pPr>
            <a:r>
              <a:rPr lang="en-CA" sz="2000" dirty="0">
                <a:solidFill>
                  <a:schemeClr val="bg1"/>
                </a:solidFill>
              </a:rPr>
              <a:t>Based in a sense of ethics rather than rules &amp; principles</a:t>
            </a:r>
          </a:p>
        </p:txBody>
      </p:sp>
      <p:sp>
        <p:nvSpPr>
          <p:cNvPr id="5" name="TextBox 4">
            <a:extLst>
              <a:ext uri="{FF2B5EF4-FFF2-40B4-BE49-F238E27FC236}">
                <a16:creationId xmlns:a16="http://schemas.microsoft.com/office/drawing/2014/main" id="{546B91A6-3A0C-41FD-A077-D32F5A102090}"/>
              </a:ext>
            </a:extLst>
          </p:cNvPr>
          <p:cNvSpPr txBox="1"/>
          <p:nvPr/>
        </p:nvSpPr>
        <p:spPr>
          <a:xfrm>
            <a:off x="786580" y="2584541"/>
            <a:ext cx="7900219" cy="2246769"/>
          </a:xfrm>
          <a:prstGeom prst="rect">
            <a:avLst/>
          </a:prstGeom>
          <a:noFill/>
        </p:spPr>
        <p:txBody>
          <a:bodyPr wrap="square" rtlCol="0">
            <a:spAutoFit/>
          </a:bodyPr>
          <a:lstStyle/>
          <a:p>
            <a:r>
              <a:rPr lang="en-CA" sz="2000" b="1" dirty="0">
                <a:solidFill>
                  <a:schemeClr val="bg1"/>
                </a:solidFill>
              </a:rPr>
              <a:t>Care and Community in AI Ethics:</a:t>
            </a:r>
          </a:p>
          <a:p>
            <a:pPr marL="342900" indent="-342900">
              <a:buFont typeface="Arial" panose="020B0604020202020204" pitchFamily="34" charset="0"/>
              <a:buChar char="•"/>
            </a:pPr>
            <a:r>
              <a:rPr lang="en-CA" sz="2000" dirty="0">
                <a:solidFill>
                  <a:schemeClr val="bg1"/>
                </a:solidFill>
              </a:rPr>
              <a:t>Issues of alienation and dehumanization, including the creation of a climate of mistrust, fear and anxiety, loss of social cohesion</a:t>
            </a:r>
          </a:p>
          <a:p>
            <a:pPr marL="342900" indent="-342900">
              <a:buFont typeface="Arial" panose="020B0604020202020204" pitchFamily="34" charset="0"/>
              <a:buChar char="•"/>
            </a:pPr>
            <a:r>
              <a:rPr lang="en-CA" sz="2000" dirty="0">
                <a:solidFill>
                  <a:schemeClr val="bg1"/>
                </a:solidFill>
              </a:rPr>
              <a:t>Relationship-based response: “</a:t>
            </a:r>
            <a:r>
              <a:rPr lang="en-US" sz="2000" dirty="0">
                <a:solidFill>
                  <a:schemeClr val="bg1"/>
                </a:solidFill>
              </a:rPr>
              <a:t>“a privileged relationship exists between members and students” (BC Teachers Federation)</a:t>
            </a:r>
          </a:p>
          <a:p>
            <a:pPr marL="342900" indent="-342900">
              <a:buFont typeface="Arial" panose="020B0604020202020204" pitchFamily="34" charset="0"/>
              <a:buChar char="•"/>
            </a:pPr>
            <a:r>
              <a:rPr lang="en-US" sz="2000" dirty="0">
                <a:solidFill>
                  <a:schemeClr val="bg1"/>
                </a:solidFill>
              </a:rPr>
              <a:t>Benefit to subject as perceived by the subject (Cdn Nurses Assn)</a:t>
            </a:r>
          </a:p>
          <a:p>
            <a:pPr marL="342900" indent="-342900">
              <a:buFont typeface="Arial" panose="020B0604020202020204" pitchFamily="34" charset="0"/>
              <a:buChar char="•"/>
            </a:pPr>
            <a:endParaRPr lang="en-CA" sz="2000" dirty="0">
              <a:solidFill>
                <a:schemeClr val="bg1"/>
              </a:solidFill>
            </a:endParaRPr>
          </a:p>
        </p:txBody>
      </p:sp>
      <p:pic>
        <p:nvPicPr>
          <p:cNvPr id="6" name="Content Placeholder 4" descr="Timeline&#10;&#10;Description automatically generated">
            <a:extLst>
              <a:ext uri="{FF2B5EF4-FFF2-40B4-BE49-F238E27FC236}">
                <a16:creationId xmlns:a16="http://schemas.microsoft.com/office/drawing/2014/main" id="{87105CE2-5BCD-4662-B5DE-CC9342E6C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2856" y="1000614"/>
            <a:ext cx="3455009" cy="1896284"/>
          </a:xfrm>
          <a:prstGeom prst="rect">
            <a:avLst/>
          </a:prstGeom>
        </p:spPr>
      </p:pic>
    </p:spTree>
    <p:extLst>
      <p:ext uri="{BB962C8B-B14F-4D97-AF65-F5344CB8AC3E}">
        <p14:creationId xmlns:p14="http://schemas.microsoft.com/office/powerpoint/2010/main" val="193530147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F71B4-21DD-9617-938B-697791B0369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C55EF5-60C3-232B-C637-968A8827D9E4}"/>
              </a:ext>
            </a:extLst>
          </p:cNvPr>
          <p:cNvSpPr>
            <a:spLocks noGrp="1"/>
          </p:cNvSpPr>
          <p:nvPr>
            <p:ph type="sldNum" sz="quarter" idx="11"/>
          </p:nvPr>
        </p:nvSpPr>
        <p:spPr/>
        <p:txBody>
          <a:bodyPr/>
          <a:lstStyle/>
          <a:p>
            <a:fld id="{77E68ECE-59D7-452D-8595-BBB947F3BD2D}" type="slidenum">
              <a:rPr lang="en-US" smtClean="0">
                <a:solidFill>
                  <a:srgbClr val="FFFFFF"/>
                </a:solidFill>
              </a:rPr>
              <a:pPr/>
              <a:t>35</a:t>
            </a:fld>
            <a:endParaRPr lang="en-US" dirty="0">
              <a:solidFill>
                <a:srgbClr val="FFFFFF"/>
              </a:solidFill>
            </a:endParaRPr>
          </a:p>
        </p:txBody>
      </p:sp>
      <p:sp>
        <p:nvSpPr>
          <p:cNvPr id="3" name="TextBox 2">
            <a:extLst>
              <a:ext uri="{FF2B5EF4-FFF2-40B4-BE49-F238E27FC236}">
                <a16:creationId xmlns:a16="http://schemas.microsoft.com/office/drawing/2014/main" id="{25A151B5-6F77-0AAC-F30A-F1B70582F6DE}"/>
              </a:ext>
            </a:extLst>
          </p:cNvPr>
          <p:cNvSpPr txBox="1"/>
          <p:nvPr/>
        </p:nvSpPr>
        <p:spPr>
          <a:xfrm>
            <a:off x="821934" y="256164"/>
            <a:ext cx="7289680" cy="461665"/>
          </a:xfrm>
          <a:prstGeom prst="rect">
            <a:avLst/>
          </a:prstGeom>
          <a:noFill/>
        </p:spPr>
        <p:txBody>
          <a:bodyPr wrap="square" rtlCol="0">
            <a:spAutoFit/>
          </a:bodyPr>
          <a:lstStyle/>
          <a:p>
            <a:r>
              <a:rPr lang="en-US" sz="2400" b="1" dirty="0">
                <a:solidFill>
                  <a:srgbClr val="FFC000"/>
                </a:solidFill>
              </a:rPr>
              <a:t>Leading AI ethics approaches and perspectives</a:t>
            </a:r>
            <a:endParaRPr lang="en-CA" sz="2400" b="1" dirty="0">
              <a:solidFill>
                <a:srgbClr val="FFC000"/>
              </a:solidFill>
            </a:endParaRPr>
          </a:p>
        </p:txBody>
      </p:sp>
      <p:sp>
        <p:nvSpPr>
          <p:cNvPr id="4" name="TextBox 3">
            <a:extLst>
              <a:ext uri="{FF2B5EF4-FFF2-40B4-BE49-F238E27FC236}">
                <a16:creationId xmlns:a16="http://schemas.microsoft.com/office/drawing/2014/main" id="{3825DCB9-D6B6-CCE3-C618-74A5BF2EC45A}"/>
              </a:ext>
            </a:extLst>
          </p:cNvPr>
          <p:cNvSpPr txBox="1"/>
          <p:nvPr/>
        </p:nvSpPr>
        <p:spPr>
          <a:xfrm>
            <a:off x="786580" y="835577"/>
            <a:ext cx="7617587" cy="3477875"/>
          </a:xfrm>
          <a:prstGeom prst="rect">
            <a:avLst/>
          </a:prstGeom>
          <a:noFill/>
        </p:spPr>
        <p:txBody>
          <a:bodyPr wrap="square" rtlCol="0">
            <a:spAutoFit/>
          </a:bodyPr>
          <a:lstStyle/>
          <a:p>
            <a:pPr marL="342900" indent="-342900">
              <a:buFont typeface="Arial" panose="020B0604020202020204" pitchFamily="34" charset="0"/>
              <a:buChar char="•"/>
            </a:pPr>
            <a:r>
              <a:rPr lang="en-CA" sz="2000" dirty="0">
                <a:solidFill>
                  <a:schemeClr val="bg1"/>
                </a:solidFill>
              </a:rPr>
              <a:t>Summary of Issues - </a:t>
            </a:r>
            <a:r>
              <a:rPr lang="en-CA" sz="2000" dirty="0">
                <a:solidFill>
                  <a:schemeClr val="bg1"/>
                </a:solidFill>
                <a:hlinkClick r:id="rId2"/>
              </a:rPr>
              <a:t>https://ethics.mooc.ca/all_issues.htm</a:t>
            </a:r>
            <a:r>
              <a:rPr lang="en-CA" sz="2000" dirty="0">
                <a:solidFill>
                  <a:schemeClr val="bg1"/>
                </a:solidFill>
              </a:rPr>
              <a:t> </a:t>
            </a:r>
          </a:p>
          <a:p>
            <a:pPr marL="342900" indent="-342900">
              <a:buFont typeface="Arial" panose="020B0604020202020204" pitchFamily="34" charset="0"/>
              <a:buChar char="•"/>
            </a:pPr>
            <a:endParaRPr lang="en-CA" sz="2000" dirty="0">
              <a:solidFill>
                <a:schemeClr val="bg1"/>
              </a:solidFill>
            </a:endParaRPr>
          </a:p>
          <a:p>
            <a:pPr marL="342900" indent="-342900">
              <a:buFont typeface="Arial" panose="020B0604020202020204" pitchFamily="34" charset="0"/>
              <a:buChar char="•"/>
            </a:pPr>
            <a:r>
              <a:rPr lang="en-CA" sz="2000" dirty="0">
                <a:solidFill>
                  <a:schemeClr val="bg1"/>
                </a:solidFill>
              </a:rPr>
              <a:t>Approaches to ethics </a:t>
            </a:r>
            <a:r>
              <a:rPr lang="en-CA" sz="2000" dirty="0">
                <a:solidFill>
                  <a:schemeClr val="bg1"/>
                </a:solidFill>
                <a:hlinkClick r:id="rId3"/>
              </a:rPr>
              <a:t>https://ethics.mooc.ca/cgi-bin/page.cgi?module=9</a:t>
            </a:r>
            <a:r>
              <a:rPr lang="en-CA" sz="2000" dirty="0">
                <a:solidFill>
                  <a:schemeClr val="bg1"/>
                </a:solidFill>
              </a:rPr>
              <a:t> </a:t>
            </a:r>
          </a:p>
          <a:p>
            <a:pPr marL="342900" indent="-342900">
              <a:buFont typeface="Arial" panose="020B0604020202020204" pitchFamily="34" charset="0"/>
              <a:buChar char="•"/>
            </a:pPr>
            <a:endParaRPr lang="en-CA" sz="2000" dirty="0">
              <a:solidFill>
                <a:schemeClr val="bg1"/>
              </a:solidFill>
            </a:endParaRPr>
          </a:p>
          <a:p>
            <a:pPr marL="342900" indent="-342900">
              <a:buFont typeface="Arial" panose="020B0604020202020204" pitchFamily="34" charset="0"/>
              <a:buChar char="•"/>
            </a:pPr>
            <a:r>
              <a:rPr lang="en-CA" sz="2000" dirty="0">
                <a:solidFill>
                  <a:schemeClr val="bg1"/>
                </a:solidFill>
              </a:rPr>
              <a:t>The Ethical Codes Reader </a:t>
            </a:r>
            <a:r>
              <a:rPr lang="en-CA" sz="2000" dirty="0">
                <a:solidFill>
                  <a:schemeClr val="bg1"/>
                </a:solidFill>
                <a:hlinkClick r:id="rId4"/>
              </a:rPr>
              <a:t>https://docs.google.com/document/d/1mv9VxbIyGvBaFwHSvtyN1a3iwAKws6SZDGuDTlYMZ48/edit</a:t>
            </a:r>
            <a:r>
              <a:rPr lang="en-CA" sz="2000" dirty="0">
                <a:solidFill>
                  <a:schemeClr val="bg1"/>
                </a:solidFill>
              </a:rPr>
              <a:t> </a:t>
            </a:r>
          </a:p>
          <a:p>
            <a:pPr marL="342900" indent="-342900">
              <a:buFont typeface="Arial" panose="020B0604020202020204" pitchFamily="34" charset="0"/>
              <a:buChar char="•"/>
            </a:pPr>
            <a:endParaRPr lang="en-CA" sz="2000" dirty="0">
              <a:solidFill>
                <a:schemeClr val="bg1"/>
              </a:solidFill>
            </a:endParaRPr>
          </a:p>
          <a:p>
            <a:pPr marL="342900" indent="-342900">
              <a:buFont typeface="Arial" panose="020B0604020202020204" pitchFamily="34" charset="0"/>
              <a:buChar char="•"/>
            </a:pPr>
            <a:r>
              <a:rPr lang="en-CA" sz="2000" dirty="0">
                <a:solidFill>
                  <a:schemeClr val="bg1"/>
                </a:solidFill>
              </a:rPr>
              <a:t>MetaEthics </a:t>
            </a:r>
            <a:r>
              <a:rPr lang="en-CA" sz="2000" dirty="0">
                <a:solidFill>
                  <a:schemeClr val="bg1"/>
                </a:solidFill>
                <a:hlinkClick r:id="rId5"/>
              </a:rPr>
              <a:t>https://ethics.mooc.ca/cgi-bin/page.cgi?presentation=41</a:t>
            </a:r>
            <a:r>
              <a:rPr lang="en-CA" sz="2000" dirty="0">
                <a:solidFill>
                  <a:schemeClr val="bg1"/>
                </a:solidFill>
              </a:rPr>
              <a:t> </a:t>
            </a:r>
          </a:p>
        </p:txBody>
      </p:sp>
    </p:spTree>
    <p:extLst>
      <p:ext uri="{BB962C8B-B14F-4D97-AF65-F5344CB8AC3E}">
        <p14:creationId xmlns:p14="http://schemas.microsoft.com/office/powerpoint/2010/main" val="377473842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5450" y="1494060"/>
            <a:ext cx="6477000" cy="1102519"/>
          </a:xfrm>
        </p:spPr>
        <p:txBody>
          <a:bodyPr>
            <a:normAutofit/>
          </a:bodyPr>
          <a:lstStyle/>
          <a:p>
            <a:r>
              <a:rPr lang="en-CA" sz="3200" dirty="0"/>
              <a:t>Real-World Examples</a:t>
            </a:r>
            <a:endParaRPr lang="en-US" sz="2000" dirty="0"/>
          </a:p>
        </p:txBody>
      </p:sp>
      <p:sp>
        <p:nvSpPr>
          <p:cNvPr id="3" name="Subtitle 2"/>
          <p:cNvSpPr>
            <a:spLocks noGrp="1"/>
          </p:cNvSpPr>
          <p:nvPr>
            <p:ph type="subTitle" idx="1"/>
          </p:nvPr>
        </p:nvSpPr>
        <p:spPr>
          <a:xfrm>
            <a:off x="425450" y="3182271"/>
            <a:ext cx="6965950" cy="1314450"/>
          </a:xfrm>
        </p:spPr>
        <p:txBody>
          <a:bodyPr/>
          <a:lstStyle/>
          <a:p>
            <a:pPr>
              <a:spcBef>
                <a:spcPts val="0"/>
              </a:spcBef>
            </a:pPr>
            <a:r>
              <a:rPr lang="en-US" altLang="en-US" sz="1800" b="0" dirty="0"/>
              <a:t>Kathleen C. Fraser</a:t>
            </a:r>
            <a:endParaRPr lang="en-US" altLang="en-US" sz="1800" baseline="30000" dirty="0"/>
          </a:p>
          <a:p>
            <a:pPr>
              <a:spcBef>
                <a:spcPts val="0"/>
              </a:spcBef>
            </a:pPr>
            <a:r>
              <a:rPr lang="en-US" altLang="en-US" sz="1400" b="0" dirty="0"/>
              <a:t>Digital Technologies Research Centre</a:t>
            </a:r>
            <a:br>
              <a:rPr lang="en-US" altLang="en-US" sz="1400" b="0" dirty="0"/>
            </a:br>
            <a:r>
              <a:rPr lang="en-US" altLang="en-US" sz="1400" b="0" dirty="0"/>
              <a:t>National Research Council Canada</a:t>
            </a:r>
            <a:br>
              <a:rPr lang="en-US" altLang="en-US" sz="1200" b="0" dirty="0"/>
            </a:br>
            <a:br>
              <a:rPr lang="en-US" sz="1200" b="0" dirty="0">
                <a:solidFill>
                  <a:schemeClr val="tx2">
                    <a:lumMod val="60000"/>
                    <a:lumOff val="40000"/>
                  </a:schemeClr>
                </a:solidFill>
              </a:rPr>
            </a:br>
            <a:endParaRPr lang="en-US" sz="1200" b="0" dirty="0">
              <a:solidFill>
                <a:schemeClr val="tx2">
                  <a:lumMod val="60000"/>
                  <a:lumOff val="40000"/>
                </a:schemeClr>
              </a:solidFill>
            </a:endParaRPr>
          </a:p>
        </p:txBody>
      </p:sp>
      <p:sp>
        <p:nvSpPr>
          <p:cNvPr id="4" name="TextBox 3">
            <a:extLst>
              <a:ext uri="{FF2B5EF4-FFF2-40B4-BE49-F238E27FC236}">
                <a16:creationId xmlns:a16="http://schemas.microsoft.com/office/drawing/2014/main" id="{B872EDAB-465D-4555-B2D5-C9B392271600}"/>
              </a:ext>
            </a:extLst>
          </p:cNvPr>
          <p:cNvSpPr txBox="1"/>
          <p:nvPr/>
        </p:nvSpPr>
        <p:spPr>
          <a:xfrm>
            <a:off x="425450" y="896471"/>
            <a:ext cx="1349562" cy="369332"/>
          </a:xfrm>
          <a:prstGeom prst="rect">
            <a:avLst/>
          </a:prstGeom>
          <a:noFill/>
        </p:spPr>
        <p:txBody>
          <a:bodyPr wrap="square" rtlCol="0">
            <a:spAutoFit/>
          </a:bodyPr>
          <a:lstStyle/>
          <a:p>
            <a:r>
              <a:rPr lang="en-CA" dirty="0">
                <a:solidFill>
                  <a:schemeClr val="bg1"/>
                </a:solidFill>
              </a:rPr>
              <a:t>Part 1(d)</a:t>
            </a:r>
          </a:p>
        </p:txBody>
      </p:sp>
    </p:spTree>
    <p:extLst>
      <p:ext uri="{BB962C8B-B14F-4D97-AF65-F5344CB8AC3E}">
        <p14:creationId xmlns:p14="http://schemas.microsoft.com/office/powerpoint/2010/main" val="293809965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8A93FA-43B1-DBE7-28F9-73050AF1D4F1}"/>
              </a:ext>
            </a:extLst>
          </p:cNvPr>
          <p:cNvSpPr>
            <a:spLocks noGrp="1"/>
          </p:cNvSpPr>
          <p:nvPr>
            <p:ph type="title"/>
          </p:nvPr>
        </p:nvSpPr>
        <p:spPr/>
        <p:txBody>
          <a:bodyPr/>
          <a:lstStyle/>
          <a:p>
            <a:r>
              <a:rPr lang="en-US" dirty="0"/>
              <a:t>AI Ethics in REB Context</a:t>
            </a:r>
          </a:p>
        </p:txBody>
      </p:sp>
      <p:sp>
        <p:nvSpPr>
          <p:cNvPr id="3" name="Slide Number Placeholder 2">
            <a:extLst>
              <a:ext uri="{FF2B5EF4-FFF2-40B4-BE49-F238E27FC236}">
                <a16:creationId xmlns:a16="http://schemas.microsoft.com/office/drawing/2014/main" id="{31AD87B8-F802-5D19-8649-9BC010DEC9F9}"/>
              </a:ext>
            </a:extLst>
          </p:cNvPr>
          <p:cNvSpPr>
            <a:spLocks noGrp="1"/>
          </p:cNvSpPr>
          <p:nvPr>
            <p:ph type="sldNum" sz="quarter" idx="11"/>
          </p:nvPr>
        </p:nvSpPr>
        <p:spPr/>
        <p:txBody>
          <a:bodyPr/>
          <a:lstStyle/>
          <a:p>
            <a:fld id="{77E68ECE-59D7-452D-8595-BBB947F3BD2D}" type="slidenum">
              <a:rPr lang="en-US" smtClean="0"/>
              <a:pPr/>
              <a:t>37</a:t>
            </a:fld>
            <a:endParaRPr lang="en-US" dirty="0"/>
          </a:p>
        </p:txBody>
      </p:sp>
      <p:sp>
        <p:nvSpPr>
          <p:cNvPr id="6" name="Footer Placeholder 5">
            <a:extLst>
              <a:ext uri="{FF2B5EF4-FFF2-40B4-BE49-F238E27FC236}">
                <a16:creationId xmlns:a16="http://schemas.microsoft.com/office/drawing/2014/main" id="{F7A31373-E4D2-28F3-3AFF-8DFBF3962829}"/>
              </a:ext>
            </a:extLst>
          </p:cNvPr>
          <p:cNvSpPr>
            <a:spLocks noGrp="1"/>
          </p:cNvSpPr>
          <p:nvPr>
            <p:ph type="ftr" sz="quarter" idx="14"/>
          </p:nvPr>
        </p:nvSpPr>
        <p:spPr/>
        <p:txBody>
          <a:bodyPr/>
          <a:lstStyle/>
          <a:p>
            <a:r>
              <a:rPr lang="en-US" dirty="0"/>
              <a:t>NATIONAL RESEARCH COUNCIL CANADA</a:t>
            </a:r>
          </a:p>
        </p:txBody>
      </p:sp>
      <p:graphicFrame>
        <p:nvGraphicFramePr>
          <p:cNvPr id="7" name="Table 6">
            <a:extLst>
              <a:ext uri="{FF2B5EF4-FFF2-40B4-BE49-F238E27FC236}">
                <a16:creationId xmlns:a16="http://schemas.microsoft.com/office/drawing/2014/main" id="{365ECD76-F9E8-29C1-9AAB-68DEABA0D765}"/>
              </a:ext>
            </a:extLst>
          </p:cNvPr>
          <p:cNvGraphicFramePr>
            <a:graphicFrameLocks noGrp="1"/>
          </p:cNvGraphicFramePr>
          <p:nvPr/>
        </p:nvGraphicFramePr>
        <p:xfrm>
          <a:off x="929267" y="1791630"/>
          <a:ext cx="7080123" cy="2468880"/>
        </p:xfrm>
        <a:graphic>
          <a:graphicData uri="http://schemas.openxmlformats.org/drawingml/2006/table">
            <a:tbl>
              <a:tblPr firstRow="1" firstCol="1" bandRow="1">
                <a:tableStyleId>{5C22544A-7EE6-4342-B048-85BDC9FD1C3A}</a:tableStyleId>
              </a:tblPr>
              <a:tblGrid>
                <a:gridCol w="2360041">
                  <a:extLst>
                    <a:ext uri="{9D8B030D-6E8A-4147-A177-3AD203B41FA5}">
                      <a16:colId xmlns:a16="http://schemas.microsoft.com/office/drawing/2014/main" val="2575375030"/>
                    </a:ext>
                  </a:extLst>
                </a:gridCol>
                <a:gridCol w="2360041">
                  <a:extLst>
                    <a:ext uri="{9D8B030D-6E8A-4147-A177-3AD203B41FA5}">
                      <a16:colId xmlns:a16="http://schemas.microsoft.com/office/drawing/2014/main" val="301695569"/>
                    </a:ext>
                  </a:extLst>
                </a:gridCol>
                <a:gridCol w="2360041">
                  <a:extLst>
                    <a:ext uri="{9D8B030D-6E8A-4147-A177-3AD203B41FA5}">
                      <a16:colId xmlns:a16="http://schemas.microsoft.com/office/drawing/2014/main" val="4141720831"/>
                    </a:ext>
                  </a:extLst>
                </a:gridCol>
              </a:tblGrid>
              <a:tr h="215560">
                <a:tc>
                  <a:txBody>
                    <a:bodyPr/>
                    <a:lstStyle/>
                    <a:p>
                      <a:endParaRPr lang="en-US" dirty="0"/>
                    </a:p>
                  </a:txBody>
                  <a:tcPr/>
                </a:tc>
                <a:tc>
                  <a:txBody>
                    <a:bodyPr/>
                    <a:lstStyle/>
                    <a:p>
                      <a:r>
                        <a:rPr lang="en-US" dirty="0"/>
                        <a:t>Research Data</a:t>
                      </a:r>
                    </a:p>
                  </a:txBody>
                  <a:tcPr/>
                </a:tc>
                <a:tc>
                  <a:txBody>
                    <a:bodyPr/>
                    <a:lstStyle/>
                    <a:p>
                      <a:r>
                        <a:rPr lang="en-US" dirty="0"/>
                        <a:t>AI Models/Tools</a:t>
                      </a:r>
                    </a:p>
                  </a:txBody>
                  <a:tcPr/>
                </a:tc>
                <a:extLst>
                  <a:ext uri="{0D108BD9-81ED-4DB2-BD59-A6C34878D82A}">
                    <a16:rowId xmlns:a16="http://schemas.microsoft.com/office/drawing/2014/main" val="3599202119"/>
                  </a:ext>
                </a:extLst>
              </a:tr>
              <a:tr h="370840">
                <a:tc>
                  <a:txBody>
                    <a:bodyPr/>
                    <a:lstStyle/>
                    <a:p>
                      <a:r>
                        <a:rPr lang="en-US" dirty="0"/>
                        <a:t>Research Participant Well-being</a:t>
                      </a:r>
                    </a:p>
                  </a:txBody>
                  <a:tcPr/>
                </a:tc>
                <a:tc>
                  <a:txBody>
                    <a:bodyPr/>
                    <a:lstStyle/>
                    <a:p>
                      <a:r>
                        <a:rPr lang="en-US" dirty="0"/>
                        <a:t>Privacy, consent, use of public data</a:t>
                      </a:r>
                    </a:p>
                  </a:txBody>
                  <a:tcPr/>
                </a:tc>
                <a:tc>
                  <a:txBody>
                    <a:bodyPr/>
                    <a:lstStyle/>
                    <a:p>
                      <a:r>
                        <a:rPr lang="en-US" dirty="0"/>
                        <a:t>Direct harm to participant, privacy risks</a:t>
                      </a:r>
                    </a:p>
                  </a:txBody>
                  <a:tcPr/>
                </a:tc>
                <a:extLst>
                  <a:ext uri="{0D108BD9-81ED-4DB2-BD59-A6C34878D82A}">
                    <a16:rowId xmlns:a16="http://schemas.microsoft.com/office/drawing/2014/main" val="558604092"/>
                  </a:ext>
                </a:extLst>
              </a:tr>
              <a:tr h="370840">
                <a:tc>
                  <a:txBody>
                    <a:bodyPr/>
                    <a:lstStyle/>
                    <a:p>
                      <a:r>
                        <a:rPr lang="en-US" dirty="0"/>
                        <a:t>Proportionality (Value of Research)</a:t>
                      </a:r>
                    </a:p>
                  </a:txBody>
                  <a:tcPr/>
                </a:tc>
                <a:tc>
                  <a:txBody>
                    <a:bodyPr/>
                    <a:lstStyle/>
                    <a:p>
                      <a:r>
                        <a:rPr lang="en-US" dirty="0"/>
                        <a:t>Flawed data leads to flawed results</a:t>
                      </a:r>
                    </a:p>
                  </a:txBody>
                  <a:tcPr/>
                </a:tc>
                <a:tc>
                  <a:txBody>
                    <a:bodyPr/>
                    <a:lstStyle/>
                    <a:p>
                      <a:r>
                        <a:rPr lang="en-US" dirty="0"/>
                        <a:t>Use of an inappropriate third-party AI tool leads to flawed results</a:t>
                      </a:r>
                    </a:p>
                  </a:txBody>
                  <a:tcPr/>
                </a:tc>
                <a:extLst>
                  <a:ext uri="{0D108BD9-81ED-4DB2-BD59-A6C34878D82A}">
                    <a16:rowId xmlns:a16="http://schemas.microsoft.com/office/drawing/2014/main" val="3962878974"/>
                  </a:ext>
                </a:extLst>
              </a:tr>
            </a:tbl>
          </a:graphicData>
        </a:graphic>
      </p:graphicFrame>
      <p:sp>
        <p:nvSpPr>
          <p:cNvPr id="10" name="TextBox 9">
            <a:extLst>
              <a:ext uri="{FF2B5EF4-FFF2-40B4-BE49-F238E27FC236}">
                <a16:creationId xmlns:a16="http://schemas.microsoft.com/office/drawing/2014/main" id="{09D9BC93-D1EB-6E85-00EC-AC96B0400F5E}"/>
              </a:ext>
            </a:extLst>
          </p:cNvPr>
          <p:cNvSpPr txBox="1"/>
          <p:nvPr/>
        </p:nvSpPr>
        <p:spPr>
          <a:xfrm>
            <a:off x="4572000" y="1422298"/>
            <a:ext cx="1928733" cy="369332"/>
          </a:xfrm>
          <a:prstGeom prst="rect">
            <a:avLst/>
          </a:prstGeom>
          <a:noFill/>
        </p:spPr>
        <p:txBody>
          <a:bodyPr wrap="none" rtlCol="0">
            <a:spAutoFit/>
          </a:bodyPr>
          <a:lstStyle/>
          <a:p>
            <a:r>
              <a:rPr lang="en-US" b="1" dirty="0">
                <a:solidFill>
                  <a:schemeClr val="accent1"/>
                </a:solidFill>
              </a:rPr>
              <a:t>Sources of Risk</a:t>
            </a:r>
          </a:p>
        </p:txBody>
      </p:sp>
      <p:sp>
        <p:nvSpPr>
          <p:cNvPr id="11" name="TextBox 10">
            <a:extLst>
              <a:ext uri="{FF2B5EF4-FFF2-40B4-BE49-F238E27FC236}">
                <a16:creationId xmlns:a16="http://schemas.microsoft.com/office/drawing/2014/main" id="{F53C43F9-C8C2-9A24-A088-1A0803829CA2}"/>
              </a:ext>
            </a:extLst>
          </p:cNvPr>
          <p:cNvSpPr txBox="1"/>
          <p:nvPr/>
        </p:nvSpPr>
        <p:spPr>
          <a:xfrm rot="16200000">
            <a:off x="-512039" y="2950015"/>
            <a:ext cx="2377574" cy="369332"/>
          </a:xfrm>
          <a:prstGeom prst="rect">
            <a:avLst/>
          </a:prstGeom>
          <a:noFill/>
        </p:spPr>
        <p:txBody>
          <a:bodyPr wrap="none" rtlCol="0">
            <a:spAutoFit/>
          </a:bodyPr>
          <a:lstStyle/>
          <a:p>
            <a:r>
              <a:rPr lang="en-US" b="1" dirty="0">
                <a:solidFill>
                  <a:schemeClr val="accent1"/>
                </a:solidFill>
              </a:rPr>
              <a:t>Impact on Research</a:t>
            </a:r>
          </a:p>
        </p:txBody>
      </p:sp>
    </p:spTree>
    <p:extLst>
      <p:ext uri="{BB962C8B-B14F-4D97-AF65-F5344CB8AC3E}">
        <p14:creationId xmlns:p14="http://schemas.microsoft.com/office/powerpoint/2010/main" val="212192264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F7C6BF-7A0A-77E4-3CAB-ADD5D8B1B93F}"/>
              </a:ext>
            </a:extLst>
          </p:cNvPr>
          <p:cNvSpPr>
            <a:spLocks noGrp="1"/>
          </p:cNvSpPr>
          <p:nvPr>
            <p:ph type="title"/>
          </p:nvPr>
        </p:nvSpPr>
        <p:spPr/>
        <p:txBody>
          <a:bodyPr/>
          <a:lstStyle/>
          <a:p>
            <a:r>
              <a:rPr lang="en-US" dirty="0"/>
              <a:t>Research Data – Participant Risks</a:t>
            </a:r>
          </a:p>
        </p:txBody>
      </p:sp>
      <p:sp>
        <p:nvSpPr>
          <p:cNvPr id="4" name="Slide Number Placeholder 3">
            <a:extLst>
              <a:ext uri="{FF2B5EF4-FFF2-40B4-BE49-F238E27FC236}">
                <a16:creationId xmlns:a16="http://schemas.microsoft.com/office/drawing/2014/main" id="{177F54D1-0D8D-57B3-635A-9889075057AD}"/>
              </a:ext>
            </a:extLst>
          </p:cNvPr>
          <p:cNvSpPr>
            <a:spLocks noGrp="1"/>
          </p:cNvSpPr>
          <p:nvPr>
            <p:ph type="sldNum" sz="quarter" idx="11"/>
          </p:nvPr>
        </p:nvSpPr>
        <p:spPr/>
        <p:txBody>
          <a:bodyPr/>
          <a:lstStyle/>
          <a:p>
            <a:fld id="{77E68ECE-59D7-452D-8595-BBB947F3BD2D}" type="slidenum">
              <a:rPr lang="en-US" smtClean="0"/>
              <a:pPr/>
              <a:t>38</a:t>
            </a:fld>
            <a:endParaRPr lang="en-US" dirty="0"/>
          </a:p>
        </p:txBody>
      </p:sp>
      <p:sp>
        <p:nvSpPr>
          <p:cNvPr id="7" name="Text Placeholder 6">
            <a:extLst>
              <a:ext uri="{FF2B5EF4-FFF2-40B4-BE49-F238E27FC236}">
                <a16:creationId xmlns:a16="http://schemas.microsoft.com/office/drawing/2014/main" id="{C0628797-5841-841F-90C6-D34A1247AE09}"/>
              </a:ext>
            </a:extLst>
          </p:cNvPr>
          <p:cNvSpPr>
            <a:spLocks noGrp="1"/>
          </p:cNvSpPr>
          <p:nvPr>
            <p:ph type="body" sz="quarter" idx="12"/>
          </p:nvPr>
        </p:nvSpPr>
        <p:spPr/>
        <p:txBody>
          <a:bodyPr/>
          <a:lstStyle/>
          <a:p>
            <a:endParaRPr lang="en-CA" dirty="0">
              <a:effectLst/>
              <a:latin typeface="Helvetica Neue" panose="02000503000000020004" pitchFamily="2" charset="0"/>
            </a:endParaRPr>
          </a:p>
          <a:p>
            <a:endParaRPr lang="en-CA" dirty="0">
              <a:effectLst/>
              <a:latin typeface="Helvetica Neue" panose="02000503000000020004" pitchFamily="2" charset="0"/>
            </a:endParaRPr>
          </a:p>
          <a:p>
            <a:r>
              <a:rPr lang="en-CA" dirty="0">
                <a:effectLst/>
                <a:latin typeface="Helvetica Neue" panose="02000503000000020004" pitchFamily="2" charset="0"/>
              </a:rPr>
              <a:t>Questions: </a:t>
            </a:r>
            <a:r>
              <a:rPr lang="en-CA" b="0" dirty="0">
                <a:effectLst/>
                <a:latin typeface="Helvetica Neue" panose="02000503000000020004" pitchFamily="2" charset="0"/>
              </a:rPr>
              <a:t>Have users </a:t>
            </a:r>
            <a:r>
              <a:rPr lang="en-CA" dirty="0">
                <a:effectLst/>
                <a:latin typeface="Helvetica Neue" panose="02000503000000020004" pitchFamily="2" charset="0"/>
              </a:rPr>
              <a:t>consente</a:t>
            </a:r>
            <a:r>
              <a:rPr lang="en-CA" dirty="0">
                <a:latin typeface="Helvetica Neue" panose="02000503000000020004" pitchFamily="2" charset="0"/>
              </a:rPr>
              <a:t>d</a:t>
            </a:r>
            <a:r>
              <a:rPr lang="en-CA" b="0" dirty="0">
                <a:latin typeface="Helvetica Neue" panose="02000503000000020004" pitchFamily="2" charset="0"/>
              </a:rPr>
              <a:t> for their data to be used for this purpose? Would they consider it a breach of </a:t>
            </a:r>
            <a:r>
              <a:rPr lang="en-CA" dirty="0">
                <a:latin typeface="Helvetica Neue" panose="02000503000000020004" pitchFamily="2" charset="0"/>
              </a:rPr>
              <a:t>privacy</a:t>
            </a:r>
            <a:r>
              <a:rPr lang="en-CA" b="0" dirty="0">
                <a:latin typeface="Helvetica Neue" panose="02000503000000020004" pitchFamily="2" charset="0"/>
              </a:rPr>
              <a:t>?</a:t>
            </a:r>
          </a:p>
          <a:p>
            <a:endParaRPr lang="en-US" dirty="0"/>
          </a:p>
        </p:txBody>
      </p:sp>
      <p:sp>
        <p:nvSpPr>
          <p:cNvPr id="5" name="Footer Placeholder 4">
            <a:extLst>
              <a:ext uri="{FF2B5EF4-FFF2-40B4-BE49-F238E27FC236}">
                <a16:creationId xmlns:a16="http://schemas.microsoft.com/office/drawing/2014/main" id="{22A338C1-B020-D50B-3A80-26AC836A8C0E}"/>
              </a:ext>
            </a:extLst>
          </p:cNvPr>
          <p:cNvSpPr>
            <a:spLocks noGrp="1"/>
          </p:cNvSpPr>
          <p:nvPr>
            <p:ph type="ftr" sz="quarter" idx="13"/>
          </p:nvPr>
        </p:nvSpPr>
        <p:spPr/>
        <p:txBody>
          <a:bodyPr/>
          <a:lstStyle/>
          <a:p>
            <a:r>
              <a:rPr lang="en-US" dirty="0"/>
              <a:t>NATIONAL RESEARCH COUNCIL CANADA</a:t>
            </a:r>
          </a:p>
        </p:txBody>
      </p:sp>
    </p:spTree>
    <p:extLst>
      <p:ext uri="{BB962C8B-B14F-4D97-AF65-F5344CB8AC3E}">
        <p14:creationId xmlns:p14="http://schemas.microsoft.com/office/powerpoint/2010/main" val="374592409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8A93FA-43B1-DBE7-28F9-73050AF1D4F1}"/>
              </a:ext>
            </a:extLst>
          </p:cNvPr>
          <p:cNvSpPr>
            <a:spLocks noGrp="1"/>
          </p:cNvSpPr>
          <p:nvPr>
            <p:ph type="title"/>
          </p:nvPr>
        </p:nvSpPr>
        <p:spPr/>
        <p:txBody>
          <a:bodyPr/>
          <a:lstStyle/>
          <a:p>
            <a:r>
              <a:rPr lang="en-US" dirty="0"/>
              <a:t>AI Ethics in REB Context</a:t>
            </a:r>
          </a:p>
        </p:txBody>
      </p:sp>
      <p:sp>
        <p:nvSpPr>
          <p:cNvPr id="3" name="Slide Number Placeholder 2">
            <a:extLst>
              <a:ext uri="{FF2B5EF4-FFF2-40B4-BE49-F238E27FC236}">
                <a16:creationId xmlns:a16="http://schemas.microsoft.com/office/drawing/2014/main" id="{31AD87B8-F802-5D19-8649-9BC010DEC9F9}"/>
              </a:ext>
            </a:extLst>
          </p:cNvPr>
          <p:cNvSpPr>
            <a:spLocks noGrp="1"/>
          </p:cNvSpPr>
          <p:nvPr>
            <p:ph type="sldNum" sz="quarter" idx="11"/>
          </p:nvPr>
        </p:nvSpPr>
        <p:spPr/>
        <p:txBody>
          <a:bodyPr/>
          <a:lstStyle/>
          <a:p>
            <a:fld id="{77E68ECE-59D7-452D-8595-BBB947F3BD2D}" type="slidenum">
              <a:rPr lang="en-US" smtClean="0"/>
              <a:pPr/>
              <a:t>3</a:t>
            </a:fld>
            <a:endParaRPr lang="en-US" dirty="0"/>
          </a:p>
        </p:txBody>
      </p:sp>
      <p:sp>
        <p:nvSpPr>
          <p:cNvPr id="6" name="Footer Placeholder 5">
            <a:extLst>
              <a:ext uri="{FF2B5EF4-FFF2-40B4-BE49-F238E27FC236}">
                <a16:creationId xmlns:a16="http://schemas.microsoft.com/office/drawing/2014/main" id="{F7A31373-E4D2-28F3-3AFF-8DFBF3962829}"/>
              </a:ext>
            </a:extLst>
          </p:cNvPr>
          <p:cNvSpPr>
            <a:spLocks noGrp="1"/>
          </p:cNvSpPr>
          <p:nvPr>
            <p:ph type="ftr" sz="quarter" idx="14"/>
          </p:nvPr>
        </p:nvSpPr>
        <p:spPr/>
        <p:txBody>
          <a:bodyPr/>
          <a:lstStyle/>
          <a:p>
            <a:r>
              <a:rPr lang="en-US" dirty="0"/>
              <a:t>NATIONAL RESEARCH COUNCIL CANADA</a:t>
            </a:r>
          </a:p>
        </p:txBody>
      </p:sp>
      <p:graphicFrame>
        <p:nvGraphicFramePr>
          <p:cNvPr id="7" name="Table 6">
            <a:extLst>
              <a:ext uri="{FF2B5EF4-FFF2-40B4-BE49-F238E27FC236}">
                <a16:creationId xmlns:a16="http://schemas.microsoft.com/office/drawing/2014/main" id="{365ECD76-F9E8-29C1-9AAB-68DEABA0D765}"/>
              </a:ext>
            </a:extLst>
          </p:cNvPr>
          <p:cNvGraphicFramePr>
            <a:graphicFrameLocks noGrp="1"/>
          </p:cNvGraphicFramePr>
          <p:nvPr>
            <p:extLst>
              <p:ext uri="{D42A27DB-BD31-4B8C-83A1-F6EECF244321}">
                <p14:modId xmlns:p14="http://schemas.microsoft.com/office/powerpoint/2010/main" val="1067051781"/>
              </p:ext>
            </p:extLst>
          </p:nvPr>
        </p:nvGraphicFramePr>
        <p:xfrm>
          <a:off x="929267" y="1791630"/>
          <a:ext cx="7080123" cy="2194560"/>
        </p:xfrm>
        <a:graphic>
          <a:graphicData uri="http://schemas.openxmlformats.org/drawingml/2006/table">
            <a:tbl>
              <a:tblPr firstRow="1" firstCol="1" bandRow="1">
                <a:tableStyleId>{5C22544A-7EE6-4342-B048-85BDC9FD1C3A}</a:tableStyleId>
              </a:tblPr>
              <a:tblGrid>
                <a:gridCol w="2360041">
                  <a:extLst>
                    <a:ext uri="{9D8B030D-6E8A-4147-A177-3AD203B41FA5}">
                      <a16:colId xmlns:a16="http://schemas.microsoft.com/office/drawing/2014/main" val="2575375030"/>
                    </a:ext>
                  </a:extLst>
                </a:gridCol>
                <a:gridCol w="2360041">
                  <a:extLst>
                    <a:ext uri="{9D8B030D-6E8A-4147-A177-3AD203B41FA5}">
                      <a16:colId xmlns:a16="http://schemas.microsoft.com/office/drawing/2014/main" val="301695569"/>
                    </a:ext>
                  </a:extLst>
                </a:gridCol>
                <a:gridCol w="2360041">
                  <a:extLst>
                    <a:ext uri="{9D8B030D-6E8A-4147-A177-3AD203B41FA5}">
                      <a16:colId xmlns:a16="http://schemas.microsoft.com/office/drawing/2014/main" val="4141720831"/>
                    </a:ext>
                  </a:extLst>
                </a:gridCol>
              </a:tblGrid>
              <a:tr h="215560">
                <a:tc>
                  <a:txBody>
                    <a:bodyPr/>
                    <a:lstStyle/>
                    <a:p>
                      <a:endParaRPr lang="en-US" dirty="0"/>
                    </a:p>
                  </a:txBody>
                  <a:tcPr/>
                </a:tc>
                <a:tc>
                  <a:txBody>
                    <a:bodyPr/>
                    <a:lstStyle/>
                    <a:p>
                      <a:r>
                        <a:rPr lang="en-US" dirty="0"/>
                        <a:t>Research Data</a:t>
                      </a:r>
                    </a:p>
                  </a:txBody>
                  <a:tcPr/>
                </a:tc>
                <a:tc>
                  <a:txBody>
                    <a:bodyPr/>
                    <a:lstStyle/>
                    <a:p>
                      <a:r>
                        <a:rPr lang="en-US" dirty="0"/>
                        <a:t>AI Models/Tools</a:t>
                      </a:r>
                    </a:p>
                  </a:txBody>
                  <a:tcPr/>
                </a:tc>
                <a:extLst>
                  <a:ext uri="{0D108BD9-81ED-4DB2-BD59-A6C34878D82A}">
                    <a16:rowId xmlns:a16="http://schemas.microsoft.com/office/drawing/2014/main" val="3599202119"/>
                  </a:ext>
                </a:extLst>
              </a:tr>
              <a:tr h="370840">
                <a:tc>
                  <a:txBody>
                    <a:bodyPr/>
                    <a:lstStyle/>
                    <a:p>
                      <a:r>
                        <a:rPr lang="en-US" dirty="0"/>
                        <a:t>Research Participant Well-being</a:t>
                      </a:r>
                    </a:p>
                  </a:txBody>
                  <a:tcPr/>
                </a:tc>
                <a:tc>
                  <a:txBody>
                    <a:bodyPr/>
                    <a:lstStyle/>
                    <a:p>
                      <a:r>
                        <a:rPr lang="en-US" dirty="0"/>
                        <a:t>Privacy, consent, use of publicly-accessible data</a:t>
                      </a:r>
                    </a:p>
                  </a:txBody>
                  <a:tcPr/>
                </a:tc>
                <a:tc>
                  <a:txBody>
                    <a:bodyPr/>
                    <a:lstStyle/>
                    <a:p>
                      <a:r>
                        <a:rPr lang="en-US" dirty="0"/>
                        <a:t>Direct harm to participant, privacy risks</a:t>
                      </a:r>
                    </a:p>
                  </a:txBody>
                  <a:tcPr/>
                </a:tc>
                <a:extLst>
                  <a:ext uri="{0D108BD9-81ED-4DB2-BD59-A6C34878D82A}">
                    <a16:rowId xmlns:a16="http://schemas.microsoft.com/office/drawing/2014/main" val="558604092"/>
                  </a:ext>
                </a:extLst>
              </a:tr>
              <a:tr h="370840">
                <a:tc>
                  <a:txBody>
                    <a:bodyPr/>
                    <a:lstStyle/>
                    <a:p>
                      <a:r>
                        <a:rPr lang="en-US" dirty="0"/>
                        <a:t>Proportionality (Value of Research)</a:t>
                      </a:r>
                    </a:p>
                  </a:txBody>
                  <a:tcPr/>
                </a:tc>
                <a:tc>
                  <a:txBody>
                    <a:bodyPr/>
                    <a:lstStyle/>
                    <a:p>
                      <a:r>
                        <a:rPr lang="en-US" dirty="0"/>
                        <a:t>Flawed data leads to flawed results</a:t>
                      </a:r>
                    </a:p>
                  </a:txBody>
                  <a:tcPr/>
                </a:tc>
                <a:tc>
                  <a:txBody>
                    <a:bodyPr/>
                    <a:lstStyle/>
                    <a:p>
                      <a:r>
                        <a:rPr lang="en-US" dirty="0"/>
                        <a:t>Inappropriate AI tool use leads to flawed results</a:t>
                      </a:r>
                    </a:p>
                  </a:txBody>
                  <a:tcPr/>
                </a:tc>
                <a:extLst>
                  <a:ext uri="{0D108BD9-81ED-4DB2-BD59-A6C34878D82A}">
                    <a16:rowId xmlns:a16="http://schemas.microsoft.com/office/drawing/2014/main" val="3962878974"/>
                  </a:ext>
                </a:extLst>
              </a:tr>
            </a:tbl>
          </a:graphicData>
        </a:graphic>
      </p:graphicFrame>
      <p:sp>
        <p:nvSpPr>
          <p:cNvPr id="10" name="TextBox 9">
            <a:extLst>
              <a:ext uri="{FF2B5EF4-FFF2-40B4-BE49-F238E27FC236}">
                <a16:creationId xmlns:a16="http://schemas.microsoft.com/office/drawing/2014/main" id="{09D9BC93-D1EB-6E85-00EC-AC96B0400F5E}"/>
              </a:ext>
            </a:extLst>
          </p:cNvPr>
          <p:cNvSpPr txBox="1"/>
          <p:nvPr/>
        </p:nvSpPr>
        <p:spPr>
          <a:xfrm>
            <a:off x="4572000" y="1422298"/>
            <a:ext cx="1928733" cy="369332"/>
          </a:xfrm>
          <a:prstGeom prst="rect">
            <a:avLst/>
          </a:prstGeom>
          <a:noFill/>
        </p:spPr>
        <p:txBody>
          <a:bodyPr wrap="none" rtlCol="0">
            <a:spAutoFit/>
          </a:bodyPr>
          <a:lstStyle/>
          <a:p>
            <a:r>
              <a:rPr lang="en-US" b="1" dirty="0">
                <a:solidFill>
                  <a:schemeClr val="accent1"/>
                </a:solidFill>
              </a:rPr>
              <a:t>Sources of Risk</a:t>
            </a:r>
          </a:p>
        </p:txBody>
      </p:sp>
      <p:sp>
        <p:nvSpPr>
          <p:cNvPr id="11" name="TextBox 10">
            <a:extLst>
              <a:ext uri="{FF2B5EF4-FFF2-40B4-BE49-F238E27FC236}">
                <a16:creationId xmlns:a16="http://schemas.microsoft.com/office/drawing/2014/main" id="{F53C43F9-C8C2-9A24-A088-1A0803829CA2}"/>
              </a:ext>
            </a:extLst>
          </p:cNvPr>
          <p:cNvSpPr txBox="1"/>
          <p:nvPr/>
        </p:nvSpPr>
        <p:spPr>
          <a:xfrm rot="16200000">
            <a:off x="-512039" y="2950015"/>
            <a:ext cx="2377574" cy="369332"/>
          </a:xfrm>
          <a:prstGeom prst="rect">
            <a:avLst/>
          </a:prstGeom>
          <a:noFill/>
        </p:spPr>
        <p:txBody>
          <a:bodyPr wrap="none" rtlCol="0">
            <a:spAutoFit/>
          </a:bodyPr>
          <a:lstStyle/>
          <a:p>
            <a:r>
              <a:rPr lang="en-US" b="1" dirty="0">
                <a:solidFill>
                  <a:schemeClr val="accent1"/>
                </a:solidFill>
              </a:rPr>
              <a:t>Impact on Research</a:t>
            </a:r>
          </a:p>
        </p:txBody>
      </p:sp>
    </p:spTree>
    <p:extLst>
      <p:ext uri="{BB962C8B-B14F-4D97-AF65-F5344CB8AC3E}">
        <p14:creationId xmlns:p14="http://schemas.microsoft.com/office/powerpoint/2010/main" val="64989495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89840-9BE2-149E-F2C5-802D99FC4DD3}"/>
              </a:ext>
            </a:extLst>
          </p:cNvPr>
          <p:cNvSpPr>
            <a:spLocks noGrp="1"/>
          </p:cNvSpPr>
          <p:nvPr>
            <p:ph type="title"/>
          </p:nvPr>
        </p:nvSpPr>
        <p:spPr/>
        <p:txBody>
          <a:bodyPr/>
          <a:lstStyle/>
          <a:p>
            <a:r>
              <a:rPr lang="en-US" dirty="0"/>
              <a:t>Example: Consent to participate</a:t>
            </a:r>
          </a:p>
        </p:txBody>
      </p:sp>
      <p:sp>
        <p:nvSpPr>
          <p:cNvPr id="3" name="Slide Number Placeholder 2">
            <a:extLst>
              <a:ext uri="{FF2B5EF4-FFF2-40B4-BE49-F238E27FC236}">
                <a16:creationId xmlns:a16="http://schemas.microsoft.com/office/drawing/2014/main" id="{71FD6B7C-1C37-7BF6-723C-E7D96735968F}"/>
              </a:ext>
            </a:extLst>
          </p:cNvPr>
          <p:cNvSpPr>
            <a:spLocks noGrp="1"/>
          </p:cNvSpPr>
          <p:nvPr>
            <p:ph type="sldNum" sz="quarter" idx="11"/>
          </p:nvPr>
        </p:nvSpPr>
        <p:spPr/>
        <p:txBody>
          <a:bodyPr/>
          <a:lstStyle/>
          <a:p>
            <a:fld id="{77E68ECE-59D7-452D-8595-BBB947F3BD2D}" type="slidenum">
              <a:rPr lang="en-US" smtClean="0"/>
              <a:pPr/>
              <a:t>39</a:t>
            </a:fld>
            <a:endParaRPr lang="en-US" dirty="0"/>
          </a:p>
        </p:txBody>
      </p:sp>
      <p:sp>
        <p:nvSpPr>
          <p:cNvPr id="4" name="Text Placeholder 3">
            <a:extLst>
              <a:ext uri="{FF2B5EF4-FFF2-40B4-BE49-F238E27FC236}">
                <a16:creationId xmlns:a16="http://schemas.microsoft.com/office/drawing/2014/main" id="{DF12D971-74EC-27E8-935C-08D29FDD3702}"/>
              </a:ext>
            </a:extLst>
          </p:cNvPr>
          <p:cNvSpPr>
            <a:spLocks noGrp="1"/>
          </p:cNvSpPr>
          <p:nvPr>
            <p:ph type="body" sz="quarter" idx="13"/>
          </p:nvPr>
        </p:nvSpPr>
        <p:spPr>
          <a:xfrm>
            <a:off x="430213" y="1430338"/>
            <a:ext cx="4840597" cy="2987675"/>
          </a:xfrm>
        </p:spPr>
        <p:txBody>
          <a:bodyPr/>
          <a:lstStyle/>
          <a:p>
            <a:r>
              <a:rPr lang="en-US" dirty="0"/>
              <a:t>Cambridge Analytica scandal: </a:t>
            </a:r>
          </a:p>
          <a:p>
            <a:pPr marL="360000" indent="-285750">
              <a:spcBef>
                <a:spcPts val="0"/>
              </a:spcBef>
              <a:spcAft>
                <a:spcPts val="0"/>
              </a:spcAft>
              <a:buFont typeface="Arial" panose="020B0604020202020204" pitchFamily="34" charset="0"/>
              <a:buChar char="•"/>
            </a:pPr>
            <a:r>
              <a:rPr lang="en-US" b="0" dirty="0"/>
              <a:t>Data originally collected by Dr. Aleksandr Kogan, Cambridge University. </a:t>
            </a:r>
          </a:p>
          <a:p>
            <a:pPr marL="360000" indent="-285750">
              <a:spcBef>
                <a:spcPts val="0"/>
              </a:spcBef>
              <a:spcAft>
                <a:spcPts val="0"/>
              </a:spcAft>
              <a:buFont typeface="Arial" panose="020B0604020202020204" pitchFamily="34" charset="0"/>
              <a:buChar char="•"/>
            </a:pPr>
            <a:r>
              <a:rPr lang="en-US" b="0" dirty="0"/>
              <a:t>Online quiz for psychology research, common in his department</a:t>
            </a:r>
          </a:p>
          <a:p>
            <a:pPr marL="360000" indent="-285750">
              <a:spcBef>
                <a:spcPts val="0"/>
              </a:spcBef>
              <a:spcAft>
                <a:spcPts val="0"/>
              </a:spcAft>
              <a:buFont typeface="Arial" panose="020B0604020202020204" pitchFamily="34" charset="0"/>
              <a:buChar char="•"/>
            </a:pPr>
            <a:r>
              <a:rPr lang="en-US" b="0" dirty="0"/>
              <a:t>Collected from the quiz-taker (who had “consented”) </a:t>
            </a:r>
            <a:r>
              <a:rPr lang="en-US" b="0" i="1" dirty="0"/>
              <a:t>and their friends</a:t>
            </a:r>
          </a:p>
          <a:p>
            <a:pPr marL="360000" indent="-285750">
              <a:spcBef>
                <a:spcPts val="0"/>
              </a:spcBef>
              <a:spcAft>
                <a:spcPts val="0"/>
              </a:spcAft>
              <a:buFont typeface="Arial" panose="020B0604020202020204" pitchFamily="34" charset="0"/>
              <a:buChar char="•"/>
            </a:pPr>
            <a:r>
              <a:rPr lang="en-US" b="0" dirty="0"/>
              <a:t>Data was collected according to Facebook’s Terms of Service</a:t>
            </a:r>
          </a:p>
        </p:txBody>
      </p:sp>
      <p:sp>
        <p:nvSpPr>
          <p:cNvPr id="5" name="Footer Placeholder 4">
            <a:extLst>
              <a:ext uri="{FF2B5EF4-FFF2-40B4-BE49-F238E27FC236}">
                <a16:creationId xmlns:a16="http://schemas.microsoft.com/office/drawing/2014/main" id="{C4AF727C-5B74-64BA-CF06-408162CDB048}"/>
              </a:ext>
            </a:extLst>
          </p:cNvPr>
          <p:cNvSpPr>
            <a:spLocks noGrp="1"/>
          </p:cNvSpPr>
          <p:nvPr>
            <p:ph type="ftr" sz="quarter" idx="14"/>
          </p:nvPr>
        </p:nvSpPr>
        <p:spPr/>
        <p:txBody>
          <a:bodyPr/>
          <a:lstStyle/>
          <a:p>
            <a:r>
              <a:rPr lang="en-US" dirty="0"/>
              <a:t>NATIONAL RESEARCH COUNCIL CANADA</a:t>
            </a:r>
          </a:p>
        </p:txBody>
      </p:sp>
      <p:pic>
        <p:nvPicPr>
          <p:cNvPr id="7" name="Picture 6">
            <a:extLst>
              <a:ext uri="{FF2B5EF4-FFF2-40B4-BE49-F238E27FC236}">
                <a16:creationId xmlns:a16="http://schemas.microsoft.com/office/drawing/2014/main" id="{78EB7BA0-6AD7-2B30-811C-84977B108F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4909" y="1430338"/>
            <a:ext cx="3171891" cy="1531546"/>
          </a:xfrm>
          <a:prstGeom prst="rect">
            <a:avLst/>
          </a:prstGeom>
          <a:ln>
            <a:solidFill>
              <a:schemeClr val="accent1">
                <a:lumMod val="75000"/>
              </a:schemeClr>
            </a:solidFill>
          </a:ln>
        </p:spPr>
      </p:pic>
      <p:pic>
        <p:nvPicPr>
          <p:cNvPr id="8" name="Picture 7">
            <a:extLst>
              <a:ext uri="{FF2B5EF4-FFF2-40B4-BE49-F238E27FC236}">
                <a16:creationId xmlns:a16="http://schemas.microsoft.com/office/drawing/2014/main" id="{62297299-7562-0088-193D-0BCEE5DE0E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37" t="19632" r="20515" b="20362"/>
          <a:stretch/>
        </p:blipFill>
        <p:spPr>
          <a:xfrm>
            <a:off x="5404623" y="3114729"/>
            <a:ext cx="2059259" cy="1652534"/>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249F9C0F-DD94-9305-BC36-7C90A65D11FD}"/>
              </a:ext>
            </a:extLst>
          </p:cNvPr>
          <p:cNvSpPr txBox="1"/>
          <p:nvPr/>
        </p:nvSpPr>
        <p:spPr>
          <a:xfrm>
            <a:off x="5464097" y="3280433"/>
            <a:ext cx="2133598" cy="1384995"/>
          </a:xfrm>
          <a:prstGeom prst="rect">
            <a:avLst/>
          </a:prstGeom>
          <a:noFill/>
        </p:spPr>
        <p:txBody>
          <a:bodyPr wrap="square" rtlCol="0">
            <a:spAutoFit/>
          </a:bodyPr>
          <a:lstStyle/>
          <a:p>
            <a:r>
              <a:rPr lang="en-US" sz="1400" dirty="0">
                <a:latin typeface="Bradley Hand" pitchFamily="2" charset="77"/>
              </a:rPr>
              <a:t>Does clicking a box online count as “informed consent”?</a:t>
            </a:r>
          </a:p>
          <a:p>
            <a:endParaRPr lang="en-US" sz="1400" dirty="0">
              <a:latin typeface="Bradley Hand" pitchFamily="2" charset="77"/>
            </a:endParaRPr>
          </a:p>
          <a:p>
            <a:r>
              <a:rPr lang="en-US" sz="1400" dirty="0">
                <a:latin typeface="Bradley Hand" pitchFamily="2" charset="77"/>
              </a:rPr>
              <a:t>Can the user consent on behalf of their friends?</a:t>
            </a:r>
          </a:p>
        </p:txBody>
      </p:sp>
    </p:spTree>
    <p:extLst>
      <p:ext uri="{BB962C8B-B14F-4D97-AF65-F5344CB8AC3E}">
        <p14:creationId xmlns:p14="http://schemas.microsoft.com/office/powerpoint/2010/main" val="33772571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89840-9BE2-149E-F2C5-802D99FC4DD3}"/>
              </a:ext>
            </a:extLst>
          </p:cNvPr>
          <p:cNvSpPr>
            <a:spLocks noGrp="1"/>
          </p:cNvSpPr>
          <p:nvPr>
            <p:ph type="title"/>
          </p:nvPr>
        </p:nvSpPr>
        <p:spPr/>
        <p:txBody>
          <a:bodyPr/>
          <a:lstStyle/>
          <a:p>
            <a:r>
              <a:rPr lang="en-US" dirty="0"/>
              <a:t>Example: Data from the public domain</a:t>
            </a:r>
          </a:p>
        </p:txBody>
      </p:sp>
      <p:sp>
        <p:nvSpPr>
          <p:cNvPr id="3" name="Slide Number Placeholder 2">
            <a:extLst>
              <a:ext uri="{FF2B5EF4-FFF2-40B4-BE49-F238E27FC236}">
                <a16:creationId xmlns:a16="http://schemas.microsoft.com/office/drawing/2014/main" id="{71FD6B7C-1C37-7BF6-723C-E7D96735968F}"/>
              </a:ext>
            </a:extLst>
          </p:cNvPr>
          <p:cNvSpPr>
            <a:spLocks noGrp="1"/>
          </p:cNvSpPr>
          <p:nvPr>
            <p:ph type="sldNum" sz="quarter" idx="11"/>
          </p:nvPr>
        </p:nvSpPr>
        <p:spPr/>
        <p:txBody>
          <a:bodyPr/>
          <a:lstStyle/>
          <a:p>
            <a:fld id="{77E68ECE-59D7-452D-8595-BBB947F3BD2D}" type="slidenum">
              <a:rPr lang="en-US" smtClean="0"/>
              <a:pPr/>
              <a:t>40</a:t>
            </a:fld>
            <a:endParaRPr lang="en-US" dirty="0"/>
          </a:p>
        </p:txBody>
      </p:sp>
      <p:sp>
        <p:nvSpPr>
          <p:cNvPr id="4" name="Text Placeholder 3">
            <a:extLst>
              <a:ext uri="{FF2B5EF4-FFF2-40B4-BE49-F238E27FC236}">
                <a16:creationId xmlns:a16="http://schemas.microsoft.com/office/drawing/2014/main" id="{DF12D971-74EC-27E8-935C-08D29FDD3702}"/>
              </a:ext>
            </a:extLst>
          </p:cNvPr>
          <p:cNvSpPr>
            <a:spLocks noGrp="1"/>
          </p:cNvSpPr>
          <p:nvPr>
            <p:ph type="body" sz="quarter" idx="13"/>
          </p:nvPr>
        </p:nvSpPr>
        <p:spPr>
          <a:xfrm>
            <a:off x="430214" y="1430338"/>
            <a:ext cx="4297904" cy="2987675"/>
          </a:xfrm>
        </p:spPr>
        <p:txBody>
          <a:bodyPr/>
          <a:lstStyle/>
          <a:p>
            <a:r>
              <a:rPr lang="en-US" dirty="0"/>
              <a:t>“AI Gaydar” controversy:</a:t>
            </a:r>
          </a:p>
          <a:p>
            <a:pPr marL="357750" indent="-285750">
              <a:spcBef>
                <a:spcPts val="0"/>
              </a:spcBef>
              <a:spcAft>
                <a:spcPts val="0"/>
              </a:spcAft>
              <a:buFont typeface="Arial" panose="020B0604020202020204" pitchFamily="34" charset="0"/>
              <a:buChar char="•"/>
            </a:pPr>
            <a:r>
              <a:rPr lang="en-US" b="0" dirty="0"/>
              <a:t>Led by Dr. Michal Kosinski, Stanford University</a:t>
            </a:r>
          </a:p>
          <a:p>
            <a:pPr marL="357750" indent="-285750">
              <a:spcBef>
                <a:spcPts val="0"/>
              </a:spcBef>
              <a:spcAft>
                <a:spcPts val="0"/>
              </a:spcAft>
              <a:buFont typeface="Arial" panose="020B0604020202020204" pitchFamily="34" charset="0"/>
              <a:buChar char="•"/>
            </a:pPr>
            <a:r>
              <a:rPr lang="en-US" b="0" dirty="0"/>
              <a:t>Trained a machine learning classifier to distinguish between straight/gay men and women on the basis of a </a:t>
            </a:r>
            <a:r>
              <a:rPr lang="en-US" dirty="0"/>
              <a:t>photo of their face</a:t>
            </a:r>
          </a:p>
          <a:p>
            <a:pPr marL="357750" indent="-285750">
              <a:spcBef>
                <a:spcPts val="0"/>
              </a:spcBef>
              <a:spcAft>
                <a:spcPts val="0"/>
              </a:spcAft>
              <a:buFont typeface="Arial" panose="020B0604020202020204" pitchFamily="34" charset="0"/>
              <a:buChar char="•"/>
            </a:pPr>
            <a:r>
              <a:rPr lang="en-US" b="0" dirty="0"/>
              <a:t>Scraped images and sexual orientation data from </a:t>
            </a:r>
            <a:r>
              <a:rPr lang="en-US" dirty="0"/>
              <a:t>dating sites</a:t>
            </a:r>
          </a:p>
        </p:txBody>
      </p:sp>
      <p:sp>
        <p:nvSpPr>
          <p:cNvPr id="5" name="Footer Placeholder 4">
            <a:extLst>
              <a:ext uri="{FF2B5EF4-FFF2-40B4-BE49-F238E27FC236}">
                <a16:creationId xmlns:a16="http://schemas.microsoft.com/office/drawing/2014/main" id="{C4AF727C-5B74-64BA-CF06-408162CDB048}"/>
              </a:ext>
            </a:extLst>
          </p:cNvPr>
          <p:cNvSpPr>
            <a:spLocks noGrp="1"/>
          </p:cNvSpPr>
          <p:nvPr>
            <p:ph type="ftr" sz="quarter" idx="14"/>
          </p:nvPr>
        </p:nvSpPr>
        <p:spPr/>
        <p:txBody>
          <a:bodyPr/>
          <a:lstStyle/>
          <a:p>
            <a:r>
              <a:rPr lang="en-US" dirty="0"/>
              <a:t>NATIONAL RESEARCH COUNCIL CANADA</a:t>
            </a:r>
          </a:p>
        </p:txBody>
      </p:sp>
      <p:pic>
        <p:nvPicPr>
          <p:cNvPr id="6" name="Picture 5">
            <a:extLst>
              <a:ext uri="{FF2B5EF4-FFF2-40B4-BE49-F238E27FC236}">
                <a16:creationId xmlns:a16="http://schemas.microsoft.com/office/drawing/2014/main" id="{B30AE34C-B2A3-C2C7-E526-AC586C4A3D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937" t="19632" r="20515" b="20362"/>
          <a:stretch/>
        </p:blipFill>
        <p:spPr>
          <a:xfrm>
            <a:off x="5404623" y="3114729"/>
            <a:ext cx="2059259" cy="1652534"/>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3A9704DF-87E9-44B2-FD59-D4AA04DAA928}"/>
              </a:ext>
            </a:extLst>
          </p:cNvPr>
          <p:cNvSpPr txBox="1"/>
          <p:nvPr/>
        </p:nvSpPr>
        <p:spPr>
          <a:xfrm>
            <a:off x="5464097" y="3280433"/>
            <a:ext cx="1999785" cy="1169551"/>
          </a:xfrm>
          <a:prstGeom prst="rect">
            <a:avLst/>
          </a:prstGeom>
          <a:noFill/>
        </p:spPr>
        <p:txBody>
          <a:bodyPr wrap="square" rtlCol="0">
            <a:spAutoFit/>
          </a:bodyPr>
          <a:lstStyle/>
          <a:p>
            <a:r>
              <a:rPr lang="en-US" sz="1400" dirty="0">
                <a:latin typeface="Bradley Hand" pitchFamily="2" charset="77"/>
              </a:rPr>
              <a:t>Was the data in the public domain?</a:t>
            </a:r>
          </a:p>
          <a:p>
            <a:endParaRPr lang="en-US" sz="1400" dirty="0">
              <a:latin typeface="Bradley Hand" pitchFamily="2" charset="77"/>
            </a:endParaRPr>
          </a:p>
          <a:p>
            <a:r>
              <a:rPr lang="en-US" sz="1400" dirty="0">
                <a:latin typeface="Bradley Hand" pitchFamily="2" charset="77"/>
              </a:rPr>
              <a:t>Was there a reasonable expectation of privacy?</a:t>
            </a:r>
          </a:p>
        </p:txBody>
      </p:sp>
      <p:pic>
        <p:nvPicPr>
          <p:cNvPr id="9" name="Picture 8">
            <a:extLst>
              <a:ext uri="{FF2B5EF4-FFF2-40B4-BE49-F238E27FC236}">
                <a16:creationId xmlns:a16="http://schemas.microsoft.com/office/drawing/2014/main" id="{D8564D4B-1DFE-1653-2920-3BB1E877D4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9824" y="1359953"/>
            <a:ext cx="3698488" cy="1485336"/>
          </a:xfrm>
          <a:prstGeom prst="rect">
            <a:avLst/>
          </a:prstGeom>
          <a:ln>
            <a:solidFill>
              <a:schemeClr val="accent1">
                <a:lumMod val="75000"/>
              </a:schemeClr>
            </a:solidFill>
          </a:ln>
        </p:spPr>
      </p:pic>
    </p:spTree>
    <p:extLst>
      <p:ext uri="{BB962C8B-B14F-4D97-AF65-F5344CB8AC3E}">
        <p14:creationId xmlns:p14="http://schemas.microsoft.com/office/powerpoint/2010/main" val="92136825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F7C6BF-7A0A-77E4-3CAB-ADD5D8B1B93F}"/>
              </a:ext>
            </a:extLst>
          </p:cNvPr>
          <p:cNvSpPr>
            <a:spLocks noGrp="1"/>
          </p:cNvSpPr>
          <p:nvPr>
            <p:ph type="title"/>
          </p:nvPr>
        </p:nvSpPr>
        <p:spPr/>
        <p:txBody>
          <a:bodyPr/>
          <a:lstStyle/>
          <a:p>
            <a:r>
              <a:rPr lang="en-US" dirty="0"/>
              <a:t>Research Data: Proportionality Risks</a:t>
            </a:r>
          </a:p>
        </p:txBody>
      </p:sp>
      <p:sp>
        <p:nvSpPr>
          <p:cNvPr id="4" name="Slide Number Placeholder 3">
            <a:extLst>
              <a:ext uri="{FF2B5EF4-FFF2-40B4-BE49-F238E27FC236}">
                <a16:creationId xmlns:a16="http://schemas.microsoft.com/office/drawing/2014/main" id="{177F54D1-0D8D-57B3-635A-9889075057AD}"/>
              </a:ext>
            </a:extLst>
          </p:cNvPr>
          <p:cNvSpPr>
            <a:spLocks noGrp="1"/>
          </p:cNvSpPr>
          <p:nvPr>
            <p:ph type="sldNum" sz="quarter" idx="11"/>
          </p:nvPr>
        </p:nvSpPr>
        <p:spPr/>
        <p:txBody>
          <a:bodyPr/>
          <a:lstStyle/>
          <a:p>
            <a:fld id="{77E68ECE-59D7-452D-8595-BBB947F3BD2D}" type="slidenum">
              <a:rPr lang="en-US" smtClean="0"/>
              <a:pPr/>
              <a:t>41</a:t>
            </a:fld>
            <a:endParaRPr lang="en-US" dirty="0"/>
          </a:p>
        </p:txBody>
      </p:sp>
      <p:sp>
        <p:nvSpPr>
          <p:cNvPr id="7" name="Text Placeholder 6">
            <a:extLst>
              <a:ext uri="{FF2B5EF4-FFF2-40B4-BE49-F238E27FC236}">
                <a16:creationId xmlns:a16="http://schemas.microsoft.com/office/drawing/2014/main" id="{C0628797-5841-841F-90C6-D34A1247AE09}"/>
              </a:ext>
            </a:extLst>
          </p:cNvPr>
          <p:cNvSpPr>
            <a:spLocks noGrp="1"/>
          </p:cNvSpPr>
          <p:nvPr>
            <p:ph type="body" sz="quarter" idx="12"/>
          </p:nvPr>
        </p:nvSpPr>
        <p:spPr/>
        <p:txBody>
          <a:bodyPr/>
          <a:lstStyle/>
          <a:p>
            <a:endParaRPr lang="en-US" dirty="0"/>
          </a:p>
          <a:p>
            <a:endParaRPr lang="en-US" dirty="0"/>
          </a:p>
          <a:p>
            <a:r>
              <a:rPr lang="en-US" dirty="0"/>
              <a:t>Questions: </a:t>
            </a:r>
            <a:r>
              <a:rPr lang="en-US" b="0" dirty="0"/>
              <a:t>Are there sources of </a:t>
            </a:r>
            <a:r>
              <a:rPr lang="en-US" dirty="0"/>
              <a:t>bias</a:t>
            </a:r>
            <a:r>
              <a:rPr lang="en-US" b="0" dirty="0"/>
              <a:t> in the data which will limit the </a:t>
            </a:r>
            <a:r>
              <a:rPr lang="en-US" dirty="0"/>
              <a:t>value (potential benefits) </a:t>
            </a:r>
            <a:r>
              <a:rPr lang="en-US" b="0" dirty="0"/>
              <a:t>of the research? </a:t>
            </a:r>
          </a:p>
          <a:p>
            <a:endParaRPr lang="en-US" dirty="0"/>
          </a:p>
        </p:txBody>
      </p:sp>
      <p:sp>
        <p:nvSpPr>
          <p:cNvPr id="5" name="Footer Placeholder 4">
            <a:extLst>
              <a:ext uri="{FF2B5EF4-FFF2-40B4-BE49-F238E27FC236}">
                <a16:creationId xmlns:a16="http://schemas.microsoft.com/office/drawing/2014/main" id="{22A338C1-B020-D50B-3A80-26AC836A8C0E}"/>
              </a:ext>
            </a:extLst>
          </p:cNvPr>
          <p:cNvSpPr>
            <a:spLocks noGrp="1"/>
          </p:cNvSpPr>
          <p:nvPr>
            <p:ph type="ftr" sz="quarter" idx="13"/>
          </p:nvPr>
        </p:nvSpPr>
        <p:spPr/>
        <p:txBody>
          <a:bodyPr/>
          <a:lstStyle/>
          <a:p>
            <a:r>
              <a:rPr lang="en-US" dirty="0"/>
              <a:t>NATIONAL RESEARCH COUNCIL CANADA</a:t>
            </a:r>
          </a:p>
        </p:txBody>
      </p:sp>
    </p:spTree>
    <p:extLst>
      <p:ext uri="{BB962C8B-B14F-4D97-AF65-F5344CB8AC3E}">
        <p14:creationId xmlns:p14="http://schemas.microsoft.com/office/powerpoint/2010/main" val="117579379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F4688-C9CE-BB19-66A9-12C21B4635B7}"/>
              </a:ext>
            </a:extLst>
          </p:cNvPr>
          <p:cNvSpPr>
            <a:spLocks noGrp="1"/>
          </p:cNvSpPr>
          <p:nvPr>
            <p:ph type="title"/>
          </p:nvPr>
        </p:nvSpPr>
        <p:spPr/>
        <p:txBody>
          <a:bodyPr/>
          <a:lstStyle/>
          <a:p>
            <a:r>
              <a:rPr lang="en-US" dirty="0"/>
              <a:t>Example: Biased Data </a:t>
            </a:r>
          </a:p>
        </p:txBody>
      </p:sp>
      <p:sp>
        <p:nvSpPr>
          <p:cNvPr id="3" name="Slide Number Placeholder 2">
            <a:extLst>
              <a:ext uri="{FF2B5EF4-FFF2-40B4-BE49-F238E27FC236}">
                <a16:creationId xmlns:a16="http://schemas.microsoft.com/office/drawing/2014/main" id="{50F2387D-9E94-1FD2-F39C-FA248884EAB1}"/>
              </a:ext>
            </a:extLst>
          </p:cNvPr>
          <p:cNvSpPr>
            <a:spLocks noGrp="1"/>
          </p:cNvSpPr>
          <p:nvPr>
            <p:ph type="sldNum" sz="quarter" idx="11"/>
          </p:nvPr>
        </p:nvSpPr>
        <p:spPr/>
        <p:txBody>
          <a:bodyPr/>
          <a:lstStyle/>
          <a:p>
            <a:fld id="{77E68ECE-59D7-452D-8595-BBB947F3BD2D}" type="slidenum">
              <a:rPr lang="en-US" smtClean="0"/>
              <a:pPr/>
              <a:t>42</a:t>
            </a:fld>
            <a:endParaRPr lang="en-US" dirty="0"/>
          </a:p>
        </p:txBody>
      </p:sp>
      <p:sp>
        <p:nvSpPr>
          <p:cNvPr id="4" name="Text Placeholder 3">
            <a:extLst>
              <a:ext uri="{FF2B5EF4-FFF2-40B4-BE49-F238E27FC236}">
                <a16:creationId xmlns:a16="http://schemas.microsoft.com/office/drawing/2014/main" id="{6E9CFA1C-B023-EAC1-A217-630522D45BFB}"/>
              </a:ext>
            </a:extLst>
          </p:cNvPr>
          <p:cNvSpPr>
            <a:spLocks noGrp="1"/>
          </p:cNvSpPr>
          <p:nvPr>
            <p:ph type="body" sz="quarter" idx="13"/>
          </p:nvPr>
        </p:nvSpPr>
        <p:spPr>
          <a:xfrm>
            <a:off x="430214" y="1430338"/>
            <a:ext cx="4699348" cy="2987675"/>
          </a:xfrm>
        </p:spPr>
        <p:txBody>
          <a:bodyPr/>
          <a:lstStyle/>
          <a:p>
            <a:pPr>
              <a:spcBef>
                <a:spcPts val="0"/>
              </a:spcBef>
              <a:spcAft>
                <a:spcPts val="0"/>
              </a:spcAft>
            </a:pPr>
            <a:r>
              <a:rPr lang="en-US" dirty="0"/>
              <a:t>Amazon algorithmic hiring tool</a:t>
            </a:r>
          </a:p>
          <a:p>
            <a:pPr marL="285750" indent="-285750">
              <a:spcBef>
                <a:spcPts val="0"/>
              </a:spcBef>
              <a:spcAft>
                <a:spcPts val="0"/>
              </a:spcAft>
              <a:buFont typeface="Arial" panose="020B0604020202020204" pitchFamily="34" charset="0"/>
              <a:buChar char="•"/>
            </a:pPr>
            <a:r>
              <a:rPr lang="en-US" b="0" dirty="0"/>
              <a:t>Replicated company’s </a:t>
            </a:r>
            <a:r>
              <a:rPr lang="en-US" dirty="0"/>
              <a:t>historical bias </a:t>
            </a:r>
            <a:r>
              <a:rPr lang="en-US" b="0" dirty="0"/>
              <a:t>for hiring men, rather than women</a:t>
            </a:r>
          </a:p>
          <a:p>
            <a:pPr marL="285750" indent="-285750">
              <a:spcBef>
                <a:spcPts val="0"/>
              </a:spcBef>
              <a:spcAft>
                <a:spcPts val="0"/>
              </a:spcAft>
              <a:buFont typeface="Arial" panose="020B0604020202020204" pitchFamily="34" charset="0"/>
              <a:buChar char="•"/>
            </a:pPr>
            <a:r>
              <a:rPr lang="en-US" b="0" dirty="0"/>
              <a:t>Note: </a:t>
            </a:r>
            <a:r>
              <a:rPr lang="en-US" dirty="0"/>
              <a:t>“applicant gender” </a:t>
            </a:r>
            <a:r>
              <a:rPr lang="en-US" b="0" dirty="0"/>
              <a:t>was </a:t>
            </a:r>
            <a:r>
              <a:rPr lang="en-US" b="0" i="1" dirty="0"/>
              <a:t>not </a:t>
            </a:r>
            <a:r>
              <a:rPr lang="en-US" b="0" dirty="0"/>
              <a:t>an input to the algorithm</a:t>
            </a:r>
          </a:p>
          <a:p>
            <a:pPr marL="285750" indent="-285750">
              <a:spcBef>
                <a:spcPts val="0"/>
              </a:spcBef>
              <a:spcAft>
                <a:spcPts val="0"/>
              </a:spcAft>
              <a:buFont typeface="Arial" panose="020B0604020202020204" pitchFamily="34" charset="0"/>
              <a:buChar char="•"/>
            </a:pPr>
            <a:r>
              <a:rPr lang="en-US" b="0" dirty="0"/>
              <a:t>Algorithm learned to down-vote resumes mentioning all-women colleges, women’s sports teams</a:t>
            </a:r>
          </a:p>
          <a:p>
            <a:pPr marL="285750" indent="-285750">
              <a:spcBef>
                <a:spcPts val="0"/>
              </a:spcBef>
              <a:spcAft>
                <a:spcPts val="0"/>
              </a:spcAft>
              <a:buFont typeface="Arial" panose="020B0604020202020204" pitchFamily="34" charset="0"/>
              <a:buChar char="•"/>
            </a:pPr>
            <a:r>
              <a:rPr lang="en-US" b="0" dirty="0"/>
              <a:t>Also learned to up-vote resumes with words like </a:t>
            </a:r>
            <a:r>
              <a:rPr lang="en-US" i="1" dirty="0"/>
              <a:t>executed</a:t>
            </a:r>
            <a:r>
              <a:rPr lang="en-US" b="0" i="1" dirty="0"/>
              <a:t> </a:t>
            </a:r>
            <a:r>
              <a:rPr lang="en-US" b="0" dirty="0"/>
              <a:t>and </a:t>
            </a:r>
            <a:r>
              <a:rPr lang="en-US" i="1" dirty="0"/>
              <a:t>captured</a:t>
            </a:r>
            <a:r>
              <a:rPr lang="en-US" b="0" dirty="0"/>
              <a:t>, which were used more frequently by men</a:t>
            </a:r>
          </a:p>
          <a:p>
            <a:pPr marL="285750" indent="-285750">
              <a:buFont typeface="Arial" panose="020B0604020202020204" pitchFamily="34" charset="0"/>
              <a:buChar char="•"/>
            </a:pPr>
            <a:endParaRPr lang="en-US" dirty="0"/>
          </a:p>
        </p:txBody>
      </p:sp>
      <p:sp>
        <p:nvSpPr>
          <p:cNvPr id="5" name="Footer Placeholder 4">
            <a:extLst>
              <a:ext uri="{FF2B5EF4-FFF2-40B4-BE49-F238E27FC236}">
                <a16:creationId xmlns:a16="http://schemas.microsoft.com/office/drawing/2014/main" id="{732572E6-5D27-99B5-B676-4C070639229E}"/>
              </a:ext>
            </a:extLst>
          </p:cNvPr>
          <p:cNvSpPr>
            <a:spLocks noGrp="1"/>
          </p:cNvSpPr>
          <p:nvPr>
            <p:ph type="ftr" sz="quarter" idx="14"/>
          </p:nvPr>
        </p:nvSpPr>
        <p:spPr/>
        <p:txBody>
          <a:bodyPr/>
          <a:lstStyle/>
          <a:p>
            <a:r>
              <a:rPr lang="en-US" dirty="0"/>
              <a:t>NATIONAL RESEARCH COUNCIL CANADA</a:t>
            </a:r>
          </a:p>
        </p:txBody>
      </p:sp>
      <p:pic>
        <p:nvPicPr>
          <p:cNvPr id="7" name="Picture 6">
            <a:extLst>
              <a:ext uri="{FF2B5EF4-FFF2-40B4-BE49-F238E27FC236}">
                <a16:creationId xmlns:a16="http://schemas.microsoft.com/office/drawing/2014/main" id="{E978E572-905A-F968-B48C-E74109303B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9889" y="1430338"/>
            <a:ext cx="3651552" cy="1141412"/>
          </a:xfrm>
          <a:prstGeom prst="rect">
            <a:avLst/>
          </a:prstGeom>
          <a:ln>
            <a:solidFill>
              <a:schemeClr val="accent1">
                <a:lumMod val="75000"/>
              </a:schemeClr>
            </a:solidFill>
          </a:ln>
        </p:spPr>
      </p:pic>
      <p:pic>
        <p:nvPicPr>
          <p:cNvPr id="8" name="Picture 7">
            <a:extLst>
              <a:ext uri="{FF2B5EF4-FFF2-40B4-BE49-F238E27FC236}">
                <a16:creationId xmlns:a16="http://schemas.microsoft.com/office/drawing/2014/main" id="{81C21E6A-85AA-8D97-34EA-DAEF56BCD8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37" t="19632" r="20515" b="20362"/>
          <a:stretch/>
        </p:blipFill>
        <p:spPr>
          <a:xfrm>
            <a:off x="5806068" y="2992291"/>
            <a:ext cx="2059259" cy="1652534"/>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0673F2C-C69D-7D29-FAB3-A9B795A82886}"/>
              </a:ext>
            </a:extLst>
          </p:cNvPr>
          <p:cNvSpPr txBox="1"/>
          <p:nvPr/>
        </p:nvSpPr>
        <p:spPr>
          <a:xfrm>
            <a:off x="5865542" y="3157995"/>
            <a:ext cx="1999785" cy="1384995"/>
          </a:xfrm>
          <a:prstGeom prst="rect">
            <a:avLst/>
          </a:prstGeom>
          <a:noFill/>
        </p:spPr>
        <p:txBody>
          <a:bodyPr wrap="square" rtlCol="0">
            <a:spAutoFit/>
          </a:bodyPr>
          <a:lstStyle/>
          <a:p>
            <a:r>
              <a:rPr lang="en-US" sz="1400" dirty="0">
                <a:latin typeface="Bradley Hand" pitchFamily="2" charset="77"/>
              </a:rPr>
              <a:t>What is the likelihood of systemic bias in the training data?</a:t>
            </a:r>
          </a:p>
          <a:p>
            <a:endParaRPr lang="en-US" sz="1400" dirty="0">
              <a:latin typeface="Bradley Hand" pitchFamily="2" charset="77"/>
            </a:endParaRPr>
          </a:p>
          <a:p>
            <a:r>
              <a:rPr lang="en-US" sz="1400" dirty="0">
                <a:latin typeface="Bradley Hand" pitchFamily="2" charset="77"/>
              </a:rPr>
              <a:t>Can that bias be removed or mitigated?</a:t>
            </a:r>
          </a:p>
        </p:txBody>
      </p:sp>
    </p:spTree>
    <p:extLst>
      <p:ext uri="{BB962C8B-B14F-4D97-AF65-F5344CB8AC3E}">
        <p14:creationId xmlns:p14="http://schemas.microsoft.com/office/powerpoint/2010/main" val="133932808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F4688-C9CE-BB19-66A9-12C21B4635B7}"/>
              </a:ext>
            </a:extLst>
          </p:cNvPr>
          <p:cNvSpPr>
            <a:spLocks noGrp="1"/>
          </p:cNvSpPr>
          <p:nvPr>
            <p:ph type="title"/>
          </p:nvPr>
        </p:nvSpPr>
        <p:spPr/>
        <p:txBody>
          <a:bodyPr/>
          <a:lstStyle/>
          <a:p>
            <a:r>
              <a:rPr lang="en-US" dirty="0"/>
              <a:t>Example: Incomplete Data</a:t>
            </a:r>
          </a:p>
        </p:txBody>
      </p:sp>
      <p:sp>
        <p:nvSpPr>
          <p:cNvPr id="3" name="Slide Number Placeholder 2">
            <a:extLst>
              <a:ext uri="{FF2B5EF4-FFF2-40B4-BE49-F238E27FC236}">
                <a16:creationId xmlns:a16="http://schemas.microsoft.com/office/drawing/2014/main" id="{50F2387D-9E94-1FD2-F39C-FA248884EAB1}"/>
              </a:ext>
            </a:extLst>
          </p:cNvPr>
          <p:cNvSpPr>
            <a:spLocks noGrp="1"/>
          </p:cNvSpPr>
          <p:nvPr>
            <p:ph type="sldNum" sz="quarter" idx="11"/>
          </p:nvPr>
        </p:nvSpPr>
        <p:spPr/>
        <p:txBody>
          <a:bodyPr/>
          <a:lstStyle/>
          <a:p>
            <a:fld id="{77E68ECE-59D7-452D-8595-BBB947F3BD2D}" type="slidenum">
              <a:rPr lang="en-US" smtClean="0"/>
              <a:pPr/>
              <a:t>43</a:t>
            </a:fld>
            <a:endParaRPr lang="en-US" dirty="0"/>
          </a:p>
        </p:txBody>
      </p:sp>
      <p:sp>
        <p:nvSpPr>
          <p:cNvPr id="4" name="Text Placeholder 3">
            <a:extLst>
              <a:ext uri="{FF2B5EF4-FFF2-40B4-BE49-F238E27FC236}">
                <a16:creationId xmlns:a16="http://schemas.microsoft.com/office/drawing/2014/main" id="{6E9CFA1C-B023-EAC1-A217-630522D45BFB}"/>
              </a:ext>
            </a:extLst>
          </p:cNvPr>
          <p:cNvSpPr>
            <a:spLocks noGrp="1"/>
          </p:cNvSpPr>
          <p:nvPr>
            <p:ph type="body" sz="quarter" idx="13"/>
          </p:nvPr>
        </p:nvSpPr>
        <p:spPr>
          <a:xfrm>
            <a:off x="430214" y="1430338"/>
            <a:ext cx="4803426" cy="2987675"/>
          </a:xfrm>
        </p:spPr>
        <p:txBody>
          <a:bodyPr/>
          <a:lstStyle/>
          <a:p>
            <a:pPr>
              <a:spcBef>
                <a:spcPts val="0"/>
              </a:spcBef>
              <a:spcAft>
                <a:spcPts val="0"/>
              </a:spcAft>
            </a:pPr>
            <a:r>
              <a:rPr lang="en-US" dirty="0"/>
              <a:t>AI tool for diabetes management</a:t>
            </a:r>
          </a:p>
          <a:p>
            <a:pPr marL="285750" indent="-285750">
              <a:spcBef>
                <a:spcPts val="0"/>
              </a:spcBef>
              <a:spcAft>
                <a:spcPts val="0"/>
              </a:spcAft>
              <a:buFont typeface="Arial" panose="020B0604020202020204" pitchFamily="34" charset="0"/>
              <a:buChar char="•"/>
            </a:pPr>
            <a:r>
              <a:rPr lang="en-US" b="0" dirty="0"/>
              <a:t>Designing treatment plans for lower socioeconomic status groups </a:t>
            </a:r>
          </a:p>
          <a:p>
            <a:pPr marL="285750" indent="-285750">
              <a:spcBef>
                <a:spcPts val="0"/>
              </a:spcBef>
              <a:spcAft>
                <a:spcPts val="0"/>
              </a:spcAft>
              <a:buFont typeface="Arial" panose="020B0604020202020204" pitchFamily="34" charset="0"/>
              <a:buChar char="•"/>
            </a:pPr>
            <a:r>
              <a:rPr lang="en-US" b="0" dirty="0"/>
              <a:t>Trained on </a:t>
            </a:r>
            <a:r>
              <a:rPr lang="en-US" dirty="0"/>
              <a:t>medical records </a:t>
            </a:r>
            <a:r>
              <a:rPr lang="en-US" b="0" dirty="0"/>
              <a:t>(lab tests, diagnosis codes, etc.)</a:t>
            </a:r>
          </a:p>
          <a:p>
            <a:pPr marL="285750" indent="-285750">
              <a:spcBef>
                <a:spcPts val="0"/>
              </a:spcBef>
              <a:spcAft>
                <a:spcPts val="0"/>
              </a:spcAft>
              <a:buFont typeface="Arial" panose="020B0604020202020204" pitchFamily="34" charset="0"/>
              <a:buChar char="•"/>
            </a:pPr>
            <a:r>
              <a:rPr lang="en-US" b="0" dirty="0"/>
              <a:t>Does </a:t>
            </a:r>
            <a:r>
              <a:rPr lang="en-US" b="0" i="1" dirty="0"/>
              <a:t>not</a:t>
            </a:r>
            <a:r>
              <a:rPr lang="en-US" b="0" dirty="0"/>
              <a:t> take into account </a:t>
            </a:r>
            <a:r>
              <a:rPr lang="en-US" dirty="0"/>
              <a:t>social determinants of health</a:t>
            </a:r>
            <a:r>
              <a:rPr lang="en-US" b="0" dirty="0"/>
              <a:t>, transportation options to medical centre, food insecurity, employment, etc.</a:t>
            </a:r>
          </a:p>
          <a:p>
            <a:pPr>
              <a:spcBef>
                <a:spcPts val="0"/>
              </a:spcBef>
              <a:spcAft>
                <a:spcPts val="0"/>
              </a:spcAft>
            </a:pPr>
            <a:endParaRPr lang="en-US" b="0" dirty="0"/>
          </a:p>
        </p:txBody>
      </p:sp>
      <p:sp>
        <p:nvSpPr>
          <p:cNvPr id="5" name="Footer Placeholder 4">
            <a:extLst>
              <a:ext uri="{FF2B5EF4-FFF2-40B4-BE49-F238E27FC236}">
                <a16:creationId xmlns:a16="http://schemas.microsoft.com/office/drawing/2014/main" id="{732572E6-5D27-99B5-B676-4C070639229E}"/>
              </a:ext>
            </a:extLst>
          </p:cNvPr>
          <p:cNvSpPr>
            <a:spLocks noGrp="1"/>
          </p:cNvSpPr>
          <p:nvPr>
            <p:ph type="ftr" sz="quarter" idx="14"/>
          </p:nvPr>
        </p:nvSpPr>
        <p:spPr/>
        <p:txBody>
          <a:bodyPr/>
          <a:lstStyle/>
          <a:p>
            <a:r>
              <a:rPr lang="en-US" dirty="0"/>
              <a:t>NATIONAL RESEARCH COUNCIL CANADA</a:t>
            </a:r>
          </a:p>
        </p:txBody>
      </p:sp>
      <p:pic>
        <p:nvPicPr>
          <p:cNvPr id="7" name="Picture 6">
            <a:extLst>
              <a:ext uri="{FF2B5EF4-FFF2-40B4-BE49-F238E27FC236}">
                <a16:creationId xmlns:a16="http://schemas.microsoft.com/office/drawing/2014/main" id="{6031FACB-36FF-459D-DA27-046C4AC72A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4098" y="1320429"/>
            <a:ext cx="3451302" cy="1579634"/>
          </a:xfrm>
          <a:prstGeom prst="rect">
            <a:avLst/>
          </a:prstGeom>
          <a:ln>
            <a:solidFill>
              <a:schemeClr val="accent1">
                <a:lumMod val="75000"/>
              </a:schemeClr>
            </a:solidFill>
          </a:ln>
        </p:spPr>
      </p:pic>
      <p:pic>
        <p:nvPicPr>
          <p:cNvPr id="8" name="Picture 7">
            <a:extLst>
              <a:ext uri="{FF2B5EF4-FFF2-40B4-BE49-F238E27FC236}">
                <a16:creationId xmlns:a16="http://schemas.microsoft.com/office/drawing/2014/main" id="{251B226F-F30B-416C-1576-9F94D92174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937" t="19632" r="20515" b="20362"/>
          <a:stretch/>
        </p:blipFill>
        <p:spPr>
          <a:xfrm>
            <a:off x="5806068" y="2992291"/>
            <a:ext cx="2059259" cy="1652534"/>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9E31218F-1CBA-81D6-8829-D50C90B07029}"/>
              </a:ext>
            </a:extLst>
          </p:cNvPr>
          <p:cNvSpPr txBox="1"/>
          <p:nvPr/>
        </p:nvSpPr>
        <p:spPr>
          <a:xfrm>
            <a:off x="5865542" y="3157995"/>
            <a:ext cx="1999785" cy="1169551"/>
          </a:xfrm>
          <a:prstGeom prst="rect">
            <a:avLst/>
          </a:prstGeom>
          <a:noFill/>
        </p:spPr>
        <p:txBody>
          <a:bodyPr wrap="square" rtlCol="0">
            <a:spAutoFit/>
          </a:bodyPr>
          <a:lstStyle/>
          <a:p>
            <a:r>
              <a:rPr lang="en-US" sz="1400" dirty="0">
                <a:latin typeface="Bradley Hand" pitchFamily="2" charset="77"/>
              </a:rPr>
              <a:t>Will an AI model trained on this data be capable of benefiting participants and society?</a:t>
            </a:r>
          </a:p>
        </p:txBody>
      </p:sp>
    </p:spTree>
    <p:extLst>
      <p:ext uri="{BB962C8B-B14F-4D97-AF65-F5344CB8AC3E}">
        <p14:creationId xmlns:p14="http://schemas.microsoft.com/office/powerpoint/2010/main" val="229130502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F7C6BF-7A0A-77E4-3CAB-ADD5D8B1B93F}"/>
              </a:ext>
            </a:extLst>
          </p:cNvPr>
          <p:cNvSpPr>
            <a:spLocks noGrp="1"/>
          </p:cNvSpPr>
          <p:nvPr>
            <p:ph type="title"/>
          </p:nvPr>
        </p:nvSpPr>
        <p:spPr/>
        <p:txBody>
          <a:bodyPr/>
          <a:lstStyle/>
          <a:p>
            <a:r>
              <a:rPr lang="en-US" dirty="0"/>
              <a:t>AI Models/Tools: Participant Risks</a:t>
            </a:r>
          </a:p>
        </p:txBody>
      </p:sp>
      <p:sp>
        <p:nvSpPr>
          <p:cNvPr id="4" name="Slide Number Placeholder 3">
            <a:extLst>
              <a:ext uri="{FF2B5EF4-FFF2-40B4-BE49-F238E27FC236}">
                <a16:creationId xmlns:a16="http://schemas.microsoft.com/office/drawing/2014/main" id="{177F54D1-0D8D-57B3-635A-9889075057AD}"/>
              </a:ext>
            </a:extLst>
          </p:cNvPr>
          <p:cNvSpPr>
            <a:spLocks noGrp="1"/>
          </p:cNvSpPr>
          <p:nvPr>
            <p:ph type="sldNum" sz="quarter" idx="11"/>
          </p:nvPr>
        </p:nvSpPr>
        <p:spPr/>
        <p:txBody>
          <a:bodyPr/>
          <a:lstStyle/>
          <a:p>
            <a:fld id="{77E68ECE-59D7-452D-8595-BBB947F3BD2D}" type="slidenum">
              <a:rPr lang="en-US" smtClean="0"/>
              <a:pPr/>
              <a:t>44</a:t>
            </a:fld>
            <a:endParaRPr lang="en-US" dirty="0"/>
          </a:p>
        </p:txBody>
      </p:sp>
      <p:sp>
        <p:nvSpPr>
          <p:cNvPr id="7" name="Text Placeholder 6">
            <a:extLst>
              <a:ext uri="{FF2B5EF4-FFF2-40B4-BE49-F238E27FC236}">
                <a16:creationId xmlns:a16="http://schemas.microsoft.com/office/drawing/2014/main" id="{C0628797-5841-841F-90C6-D34A1247AE09}"/>
              </a:ext>
            </a:extLst>
          </p:cNvPr>
          <p:cNvSpPr>
            <a:spLocks noGrp="1"/>
          </p:cNvSpPr>
          <p:nvPr>
            <p:ph type="body" sz="quarter" idx="12"/>
          </p:nvPr>
        </p:nvSpPr>
        <p:spPr/>
        <p:txBody>
          <a:bodyPr/>
          <a:lstStyle/>
          <a:p>
            <a:endParaRPr lang="en-US" dirty="0"/>
          </a:p>
          <a:p>
            <a:endParaRPr lang="en-US" dirty="0"/>
          </a:p>
          <a:p>
            <a:r>
              <a:rPr lang="en-US" dirty="0"/>
              <a:t>Questions: </a:t>
            </a:r>
            <a:r>
              <a:rPr lang="en-US" b="0" dirty="0"/>
              <a:t>How does the AI tool use </a:t>
            </a:r>
            <a:r>
              <a:rPr lang="en-US" dirty="0"/>
              <a:t>participant data</a:t>
            </a:r>
            <a:r>
              <a:rPr lang="en-US" b="0" dirty="0"/>
              <a:t>? What is the risk that participant data will be </a:t>
            </a:r>
            <a:r>
              <a:rPr lang="en-US" dirty="0"/>
              <a:t>leaked/exposed </a:t>
            </a:r>
            <a:r>
              <a:rPr lang="en-US" b="0" dirty="0"/>
              <a:t>by the trained model? </a:t>
            </a:r>
          </a:p>
          <a:p>
            <a:endParaRPr lang="en-US" dirty="0"/>
          </a:p>
        </p:txBody>
      </p:sp>
      <p:sp>
        <p:nvSpPr>
          <p:cNvPr id="5" name="Footer Placeholder 4">
            <a:extLst>
              <a:ext uri="{FF2B5EF4-FFF2-40B4-BE49-F238E27FC236}">
                <a16:creationId xmlns:a16="http://schemas.microsoft.com/office/drawing/2014/main" id="{22A338C1-B020-D50B-3A80-26AC836A8C0E}"/>
              </a:ext>
            </a:extLst>
          </p:cNvPr>
          <p:cNvSpPr>
            <a:spLocks noGrp="1"/>
          </p:cNvSpPr>
          <p:nvPr>
            <p:ph type="ftr" sz="quarter" idx="13"/>
          </p:nvPr>
        </p:nvSpPr>
        <p:spPr/>
        <p:txBody>
          <a:bodyPr/>
          <a:lstStyle/>
          <a:p>
            <a:r>
              <a:rPr lang="en-US" dirty="0"/>
              <a:t>NATIONAL RESEARCH COUNCIL CANADA</a:t>
            </a:r>
          </a:p>
        </p:txBody>
      </p:sp>
    </p:spTree>
    <p:extLst>
      <p:ext uri="{BB962C8B-B14F-4D97-AF65-F5344CB8AC3E}">
        <p14:creationId xmlns:p14="http://schemas.microsoft.com/office/powerpoint/2010/main" val="469429250"/>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47D8C-0B39-67FE-2EDA-7E25CA276B2C}"/>
              </a:ext>
            </a:extLst>
          </p:cNvPr>
          <p:cNvSpPr>
            <a:spLocks noGrp="1"/>
          </p:cNvSpPr>
          <p:nvPr>
            <p:ph type="title"/>
          </p:nvPr>
        </p:nvSpPr>
        <p:spPr/>
        <p:txBody>
          <a:bodyPr/>
          <a:lstStyle/>
          <a:p>
            <a:r>
              <a:rPr lang="en-US" dirty="0"/>
              <a:t>Example: Risk to Well-being </a:t>
            </a:r>
          </a:p>
        </p:txBody>
      </p:sp>
      <p:sp>
        <p:nvSpPr>
          <p:cNvPr id="3" name="Slide Number Placeholder 2">
            <a:extLst>
              <a:ext uri="{FF2B5EF4-FFF2-40B4-BE49-F238E27FC236}">
                <a16:creationId xmlns:a16="http://schemas.microsoft.com/office/drawing/2014/main" id="{AD533D78-B93A-8881-583A-17ADAE956215}"/>
              </a:ext>
            </a:extLst>
          </p:cNvPr>
          <p:cNvSpPr>
            <a:spLocks noGrp="1"/>
          </p:cNvSpPr>
          <p:nvPr>
            <p:ph type="sldNum" sz="quarter" idx="11"/>
          </p:nvPr>
        </p:nvSpPr>
        <p:spPr/>
        <p:txBody>
          <a:bodyPr/>
          <a:lstStyle/>
          <a:p>
            <a:fld id="{77E68ECE-59D7-452D-8595-BBB947F3BD2D}" type="slidenum">
              <a:rPr lang="en-US" smtClean="0"/>
              <a:pPr/>
              <a:t>45</a:t>
            </a:fld>
            <a:endParaRPr lang="en-US" dirty="0"/>
          </a:p>
        </p:txBody>
      </p:sp>
      <p:sp>
        <p:nvSpPr>
          <p:cNvPr id="4" name="Text Placeholder 3">
            <a:extLst>
              <a:ext uri="{FF2B5EF4-FFF2-40B4-BE49-F238E27FC236}">
                <a16:creationId xmlns:a16="http://schemas.microsoft.com/office/drawing/2014/main" id="{549234A1-78C0-6034-61E0-0CC303E8178C}"/>
              </a:ext>
            </a:extLst>
          </p:cNvPr>
          <p:cNvSpPr>
            <a:spLocks noGrp="1"/>
          </p:cNvSpPr>
          <p:nvPr>
            <p:ph type="body" sz="quarter" idx="13"/>
          </p:nvPr>
        </p:nvSpPr>
        <p:spPr>
          <a:xfrm>
            <a:off x="430214" y="1430338"/>
            <a:ext cx="5033884" cy="2987675"/>
          </a:xfrm>
        </p:spPr>
        <p:txBody>
          <a:bodyPr/>
          <a:lstStyle/>
          <a:p>
            <a:pPr>
              <a:spcBef>
                <a:spcPts val="0"/>
              </a:spcBef>
              <a:spcAft>
                <a:spcPts val="0"/>
              </a:spcAft>
            </a:pPr>
            <a:r>
              <a:rPr lang="en-US" dirty="0"/>
              <a:t>National Eating Disorders Association (US)</a:t>
            </a:r>
          </a:p>
          <a:p>
            <a:pPr marL="285750" indent="-285750">
              <a:spcBef>
                <a:spcPts val="0"/>
              </a:spcBef>
              <a:spcAft>
                <a:spcPts val="0"/>
              </a:spcAft>
              <a:buFont typeface="Arial" panose="020B0604020202020204" pitchFamily="34" charset="0"/>
              <a:buChar char="•"/>
            </a:pPr>
            <a:r>
              <a:rPr lang="en-US" b="0" dirty="0"/>
              <a:t>Nonprofit advocacy group shut down helpline after 20 years, replaced with chatbot</a:t>
            </a:r>
          </a:p>
          <a:p>
            <a:pPr marL="285750" indent="-285750">
              <a:spcBef>
                <a:spcPts val="0"/>
              </a:spcBef>
              <a:spcAft>
                <a:spcPts val="0"/>
              </a:spcAft>
              <a:buFont typeface="Arial" panose="020B0604020202020204" pitchFamily="34" charset="0"/>
              <a:buChar char="•"/>
            </a:pPr>
            <a:r>
              <a:rPr lang="en-US" b="0" dirty="0"/>
              <a:t>Used </a:t>
            </a:r>
            <a:r>
              <a:rPr lang="en-US" dirty="0"/>
              <a:t>third-party mental health chatbot</a:t>
            </a:r>
          </a:p>
          <a:p>
            <a:pPr marL="285750" indent="-285750">
              <a:spcBef>
                <a:spcPts val="0"/>
              </a:spcBef>
              <a:spcAft>
                <a:spcPts val="0"/>
              </a:spcAft>
              <a:buFont typeface="Arial" panose="020B0604020202020204" pitchFamily="34" charset="0"/>
              <a:buChar char="•"/>
            </a:pPr>
            <a:r>
              <a:rPr lang="en-US" b="0" dirty="0"/>
              <a:t>Tested in clinical trial with university researchers, found to reduce short-term ED risk</a:t>
            </a:r>
          </a:p>
          <a:p>
            <a:pPr marL="285750" indent="-285750">
              <a:spcBef>
                <a:spcPts val="0"/>
              </a:spcBef>
              <a:spcAft>
                <a:spcPts val="0"/>
              </a:spcAft>
              <a:buFont typeface="Arial" panose="020B0604020202020204" pitchFamily="34" charset="0"/>
              <a:buChar char="•"/>
            </a:pPr>
            <a:r>
              <a:rPr lang="en-US" b="0" dirty="0"/>
              <a:t>At some point, chatbot company made </a:t>
            </a:r>
            <a:r>
              <a:rPr lang="en-US" dirty="0"/>
              <a:t>“systems upgrade”</a:t>
            </a:r>
            <a:r>
              <a:rPr lang="en-US" b="0" dirty="0"/>
              <a:t> to incorporate more AI in responses</a:t>
            </a:r>
          </a:p>
          <a:p>
            <a:pPr marL="285750" indent="-285750">
              <a:spcBef>
                <a:spcPts val="0"/>
              </a:spcBef>
              <a:spcAft>
                <a:spcPts val="0"/>
              </a:spcAft>
              <a:buFont typeface="Arial" panose="020B0604020202020204" pitchFamily="34" charset="0"/>
              <a:buChar char="•"/>
            </a:pPr>
            <a:r>
              <a:rPr lang="en-US" b="0" dirty="0"/>
              <a:t>Resulting chatbot gave diet </a:t>
            </a:r>
            <a:br>
              <a:rPr lang="en-US" b="0" dirty="0"/>
            </a:br>
            <a:r>
              <a:rPr lang="en-US" b="0" dirty="0"/>
              <a:t>advice, promoted caloric </a:t>
            </a:r>
            <a:br>
              <a:rPr lang="en-US" b="0" dirty="0"/>
            </a:br>
            <a:r>
              <a:rPr lang="en-US" b="0" dirty="0"/>
              <a:t>deficits, etc. </a:t>
            </a:r>
          </a:p>
        </p:txBody>
      </p:sp>
      <p:sp>
        <p:nvSpPr>
          <p:cNvPr id="5" name="Footer Placeholder 4">
            <a:extLst>
              <a:ext uri="{FF2B5EF4-FFF2-40B4-BE49-F238E27FC236}">
                <a16:creationId xmlns:a16="http://schemas.microsoft.com/office/drawing/2014/main" id="{64106218-1EB5-CDED-FCB0-2C72F3842280}"/>
              </a:ext>
            </a:extLst>
          </p:cNvPr>
          <p:cNvSpPr>
            <a:spLocks noGrp="1"/>
          </p:cNvSpPr>
          <p:nvPr>
            <p:ph type="ftr" sz="quarter" idx="14"/>
          </p:nvPr>
        </p:nvSpPr>
        <p:spPr/>
        <p:txBody>
          <a:bodyPr/>
          <a:lstStyle/>
          <a:p>
            <a:r>
              <a:rPr lang="en-US" dirty="0"/>
              <a:t>NATIONAL RESEARCH COUNCIL CANADA</a:t>
            </a:r>
          </a:p>
        </p:txBody>
      </p:sp>
      <p:pic>
        <p:nvPicPr>
          <p:cNvPr id="7" name="Picture 6">
            <a:extLst>
              <a:ext uri="{FF2B5EF4-FFF2-40B4-BE49-F238E27FC236}">
                <a16:creationId xmlns:a16="http://schemas.microsoft.com/office/drawing/2014/main" id="{36A223AD-455E-869A-9E8D-5B93E36B1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7844" y="2385027"/>
            <a:ext cx="3256156" cy="1340143"/>
          </a:xfrm>
          <a:prstGeom prst="rect">
            <a:avLst/>
          </a:prstGeom>
          <a:ln>
            <a:solidFill>
              <a:schemeClr val="accent1">
                <a:lumMod val="75000"/>
              </a:schemeClr>
            </a:solidFill>
          </a:ln>
        </p:spPr>
      </p:pic>
      <p:pic>
        <p:nvPicPr>
          <p:cNvPr id="9" name="Picture 8">
            <a:extLst>
              <a:ext uri="{FF2B5EF4-FFF2-40B4-BE49-F238E27FC236}">
                <a16:creationId xmlns:a16="http://schemas.microsoft.com/office/drawing/2014/main" id="{ED0BFC37-B9CB-08E3-BD94-0C561589B7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5833" y="396875"/>
            <a:ext cx="3421194" cy="1813527"/>
          </a:xfrm>
          <a:prstGeom prst="rect">
            <a:avLst/>
          </a:prstGeom>
          <a:ln>
            <a:solidFill>
              <a:schemeClr val="accent1">
                <a:lumMod val="75000"/>
              </a:schemeClr>
            </a:solidFill>
          </a:ln>
        </p:spPr>
      </p:pic>
      <p:pic>
        <p:nvPicPr>
          <p:cNvPr id="10" name="Picture 9">
            <a:extLst>
              <a:ext uri="{FF2B5EF4-FFF2-40B4-BE49-F238E27FC236}">
                <a16:creationId xmlns:a16="http://schemas.microsoft.com/office/drawing/2014/main" id="{7FFC5D3D-C6E9-5B33-155D-5F0116B9B9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937" t="19632" r="20515" b="20362"/>
          <a:stretch/>
        </p:blipFill>
        <p:spPr>
          <a:xfrm>
            <a:off x="3508847" y="3591746"/>
            <a:ext cx="2059259" cy="1652534"/>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18357B50-2D2C-54F1-A24D-50068E4A39B6}"/>
              </a:ext>
            </a:extLst>
          </p:cNvPr>
          <p:cNvSpPr txBox="1"/>
          <p:nvPr/>
        </p:nvSpPr>
        <p:spPr>
          <a:xfrm>
            <a:off x="3568321" y="3757450"/>
            <a:ext cx="2059259" cy="1384995"/>
          </a:xfrm>
          <a:prstGeom prst="rect">
            <a:avLst/>
          </a:prstGeom>
          <a:noFill/>
        </p:spPr>
        <p:txBody>
          <a:bodyPr wrap="square" rtlCol="0">
            <a:spAutoFit/>
          </a:bodyPr>
          <a:lstStyle/>
          <a:p>
            <a:r>
              <a:rPr lang="en-US" sz="1400" dirty="0">
                <a:latin typeface="Bradley Hand" pitchFamily="2" charset="77"/>
              </a:rPr>
              <a:t>Do the potential benefits outweigh the risks?</a:t>
            </a:r>
          </a:p>
          <a:p>
            <a:endParaRPr lang="en-US" sz="1400" dirty="0">
              <a:latin typeface="Bradley Hand" pitchFamily="2" charset="77"/>
            </a:endParaRPr>
          </a:p>
          <a:p>
            <a:r>
              <a:rPr lang="en-US" sz="1400" dirty="0">
                <a:latin typeface="Bradley Hand" pitchFamily="2" charset="77"/>
              </a:rPr>
              <a:t>Do the researchers ultimately control the technology?</a:t>
            </a:r>
          </a:p>
        </p:txBody>
      </p:sp>
    </p:spTree>
    <p:extLst>
      <p:ext uri="{BB962C8B-B14F-4D97-AF65-F5344CB8AC3E}">
        <p14:creationId xmlns:p14="http://schemas.microsoft.com/office/powerpoint/2010/main" val="76291702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47D8C-0B39-67FE-2EDA-7E25CA276B2C}"/>
              </a:ext>
            </a:extLst>
          </p:cNvPr>
          <p:cNvSpPr>
            <a:spLocks noGrp="1"/>
          </p:cNvSpPr>
          <p:nvPr>
            <p:ph type="title"/>
          </p:nvPr>
        </p:nvSpPr>
        <p:spPr/>
        <p:txBody>
          <a:bodyPr/>
          <a:lstStyle/>
          <a:p>
            <a:r>
              <a:rPr lang="en-US" dirty="0"/>
              <a:t>Example: Risk to Privacy</a:t>
            </a:r>
          </a:p>
        </p:txBody>
      </p:sp>
      <p:sp>
        <p:nvSpPr>
          <p:cNvPr id="3" name="Slide Number Placeholder 2">
            <a:extLst>
              <a:ext uri="{FF2B5EF4-FFF2-40B4-BE49-F238E27FC236}">
                <a16:creationId xmlns:a16="http://schemas.microsoft.com/office/drawing/2014/main" id="{AD533D78-B93A-8881-583A-17ADAE956215}"/>
              </a:ext>
            </a:extLst>
          </p:cNvPr>
          <p:cNvSpPr>
            <a:spLocks noGrp="1"/>
          </p:cNvSpPr>
          <p:nvPr>
            <p:ph type="sldNum" sz="quarter" idx="11"/>
          </p:nvPr>
        </p:nvSpPr>
        <p:spPr/>
        <p:txBody>
          <a:bodyPr/>
          <a:lstStyle/>
          <a:p>
            <a:fld id="{77E68ECE-59D7-452D-8595-BBB947F3BD2D}" type="slidenum">
              <a:rPr lang="en-US" smtClean="0"/>
              <a:pPr/>
              <a:t>46</a:t>
            </a:fld>
            <a:endParaRPr lang="en-US" dirty="0"/>
          </a:p>
        </p:txBody>
      </p:sp>
      <p:sp>
        <p:nvSpPr>
          <p:cNvPr id="4" name="Text Placeholder 3">
            <a:extLst>
              <a:ext uri="{FF2B5EF4-FFF2-40B4-BE49-F238E27FC236}">
                <a16:creationId xmlns:a16="http://schemas.microsoft.com/office/drawing/2014/main" id="{549234A1-78C0-6034-61E0-0CC303E8178C}"/>
              </a:ext>
            </a:extLst>
          </p:cNvPr>
          <p:cNvSpPr>
            <a:spLocks noGrp="1"/>
          </p:cNvSpPr>
          <p:nvPr>
            <p:ph type="body" sz="quarter" idx="13"/>
          </p:nvPr>
        </p:nvSpPr>
        <p:spPr>
          <a:xfrm>
            <a:off x="430214" y="1430338"/>
            <a:ext cx="5182566" cy="2987675"/>
          </a:xfrm>
        </p:spPr>
        <p:txBody>
          <a:bodyPr/>
          <a:lstStyle/>
          <a:p>
            <a:pPr>
              <a:spcBef>
                <a:spcPts val="0"/>
              </a:spcBef>
              <a:spcAft>
                <a:spcPts val="0"/>
              </a:spcAft>
            </a:pPr>
            <a:r>
              <a:rPr lang="en-US" dirty="0"/>
              <a:t>Berkley study extracting personal info from GPT-2</a:t>
            </a:r>
          </a:p>
          <a:p>
            <a:pPr marL="285750" indent="-285750">
              <a:spcBef>
                <a:spcPts val="0"/>
              </a:spcBef>
              <a:spcAft>
                <a:spcPts val="0"/>
              </a:spcAft>
              <a:buFont typeface="Arial" panose="020B0604020202020204" pitchFamily="34" charset="0"/>
              <a:buChar char="•"/>
            </a:pPr>
            <a:r>
              <a:rPr lang="en-US" b="0" dirty="0"/>
              <a:t>Developed a method to uncover outputs that had been “memorized” from the training data</a:t>
            </a:r>
          </a:p>
          <a:p>
            <a:pPr marL="285750" indent="-285750">
              <a:spcBef>
                <a:spcPts val="0"/>
              </a:spcBef>
              <a:spcAft>
                <a:spcPts val="0"/>
              </a:spcAft>
              <a:buFont typeface="Arial" panose="020B0604020202020204" pitchFamily="34" charset="0"/>
              <a:buChar char="•"/>
            </a:pPr>
            <a:r>
              <a:rPr lang="en-US" b="0" dirty="0"/>
              <a:t>Much of it was from news data, Wikipedia articles, and advertising</a:t>
            </a:r>
          </a:p>
          <a:p>
            <a:pPr marL="285750" indent="-285750">
              <a:spcBef>
                <a:spcPts val="0"/>
              </a:spcBef>
              <a:spcAft>
                <a:spcPts val="0"/>
              </a:spcAft>
              <a:buFont typeface="Arial" panose="020B0604020202020204" pitchFamily="34" charset="0"/>
              <a:buChar char="•"/>
            </a:pPr>
            <a:r>
              <a:rPr lang="en-US" b="0" dirty="0"/>
              <a:t>Some of it included </a:t>
            </a:r>
            <a:r>
              <a:rPr lang="en-US" dirty="0"/>
              <a:t>personally-identifiable information</a:t>
            </a:r>
            <a:r>
              <a:rPr lang="en-US" b="0" dirty="0"/>
              <a:t>, including addresses and </a:t>
            </a:r>
            <a:br>
              <a:rPr lang="en-US" b="0" dirty="0"/>
            </a:br>
            <a:r>
              <a:rPr lang="en-US" b="0" dirty="0"/>
              <a:t>phone numbers</a:t>
            </a:r>
          </a:p>
          <a:p>
            <a:pPr marL="285750" indent="-285750">
              <a:spcBef>
                <a:spcPts val="0"/>
              </a:spcBef>
              <a:spcAft>
                <a:spcPts val="0"/>
              </a:spcAft>
              <a:buFont typeface="Arial" panose="020B0604020202020204" pitchFamily="34" charset="0"/>
              <a:buChar char="•"/>
            </a:pPr>
            <a:r>
              <a:rPr lang="en-US" b="0" i="1" dirty="0"/>
              <a:t>Note: training data, </a:t>
            </a:r>
            <a:br>
              <a:rPr lang="en-US" b="0" i="1" dirty="0"/>
            </a:br>
            <a:r>
              <a:rPr lang="en-US" b="0" i="1" dirty="0"/>
              <a:t>not input data</a:t>
            </a:r>
          </a:p>
        </p:txBody>
      </p:sp>
      <p:sp>
        <p:nvSpPr>
          <p:cNvPr id="5" name="Footer Placeholder 4">
            <a:extLst>
              <a:ext uri="{FF2B5EF4-FFF2-40B4-BE49-F238E27FC236}">
                <a16:creationId xmlns:a16="http://schemas.microsoft.com/office/drawing/2014/main" id="{64106218-1EB5-CDED-FCB0-2C72F3842280}"/>
              </a:ext>
            </a:extLst>
          </p:cNvPr>
          <p:cNvSpPr>
            <a:spLocks noGrp="1"/>
          </p:cNvSpPr>
          <p:nvPr>
            <p:ph type="ftr" sz="quarter" idx="14"/>
          </p:nvPr>
        </p:nvSpPr>
        <p:spPr/>
        <p:txBody>
          <a:bodyPr/>
          <a:lstStyle/>
          <a:p>
            <a:r>
              <a:rPr lang="en-US" dirty="0"/>
              <a:t>NATIONAL RESEARCH COUNCIL CANADA</a:t>
            </a:r>
          </a:p>
        </p:txBody>
      </p:sp>
      <p:pic>
        <p:nvPicPr>
          <p:cNvPr id="7" name="Picture 6">
            <a:extLst>
              <a:ext uri="{FF2B5EF4-FFF2-40B4-BE49-F238E27FC236}">
                <a16:creationId xmlns:a16="http://schemas.microsoft.com/office/drawing/2014/main" id="{DE957C99-C213-514E-B94C-CD6E01B869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7133" y="2995459"/>
            <a:ext cx="4058266" cy="1165302"/>
          </a:xfrm>
          <a:prstGeom prst="rect">
            <a:avLst/>
          </a:prstGeom>
          <a:ln>
            <a:solidFill>
              <a:schemeClr val="accent1">
                <a:lumMod val="75000"/>
              </a:schemeClr>
            </a:solidFill>
          </a:ln>
        </p:spPr>
      </p:pic>
      <p:pic>
        <p:nvPicPr>
          <p:cNvPr id="9" name="Picture 8">
            <a:extLst>
              <a:ext uri="{FF2B5EF4-FFF2-40B4-BE49-F238E27FC236}">
                <a16:creationId xmlns:a16="http://schemas.microsoft.com/office/drawing/2014/main" id="{2DEF48BD-B231-06A1-76CD-B52A801EAE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7505" y="1361200"/>
            <a:ext cx="2827895" cy="1527330"/>
          </a:xfrm>
          <a:prstGeom prst="rect">
            <a:avLst/>
          </a:prstGeom>
          <a:ln>
            <a:solidFill>
              <a:schemeClr val="accent1">
                <a:lumMod val="75000"/>
              </a:schemeClr>
            </a:solidFill>
          </a:ln>
        </p:spPr>
      </p:pic>
      <p:sp>
        <p:nvSpPr>
          <p:cNvPr id="10" name="Right Arrow 9">
            <a:extLst>
              <a:ext uri="{FF2B5EF4-FFF2-40B4-BE49-F238E27FC236}">
                <a16:creationId xmlns:a16="http://schemas.microsoft.com/office/drawing/2014/main" id="{0FD2FBE6-AA11-68BE-3C62-71B986C1A7C9}"/>
              </a:ext>
            </a:extLst>
          </p:cNvPr>
          <p:cNvSpPr/>
          <p:nvPr/>
        </p:nvSpPr>
        <p:spPr>
          <a:xfrm>
            <a:off x="5468781" y="3959710"/>
            <a:ext cx="3245005" cy="6159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t>Including Llama, Falcon, GPT-3.5 turbo</a:t>
            </a:r>
          </a:p>
        </p:txBody>
      </p:sp>
      <p:pic>
        <p:nvPicPr>
          <p:cNvPr id="11" name="Picture 10">
            <a:extLst>
              <a:ext uri="{FF2B5EF4-FFF2-40B4-BE49-F238E27FC236}">
                <a16:creationId xmlns:a16="http://schemas.microsoft.com/office/drawing/2014/main" id="{CFFE464F-7982-CE7B-6FBE-CAD8852AE7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937" t="19632" r="20515" b="20362"/>
          <a:stretch/>
        </p:blipFill>
        <p:spPr>
          <a:xfrm>
            <a:off x="2697470" y="3334494"/>
            <a:ext cx="2059259" cy="1652534"/>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1743F4A9-C8AF-393C-1322-AC128DCD0B44}"/>
              </a:ext>
            </a:extLst>
          </p:cNvPr>
          <p:cNvSpPr txBox="1"/>
          <p:nvPr/>
        </p:nvSpPr>
        <p:spPr>
          <a:xfrm>
            <a:off x="2756944" y="3500198"/>
            <a:ext cx="2059259" cy="1384995"/>
          </a:xfrm>
          <a:prstGeom prst="rect">
            <a:avLst/>
          </a:prstGeom>
          <a:noFill/>
        </p:spPr>
        <p:txBody>
          <a:bodyPr wrap="square" rtlCol="0">
            <a:spAutoFit/>
          </a:bodyPr>
          <a:lstStyle/>
          <a:p>
            <a:r>
              <a:rPr lang="en-US" sz="1400" dirty="0">
                <a:latin typeface="Bradley Hand" pitchFamily="2" charset="77"/>
              </a:rPr>
              <a:t>When training a new AI model, can researchers ensure that none of their participants’ data will be memorized?</a:t>
            </a:r>
          </a:p>
        </p:txBody>
      </p:sp>
    </p:spTree>
    <p:extLst>
      <p:ext uri="{BB962C8B-B14F-4D97-AF65-F5344CB8AC3E}">
        <p14:creationId xmlns:p14="http://schemas.microsoft.com/office/powerpoint/2010/main" val="428037448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F7C6BF-7A0A-77E4-3CAB-ADD5D8B1B93F}"/>
              </a:ext>
            </a:extLst>
          </p:cNvPr>
          <p:cNvSpPr>
            <a:spLocks noGrp="1"/>
          </p:cNvSpPr>
          <p:nvPr>
            <p:ph type="title"/>
          </p:nvPr>
        </p:nvSpPr>
        <p:spPr/>
        <p:txBody>
          <a:bodyPr/>
          <a:lstStyle/>
          <a:p>
            <a:r>
              <a:rPr lang="en-US" dirty="0"/>
              <a:t>AI Models/Tools: Proportionality Risks</a:t>
            </a:r>
          </a:p>
        </p:txBody>
      </p:sp>
      <p:sp>
        <p:nvSpPr>
          <p:cNvPr id="4" name="Slide Number Placeholder 3">
            <a:extLst>
              <a:ext uri="{FF2B5EF4-FFF2-40B4-BE49-F238E27FC236}">
                <a16:creationId xmlns:a16="http://schemas.microsoft.com/office/drawing/2014/main" id="{177F54D1-0D8D-57B3-635A-9889075057AD}"/>
              </a:ext>
            </a:extLst>
          </p:cNvPr>
          <p:cNvSpPr>
            <a:spLocks noGrp="1"/>
          </p:cNvSpPr>
          <p:nvPr>
            <p:ph type="sldNum" sz="quarter" idx="11"/>
          </p:nvPr>
        </p:nvSpPr>
        <p:spPr/>
        <p:txBody>
          <a:bodyPr/>
          <a:lstStyle/>
          <a:p>
            <a:fld id="{77E68ECE-59D7-452D-8595-BBB947F3BD2D}" type="slidenum">
              <a:rPr lang="en-US" smtClean="0"/>
              <a:pPr/>
              <a:t>47</a:t>
            </a:fld>
            <a:endParaRPr lang="en-US" dirty="0"/>
          </a:p>
        </p:txBody>
      </p:sp>
      <p:sp>
        <p:nvSpPr>
          <p:cNvPr id="7" name="Text Placeholder 6">
            <a:extLst>
              <a:ext uri="{FF2B5EF4-FFF2-40B4-BE49-F238E27FC236}">
                <a16:creationId xmlns:a16="http://schemas.microsoft.com/office/drawing/2014/main" id="{C0628797-5841-841F-90C6-D34A1247AE09}"/>
              </a:ext>
            </a:extLst>
          </p:cNvPr>
          <p:cNvSpPr>
            <a:spLocks noGrp="1"/>
          </p:cNvSpPr>
          <p:nvPr>
            <p:ph type="body" sz="quarter" idx="12"/>
          </p:nvPr>
        </p:nvSpPr>
        <p:spPr/>
        <p:txBody>
          <a:bodyPr/>
          <a:lstStyle/>
          <a:p>
            <a:endParaRPr lang="en-US" dirty="0"/>
          </a:p>
          <a:p>
            <a:endParaRPr lang="en-US" dirty="0"/>
          </a:p>
          <a:p>
            <a:r>
              <a:rPr lang="en-US" dirty="0"/>
              <a:t>Questions: </a:t>
            </a:r>
            <a:r>
              <a:rPr lang="en-US" b="0" dirty="0"/>
              <a:t>How well has the AI tool been </a:t>
            </a:r>
            <a:r>
              <a:rPr lang="en-US" dirty="0"/>
              <a:t>validated for the proposed purpose? </a:t>
            </a:r>
            <a:r>
              <a:rPr lang="en-US" b="0" dirty="0"/>
              <a:t>What is the likelihood that the AI model will produce </a:t>
            </a:r>
            <a:r>
              <a:rPr lang="en-US" dirty="0"/>
              <a:t>inaccurate output</a:t>
            </a:r>
            <a:r>
              <a:rPr lang="en-US" b="0" dirty="0"/>
              <a:t>, and what will be the effect on the research? Does the research team have the </a:t>
            </a:r>
            <a:r>
              <a:rPr lang="en-US" dirty="0"/>
              <a:t>expertise</a:t>
            </a:r>
            <a:r>
              <a:rPr lang="en-US" b="0" dirty="0"/>
              <a:t> to use and understand the AI tool?</a:t>
            </a:r>
          </a:p>
          <a:p>
            <a:endParaRPr lang="en-US" dirty="0"/>
          </a:p>
        </p:txBody>
      </p:sp>
      <p:sp>
        <p:nvSpPr>
          <p:cNvPr id="5" name="Footer Placeholder 4">
            <a:extLst>
              <a:ext uri="{FF2B5EF4-FFF2-40B4-BE49-F238E27FC236}">
                <a16:creationId xmlns:a16="http://schemas.microsoft.com/office/drawing/2014/main" id="{22A338C1-B020-D50B-3A80-26AC836A8C0E}"/>
              </a:ext>
            </a:extLst>
          </p:cNvPr>
          <p:cNvSpPr>
            <a:spLocks noGrp="1"/>
          </p:cNvSpPr>
          <p:nvPr>
            <p:ph type="ftr" sz="quarter" idx="13"/>
          </p:nvPr>
        </p:nvSpPr>
        <p:spPr/>
        <p:txBody>
          <a:bodyPr/>
          <a:lstStyle/>
          <a:p>
            <a:r>
              <a:rPr lang="en-US" dirty="0"/>
              <a:t>NATIONAL RESEARCH COUNCIL CANADA</a:t>
            </a:r>
          </a:p>
        </p:txBody>
      </p:sp>
    </p:spTree>
    <p:extLst>
      <p:ext uri="{BB962C8B-B14F-4D97-AF65-F5344CB8AC3E}">
        <p14:creationId xmlns:p14="http://schemas.microsoft.com/office/powerpoint/2010/main" val="398641241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99EB8-6AC7-E1EC-6950-5A55A735E30F}"/>
              </a:ext>
            </a:extLst>
          </p:cNvPr>
          <p:cNvSpPr>
            <a:spLocks noGrp="1"/>
          </p:cNvSpPr>
          <p:nvPr>
            <p:ph type="title"/>
          </p:nvPr>
        </p:nvSpPr>
        <p:spPr/>
        <p:txBody>
          <a:bodyPr/>
          <a:lstStyle/>
          <a:p>
            <a:r>
              <a:rPr lang="en-US" dirty="0"/>
              <a:t>Example: </a:t>
            </a:r>
            <a:r>
              <a:rPr lang="en-US" sz="2400" dirty="0"/>
              <a:t>Tool Not Validated for Population </a:t>
            </a:r>
          </a:p>
        </p:txBody>
      </p:sp>
      <p:sp>
        <p:nvSpPr>
          <p:cNvPr id="3" name="Slide Number Placeholder 2">
            <a:extLst>
              <a:ext uri="{FF2B5EF4-FFF2-40B4-BE49-F238E27FC236}">
                <a16:creationId xmlns:a16="http://schemas.microsoft.com/office/drawing/2014/main" id="{A828FDB9-1AFC-EFD5-0555-3D141D6021D4}"/>
              </a:ext>
            </a:extLst>
          </p:cNvPr>
          <p:cNvSpPr>
            <a:spLocks noGrp="1"/>
          </p:cNvSpPr>
          <p:nvPr>
            <p:ph type="sldNum" sz="quarter" idx="11"/>
          </p:nvPr>
        </p:nvSpPr>
        <p:spPr/>
        <p:txBody>
          <a:bodyPr/>
          <a:lstStyle/>
          <a:p>
            <a:fld id="{77E68ECE-59D7-452D-8595-BBB947F3BD2D}" type="slidenum">
              <a:rPr lang="en-US" smtClean="0"/>
              <a:pPr/>
              <a:t>48</a:t>
            </a:fld>
            <a:endParaRPr lang="en-US" dirty="0"/>
          </a:p>
        </p:txBody>
      </p:sp>
      <p:sp>
        <p:nvSpPr>
          <p:cNvPr id="4" name="Text Placeholder 3">
            <a:extLst>
              <a:ext uri="{FF2B5EF4-FFF2-40B4-BE49-F238E27FC236}">
                <a16:creationId xmlns:a16="http://schemas.microsoft.com/office/drawing/2014/main" id="{FA6343A3-EBD2-5440-D0D8-8552C71273D1}"/>
              </a:ext>
            </a:extLst>
          </p:cNvPr>
          <p:cNvSpPr>
            <a:spLocks noGrp="1"/>
          </p:cNvSpPr>
          <p:nvPr>
            <p:ph type="body" sz="quarter" idx="13"/>
          </p:nvPr>
        </p:nvSpPr>
        <p:spPr>
          <a:xfrm>
            <a:off x="430213" y="1430338"/>
            <a:ext cx="7122880" cy="2987675"/>
          </a:xfrm>
        </p:spPr>
        <p:txBody>
          <a:bodyPr/>
          <a:lstStyle/>
          <a:p>
            <a:pPr>
              <a:spcBef>
                <a:spcPts val="0"/>
              </a:spcBef>
              <a:spcAft>
                <a:spcPts val="0"/>
              </a:spcAft>
            </a:pPr>
            <a:r>
              <a:rPr lang="en-US" dirty="0"/>
              <a:t> My own research: webcam based eye-tracking in elderly population</a:t>
            </a:r>
          </a:p>
          <a:p>
            <a:pPr marL="285750" indent="-285750">
              <a:spcBef>
                <a:spcPts val="0"/>
              </a:spcBef>
              <a:spcAft>
                <a:spcPts val="0"/>
              </a:spcAft>
              <a:buFont typeface="Arial" panose="020B0604020202020204" pitchFamily="34" charset="0"/>
              <a:buChar char="•"/>
            </a:pPr>
            <a:r>
              <a:rPr lang="en-US" b="0" dirty="0"/>
              <a:t>Cognitive assessment tool that involves eye-tracking (REB approved)</a:t>
            </a:r>
          </a:p>
          <a:p>
            <a:pPr marL="285750" indent="-285750">
              <a:spcBef>
                <a:spcPts val="0"/>
              </a:spcBef>
              <a:spcAft>
                <a:spcPts val="0"/>
              </a:spcAft>
              <a:buFont typeface="Arial" panose="020B0604020202020204" pitchFamily="34" charset="0"/>
              <a:buChar char="•"/>
            </a:pPr>
            <a:r>
              <a:rPr lang="en-US" b="0" dirty="0"/>
              <a:t>Using </a:t>
            </a:r>
            <a:r>
              <a:rPr lang="en-US" dirty="0"/>
              <a:t>a third-party AI model </a:t>
            </a:r>
            <a:r>
              <a:rPr lang="en-US" b="0" dirty="0"/>
              <a:t>for the eye-tracking</a:t>
            </a:r>
          </a:p>
          <a:p>
            <a:pPr marL="285750" indent="-285750">
              <a:spcBef>
                <a:spcPts val="0"/>
              </a:spcBef>
              <a:spcAft>
                <a:spcPts val="0"/>
              </a:spcAft>
              <a:buFont typeface="Arial" panose="020B0604020202020204" pitchFamily="34" charset="0"/>
              <a:buChar char="•"/>
            </a:pPr>
            <a:r>
              <a:rPr lang="en-US" b="0" dirty="0"/>
              <a:t>Worked great .. until tested with older adults! </a:t>
            </a:r>
          </a:p>
          <a:p>
            <a:pPr marL="285750" indent="-285750">
              <a:spcBef>
                <a:spcPts val="0"/>
              </a:spcBef>
              <a:spcAft>
                <a:spcPts val="0"/>
              </a:spcAft>
              <a:buFont typeface="Arial" panose="020B0604020202020204" pitchFamily="34" charset="0"/>
              <a:buChar char="•"/>
            </a:pPr>
            <a:r>
              <a:rPr lang="en-US" b="0" dirty="0"/>
              <a:t>Turns out oldest person in the training data was </a:t>
            </a:r>
            <a:r>
              <a:rPr lang="en-US" dirty="0"/>
              <a:t>41 years old</a:t>
            </a:r>
          </a:p>
          <a:p>
            <a:pPr marL="285750" indent="-285750">
              <a:spcBef>
                <a:spcPts val="0"/>
              </a:spcBef>
              <a:spcAft>
                <a:spcPts val="0"/>
              </a:spcAft>
              <a:buFont typeface="Arial" panose="020B0604020202020204" pitchFamily="34" charset="0"/>
              <a:buChar char="•"/>
            </a:pPr>
            <a:r>
              <a:rPr lang="en-US" b="0" dirty="0"/>
              <a:t>Fortunately: our team has the AI expertise to implement personalized re-training </a:t>
            </a:r>
          </a:p>
        </p:txBody>
      </p:sp>
      <p:sp>
        <p:nvSpPr>
          <p:cNvPr id="5" name="Footer Placeholder 4">
            <a:extLst>
              <a:ext uri="{FF2B5EF4-FFF2-40B4-BE49-F238E27FC236}">
                <a16:creationId xmlns:a16="http://schemas.microsoft.com/office/drawing/2014/main" id="{E9D9CF76-F0FF-33E2-0426-DE85E5073F72}"/>
              </a:ext>
            </a:extLst>
          </p:cNvPr>
          <p:cNvSpPr>
            <a:spLocks noGrp="1"/>
          </p:cNvSpPr>
          <p:nvPr>
            <p:ph type="ftr" sz="quarter" idx="14"/>
          </p:nvPr>
        </p:nvSpPr>
        <p:spPr/>
        <p:txBody>
          <a:bodyPr/>
          <a:lstStyle/>
          <a:p>
            <a:r>
              <a:rPr lang="en-US" dirty="0"/>
              <a:t>NATIONAL RESEARCH COUNCIL CANADA</a:t>
            </a:r>
          </a:p>
        </p:txBody>
      </p:sp>
      <p:pic>
        <p:nvPicPr>
          <p:cNvPr id="6" name="Picture 5">
            <a:extLst>
              <a:ext uri="{FF2B5EF4-FFF2-40B4-BE49-F238E27FC236}">
                <a16:creationId xmlns:a16="http://schemas.microsoft.com/office/drawing/2014/main" id="{C8AECF31-7E85-DFB2-027C-5BFD5768BA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937" t="19632" r="20515" b="20362"/>
          <a:stretch/>
        </p:blipFill>
        <p:spPr>
          <a:xfrm>
            <a:off x="4489099" y="3186020"/>
            <a:ext cx="2059259" cy="1652534"/>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5DBDDB89-1228-010F-F189-FE8F855FE521}"/>
              </a:ext>
            </a:extLst>
          </p:cNvPr>
          <p:cNvSpPr txBox="1"/>
          <p:nvPr/>
        </p:nvSpPr>
        <p:spPr>
          <a:xfrm>
            <a:off x="4548573" y="3351724"/>
            <a:ext cx="2059259" cy="1384995"/>
          </a:xfrm>
          <a:prstGeom prst="rect">
            <a:avLst/>
          </a:prstGeom>
          <a:noFill/>
        </p:spPr>
        <p:txBody>
          <a:bodyPr wrap="square" rtlCol="0">
            <a:spAutoFit/>
          </a:bodyPr>
          <a:lstStyle/>
          <a:p>
            <a:r>
              <a:rPr lang="en-US" sz="1400" dirty="0">
                <a:latin typeface="Bradley Hand" pitchFamily="2" charset="77"/>
              </a:rPr>
              <a:t>Has the AI model been validated on the population of interest?</a:t>
            </a:r>
          </a:p>
          <a:p>
            <a:endParaRPr lang="en-US" sz="1400" dirty="0">
              <a:latin typeface="Bradley Hand" pitchFamily="2" charset="77"/>
            </a:endParaRPr>
          </a:p>
          <a:p>
            <a:r>
              <a:rPr lang="en-US" sz="1400" dirty="0">
                <a:latin typeface="Bradley Hand" pitchFamily="2" charset="77"/>
              </a:rPr>
              <a:t>If not, can the research team adapt/retrain?</a:t>
            </a:r>
          </a:p>
        </p:txBody>
      </p:sp>
    </p:spTree>
    <p:extLst>
      <p:ext uri="{BB962C8B-B14F-4D97-AF65-F5344CB8AC3E}">
        <p14:creationId xmlns:p14="http://schemas.microsoft.com/office/powerpoint/2010/main" val="95005528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6263E-AE09-42FE-8BCC-2F27170A225F}"/>
              </a:ext>
            </a:extLst>
          </p:cNvPr>
          <p:cNvSpPr>
            <a:spLocks noGrp="1"/>
          </p:cNvSpPr>
          <p:nvPr>
            <p:ph type="title"/>
          </p:nvPr>
        </p:nvSpPr>
        <p:spPr>
          <a:xfrm>
            <a:off x="382494" y="2282785"/>
            <a:ext cx="6519957" cy="1458259"/>
          </a:xfrm>
        </p:spPr>
        <p:txBody>
          <a:bodyPr/>
          <a:lstStyle/>
          <a:p>
            <a:r>
              <a:rPr lang="en-CA" dirty="0"/>
              <a:t> 3 example approaches:</a:t>
            </a:r>
            <a:br>
              <a:rPr lang="en-CA" dirty="0"/>
            </a:br>
            <a:r>
              <a:rPr lang="en-CA" b="0" dirty="0"/>
              <a:t>AI Ethics/ responsible AI Frameworks &amp; Principles</a:t>
            </a:r>
          </a:p>
        </p:txBody>
      </p:sp>
      <p:sp>
        <p:nvSpPr>
          <p:cNvPr id="3" name="Slide Number Placeholder 2">
            <a:extLst>
              <a:ext uri="{FF2B5EF4-FFF2-40B4-BE49-F238E27FC236}">
                <a16:creationId xmlns:a16="http://schemas.microsoft.com/office/drawing/2014/main" id="{C6F94401-6E04-430E-96FD-ECDB3BCFDFEB}"/>
              </a:ext>
            </a:extLst>
          </p:cNvPr>
          <p:cNvSpPr>
            <a:spLocks noGrp="1"/>
          </p:cNvSpPr>
          <p:nvPr>
            <p:ph type="sldNum" sz="quarter" idx="12"/>
          </p:nvPr>
        </p:nvSpPr>
        <p:spPr/>
        <p:txBody>
          <a:bodyPr/>
          <a:lstStyle/>
          <a:p>
            <a:fld id="{77E68ECE-59D7-452D-8595-BBB947F3BD2D}" type="slidenum">
              <a:rPr lang="en-US" smtClean="0">
                <a:solidFill>
                  <a:srgbClr val="FFFFFF"/>
                </a:solidFill>
              </a:rPr>
              <a:pPr/>
              <a:t>4</a:t>
            </a:fld>
            <a:endParaRPr lang="en-US" dirty="0">
              <a:solidFill>
                <a:srgbClr val="FFFFFF"/>
              </a:solidFill>
            </a:endParaRPr>
          </a:p>
        </p:txBody>
      </p:sp>
    </p:spTree>
    <p:extLst>
      <p:ext uri="{BB962C8B-B14F-4D97-AF65-F5344CB8AC3E}">
        <p14:creationId xmlns:p14="http://schemas.microsoft.com/office/powerpoint/2010/main" val="145869081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3070F-A66F-EB94-0246-7B089509D558}"/>
              </a:ext>
            </a:extLst>
          </p:cNvPr>
          <p:cNvSpPr>
            <a:spLocks noGrp="1"/>
          </p:cNvSpPr>
          <p:nvPr>
            <p:ph type="title"/>
          </p:nvPr>
        </p:nvSpPr>
        <p:spPr/>
        <p:txBody>
          <a:bodyPr/>
          <a:lstStyle/>
          <a:p>
            <a:r>
              <a:rPr lang="en-US" dirty="0"/>
              <a:t>Future Considerations</a:t>
            </a:r>
          </a:p>
        </p:txBody>
      </p:sp>
      <p:sp>
        <p:nvSpPr>
          <p:cNvPr id="3" name="Slide Number Placeholder 2">
            <a:extLst>
              <a:ext uri="{FF2B5EF4-FFF2-40B4-BE49-F238E27FC236}">
                <a16:creationId xmlns:a16="http://schemas.microsoft.com/office/drawing/2014/main" id="{63B1FFF5-4654-981B-0206-54293376DED1}"/>
              </a:ext>
            </a:extLst>
          </p:cNvPr>
          <p:cNvSpPr>
            <a:spLocks noGrp="1"/>
          </p:cNvSpPr>
          <p:nvPr>
            <p:ph type="sldNum" sz="quarter" idx="11"/>
          </p:nvPr>
        </p:nvSpPr>
        <p:spPr/>
        <p:txBody>
          <a:bodyPr/>
          <a:lstStyle/>
          <a:p>
            <a:fld id="{77E68ECE-59D7-452D-8595-BBB947F3BD2D}" type="slidenum">
              <a:rPr lang="en-US" smtClean="0"/>
              <a:pPr/>
              <a:t>49</a:t>
            </a:fld>
            <a:endParaRPr lang="en-US" dirty="0"/>
          </a:p>
        </p:txBody>
      </p:sp>
      <p:sp>
        <p:nvSpPr>
          <p:cNvPr id="4" name="Text Placeholder 3">
            <a:extLst>
              <a:ext uri="{FF2B5EF4-FFF2-40B4-BE49-F238E27FC236}">
                <a16:creationId xmlns:a16="http://schemas.microsoft.com/office/drawing/2014/main" id="{729F4C35-88AA-FB98-44E4-B793D9CB0BE5}"/>
              </a:ext>
            </a:extLst>
          </p:cNvPr>
          <p:cNvSpPr>
            <a:spLocks noGrp="1"/>
          </p:cNvSpPr>
          <p:nvPr>
            <p:ph type="body" sz="quarter" idx="13"/>
          </p:nvPr>
        </p:nvSpPr>
        <p:spPr>
          <a:xfrm>
            <a:off x="430213" y="1430338"/>
            <a:ext cx="7212089" cy="2987675"/>
          </a:xfrm>
        </p:spPr>
        <p:txBody>
          <a:bodyPr/>
          <a:lstStyle/>
          <a:p>
            <a:r>
              <a:rPr lang="en-US" dirty="0"/>
              <a:t>Most academic AI research is not reviewed by REB </a:t>
            </a:r>
          </a:p>
          <a:p>
            <a:r>
              <a:rPr lang="en-US" dirty="0"/>
              <a:t>Many societal concerns about AI are not under the mandate of REB</a:t>
            </a:r>
          </a:p>
          <a:p>
            <a:r>
              <a:rPr lang="en-US" b="0" dirty="0">
                <a:solidFill>
                  <a:schemeClr val="accent2"/>
                </a:solidFill>
              </a:rPr>
              <a:t>“[There is] a large gap between the relevant concerns that follow from AI research and those that fall under the purview of IRBs. Issues like </a:t>
            </a:r>
            <a:r>
              <a:rPr lang="en-US" dirty="0">
                <a:solidFill>
                  <a:schemeClr val="accent2"/>
                </a:solidFill>
              </a:rPr>
              <a:t>dual use of data</a:t>
            </a:r>
            <a:r>
              <a:rPr lang="en-US" b="0" dirty="0">
                <a:solidFill>
                  <a:schemeClr val="accent2"/>
                </a:solidFill>
              </a:rPr>
              <a:t>, </a:t>
            </a:r>
            <a:r>
              <a:rPr lang="en-US" dirty="0">
                <a:solidFill>
                  <a:schemeClr val="accent2"/>
                </a:solidFill>
              </a:rPr>
              <a:t>worker displacement, unrepresentative training data</a:t>
            </a:r>
            <a:r>
              <a:rPr lang="en-US" b="0" dirty="0">
                <a:solidFill>
                  <a:schemeClr val="accent2"/>
                </a:solidFill>
              </a:rPr>
              <a:t> and </a:t>
            </a:r>
            <a:r>
              <a:rPr lang="en-US" dirty="0">
                <a:solidFill>
                  <a:schemeClr val="accent2"/>
                </a:solidFill>
              </a:rPr>
              <a:t>excluding stakeholders </a:t>
            </a:r>
            <a:r>
              <a:rPr lang="en-US" b="0" dirty="0">
                <a:solidFill>
                  <a:schemeClr val="accent2"/>
                </a:solidFill>
              </a:rPr>
              <a:t>from project design and deployment remain unreviewed and often unmitigated.” [Waeiss, 2023]</a:t>
            </a:r>
          </a:p>
          <a:p>
            <a:endParaRPr lang="en-US" dirty="0"/>
          </a:p>
        </p:txBody>
      </p:sp>
      <p:sp>
        <p:nvSpPr>
          <p:cNvPr id="5" name="Footer Placeholder 4">
            <a:extLst>
              <a:ext uri="{FF2B5EF4-FFF2-40B4-BE49-F238E27FC236}">
                <a16:creationId xmlns:a16="http://schemas.microsoft.com/office/drawing/2014/main" id="{76601C08-C78A-71D1-D57B-A223E26A46DD}"/>
              </a:ext>
            </a:extLst>
          </p:cNvPr>
          <p:cNvSpPr>
            <a:spLocks noGrp="1"/>
          </p:cNvSpPr>
          <p:nvPr>
            <p:ph type="ftr" sz="quarter" idx="14"/>
          </p:nvPr>
        </p:nvSpPr>
        <p:spPr/>
        <p:txBody>
          <a:bodyPr/>
          <a:lstStyle/>
          <a:p>
            <a:r>
              <a:rPr lang="en-US" dirty="0"/>
              <a:t>NATIONAL RESEARCH COUNCIL CANADA</a:t>
            </a:r>
          </a:p>
        </p:txBody>
      </p:sp>
      <p:sp>
        <p:nvSpPr>
          <p:cNvPr id="6" name="TextBox 5">
            <a:extLst>
              <a:ext uri="{FF2B5EF4-FFF2-40B4-BE49-F238E27FC236}">
                <a16:creationId xmlns:a16="http://schemas.microsoft.com/office/drawing/2014/main" id="{973B3DDD-6DA4-7BA8-C5BB-8902FA463404}"/>
              </a:ext>
            </a:extLst>
          </p:cNvPr>
          <p:cNvSpPr txBox="1"/>
          <p:nvPr/>
        </p:nvSpPr>
        <p:spPr>
          <a:xfrm>
            <a:off x="325948" y="4521042"/>
            <a:ext cx="4655442" cy="246221"/>
          </a:xfrm>
          <a:prstGeom prst="rect">
            <a:avLst/>
          </a:prstGeom>
          <a:noFill/>
        </p:spPr>
        <p:txBody>
          <a:bodyPr wrap="none" rtlCol="0">
            <a:spAutoFit/>
          </a:bodyPr>
          <a:lstStyle/>
          <a:p>
            <a:r>
              <a:rPr lang="en-US" sz="1000" dirty="0">
                <a:solidFill>
                  <a:schemeClr val="tx1">
                    <a:lumMod val="50000"/>
                    <a:lumOff val="50000"/>
                  </a:schemeClr>
                </a:solidFill>
              </a:rPr>
              <a:t>https://www.adalovelaceinstitute.org/blog/ai-research-ethics-collective-problem/</a:t>
            </a:r>
          </a:p>
        </p:txBody>
      </p:sp>
    </p:spTree>
    <p:extLst>
      <p:ext uri="{BB962C8B-B14F-4D97-AF65-F5344CB8AC3E}">
        <p14:creationId xmlns:p14="http://schemas.microsoft.com/office/powerpoint/2010/main" val="385248957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14F17FC-A1B6-3D44-8F1C-74E631B4B896}"/>
              </a:ext>
            </a:extLst>
          </p:cNvPr>
          <p:cNvSpPr>
            <a:spLocks noGrp="1"/>
          </p:cNvSpPr>
          <p:nvPr>
            <p:ph type="subTitle" idx="1"/>
          </p:nvPr>
        </p:nvSpPr>
        <p:spPr>
          <a:xfrm>
            <a:off x="434975" y="2231057"/>
            <a:ext cx="5179343" cy="1314450"/>
          </a:xfrm>
        </p:spPr>
        <p:txBody>
          <a:bodyPr/>
          <a:lstStyle/>
          <a:p>
            <a:endParaRPr lang="en-US" sz="1800" b="1" dirty="0"/>
          </a:p>
          <a:p>
            <a:r>
              <a:rPr lang="en-US" sz="2400" b="1" dirty="0"/>
              <a:t>Thank you</a:t>
            </a:r>
          </a:p>
          <a:p>
            <a:r>
              <a:rPr lang="en-US" sz="1800" b="1" dirty="0"/>
              <a:t>kathleen.fraser@nrc-cnrc.gc.ca</a:t>
            </a:r>
          </a:p>
        </p:txBody>
      </p:sp>
    </p:spTree>
    <p:extLst>
      <p:ext uri="{BB962C8B-B14F-4D97-AF65-F5344CB8AC3E}">
        <p14:creationId xmlns:p14="http://schemas.microsoft.com/office/powerpoint/2010/main" val="4138938371"/>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E0E33-581A-1802-2B00-E9D6E7D34F73}"/>
              </a:ext>
            </a:extLst>
          </p:cNvPr>
          <p:cNvSpPr>
            <a:spLocks noGrp="1"/>
          </p:cNvSpPr>
          <p:nvPr>
            <p:ph type="title"/>
          </p:nvPr>
        </p:nvSpPr>
        <p:spPr/>
        <p:txBody>
          <a:bodyPr/>
          <a:lstStyle/>
          <a:p>
            <a:r>
              <a:rPr lang="en-US" dirty="0"/>
              <a:t>Example: long-term consequences of the research</a:t>
            </a:r>
          </a:p>
        </p:txBody>
      </p:sp>
      <p:sp>
        <p:nvSpPr>
          <p:cNvPr id="3" name="Slide Number Placeholder 2">
            <a:extLst>
              <a:ext uri="{FF2B5EF4-FFF2-40B4-BE49-F238E27FC236}">
                <a16:creationId xmlns:a16="http://schemas.microsoft.com/office/drawing/2014/main" id="{CF245FA0-624D-68D9-2438-DCB90C6F2BCA}"/>
              </a:ext>
            </a:extLst>
          </p:cNvPr>
          <p:cNvSpPr>
            <a:spLocks noGrp="1"/>
          </p:cNvSpPr>
          <p:nvPr>
            <p:ph type="sldNum" sz="quarter" idx="11"/>
          </p:nvPr>
        </p:nvSpPr>
        <p:spPr/>
        <p:txBody>
          <a:bodyPr/>
          <a:lstStyle/>
          <a:p>
            <a:fld id="{77E68ECE-59D7-452D-8595-BBB947F3BD2D}" type="slidenum">
              <a:rPr lang="en-US" smtClean="0"/>
              <a:pPr/>
              <a:t>51</a:t>
            </a:fld>
            <a:endParaRPr lang="en-US" dirty="0"/>
          </a:p>
        </p:txBody>
      </p:sp>
      <p:sp>
        <p:nvSpPr>
          <p:cNvPr id="5" name="Footer Placeholder 4">
            <a:extLst>
              <a:ext uri="{FF2B5EF4-FFF2-40B4-BE49-F238E27FC236}">
                <a16:creationId xmlns:a16="http://schemas.microsoft.com/office/drawing/2014/main" id="{AEEB18AF-CDD7-4738-D77A-9AA171F1F4DE}"/>
              </a:ext>
            </a:extLst>
          </p:cNvPr>
          <p:cNvSpPr>
            <a:spLocks noGrp="1"/>
          </p:cNvSpPr>
          <p:nvPr>
            <p:ph type="ftr" sz="quarter" idx="13"/>
          </p:nvPr>
        </p:nvSpPr>
        <p:spPr/>
        <p:txBody>
          <a:bodyPr/>
          <a:lstStyle/>
          <a:p>
            <a:r>
              <a:rPr lang="en-US" dirty="0"/>
              <a:t>NATIONAL RESEARCH COUNCIL CANADA</a:t>
            </a:r>
          </a:p>
        </p:txBody>
      </p:sp>
      <p:pic>
        <p:nvPicPr>
          <p:cNvPr id="9" name="Picture 8">
            <a:extLst>
              <a:ext uri="{FF2B5EF4-FFF2-40B4-BE49-F238E27FC236}">
                <a16:creationId xmlns:a16="http://schemas.microsoft.com/office/drawing/2014/main" id="{9244778A-94E2-4F5F-D66A-A293DE639F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948" y="1895243"/>
            <a:ext cx="3258677" cy="1717752"/>
          </a:xfrm>
          <a:prstGeom prst="rect">
            <a:avLst/>
          </a:prstGeom>
          <a:ln>
            <a:solidFill>
              <a:schemeClr val="accent1">
                <a:lumMod val="75000"/>
              </a:schemeClr>
            </a:solidFill>
          </a:ln>
        </p:spPr>
      </p:pic>
      <p:pic>
        <p:nvPicPr>
          <p:cNvPr id="8" name="Picture 7">
            <a:extLst>
              <a:ext uri="{FF2B5EF4-FFF2-40B4-BE49-F238E27FC236}">
                <a16:creationId xmlns:a16="http://schemas.microsoft.com/office/drawing/2014/main" id="{4FB97F0C-3A55-219B-E6C4-2F14C44982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4012" y="1495888"/>
            <a:ext cx="2676451" cy="3391254"/>
          </a:xfrm>
          <a:prstGeom prst="rect">
            <a:avLst/>
          </a:prstGeom>
          <a:ln>
            <a:solidFill>
              <a:schemeClr val="accent1">
                <a:lumMod val="75000"/>
              </a:schemeClr>
            </a:solidFill>
          </a:ln>
        </p:spPr>
      </p:pic>
      <p:sp>
        <p:nvSpPr>
          <p:cNvPr id="11" name="Right Arrow 10">
            <a:extLst>
              <a:ext uri="{FF2B5EF4-FFF2-40B4-BE49-F238E27FC236}">
                <a16:creationId xmlns:a16="http://schemas.microsoft.com/office/drawing/2014/main" id="{15379D7A-1736-472E-BE31-3D82B2258AA3}"/>
              </a:ext>
            </a:extLst>
          </p:cNvPr>
          <p:cNvSpPr/>
          <p:nvPr/>
        </p:nvSpPr>
        <p:spPr>
          <a:xfrm>
            <a:off x="3724507" y="2438400"/>
            <a:ext cx="1546303" cy="753115"/>
          </a:xfrm>
          <a:custGeom>
            <a:avLst/>
            <a:gdLst>
              <a:gd name="connsiteX0" fmla="*/ 0 w 1546303"/>
              <a:gd name="connsiteY0" fmla="*/ 188279 h 753115"/>
              <a:gd name="connsiteX1" fmla="*/ 596570 w 1546303"/>
              <a:gd name="connsiteY1" fmla="*/ 188279 h 753115"/>
              <a:gd name="connsiteX2" fmla="*/ 1169746 w 1546303"/>
              <a:gd name="connsiteY2" fmla="*/ 188279 h 753115"/>
              <a:gd name="connsiteX3" fmla="*/ 1169746 w 1546303"/>
              <a:gd name="connsiteY3" fmla="*/ 0 h 753115"/>
              <a:gd name="connsiteX4" fmla="*/ 1546303 w 1546303"/>
              <a:gd name="connsiteY4" fmla="*/ 376558 h 753115"/>
              <a:gd name="connsiteX5" fmla="*/ 1169746 w 1546303"/>
              <a:gd name="connsiteY5" fmla="*/ 753115 h 753115"/>
              <a:gd name="connsiteX6" fmla="*/ 1169746 w 1546303"/>
              <a:gd name="connsiteY6" fmla="*/ 564836 h 753115"/>
              <a:gd name="connsiteX7" fmla="*/ 584873 w 1546303"/>
              <a:gd name="connsiteY7" fmla="*/ 564836 h 753115"/>
              <a:gd name="connsiteX8" fmla="*/ 0 w 1546303"/>
              <a:gd name="connsiteY8" fmla="*/ 564836 h 753115"/>
              <a:gd name="connsiteX9" fmla="*/ 0 w 1546303"/>
              <a:gd name="connsiteY9" fmla="*/ 188279 h 75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6303" h="753115" fill="none" extrusionOk="0">
                <a:moveTo>
                  <a:pt x="0" y="188279"/>
                </a:moveTo>
                <a:cubicBezTo>
                  <a:pt x="229003" y="167218"/>
                  <a:pt x="304673" y="234594"/>
                  <a:pt x="596570" y="188279"/>
                </a:cubicBezTo>
                <a:cubicBezTo>
                  <a:pt x="888467" y="141964"/>
                  <a:pt x="1011019" y="243832"/>
                  <a:pt x="1169746" y="188279"/>
                </a:cubicBezTo>
                <a:cubicBezTo>
                  <a:pt x="1160192" y="125759"/>
                  <a:pt x="1176377" y="38422"/>
                  <a:pt x="1169746" y="0"/>
                </a:cubicBezTo>
                <a:cubicBezTo>
                  <a:pt x="1261906" y="72940"/>
                  <a:pt x="1332555" y="241958"/>
                  <a:pt x="1546303" y="376558"/>
                </a:cubicBezTo>
                <a:cubicBezTo>
                  <a:pt x="1417798" y="518443"/>
                  <a:pt x="1314623" y="573838"/>
                  <a:pt x="1169746" y="753115"/>
                </a:cubicBezTo>
                <a:cubicBezTo>
                  <a:pt x="1163712" y="680930"/>
                  <a:pt x="1179786" y="634480"/>
                  <a:pt x="1169746" y="564836"/>
                </a:cubicBezTo>
                <a:cubicBezTo>
                  <a:pt x="945111" y="567946"/>
                  <a:pt x="851688" y="541533"/>
                  <a:pt x="584873" y="564836"/>
                </a:cubicBezTo>
                <a:cubicBezTo>
                  <a:pt x="318058" y="588139"/>
                  <a:pt x="214348" y="549287"/>
                  <a:pt x="0" y="564836"/>
                </a:cubicBezTo>
                <a:cubicBezTo>
                  <a:pt x="-11270" y="421574"/>
                  <a:pt x="39130" y="327438"/>
                  <a:pt x="0" y="188279"/>
                </a:cubicBezTo>
                <a:close/>
              </a:path>
              <a:path w="1546303" h="753115" stroke="0" extrusionOk="0">
                <a:moveTo>
                  <a:pt x="0" y="188279"/>
                </a:moveTo>
                <a:cubicBezTo>
                  <a:pt x="166507" y="125824"/>
                  <a:pt x="375388" y="211420"/>
                  <a:pt x="573176" y="188279"/>
                </a:cubicBezTo>
                <a:cubicBezTo>
                  <a:pt x="770964" y="165138"/>
                  <a:pt x="999756" y="193818"/>
                  <a:pt x="1169746" y="188279"/>
                </a:cubicBezTo>
                <a:cubicBezTo>
                  <a:pt x="1166082" y="114108"/>
                  <a:pt x="1172654" y="87490"/>
                  <a:pt x="1169746" y="0"/>
                </a:cubicBezTo>
                <a:cubicBezTo>
                  <a:pt x="1328697" y="70074"/>
                  <a:pt x="1411395" y="282779"/>
                  <a:pt x="1546303" y="376558"/>
                </a:cubicBezTo>
                <a:cubicBezTo>
                  <a:pt x="1412228" y="537166"/>
                  <a:pt x="1272934" y="626292"/>
                  <a:pt x="1169746" y="753115"/>
                </a:cubicBezTo>
                <a:cubicBezTo>
                  <a:pt x="1168735" y="685651"/>
                  <a:pt x="1187325" y="642519"/>
                  <a:pt x="1169746" y="564836"/>
                </a:cubicBezTo>
                <a:cubicBezTo>
                  <a:pt x="965731" y="603837"/>
                  <a:pt x="746326" y="554642"/>
                  <a:pt x="608268" y="564836"/>
                </a:cubicBezTo>
                <a:cubicBezTo>
                  <a:pt x="470210" y="575030"/>
                  <a:pt x="187112" y="549164"/>
                  <a:pt x="0" y="564836"/>
                </a:cubicBezTo>
                <a:cubicBezTo>
                  <a:pt x="-8491" y="406421"/>
                  <a:pt x="25811" y="310269"/>
                  <a:pt x="0" y="188279"/>
                </a:cubicBezTo>
                <a:close/>
              </a:path>
            </a:pathLst>
          </a:custGeom>
          <a:ln>
            <a:extLst>
              <a:ext uri="{C807C97D-BFC1-408E-A445-0C87EB9F89A2}">
                <ask:lineSketchStyleProps xmlns:ask="http://schemas.microsoft.com/office/drawing/2018/sketchyshapes" sd="1219033472">
                  <a:prstGeom prst="rightArrow">
                    <a:avLst/>
                  </a:prstGeom>
                  <ask:type>
                    <ask:lineSketchScribble/>
                  </ask:type>
                </ask:lineSketchStyleProps>
              </a:ext>
            </a:extLst>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5374A59-8471-E9AE-73C9-28F5C25687C9}"/>
              </a:ext>
            </a:extLst>
          </p:cNvPr>
          <p:cNvSpPr txBox="1"/>
          <p:nvPr/>
        </p:nvSpPr>
        <p:spPr>
          <a:xfrm>
            <a:off x="3563980" y="2164065"/>
            <a:ext cx="697627" cy="369332"/>
          </a:xfrm>
          <a:prstGeom prst="rect">
            <a:avLst/>
          </a:prstGeom>
          <a:noFill/>
        </p:spPr>
        <p:txBody>
          <a:bodyPr wrap="none" rtlCol="0">
            <a:spAutoFit/>
          </a:bodyPr>
          <a:lstStyle/>
          <a:p>
            <a:r>
              <a:rPr lang="en-US" dirty="0">
                <a:solidFill>
                  <a:schemeClr val="tx2"/>
                </a:solidFill>
              </a:rPr>
              <a:t>2018</a:t>
            </a:r>
          </a:p>
        </p:txBody>
      </p:sp>
      <p:sp>
        <p:nvSpPr>
          <p:cNvPr id="13" name="TextBox 12">
            <a:extLst>
              <a:ext uri="{FF2B5EF4-FFF2-40B4-BE49-F238E27FC236}">
                <a16:creationId xmlns:a16="http://schemas.microsoft.com/office/drawing/2014/main" id="{E822359E-291E-6B51-A57D-E15C8FA321E1}"/>
              </a:ext>
            </a:extLst>
          </p:cNvPr>
          <p:cNvSpPr txBox="1"/>
          <p:nvPr/>
        </p:nvSpPr>
        <p:spPr>
          <a:xfrm>
            <a:off x="4614784" y="3243663"/>
            <a:ext cx="697627" cy="369332"/>
          </a:xfrm>
          <a:prstGeom prst="rect">
            <a:avLst/>
          </a:prstGeom>
          <a:noFill/>
        </p:spPr>
        <p:txBody>
          <a:bodyPr wrap="none" rtlCol="0">
            <a:spAutoFit/>
          </a:bodyPr>
          <a:lstStyle/>
          <a:p>
            <a:r>
              <a:rPr lang="en-US" dirty="0">
                <a:solidFill>
                  <a:schemeClr val="tx2"/>
                </a:solidFill>
              </a:rPr>
              <a:t>2023</a:t>
            </a:r>
          </a:p>
        </p:txBody>
      </p:sp>
    </p:spTree>
    <p:extLst>
      <p:ext uri="{BB962C8B-B14F-4D97-AF65-F5344CB8AC3E}">
        <p14:creationId xmlns:p14="http://schemas.microsoft.com/office/powerpoint/2010/main" val="440668196"/>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E0E33-581A-1802-2B00-E9D6E7D34F73}"/>
              </a:ext>
            </a:extLst>
          </p:cNvPr>
          <p:cNvSpPr>
            <a:spLocks noGrp="1"/>
          </p:cNvSpPr>
          <p:nvPr>
            <p:ph type="title"/>
          </p:nvPr>
        </p:nvSpPr>
        <p:spPr/>
        <p:txBody>
          <a:bodyPr/>
          <a:lstStyle/>
          <a:p>
            <a:r>
              <a:rPr lang="en-US" dirty="0"/>
              <a:t>Example: long-term consequences of the research</a:t>
            </a:r>
          </a:p>
        </p:txBody>
      </p:sp>
      <p:sp>
        <p:nvSpPr>
          <p:cNvPr id="3" name="Slide Number Placeholder 2">
            <a:extLst>
              <a:ext uri="{FF2B5EF4-FFF2-40B4-BE49-F238E27FC236}">
                <a16:creationId xmlns:a16="http://schemas.microsoft.com/office/drawing/2014/main" id="{CF245FA0-624D-68D9-2438-DCB90C6F2BCA}"/>
              </a:ext>
            </a:extLst>
          </p:cNvPr>
          <p:cNvSpPr>
            <a:spLocks noGrp="1"/>
          </p:cNvSpPr>
          <p:nvPr>
            <p:ph type="sldNum" sz="quarter" idx="11"/>
          </p:nvPr>
        </p:nvSpPr>
        <p:spPr/>
        <p:txBody>
          <a:bodyPr/>
          <a:lstStyle/>
          <a:p>
            <a:fld id="{77E68ECE-59D7-452D-8595-BBB947F3BD2D}" type="slidenum">
              <a:rPr lang="en-US" smtClean="0"/>
              <a:pPr/>
              <a:t>52</a:t>
            </a:fld>
            <a:endParaRPr lang="en-US" dirty="0"/>
          </a:p>
        </p:txBody>
      </p:sp>
      <p:sp>
        <p:nvSpPr>
          <p:cNvPr id="5" name="Footer Placeholder 4">
            <a:extLst>
              <a:ext uri="{FF2B5EF4-FFF2-40B4-BE49-F238E27FC236}">
                <a16:creationId xmlns:a16="http://schemas.microsoft.com/office/drawing/2014/main" id="{AEEB18AF-CDD7-4738-D77A-9AA171F1F4DE}"/>
              </a:ext>
            </a:extLst>
          </p:cNvPr>
          <p:cNvSpPr>
            <a:spLocks noGrp="1"/>
          </p:cNvSpPr>
          <p:nvPr>
            <p:ph type="ftr" sz="quarter" idx="13"/>
          </p:nvPr>
        </p:nvSpPr>
        <p:spPr/>
        <p:txBody>
          <a:bodyPr/>
          <a:lstStyle/>
          <a:p>
            <a:r>
              <a:rPr lang="en-US" dirty="0"/>
              <a:t>NATIONAL RESEARCH COUNCIL CANADA</a:t>
            </a:r>
          </a:p>
        </p:txBody>
      </p:sp>
      <p:pic>
        <p:nvPicPr>
          <p:cNvPr id="7" name="Picture 6">
            <a:extLst>
              <a:ext uri="{FF2B5EF4-FFF2-40B4-BE49-F238E27FC236}">
                <a16:creationId xmlns:a16="http://schemas.microsoft.com/office/drawing/2014/main" id="{874EEE61-91DA-4B01-B235-E49D95857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948" y="1852550"/>
            <a:ext cx="3302819" cy="1656368"/>
          </a:xfrm>
          <a:prstGeom prst="rect">
            <a:avLst/>
          </a:prstGeom>
          <a:ln>
            <a:solidFill>
              <a:schemeClr val="accent1">
                <a:lumMod val="75000"/>
              </a:schemeClr>
            </a:solidFill>
          </a:ln>
        </p:spPr>
      </p:pic>
      <p:pic>
        <p:nvPicPr>
          <p:cNvPr id="8" name="Picture 7">
            <a:extLst>
              <a:ext uri="{FF2B5EF4-FFF2-40B4-BE49-F238E27FC236}">
                <a16:creationId xmlns:a16="http://schemas.microsoft.com/office/drawing/2014/main" id="{7D8EE715-8D8D-FE87-C3B5-023AB521CC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7239" y="1918475"/>
            <a:ext cx="2554026" cy="3180885"/>
          </a:xfrm>
          <a:prstGeom prst="rect">
            <a:avLst/>
          </a:prstGeom>
          <a:ln>
            <a:solidFill>
              <a:schemeClr val="accent1">
                <a:lumMod val="75000"/>
              </a:schemeClr>
            </a:solidFill>
          </a:ln>
        </p:spPr>
      </p:pic>
      <p:sp>
        <p:nvSpPr>
          <p:cNvPr id="10" name="Right Arrow 9">
            <a:extLst>
              <a:ext uri="{FF2B5EF4-FFF2-40B4-BE49-F238E27FC236}">
                <a16:creationId xmlns:a16="http://schemas.microsoft.com/office/drawing/2014/main" id="{6A4380CD-7740-3ACC-9210-88CB71150282}"/>
              </a:ext>
            </a:extLst>
          </p:cNvPr>
          <p:cNvSpPr/>
          <p:nvPr/>
        </p:nvSpPr>
        <p:spPr>
          <a:xfrm>
            <a:off x="3724507" y="2438400"/>
            <a:ext cx="1546303" cy="753115"/>
          </a:xfrm>
          <a:custGeom>
            <a:avLst/>
            <a:gdLst>
              <a:gd name="connsiteX0" fmla="*/ 0 w 1546303"/>
              <a:gd name="connsiteY0" fmla="*/ 188279 h 753115"/>
              <a:gd name="connsiteX1" fmla="*/ 596570 w 1546303"/>
              <a:gd name="connsiteY1" fmla="*/ 188279 h 753115"/>
              <a:gd name="connsiteX2" fmla="*/ 1169746 w 1546303"/>
              <a:gd name="connsiteY2" fmla="*/ 188279 h 753115"/>
              <a:gd name="connsiteX3" fmla="*/ 1169746 w 1546303"/>
              <a:gd name="connsiteY3" fmla="*/ 0 h 753115"/>
              <a:gd name="connsiteX4" fmla="*/ 1546303 w 1546303"/>
              <a:gd name="connsiteY4" fmla="*/ 376558 h 753115"/>
              <a:gd name="connsiteX5" fmla="*/ 1169746 w 1546303"/>
              <a:gd name="connsiteY5" fmla="*/ 753115 h 753115"/>
              <a:gd name="connsiteX6" fmla="*/ 1169746 w 1546303"/>
              <a:gd name="connsiteY6" fmla="*/ 564836 h 753115"/>
              <a:gd name="connsiteX7" fmla="*/ 584873 w 1546303"/>
              <a:gd name="connsiteY7" fmla="*/ 564836 h 753115"/>
              <a:gd name="connsiteX8" fmla="*/ 0 w 1546303"/>
              <a:gd name="connsiteY8" fmla="*/ 564836 h 753115"/>
              <a:gd name="connsiteX9" fmla="*/ 0 w 1546303"/>
              <a:gd name="connsiteY9" fmla="*/ 188279 h 75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6303" h="753115" fill="none" extrusionOk="0">
                <a:moveTo>
                  <a:pt x="0" y="188279"/>
                </a:moveTo>
                <a:cubicBezTo>
                  <a:pt x="229003" y="167218"/>
                  <a:pt x="304673" y="234594"/>
                  <a:pt x="596570" y="188279"/>
                </a:cubicBezTo>
                <a:cubicBezTo>
                  <a:pt x="888467" y="141964"/>
                  <a:pt x="1011019" y="243832"/>
                  <a:pt x="1169746" y="188279"/>
                </a:cubicBezTo>
                <a:cubicBezTo>
                  <a:pt x="1160192" y="125759"/>
                  <a:pt x="1176377" y="38422"/>
                  <a:pt x="1169746" y="0"/>
                </a:cubicBezTo>
                <a:cubicBezTo>
                  <a:pt x="1261906" y="72940"/>
                  <a:pt x="1332555" y="241958"/>
                  <a:pt x="1546303" y="376558"/>
                </a:cubicBezTo>
                <a:cubicBezTo>
                  <a:pt x="1417798" y="518443"/>
                  <a:pt x="1314623" y="573838"/>
                  <a:pt x="1169746" y="753115"/>
                </a:cubicBezTo>
                <a:cubicBezTo>
                  <a:pt x="1163712" y="680930"/>
                  <a:pt x="1179786" y="634480"/>
                  <a:pt x="1169746" y="564836"/>
                </a:cubicBezTo>
                <a:cubicBezTo>
                  <a:pt x="945111" y="567946"/>
                  <a:pt x="851688" y="541533"/>
                  <a:pt x="584873" y="564836"/>
                </a:cubicBezTo>
                <a:cubicBezTo>
                  <a:pt x="318058" y="588139"/>
                  <a:pt x="214348" y="549287"/>
                  <a:pt x="0" y="564836"/>
                </a:cubicBezTo>
                <a:cubicBezTo>
                  <a:pt x="-11270" y="421574"/>
                  <a:pt x="39130" y="327438"/>
                  <a:pt x="0" y="188279"/>
                </a:cubicBezTo>
                <a:close/>
              </a:path>
              <a:path w="1546303" h="753115" stroke="0" extrusionOk="0">
                <a:moveTo>
                  <a:pt x="0" y="188279"/>
                </a:moveTo>
                <a:cubicBezTo>
                  <a:pt x="166507" y="125824"/>
                  <a:pt x="375388" y="211420"/>
                  <a:pt x="573176" y="188279"/>
                </a:cubicBezTo>
                <a:cubicBezTo>
                  <a:pt x="770964" y="165138"/>
                  <a:pt x="999756" y="193818"/>
                  <a:pt x="1169746" y="188279"/>
                </a:cubicBezTo>
                <a:cubicBezTo>
                  <a:pt x="1166082" y="114108"/>
                  <a:pt x="1172654" y="87490"/>
                  <a:pt x="1169746" y="0"/>
                </a:cubicBezTo>
                <a:cubicBezTo>
                  <a:pt x="1328697" y="70074"/>
                  <a:pt x="1411395" y="282779"/>
                  <a:pt x="1546303" y="376558"/>
                </a:cubicBezTo>
                <a:cubicBezTo>
                  <a:pt x="1412228" y="537166"/>
                  <a:pt x="1272934" y="626292"/>
                  <a:pt x="1169746" y="753115"/>
                </a:cubicBezTo>
                <a:cubicBezTo>
                  <a:pt x="1168735" y="685651"/>
                  <a:pt x="1187325" y="642519"/>
                  <a:pt x="1169746" y="564836"/>
                </a:cubicBezTo>
                <a:cubicBezTo>
                  <a:pt x="965731" y="603837"/>
                  <a:pt x="746326" y="554642"/>
                  <a:pt x="608268" y="564836"/>
                </a:cubicBezTo>
                <a:cubicBezTo>
                  <a:pt x="470210" y="575030"/>
                  <a:pt x="187112" y="549164"/>
                  <a:pt x="0" y="564836"/>
                </a:cubicBezTo>
                <a:cubicBezTo>
                  <a:pt x="-8491" y="406421"/>
                  <a:pt x="25811" y="310269"/>
                  <a:pt x="0" y="188279"/>
                </a:cubicBezTo>
                <a:close/>
              </a:path>
            </a:pathLst>
          </a:custGeom>
          <a:ln>
            <a:extLst>
              <a:ext uri="{C807C97D-BFC1-408E-A445-0C87EB9F89A2}">
                <ask:lineSketchStyleProps xmlns:ask="http://schemas.microsoft.com/office/drawing/2018/sketchyshapes" sd="1219033472">
                  <a:prstGeom prst="rightArrow">
                    <a:avLst/>
                  </a:prstGeom>
                  <ask:type>
                    <ask:lineSketchScribble/>
                  </ask:type>
                </ask:lineSketchStyleProps>
              </a:ext>
            </a:extLst>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8388D29-4A73-3F3D-7B3B-0B6DF9BB1127}"/>
              </a:ext>
            </a:extLst>
          </p:cNvPr>
          <p:cNvSpPr txBox="1"/>
          <p:nvPr/>
        </p:nvSpPr>
        <p:spPr>
          <a:xfrm>
            <a:off x="3563980" y="2164065"/>
            <a:ext cx="697627" cy="369332"/>
          </a:xfrm>
          <a:prstGeom prst="rect">
            <a:avLst/>
          </a:prstGeom>
          <a:noFill/>
        </p:spPr>
        <p:txBody>
          <a:bodyPr wrap="none" rtlCol="0">
            <a:spAutoFit/>
          </a:bodyPr>
          <a:lstStyle/>
          <a:p>
            <a:r>
              <a:rPr lang="en-US" dirty="0">
                <a:solidFill>
                  <a:schemeClr val="tx2"/>
                </a:solidFill>
              </a:rPr>
              <a:t>2021</a:t>
            </a:r>
          </a:p>
        </p:txBody>
      </p:sp>
      <p:sp>
        <p:nvSpPr>
          <p:cNvPr id="12" name="TextBox 11">
            <a:extLst>
              <a:ext uri="{FF2B5EF4-FFF2-40B4-BE49-F238E27FC236}">
                <a16:creationId xmlns:a16="http://schemas.microsoft.com/office/drawing/2014/main" id="{0E836AF7-3419-BCD3-6D0E-D76FBEC5FAF6}"/>
              </a:ext>
            </a:extLst>
          </p:cNvPr>
          <p:cNvSpPr txBox="1"/>
          <p:nvPr/>
        </p:nvSpPr>
        <p:spPr>
          <a:xfrm>
            <a:off x="4614784" y="3243663"/>
            <a:ext cx="697627" cy="369332"/>
          </a:xfrm>
          <a:prstGeom prst="rect">
            <a:avLst/>
          </a:prstGeom>
          <a:noFill/>
        </p:spPr>
        <p:txBody>
          <a:bodyPr wrap="none" rtlCol="0">
            <a:spAutoFit/>
          </a:bodyPr>
          <a:lstStyle/>
          <a:p>
            <a:r>
              <a:rPr lang="en-US" dirty="0">
                <a:solidFill>
                  <a:schemeClr val="tx2"/>
                </a:solidFill>
              </a:rPr>
              <a:t>2024</a:t>
            </a:r>
          </a:p>
        </p:txBody>
      </p:sp>
    </p:spTree>
    <p:extLst>
      <p:ext uri="{BB962C8B-B14F-4D97-AF65-F5344CB8AC3E}">
        <p14:creationId xmlns:p14="http://schemas.microsoft.com/office/powerpoint/2010/main" val="3606589016"/>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E0E33-581A-1802-2B00-E9D6E7D34F73}"/>
              </a:ext>
            </a:extLst>
          </p:cNvPr>
          <p:cNvSpPr>
            <a:spLocks noGrp="1"/>
          </p:cNvSpPr>
          <p:nvPr>
            <p:ph type="title"/>
          </p:nvPr>
        </p:nvSpPr>
        <p:spPr/>
        <p:txBody>
          <a:bodyPr/>
          <a:lstStyle/>
          <a:p>
            <a:r>
              <a:rPr lang="en-US" dirty="0"/>
              <a:t>Example: long-term consequences of the research</a:t>
            </a:r>
          </a:p>
        </p:txBody>
      </p:sp>
      <p:sp>
        <p:nvSpPr>
          <p:cNvPr id="3" name="Slide Number Placeholder 2">
            <a:extLst>
              <a:ext uri="{FF2B5EF4-FFF2-40B4-BE49-F238E27FC236}">
                <a16:creationId xmlns:a16="http://schemas.microsoft.com/office/drawing/2014/main" id="{CF245FA0-624D-68D9-2438-DCB90C6F2BCA}"/>
              </a:ext>
            </a:extLst>
          </p:cNvPr>
          <p:cNvSpPr>
            <a:spLocks noGrp="1"/>
          </p:cNvSpPr>
          <p:nvPr>
            <p:ph type="sldNum" sz="quarter" idx="11"/>
          </p:nvPr>
        </p:nvSpPr>
        <p:spPr/>
        <p:txBody>
          <a:bodyPr/>
          <a:lstStyle/>
          <a:p>
            <a:fld id="{77E68ECE-59D7-452D-8595-BBB947F3BD2D}" type="slidenum">
              <a:rPr lang="en-US" smtClean="0"/>
              <a:pPr/>
              <a:t>53</a:t>
            </a:fld>
            <a:endParaRPr lang="en-US" dirty="0"/>
          </a:p>
        </p:txBody>
      </p:sp>
      <p:sp>
        <p:nvSpPr>
          <p:cNvPr id="5" name="Footer Placeholder 4">
            <a:extLst>
              <a:ext uri="{FF2B5EF4-FFF2-40B4-BE49-F238E27FC236}">
                <a16:creationId xmlns:a16="http://schemas.microsoft.com/office/drawing/2014/main" id="{AEEB18AF-CDD7-4738-D77A-9AA171F1F4DE}"/>
              </a:ext>
            </a:extLst>
          </p:cNvPr>
          <p:cNvSpPr>
            <a:spLocks noGrp="1"/>
          </p:cNvSpPr>
          <p:nvPr>
            <p:ph type="ftr" sz="quarter" idx="13"/>
          </p:nvPr>
        </p:nvSpPr>
        <p:spPr/>
        <p:txBody>
          <a:bodyPr/>
          <a:lstStyle/>
          <a:p>
            <a:r>
              <a:rPr lang="en-US" dirty="0"/>
              <a:t>NATIONAL RESEARCH COUNCIL CANADA</a:t>
            </a:r>
          </a:p>
        </p:txBody>
      </p:sp>
      <p:pic>
        <p:nvPicPr>
          <p:cNvPr id="6" name="Picture 5">
            <a:extLst>
              <a:ext uri="{FF2B5EF4-FFF2-40B4-BE49-F238E27FC236}">
                <a16:creationId xmlns:a16="http://schemas.microsoft.com/office/drawing/2014/main" id="{E16B9940-0B56-C4E5-E557-42FABEA16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948" y="1887597"/>
            <a:ext cx="3272179" cy="1693664"/>
          </a:xfrm>
          <a:prstGeom prst="rect">
            <a:avLst/>
          </a:prstGeom>
          <a:ln>
            <a:solidFill>
              <a:schemeClr val="accent1">
                <a:lumMod val="75000"/>
              </a:schemeClr>
            </a:solidFill>
          </a:ln>
        </p:spPr>
      </p:pic>
      <p:sp>
        <p:nvSpPr>
          <p:cNvPr id="8" name="Right Arrow 7">
            <a:extLst>
              <a:ext uri="{FF2B5EF4-FFF2-40B4-BE49-F238E27FC236}">
                <a16:creationId xmlns:a16="http://schemas.microsoft.com/office/drawing/2014/main" id="{E3455098-B7BF-0FB8-5B4B-BC19FA01DAC5}"/>
              </a:ext>
            </a:extLst>
          </p:cNvPr>
          <p:cNvSpPr/>
          <p:nvPr/>
        </p:nvSpPr>
        <p:spPr>
          <a:xfrm>
            <a:off x="3724507" y="2438400"/>
            <a:ext cx="1546303" cy="753115"/>
          </a:xfrm>
          <a:custGeom>
            <a:avLst/>
            <a:gdLst>
              <a:gd name="connsiteX0" fmla="*/ 0 w 1546303"/>
              <a:gd name="connsiteY0" fmla="*/ 188279 h 753115"/>
              <a:gd name="connsiteX1" fmla="*/ 596570 w 1546303"/>
              <a:gd name="connsiteY1" fmla="*/ 188279 h 753115"/>
              <a:gd name="connsiteX2" fmla="*/ 1169746 w 1546303"/>
              <a:gd name="connsiteY2" fmla="*/ 188279 h 753115"/>
              <a:gd name="connsiteX3" fmla="*/ 1169746 w 1546303"/>
              <a:gd name="connsiteY3" fmla="*/ 0 h 753115"/>
              <a:gd name="connsiteX4" fmla="*/ 1546303 w 1546303"/>
              <a:gd name="connsiteY4" fmla="*/ 376558 h 753115"/>
              <a:gd name="connsiteX5" fmla="*/ 1169746 w 1546303"/>
              <a:gd name="connsiteY5" fmla="*/ 753115 h 753115"/>
              <a:gd name="connsiteX6" fmla="*/ 1169746 w 1546303"/>
              <a:gd name="connsiteY6" fmla="*/ 564836 h 753115"/>
              <a:gd name="connsiteX7" fmla="*/ 584873 w 1546303"/>
              <a:gd name="connsiteY7" fmla="*/ 564836 h 753115"/>
              <a:gd name="connsiteX8" fmla="*/ 0 w 1546303"/>
              <a:gd name="connsiteY8" fmla="*/ 564836 h 753115"/>
              <a:gd name="connsiteX9" fmla="*/ 0 w 1546303"/>
              <a:gd name="connsiteY9" fmla="*/ 188279 h 75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6303" h="753115" fill="none" extrusionOk="0">
                <a:moveTo>
                  <a:pt x="0" y="188279"/>
                </a:moveTo>
                <a:cubicBezTo>
                  <a:pt x="229003" y="167218"/>
                  <a:pt x="304673" y="234594"/>
                  <a:pt x="596570" y="188279"/>
                </a:cubicBezTo>
                <a:cubicBezTo>
                  <a:pt x="888467" y="141964"/>
                  <a:pt x="1011019" y="243832"/>
                  <a:pt x="1169746" y="188279"/>
                </a:cubicBezTo>
                <a:cubicBezTo>
                  <a:pt x="1160192" y="125759"/>
                  <a:pt x="1176377" y="38422"/>
                  <a:pt x="1169746" y="0"/>
                </a:cubicBezTo>
                <a:cubicBezTo>
                  <a:pt x="1261906" y="72940"/>
                  <a:pt x="1332555" y="241958"/>
                  <a:pt x="1546303" y="376558"/>
                </a:cubicBezTo>
                <a:cubicBezTo>
                  <a:pt x="1417798" y="518443"/>
                  <a:pt x="1314623" y="573838"/>
                  <a:pt x="1169746" y="753115"/>
                </a:cubicBezTo>
                <a:cubicBezTo>
                  <a:pt x="1163712" y="680930"/>
                  <a:pt x="1179786" y="634480"/>
                  <a:pt x="1169746" y="564836"/>
                </a:cubicBezTo>
                <a:cubicBezTo>
                  <a:pt x="945111" y="567946"/>
                  <a:pt x="851688" y="541533"/>
                  <a:pt x="584873" y="564836"/>
                </a:cubicBezTo>
                <a:cubicBezTo>
                  <a:pt x="318058" y="588139"/>
                  <a:pt x="214348" y="549287"/>
                  <a:pt x="0" y="564836"/>
                </a:cubicBezTo>
                <a:cubicBezTo>
                  <a:pt x="-11270" y="421574"/>
                  <a:pt x="39130" y="327438"/>
                  <a:pt x="0" y="188279"/>
                </a:cubicBezTo>
                <a:close/>
              </a:path>
              <a:path w="1546303" h="753115" stroke="0" extrusionOk="0">
                <a:moveTo>
                  <a:pt x="0" y="188279"/>
                </a:moveTo>
                <a:cubicBezTo>
                  <a:pt x="166507" y="125824"/>
                  <a:pt x="375388" y="211420"/>
                  <a:pt x="573176" y="188279"/>
                </a:cubicBezTo>
                <a:cubicBezTo>
                  <a:pt x="770964" y="165138"/>
                  <a:pt x="999756" y="193818"/>
                  <a:pt x="1169746" y="188279"/>
                </a:cubicBezTo>
                <a:cubicBezTo>
                  <a:pt x="1166082" y="114108"/>
                  <a:pt x="1172654" y="87490"/>
                  <a:pt x="1169746" y="0"/>
                </a:cubicBezTo>
                <a:cubicBezTo>
                  <a:pt x="1328697" y="70074"/>
                  <a:pt x="1411395" y="282779"/>
                  <a:pt x="1546303" y="376558"/>
                </a:cubicBezTo>
                <a:cubicBezTo>
                  <a:pt x="1412228" y="537166"/>
                  <a:pt x="1272934" y="626292"/>
                  <a:pt x="1169746" y="753115"/>
                </a:cubicBezTo>
                <a:cubicBezTo>
                  <a:pt x="1168735" y="685651"/>
                  <a:pt x="1187325" y="642519"/>
                  <a:pt x="1169746" y="564836"/>
                </a:cubicBezTo>
                <a:cubicBezTo>
                  <a:pt x="965731" y="603837"/>
                  <a:pt x="746326" y="554642"/>
                  <a:pt x="608268" y="564836"/>
                </a:cubicBezTo>
                <a:cubicBezTo>
                  <a:pt x="470210" y="575030"/>
                  <a:pt x="187112" y="549164"/>
                  <a:pt x="0" y="564836"/>
                </a:cubicBezTo>
                <a:cubicBezTo>
                  <a:pt x="-8491" y="406421"/>
                  <a:pt x="25811" y="310269"/>
                  <a:pt x="0" y="188279"/>
                </a:cubicBezTo>
                <a:close/>
              </a:path>
            </a:pathLst>
          </a:custGeom>
          <a:ln>
            <a:extLst>
              <a:ext uri="{C807C97D-BFC1-408E-A445-0C87EB9F89A2}">
                <ask:lineSketchStyleProps xmlns:ask="http://schemas.microsoft.com/office/drawing/2018/sketchyshapes" sd="1219033472">
                  <a:prstGeom prst="rightArrow">
                    <a:avLst/>
                  </a:prstGeom>
                  <ask:type>
                    <ask:lineSketchScribble/>
                  </ask:type>
                </ask:lineSketchStyleProps>
              </a:ext>
            </a:extLst>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4FB1C24-F96D-C3BC-ED18-3DBAD1DDE413}"/>
              </a:ext>
            </a:extLst>
          </p:cNvPr>
          <p:cNvSpPr txBox="1"/>
          <p:nvPr/>
        </p:nvSpPr>
        <p:spPr>
          <a:xfrm>
            <a:off x="3563980" y="2164065"/>
            <a:ext cx="697627" cy="369332"/>
          </a:xfrm>
          <a:prstGeom prst="rect">
            <a:avLst/>
          </a:prstGeom>
          <a:noFill/>
        </p:spPr>
        <p:txBody>
          <a:bodyPr wrap="none" rtlCol="0">
            <a:spAutoFit/>
          </a:bodyPr>
          <a:lstStyle/>
          <a:p>
            <a:r>
              <a:rPr lang="en-US" dirty="0">
                <a:solidFill>
                  <a:schemeClr val="tx2"/>
                </a:solidFill>
              </a:rPr>
              <a:t>2015</a:t>
            </a:r>
          </a:p>
        </p:txBody>
      </p:sp>
      <p:sp>
        <p:nvSpPr>
          <p:cNvPr id="11" name="TextBox 10">
            <a:extLst>
              <a:ext uri="{FF2B5EF4-FFF2-40B4-BE49-F238E27FC236}">
                <a16:creationId xmlns:a16="http://schemas.microsoft.com/office/drawing/2014/main" id="{ABC1CDFE-5C96-7FC1-B5CC-76F266039325}"/>
              </a:ext>
            </a:extLst>
          </p:cNvPr>
          <p:cNvSpPr txBox="1"/>
          <p:nvPr/>
        </p:nvSpPr>
        <p:spPr>
          <a:xfrm>
            <a:off x="4614784" y="3243663"/>
            <a:ext cx="697627" cy="369332"/>
          </a:xfrm>
          <a:prstGeom prst="rect">
            <a:avLst/>
          </a:prstGeom>
          <a:noFill/>
        </p:spPr>
        <p:txBody>
          <a:bodyPr wrap="none" rtlCol="0">
            <a:spAutoFit/>
          </a:bodyPr>
          <a:lstStyle/>
          <a:p>
            <a:r>
              <a:rPr lang="en-US" dirty="0">
                <a:solidFill>
                  <a:schemeClr val="tx2"/>
                </a:solidFill>
              </a:rPr>
              <a:t>2018</a:t>
            </a:r>
          </a:p>
        </p:txBody>
      </p:sp>
      <p:pic>
        <p:nvPicPr>
          <p:cNvPr id="14" name="Picture 13">
            <a:extLst>
              <a:ext uri="{FF2B5EF4-FFF2-40B4-BE49-F238E27FC236}">
                <a16:creationId xmlns:a16="http://schemas.microsoft.com/office/drawing/2014/main" id="{6CB795C8-31A4-392A-D0A5-61AC92A35D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8967" y="1533921"/>
            <a:ext cx="2596209" cy="3233342"/>
          </a:xfrm>
          <a:prstGeom prst="rect">
            <a:avLst/>
          </a:prstGeom>
          <a:ln>
            <a:solidFill>
              <a:schemeClr val="accent1">
                <a:lumMod val="75000"/>
              </a:schemeClr>
            </a:solidFill>
          </a:ln>
        </p:spPr>
      </p:pic>
    </p:spTree>
    <p:extLst>
      <p:ext uri="{BB962C8B-B14F-4D97-AF65-F5344CB8AC3E}">
        <p14:creationId xmlns:p14="http://schemas.microsoft.com/office/powerpoint/2010/main" val="2107150323"/>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22BDA-23F6-40A8-9AA8-DD6DE0F2F169}"/>
              </a:ext>
            </a:extLst>
          </p:cNvPr>
          <p:cNvSpPr>
            <a:spLocks noGrp="1"/>
          </p:cNvSpPr>
          <p:nvPr>
            <p:ph type="ctrTitle"/>
          </p:nvPr>
        </p:nvSpPr>
        <p:spPr/>
        <p:txBody>
          <a:bodyPr/>
          <a:lstStyle/>
          <a:p>
            <a:r>
              <a:rPr lang="en-CA" dirty="0"/>
              <a:t>Break</a:t>
            </a:r>
            <a:br>
              <a:rPr lang="en-CA" dirty="0"/>
            </a:br>
            <a:r>
              <a:rPr lang="en-CA" sz="3200" dirty="0"/>
              <a:t>…please return by 15:05 EDT</a:t>
            </a:r>
          </a:p>
        </p:txBody>
      </p:sp>
    </p:spTree>
    <p:extLst>
      <p:ext uri="{BB962C8B-B14F-4D97-AF65-F5344CB8AC3E}">
        <p14:creationId xmlns:p14="http://schemas.microsoft.com/office/powerpoint/2010/main" val="3020716106"/>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4F61812-60EE-41E2-BB59-356BD012BB47}"/>
              </a:ext>
            </a:extLst>
          </p:cNvPr>
          <p:cNvSpPr>
            <a:spLocks noGrp="1"/>
          </p:cNvSpPr>
          <p:nvPr>
            <p:ph type="subTitle" idx="1"/>
          </p:nvPr>
        </p:nvSpPr>
        <p:spPr>
          <a:xfrm>
            <a:off x="218415" y="1281562"/>
            <a:ext cx="6553320" cy="2580376"/>
          </a:xfrm>
        </p:spPr>
        <p:txBody>
          <a:bodyPr/>
          <a:lstStyle/>
          <a:p>
            <a:r>
              <a:rPr lang="en-CA" b="1" dirty="0"/>
              <a:t>Small Group discussions:</a:t>
            </a:r>
          </a:p>
          <a:p>
            <a:pPr marL="285750" indent="-285750">
              <a:buFont typeface="Arial" panose="020B0604020202020204" pitchFamily="34" charset="0"/>
              <a:buChar char="•"/>
            </a:pPr>
            <a:r>
              <a:rPr lang="en-CA" dirty="0"/>
              <a:t>You will be assigned to a small group (virtual room) room, please click to enter</a:t>
            </a:r>
          </a:p>
          <a:p>
            <a:pPr marL="285750" indent="-285750">
              <a:buFont typeface="Arial" panose="020B0604020202020204" pitchFamily="34" charset="0"/>
              <a:buChar char="•"/>
            </a:pPr>
            <a:r>
              <a:rPr lang="en-CA" dirty="0"/>
              <a:t>If you are comfortable, please turn on cameras for the small group discussions</a:t>
            </a:r>
          </a:p>
          <a:p>
            <a:pPr marL="285750" indent="-285750">
              <a:buFont typeface="Arial" panose="020B0604020202020204" pitchFamily="34" charset="0"/>
              <a:buChar char="•"/>
            </a:pPr>
            <a:r>
              <a:rPr lang="en-CA" dirty="0"/>
              <a:t>Assign a note-keeper and spokes person (to present your group’s thoughts in the plenary)</a:t>
            </a:r>
          </a:p>
          <a:p>
            <a:pPr marL="285750" indent="-285750">
              <a:spcBef>
                <a:spcPts val="0"/>
              </a:spcBef>
              <a:spcAft>
                <a:spcPts val="0"/>
              </a:spcAft>
              <a:buFont typeface="Arial" panose="020B0604020202020204" pitchFamily="34" charset="0"/>
              <a:buChar char="•"/>
            </a:pPr>
            <a:r>
              <a:rPr lang="en-CA" dirty="0"/>
              <a:t>Notes should be entered on the Google document for your group #</a:t>
            </a:r>
          </a:p>
          <a:p>
            <a:pPr>
              <a:spcBef>
                <a:spcPts val="0"/>
              </a:spcBef>
              <a:spcAft>
                <a:spcPts val="0"/>
              </a:spcAft>
            </a:pPr>
            <a:r>
              <a:rPr lang="en-CA" dirty="0"/>
              <a:t>     (see chat for links)</a:t>
            </a:r>
          </a:p>
          <a:p>
            <a:endParaRPr lang="en-CA" dirty="0"/>
          </a:p>
        </p:txBody>
      </p:sp>
    </p:spTree>
    <p:extLst>
      <p:ext uri="{BB962C8B-B14F-4D97-AF65-F5344CB8AC3E}">
        <p14:creationId xmlns:p14="http://schemas.microsoft.com/office/powerpoint/2010/main" val="4196972171"/>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102492-2F86-4E41-A2C3-D50B3102E0A9}"/>
              </a:ext>
            </a:extLst>
          </p:cNvPr>
          <p:cNvSpPr>
            <a:spLocks noGrp="1"/>
          </p:cNvSpPr>
          <p:nvPr>
            <p:ph type="sldNum" sz="quarter" idx="12"/>
          </p:nvPr>
        </p:nvSpPr>
        <p:spPr/>
        <p:txBody>
          <a:bodyPr/>
          <a:lstStyle/>
          <a:p>
            <a:fld id="{77E68ECE-59D7-452D-8595-BBB947F3BD2D}" type="slidenum">
              <a:rPr lang="en-US" smtClean="0"/>
              <a:pPr/>
              <a:t>56</a:t>
            </a:fld>
            <a:endParaRPr lang="en-US" dirty="0"/>
          </a:p>
        </p:txBody>
      </p:sp>
      <p:sp>
        <p:nvSpPr>
          <p:cNvPr id="3" name="Text Placeholder 2">
            <a:extLst>
              <a:ext uri="{FF2B5EF4-FFF2-40B4-BE49-F238E27FC236}">
                <a16:creationId xmlns:a16="http://schemas.microsoft.com/office/drawing/2014/main" id="{0895D1C7-985D-46ED-B778-625FDCC63D85}"/>
              </a:ext>
            </a:extLst>
          </p:cNvPr>
          <p:cNvSpPr>
            <a:spLocks noGrp="1"/>
          </p:cNvSpPr>
          <p:nvPr>
            <p:ph type="body" sz="quarter" idx="13"/>
          </p:nvPr>
        </p:nvSpPr>
        <p:spPr>
          <a:xfrm>
            <a:off x="331563" y="488920"/>
            <a:ext cx="8480874" cy="2763238"/>
          </a:xfrm>
        </p:spPr>
        <p:txBody>
          <a:bodyPr/>
          <a:lstStyle/>
          <a:p>
            <a:pPr marL="0" indent="0">
              <a:buNone/>
            </a:pPr>
            <a:r>
              <a:rPr lang="en-CA" sz="1400" dirty="0"/>
              <a:t>Discussion Questions (same for all groups):</a:t>
            </a:r>
          </a:p>
          <a:p>
            <a:pPr marL="0" indent="0">
              <a:lnSpc>
                <a:spcPct val="107000"/>
              </a:lnSpc>
              <a:spcAft>
                <a:spcPts val="800"/>
              </a:spcAft>
              <a:buNone/>
            </a:pPr>
            <a:r>
              <a:rPr lang="en-CA" sz="1400" dirty="0">
                <a:effectLst/>
                <a:latin typeface="Calibri" panose="020F0502020204030204" pitchFamily="34" charset="0"/>
                <a:ea typeface="Calibri" panose="020F0502020204030204" pitchFamily="34" charset="0"/>
                <a:cs typeface="Times New Roman" panose="02020603050405020304" pitchFamily="18" charset="0"/>
              </a:rPr>
              <a:t>A. </a:t>
            </a:r>
            <a:r>
              <a:rPr lang="en-CA" sz="1400" b="0" dirty="0">
                <a:effectLst/>
                <a:latin typeface="Calibri" panose="020F0502020204030204" pitchFamily="34" charset="0"/>
                <a:ea typeface="Calibri" panose="020F0502020204030204" pitchFamily="34" charset="0"/>
                <a:cs typeface="Times New Roman" panose="02020603050405020304" pitchFamily="18" charset="0"/>
              </a:rPr>
              <a:t>What areas of AI Ethics do you feel:</a:t>
            </a:r>
          </a:p>
          <a:p>
            <a:pPr>
              <a:lnSpc>
                <a:spcPct val="107000"/>
              </a:lnSpc>
              <a:spcBef>
                <a:spcPts val="0"/>
              </a:spcBef>
              <a:spcAft>
                <a:spcPts val="600"/>
              </a:spcAft>
              <a:buFont typeface="+mj-lt"/>
              <a:buAutoNum type="romanLcPeriod"/>
            </a:pPr>
            <a:r>
              <a:rPr lang="en-CA" sz="1400" b="0" dirty="0">
                <a:effectLst/>
                <a:latin typeface="Calibri" panose="020F0502020204030204" pitchFamily="34" charset="0"/>
                <a:ea typeface="Calibri" panose="020F0502020204030204" pitchFamily="34" charset="0"/>
                <a:cs typeface="Times New Roman" panose="02020603050405020304" pitchFamily="18" charset="0"/>
              </a:rPr>
              <a:t>Are likely to apply most often in your REB work?</a:t>
            </a:r>
          </a:p>
          <a:p>
            <a:pPr>
              <a:lnSpc>
                <a:spcPct val="107000"/>
              </a:lnSpc>
              <a:spcBef>
                <a:spcPts val="0"/>
              </a:spcBef>
              <a:spcAft>
                <a:spcPts val="600"/>
              </a:spcAft>
              <a:buFont typeface="+mj-lt"/>
              <a:buAutoNum type="romanLcPeriod"/>
            </a:pPr>
            <a:r>
              <a:rPr lang="en-CA" sz="1400" b="0" dirty="0">
                <a:effectLst/>
                <a:latin typeface="Calibri" panose="020F0502020204030204" pitchFamily="34" charset="0"/>
                <a:ea typeface="Calibri" panose="020F0502020204030204" pitchFamily="34" charset="0"/>
                <a:cs typeface="Times New Roman" panose="02020603050405020304" pitchFamily="18" charset="0"/>
              </a:rPr>
              <a:t>Raise the trickiest questions for analysis in the context of the kind of proposals your REB sees?</a:t>
            </a:r>
          </a:p>
          <a:p>
            <a:pPr marL="0" indent="0">
              <a:lnSpc>
                <a:spcPct val="107000"/>
              </a:lnSpc>
              <a:spcAft>
                <a:spcPts val="800"/>
              </a:spcAft>
              <a:buNone/>
            </a:pPr>
            <a:r>
              <a:rPr lang="en-CA" sz="1400" dirty="0">
                <a:effectLst/>
                <a:latin typeface="Calibri" panose="020F0502020204030204" pitchFamily="34" charset="0"/>
                <a:ea typeface="Calibri" panose="020F0502020204030204" pitchFamily="34" charset="0"/>
                <a:cs typeface="Times New Roman" panose="02020603050405020304" pitchFamily="18" charset="0"/>
              </a:rPr>
              <a:t>B. </a:t>
            </a:r>
            <a:r>
              <a:rPr lang="en-CA" sz="1400" b="0" dirty="0">
                <a:effectLst/>
                <a:latin typeface="Calibri" panose="020F0502020204030204" pitchFamily="34" charset="0"/>
                <a:ea typeface="Calibri" panose="020F0502020204030204" pitchFamily="34" charset="0"/>
                <a:cs typeface="Times New Roman" panose="02020603050405020304" pitchFamily="18" charset="0"/>
              </a:rPr>
              <a:t>Based on the structure and principles provided in the Montreal Declaration and the discussion today, what are the 3 to 5 key questions which you feel you will need to ask about many / most REB proposals you see which involve AI in some way?  </a:t>
            </a:r>
          </a:p>
          <a:p>
            <a:pPr marL="0" indent="0">
              <a:lnSpc>
                <a:spcPct val="107000"/>
              </a:lnSpc>
              <a:spcAft>
                <a:spcPts val="800"/>
              </a:spcAft>
              <a:buNone/>
            </a:pPr>
            <a:r>
              <a:rPr lang="fr-CA" sz="1400" dirty="0">
                <a:effectLst/>
                <a:latin typeface="Calibri" panose="020F0502020204030204" pitchFamily="34" charset="0"/>
                <a:ea typeface="Calibri" panose="020F0502020204030204" pitchFamily="34" charset="0"/>
                <a:cs typeface="Times New Roman" panose="02020603050405020304" pitchFamily="18" charset="0"/>
              </a:rPr>
              <a:t> </a:t>
            </a:r>
            <a:r>
              <a:rPr lang="en-CA" sz="1400" dirty="0">
                <a:effectLst/>
                <a:latin typeface="Calibri" panose="020F0502020204030204" pitchFamily="34" charset="0"/>
                <a:ea typeface="Calibri" panose="020F0502020204030204" pitchFamily="34" charset="0"/>
                <a:cs typeface="Times New Roman" panose="02020603050405020304" pitchFamily="18" charset="0"/>
              </a:rPr>
              <a:t>C.  </a:t>
            </a:r>
            <a:r>
              <a:rPr lang="en-CA" sz="1400" b="0" dirty="0">
                <a:effectLst/>
                <a:latin typeface="Calibri" panose="020F0502020204030204" pitchFamily="34" charset="0"/>
                <a:ea typeface="Calibri" panose="020F0502020204030204" pitchFamily="34" charset="0"/>
                <a:cs typeface="Times New Roman" panose="02020603050405020304" pitchFamily="18" charset="0"/>
              </a:rPr>
              <a:t>(If time permits) What supports or processes do you feel would help REBs like yours address these challenges?  </a:t>
            </a:r>
          </a:p>
          <a:p>
            <a:pPr marL="0" indent="0">
              <a:buNone/>
            </a:pPr>
            <a:endParaRPr lang="en-CA" sz="1400" b="0" dirty="0"/>
          </a:p>
        </p:txBody>
      </p:sp>
      <p:sp>
        <p:nvSpPr>
          <p:cNvPr id="4" name="TextBox 3">
            <a:extLst>
              <a:ext uri="{FF2B5EF4-FFF2-40B4-BE49-F238E27FC236}">
                <a16:creationId xmlns:a16="http://schemas.microsoft.com/office/drawing/2014/main" id="{0DE5B6F2-488E-4700-8D47-C5CC787D70D2}"/>
              </a:ext>
            </a:extLst>
          </p:cNvPr>
          <p:cNvSpPr txBox="1"/>
          <p:nvPr/>
        </p:nvSpPr>
        <p:spPr>
          <a:xfrm>
            <a:off x="599535" y="3321171"/>
            <a:ext cx="7944929" cy="1267655"/>
          </a:xfrm>
          <a:prstGeom prst="rect">
            <a:avLst/>
          </a:prstGeom>
          <a:noFill/>
        </p:spPr>
        <p:txBody>
          <a:bodyPr wrap="square" rtlCol="0">
            <a:spAutoFit/>
          </a:bodyPr>
          <a:lstStyle/>
          <a:p>
            <a:pPr marL="114300" indent="0">
              <a:lnSpc>
                <a:spcPct val="107000"/>
              </a:lnSpc>
              <a:spcBef>
                <a:spcPts val="0"/>
              </a:spcBef>
              <a:buNone/>
            </a:pPr>
            <a:r>
              <a:rPr lang="en-CA" sz="1600" b="1"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Montreal Declaration Links: </a:t>
            </a:r>
          </a:p>
          <a:p>
            <a:pPr marL="114300" indent="0">
              <a:lnSpc>
                <a:spcPct val="107000"/>
              </a:lnSpc>
              <a:spcBef>
                <a:spcPts val="0"/>
              </a:spcBef>
              <a:buNone/>
            </a:pPr>
            <a:r>
              <a:rPr lang="en-CA" sz="1400" b="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English: </a:t>
            </a:r>
            <a:r>
              <a:rPr lang="en-CA" sz="1400" b="0" u="sng"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https://declarationmontreal-iaresponsable.com/wp-content/uploads/2023/04/UdeM_Decl-IA-Resp_LA-Declaration-ENG_WEB_09-07-19.pdf</a:t>
            </a:r>
            <a:r>
              <a:rPr lang="en-CA" sz="1400" b="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    </a:t>
            </a:r>
          </a:p>
          <a:p>
            <a:pPr marL="114300" indent="0">
              <a:lnSpc>
                <a:spcPct val="107000"/>
              </a:lnSpc>
              <a:spcBef>
                <a:spcPts val="0"/>
              </a:spcBef>
              <a:buNone/>
            </a:pPr>
            <a:r>
              <a:rPr lang="fr-CA" sz="1400" b="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Français: </a:t>
            </a:r>
            <a:r>
              <a:rPr lang="fr-CA" sz="1400" b="0" u="sng"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https://declarationmontreal-iaresponsable.com/wp-content/uploads/2023/01/UdeM_Decl_IA_Resp_LA_Declaration_FR_web_4juin2019.pdf</a:t>
            </a:r>
            <a:r>
              <a:rPr lang="fr-CA" sz="1400" b="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 </a:t>
            </a:r>
            <a:endParaRPr lang="en-CA" sz="1400" b="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4391041"/>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21E905-D9DE-4ABB-B63A-0D278DAF3C24}"/>
              </a:ext>
            </a:extLst>
          </p:cNvPr>
          <p:cNvSpPr>
            <a:spLocks noGrp="1"/>
          </p:cNvSpPr>
          <p:nvPr>
            <p:ph type="sldNum" sz="quarter" idx="12"/>
          </p:nvPr>
        </p:nvSpPr>
        <p:spPr/>
        <p:txBody>
          <a:bodyPr/>
          <a:lstStyle/>
          <a:p>
            <a:fld id="{77E68ECE-59D7-452D-8595-BBB947F3BD2D}" type="slidenum">
              <a:rPr lang="en-US" smtClean="0"/>
              <a:pPr/>
              <a:t>57</a:t>
            </a:fld>
            <a:endParaRPr lang="en-US" dirty="0"/>
          </a:p>
        </p:txBody>
      </p:sp>
      <p:sp>
        <p:nvSpPr>
          <p:cNvPr id="3" name="Text Placeholder 2">
            <a:extLst>
              <a:ext uri="{FF2B5EF4-FFF2-40B4-BE49-F238E27FC236}">
                <a16:creationId xmlns:a16="http://schemas.microsoft.com/office/drawing/2014/main" id="{5714FA2C-2747-4CBC-8E8A-B4FDA84666EA}"/>
              </a:ext>
            </a:extLst>
          </p:cNvPr>
          <p:cNvSpPr>
            <a:spLocks noGrp="1"/>
          </p:cNvSpPr>
          <p:nvPr>
            <p:ph type="body" sz="quarter" idx="13"/>
          </p:nvPr>
        </p:nvSpPr>
        <p:spPr>
          <a:xfrm>
            <a:off x="430213" y="290513"/>
            <a:ext cx="8196202" cy="4476750"/>
          </a:xfrm>
        </p:spPr>
        <p:txBody>
          <a:bodyPr/>
          <a:lstStyle/>
          <a:p>
            <a:pPr marL="0" indent="0">
              <a:buNone/>
            </a:pPr>
            <a:r>
              <a:rPr lang="en-CA" sz="1800" dirty="0"/>
              <a:t>Links to Group Notes Pages:</a:t>
            </a:r>
          </a:p>
          <a:p>
            <a:pPr marL="0" indent="0">
              <a:buNone/>
            </a:pPr>
            <a:r>
              <a:rPr lang="en-CA" dirty="0"/>
              <a:t>Group 1: </a:t>
            </a:r>
            <a:r>
              <a:rPr lang="en-CA" dirty="0">
                <a:hlinkClick r:id="rId2"/>
              </a:rPr>
              <a:t>https://docs.google.com/document/d/17SmU2qFcvrIs7ix1skSYrM0NyD7uwiFVRwpJu9fKrVk/edit?usp=sharing</a:t>
            </a:r>
            <a:endParaRPr lang="en-CA" dirty="0"/>
          </a:p>
          <a:p>
            <a:pPr marL="0" indent="0">
              <a:buNone/>
            </a:pPr>
            <a:endParaRPr lang="en-CA" dirty="0"/>
          </a:p>
          <a:p>
            <a:pPr marL="0" indent="0">
              <a:buNone/>
            </a:pPr>
            <a:r>
              <a:rPr lang="en-CA" dirty="0"/>
              <a:t>Group 2: </a:t>
            </a:r>
            <a:r>
              <a:rPr lang="en-CA" dirty="0">
                <a:hlinkClick r:id="rId3"/>
              </a:rPr>
              <a:t>https://docs.google.com/document/d/1vP2dnZTMpXurwNet3eBY4AUvdxckHAJ-odAdKJi90Rk/edit?usp=sharing</a:t>
            </a:r>
            <a:r>
              <a:rPr lang="en-CA" dirty="0"/>
              <a:t> </a:t>
            </a:r>
          </a:p>
          <a:p>
            <a:pPr marL="0" indent="0">
              <a:buNone/>
            </a:pPr>
            <a:endParaRPr lang="en-CA" dirty="0"/>
          </a:p>
          <a:p>
            <a:pPr marL="0" indent="0">
              <a:buNone/>
            </a:pPr>
            <a:r>
              <a:rPr lang="en-CA" dirty="0"/>
              <a:t>Group 3: </a:t>
            </a:r>
            <a:r>
              <a:rPr lang="en-CA" dirty="0">
                <a:hlinkClick r:id="rId4"/>
              </a:rPr>
              <a:t>https://docs.google.com/document/d/1T90gz96u833fqOjL5AKPeMKsE6fvWE3_u7HPMbccNkY/edit?usp=sharing</a:t>
            </a:r>
            <a:r>
              <a:rPr lang="en-CA" dirty="0"/>
              <a:t> </a:t>
            </a:r>
          </a:p>
          <a:p>
            <a:pPr marL="0" indent="0">
              <a:buNone/>
            </a:pPr>
            <a:endParaRPr lang="en-CA" dirty="0"/>
          </a:p>
          <a:p>
            <a:pPr marL="0" indent="0">
              <a:buNone/>
            </a:pPr>
            <a:r>
              <a:rPr lang="en-CA" dirty="0"/>
              <a:t>Group 4: </a:t>
            </a:r>
            <a:r>
              <a:rPr lang="en-CA" dirty="0">
                <a:hlinkClick r:id="rId5"/>
              </a:rPr>
              <a:t>https://docs.google.com/document/d/1WG8N5OWAns546DCqfJ40rDpPgBfanD_-6yjRlTGWO8c/edit?usp=sharing</a:t>
            </a:r>
            <a:r>
              <a:rPr lang="en-CA" dirty="0"/>
              <a:t> </a:t>
            </a:r>
          </a:p>
        </p:txBody>
      </p:sp>
    </p:spTree>
    <p:extLst>
      <p:ext uri="{BB962C8B-B14F-4D97-AF65-F5344CB8AC3E}">
        <p14:creationId xmlns:p14="http://schemas.microsoft.com/office/powerpoint/2010/main" val="3830121491"/>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338886-08B7-4CD9-ADC2-8E53A181BDFE}"/>
              </a:ext>
            </a:extLst>
          </p:cNvPr>
          <p:cNvSpPr>
            <a:spLocks noGrp="1"/>
          </p:cNvSpPr>
          <p:nvPr>
            <p:ph type="ctrTitle"/>
          </p:nvPr>
        </p:nvSpPr>
        <p:spPr>
          <a:xfrm>
            <a:off x="425450" y="1019482"/>
            <a:ext cx="1255866" cy="579805"/>
          </a:xfrm>
        </p:spPr>
        <p:txBody>
          <a:bodyPr/>
          <a:lstStyle/>
          <a:p>
            <a:r>
              <a:rPr lang="en-CA" sz="1600" dirty="0"/>
              <a:t>Part 2(b)</a:t>
            </a:r>
          </a:p>
        </p:txBody>
      </p:sp>
      <p:sp>
        <p:nvSpPr>
          <p:cNvPr id="4" name="Subtitle 3">
            <a:extLst>
              <a:ext uri="{FF2B5EF4-FFF2-40B4-BE49-F238E27FC236}">
                <a16:creationId xmlns:a16="http://schemas.microsoft.com/office/drawing/2014/main" id="{63ADAAB9-1316-42BC-AC93-B7DBBC71595F}"/>
              </a:ext>
            </a:extLst>
          </p:cNvPr>
          <p:cNvSpPr>
            <a:spLocks noGrp="1"/>
          </p:cNvSpPr>
          <p:nvPr>
            <p:ph type="subTitle" idx="1"/>
          </p:nvPr>
        </p:nvSpPr>
        <p:spPr>
          <a:xfrm>
            <a:off x="425450" y="1914525"/>
            <a:ext cx="5179343" cy="2011372"/>
          </a:xfrm>
        </p:spPr>
        <p:txBody>
          <a:bodyPr/>
          <a:lstStyle/>
          <a:p>
            <a:r>
              <a:rPr lang="en-US" sz="4000" dirty="0">
                <a:solidFill>
                  <a:schemeClr val="bg1"/>
                </a:solidFill>
              </a:rPr>
              <a:t>Current and future AI ethics challenges for REBs</a:t>
            </a:r>
            <a:endParaRPr lang="en-CA" sz="3200" dirty="0"/>
          </a:p>
        </p:txBody>
      </p:sp>
      <p:sp>
        <p:nvSpPr>
          <p:cNvPr id="2" name="Slide Number Placeholder 1">
            <a:extLst>
              <a:ext uri="{FF2B5EF4-FFF2-40B4-BE49-F238E27FC236}">
                <a16:creationId xmlns:a16="http://schemas.microsoft.com/office/drawing/2014/main" id="{4912F0B7-11FF-42E5-A94F-C251DAF00C02}"/>
              </a:ext>
            </a:extLst>
          </p:cNvPr>
          <p:cNvSpPr>
            <a:spLocks noGrp="1"/>
          </p:cNvSpPr>
          <p:nvPr>
            <p:ph type="sldNum" sz="quarter" idx="4294967295"/>
          </p:nvPr>
        </p:nvSpPr>
        <p:spPr>
          <a:xfrm>
            <a:off x="8686800" y="4767263"/>
            <a:ext cx="457200" cy="274637"/>
          </a:xfrm>
        </p:spPr>
        <p:txBody>
          <a:bodyPr/>
          <a:lstStyle/>
          <a:p>
            <a:fld id="{77E68ECE-59D7-452D-8595-BBB947F3BD2D}" type="slidenum">
              <a:rPr lang="en-US" smtClean="0"/>
              <a:pPr/>
              <a:t>58</a:t>
            </a:fld>
            <a:endParaRPr lang="en-US" dirty="0"/>
          </a:p>
        </p:txBody>
      </p:sp>
    </p:spTree>
    <p:extLst>
      <p:ext uri="{BB962C8B-B14F-4D97-AF65-F5344CB8AC3E}">
        <p14:creationId xmlns:p14="http://schemas.microsoft.com/office/powerpoint/2010/main" val="35110050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40F7D8-314A-4BDB-A569-AB928FC8D7D9}"/>
              </a:ext>
            </a:extLst>
          </p:cNvPr>
          <p:cNvSpPr>
            <a:spLocks noGrp="1"/>
          </p:cNvSpPr>
          <p:nvPr>
            <p:ph type="sldNum" sz="quarter" idx="11"/>
          </p:nvPr>
        </p:nvSpPr>
        <p:spPr/>
        <p:txBody>
          <a:bodyPr/>
          <a:lstStyle/>
          <a:p>
            <a:fld id="{77E68ECE-59D7-452D-8595-BBB947F3BD2D}" type="slidenum">
              <a:rPr lang="en-US" smtClean="0">
                <a:solidFill>
                  <a:srgbClr val="FFFFFF"/>
                </a:solidFill>
              </a:rPr>
              <a:pPr/>
              <a:t>5</a:t>
            </a:fld>
            <a:endParaRPr lang="en-US" dirty="0">
              <a:solidFill>
                <a:srgbClr val="FFFFFF"/>
              </a:solidFill>
            </a:endParaRPr>
          </a:p>
        </p:txBody>
      </p:sp>
      <p:sp>
        <p:nvSpPr>
          <p:cNvPr id="2" name="Title 1">
            <a:extLst>
              <a:ext uri="{FF2B5EF4-FFF2-40B4-BE49-F238E27FC236}">
                <a16:creationId xmlns:a16="http://schemas.microsoft.com/office/drawing/2014/main" id="{8BFC554F-1C5C-452C-AC31-4D454F925E99}"/>
              </a:ext>
            </a:extLst>
          </p:cNvPr>
          <p:cNvSpPr>
            <a:spLocks noGrp="1"/>
          </p:cNvSpPr>
          <p:nvPr>
            <p:ph type="title" idx="4294967295"/>
          </p:nvPr>
        </p:nvSpPr>
        <p:spPr>
          <a:xfrm>
            <a:off x="703263" y="255588"/>
            <a:ext cx="8440737" cy="754062"/>
          </a:xfrm>
        </p:spPr>
        <p:txBody>
          <a:bodyPr/>
          <a:lstStyle/>
          <a:p>
            <a:r>
              <a:rPr lang="en-CA" dirty="0">
                <a:solidFill>
                  <a:schemeClr val="bg1"/>
                </a:solidFill>
              </a:rPr>
              <a:t>The Montreal Declaration For Responsible AI Development</a:t>
            </a:r>
          </a:p>
        </p:txBody>
      </p:sp>
      <p:pic>
        <p:nvPicPr>
          <p:cNvPr id="8" name="Picture 7">
            <a:extLst>
              <a:ext uri="{FF2B5EF4-FFF2-40B4-BE49-F238E27FC236}">
                <a16:creationId xmlns:a16="http://schemas.microsoft.com/office/drawing/2014/main" id="{9E1200BB-4364-45C2-A657-E5B28B1AE109}"/>
              </a:ext>
            </a:extLst>
          </p:cNvPr>
          <p:cNvPicPr>
            <a:picLocks noChangeAspect="1"/>
          </p:cNvPicPr>
          <p:nvPr/>
        </p:nvPicPr>
        <p:blipFill>
          <a:blip r:embed="rId2"/>
          <a:stretch>
            <a:fillRect/>
          </a:stretch>
        </p:blipFill>
        <p:spPr>
          <a:xfrm>
            <a:off x="207033" y="1331736"/>
            <a:ext cx="3645087" cy="3435527"/>
          </a:xfrm>
          <a:prstGeom prst="rect">
            <a:avLst/>
          </a:prstGeom>
        </p:spPr>
      </p:pic>
      <p:sp>
        <p:nvSpPr>
          <p:cNvPr id="11" name="TextBox 10">
            <a:extLst>
              <a:ext uri="{FF2B5EF4-FFF2-40B4-BE49-F238E27FC236}">
                <a16:creationId xmlns:a16="http://schemas.microsoft.com/office/drawing/2014/main" id="{8D944887-F614-40AB-BF74-0E6F3DEC285C}"/>
              </a:ext>
            </a:extLst>
          </p:cNvPr>
          <p:cNvSpPr txBox="1"/>
          <p:nvPr/>
        </p:nvSpPr>
        <p:spPr>
          <a:xfrm>
            <a:off x="4468483" y="1289963"/>
            <a:ext cx="4339087" cy="3585597"/>
          </a:xfrm>
          <a:prstGeom prst="rect">
            <a:avLst/>
          </a:prstGeom>
          <a:noFill/>
        </p:spPr>
        <p:txBody>
          <a:bodyPr wrap="square" rtlCol="0">
            <a:spAutoFit/>
          </a:bodyPr>
          <a:lstStyle/>
          <a:p>
            <a:r>
              <a:rPr lang="en-CA" sz="1700" b="1" dirty="0">
                <a:solidFill>
                  <a:schemeClr val="bg1"/>
                </a:solidFill>
              </a:rPr>
              <a:t>The Montréal Declaration for responsible AI development has three main objectives:</a:t>
            </a:r>
          </a:p>
          <a:p>
            <a:endParaRPr lang="en-CA" sz="1600" b="1" dirty="0">
              <a:solidFill>
                <a:schemeClr val="bg1"/>
              </a:solidFill>
            </a:endParaRPr>
          </a:p>
          <a:p>
            <a:pPr marL="342900" indent="-342900">
              <a:buAutoNum type="arabicPeriod"/>
            </a:pPr>
            <a:r>
              <a:rPr lang="en-CA" sz="1600" dirty="0">
                <a:solidFill>
                  <a:schemeClr val="bg1"/>
                </a:solidFill>
              </a:rPr>
              <a:t>Develop an ethical framework for the development and deployment of AI;</a:t>
            </a:r>
          </a:p>
          <a:p>
            <a:pPr marL="342900" indent="-342900">
              <a:buAutoNum type="arabicPeriod"/>
            </a:pPr>
            <a:endParaRPr lang="en-CA" sz="1600" dirty="0">
              <a:solidFill>
                <a:schemeClr val="bg1"/>
              </a:solidFill>
            </a:endParaRPr>
          </a:p>
          <a:p>
            <a:pPr marL="342900" indent="-342900">
              <a:buAutoNum type="arabicPeriod"/>
            </a:pPr>
            <a:r>
              <a:rPr lang="en-CA" sz="1600" dirty="0">
                <a:solidFill>
                  <a:schemeClr val="bg1"/>
                </a:solidFill>
              </a:rPr>
              <a:t>Guide the digital transition so everyone benefits from this technological revolution;</a:t>
            </a:r>
          </a:p>
          <a:p>
            <a:pPr marL="342900" indent="-342900">
              <a:buAutoNum type="arabicPeriod"/>
            </a:pPr>
            <a:endParaRPr lang="en-CA" sz="1600" dirty="0">
              <a:solidFill>
                <a:schemeClr val="bg1"/>
              </a:solidFill>
            </a:endParaRPr>
          </a:p>
          <a:p>
            <a:pPr marL="342900" indent="-342900">
              <a:buAutoNum type="arabicPeriod"/>
            </a:pPr>
            <a:r>
              <a:rPr lang="en-CA" sz="1600" dirty="0">
                <a:solidFill>
                  <a:schemeClr val="bg1"/>
                </a:solidFill>
              </a:rPr>
              <a:t>Open a national and international forum for discussion to collectively achieve equitable, inclusive, and ecologically sustainable AI development</a:t>
            </a:r>
            <a:r>
              <a:rPr lang="en-CA" sz="1600" dirty="0"/>
              <a:t>.</a:t>
            </a:r>
          </a:p>
        </p:txBody>
      </p:sp>
      <p:pic>
        <p:nvPicPr>
          <p:cNvPr id="13" name="Picture 12">
            <a:extLst>
              <a:ext uri="{FF2B5EF4-FFF2-40B4-BE49-F238E27FC236}">
                <a16:creationId xmlns:a16="http://schemas.microsoft.com/office/drawing/2014/main" id="{F8681EF1-9D22-494E-8489-D78AAE635577}"/>
              </a:ext>
            </a:extLst>
          </p:cNvPr>
          <p:cNvPicPr>
            <a:picLocks noChangeAspect="1"/>
          </p:cNvPicPr>
          <p:nvPr/>
        </p:nvPicPr>
        <p:blipFill>
          <a:blip r:embed="rId3"/>
          <a:stretch>
            <a:fillRect/>
          </a:stretch>
        </p:blipFill>
        <p:spPr>
          <a:xfrm>
            <a:off x="8236647" y="-1"/>
            <a:ext cx="907354" cy="1009797"/>
          </a:xfrm>
          <a:prstGeom prst="rect">
            <a:avLst/>
          </a:prstGeom>
        </p:spPr>
      </p:pic>
      <p:sp>
        <p:nvSpPr>
          <p:cNvPr id="21" name="TextBox 20">
            <a:extLst>
              <a:ext uri="{FF2B5EF4-FFF2-40B4-BE49-F238E27FC236}">
                <a16:creationId xmlns:a16="http://schemas.microsoft.com/office/drawing/2014/main" id="{EA1CA428-9CAB-495F-8504-EDAE950C50E1}"/>
              </a:ext>
            </a:extLst>
          </p:cNvPr>
          <p:cNvSpPr txBox="1"/>
          <p:nvPr/>
        </p:nvSpPr>
        <p:spPr>
          <a:xfrm>
            <a:off x="823823" y="4871587"/>
            <a:ext cx="7289320" cy="230832"/>
          </a:xfrm>
          <a:prstGeom prst="rect">
            <a:avLst/>
          </a:prstGeom>
          <a:noFill/>
        </p:spPr>
        <p:txBody>
          <a:bodyPr wrap="square" rtlCol="0">
            <a:spAutoFit/>
          </a:bodyPr>
          <a:lstStyle/>
          <a:p>
            <a:r>
              <a:rPr lang="en-CA" sz="900" dirty="0"/>
              <a:t>https://declarationmontreal-iaresponsable.com/wp-content/uploads/2023/04/UdeM_Decl-IA-Resp_LA-Declaration-ENG_WEB_09-07-19.pdf</a:t>
            </a:r>
          </a:p>
        </p:txBody>
      </p:sp>
    </p:spTree>
    <p:extLst>
      <p:ext uri="{BB962C8B-B14F-4D97-AF65-F5344CB8AC3E}">
        <p14:creationId xmlns:p14="http://schemas.microsoft.com/office/powerpoint/2010/main" val="3493522497"/>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CCF9B1-3BDC-49AF-B2CC-3AA30336FD39}"/>
              </a:ext>
            </a:extLst>
          </p:cNvPr>
          <p:cNvSpPr>
            <a:spLocks noGrp="1"/>
          </p:cNvSpPr>
          <p:nvPr>
            <p:ph type="sldNum" sz="quarter" idx="11"/>
          </p:nvPr>
        </p:nvSpPr>
        <p:spPr/>
        <p:txBody>
          <a:bodyPr/>
          <a:lstStyle/>
          <a:p>
            <a:fld id="{77E68ECE-59D7-452D-8595-BBB947F3BD2D}" type="slidenum">
              <a:rPr lang="en-US" smtClean="0">
                <a:solidFill>
                  <a:srgbClr val="FFFFFF"/>
                </a:solidFill>
              </a:rPr>
              <a:pPr/>
              <a:t>59</a:t>
            </a:fld>
            <a:endParaRPr lang="en-US" dirty="0">
              <a:solidFill>
                <a:srgbClr val="FFFFFF"/>
              </a:solidFill>
            </a:endParaRPr>
          </a:p>
        </p:txBody>
      </p:sp>
      <p:sp>
        <p:nvSpPr>
          <p:cNvPr id="3" name="TextBox 2">
            <a:extLst>
              <a:ext uri="{FF2B5EF4-FFF2-40B4-BE49-F238E27FC236}">
                <a16:creationId xmlns:a16="http://schemas.microsoft.com/office/drawing/2014/main" id="{5B933371-2E67-4567-90F7-7391A7503A69}"/>
              </a:ext>
            </a:extLst>
          </p:cNvPr>
          <p:cNvSpPr txBox="1"/>
          <p:nvPr/>
        </p:nvSpPr>
        <p:spPr>
          <a:xfrm>
            <a:off x="821934" y="256164"/>
            <a:ext cx="7289680" cy="461665"/>
          </a:xfrm>
          <a:prstGeom prst="rect">
            <a:avLst/>
          </a:prstGeom>
          <a:noFill/>
        </p:spPr>
        <p:txBody>
          <a:bodyPr wrap="square" rtlCol="0">
            <a:spAutoFit/>
          </a:bodyPr>
          <a:lstStyle/>
          <a:p>
            <a:r>
              <a:rPr lang="en-US" sz="2400" b="1" dirty="0">
                <a:solidFill>
                  <a:srgbClr val="FFC000"/>
                </a:solidFill>
              </a:rPr>
              <a:t>Current and future AI ethics challenges for REBs</a:t>
            </a:r>
            <a:endParaRPr lang="en-CA" sz="2400" b="1" dirty="0">
              <a:solidFill>
                <a:srgbClr val="FFC000"/>
              </a:solidFill>
            </a:endParaRPr>
          </a:p>
        </p:txBody>
      </p:sp>
      <p:sp>
        <p:nvSpPr>
          <p:cNvPr id="4" name="TextBox 3">
            <a:extLst>
              <a:ext uri="{FF2B5EF4-FFF2-40B4-BE49-F238E27FC236}">
                <a16:creationId xmlns:a16="http://schemas.microsoft.com/office/drawing/2014/main" id="{23DB0080-7B51-40A2-A070-5D1B63884436}"/>
              </a:ext>
            </a:extLst>
          </p:cNvPr>
          <p:cNvSpPr txBox="1"/>
          <p:nvPr/>
        </p:nvSpPr>
        <p:spPr>
          <a:xfrm>
            <a:off x="786580" y="835577"/>
            <a:ext cx="7625900" cy="2862322"/>
          </a:xfrm>
          <a:prstGeom prst="rect">
            <a:avLst/>
          </a:prstGeom>
          <a:noFill/>
        </p:spPr>
        <p:txBody>
          <a:bodyPr wrap="square" rtlCol="0">
            <a:spAutoFit/>
          </a:bodyPr>
          <a:lstStyle/>
          <a:p>
            <a:r>
              <a:rPr lang="en-CA" sz="2000" b="1" dirty="0">
                <a:solidFill>
                  <a:schemeClr val="accent6">
                    <a:lumMod val="40000"/>
                    <a:lumOff val="60000"/>
                  </a:schemeClr>
                </a:solidFill>
              </a:rPr>
              <a:t>Challenging some oft-held ideas about ethics</a:t>
            </a:r>
          </a:p>
          <a:p>
            <a:pPr marL="342900" indent="-342900">
              <a:buFont typeface="Arial" panose="020B0604020202020204" pitchFamily="34" charset="0"/>
              <a:buChar char="•"/>
            </a:pPr>
            <a:r>
              <a:rPr lang="en-CA" sz="2000" dirty="0">
                <a:solidFill>
                  <a:schemeClr val="bg1"/>
                </a:solidFill>
              </a:rPr>
              <a:t>Universalism – the idea that there is (or should be) one set of ethics that applies to all</a:t>
            </a:r>
          </a:p>
          <a:p>
            <a:pPr marL="342900" indent="-342900">
              <a:buFont typeface="Arial" panose="020B0604020202020204" pitchFamily="34" charset="0"/>
              <a:buChar char="•"/>
            </a:pPr>
            <a:r>
              <a:rPr lang="en-CA" sz="2000" dirty="0">
                <a:solidFill>
                  <a:schemeClr val="bg1"/>
                </a:solidFill>
              </a:rPr>
              <a:t>Normativity – the idea that ethics is prescriptive and describes attitudes we </a:t>
            </a:r>
            <a:r>
              <a:rPr lang="en-CA" sz="2000" i="1" dirty="0">
                <a:solidFill>
                  <a:schemeClr val="bg1"/>
                </a:solidFill>
              </a:rPr>
              <a:t>should have or </a:t>
            </a:r>
            <a:r>
              <a:rPr lang="en-CA" sz="2000" dirty="0">
                <a:solidFill>
                  <a:schemeClr val="bg1"/>
                </a:solidFill>
              </a:rPr>
              <a:t>how we </a:t>
            </a:r>
            <a:r>
              <a:rPr lang="en-CA" sz="2000" i="1" dirty="0">
                <a:solidFill>
                  <a:schemeClr val="bg1"/>
                </a:solidFill>
              </a:rPr>
              <a:t>should</a:t>
            </a:r>
            <a:r>
              <a:rPr lang="en-CA" sz="2000" dirty="0">
                <a:solidFill>
                  <a:schemeClr val="bg1"/>
                </a:solidFill>
              </a:rPr>
              <a:t> behave</a:t>
            </a:r>
          </a:p>
          <a:p>
            <a:pPr marL="342900" indent="-342900">
              <a:buFont typeface="Arial" panose="020B0604020202020204" pitchFamily="34" charset="0"/>
              <a:buChar char="•"/>
            </a:pPr>
            <a:r>
              <a:rPr lang="en-CA" sz="2000" dirty="0">
                <a:solidFill>
                  <a:schemeClr val="bg1"/>
                </a:solidFill>
              </a:rPr>
              <a:t>Cognitivism – the idea that moral principles can be expressed as a series of knowable rules</a:t>
            </a:r>
          </a:p>
          <a:p>
            <a:pPr marL="342900" indent="-342900">
              <a:buFont typeface="Arial" panose="020B0604020202020204" pitchFamily="34" charset="0"/>
              <a:buChar char="•"/>
            </a:pPr>
            <a:endParaRPr lang="en-CA" sz="2000" dirty="0">
              <a:solidFill>
                <a:schemeClr val="bg1"/>
              </a:solidFill>
            </a:endParaRPr>
          </a:p>
          <a:p>
            <a:pPr marL="342900" indent="-342900">
              <a:buFont typeface="Arial" panose="020B0604020202020204" pitchFamily="34" charset="0"/>
              <a:buChar char="•"/>
            </a:pPr>
            <a:endParaRPr lang="en-CA" sz="2000" dirty="0">
              <a:solidFill>
                <a:schemeClr val="bg1"/>
              </a:solidFill>
            </a:endParaRPr>
          </a:p>
        </p:txBody>
      </p:sp>
      <p:pic>
        <p:nvPicPr>
          <p:cNvPr id="7" name="Picture 6">
            <a:extLst>
              <a:ext uri="{FF2B5EF4-FFF2-40B4-BE49-F238E27FC236}">
                <a16:creationId xmlns:a16="http://schemas.microsoft.com/office/drawing/2014/main" id="{22C7B4C6-76B5-40BB-8AAF-E134A57A3A73}"/>
              </a:ext>
            </a:extLst>
          </p:cNvPr>
          <p:cNvPicPr>
            <a:picLocks noChangeAspect="1"/>
          </p:cNvPicPr>
          <p:nvPr/>
        </p:nvPicPr>
        <p:blipFill>
          <a:blip r:embed="rId2"/>
          <a:stretch>
            <a:fillRect/>
          </a:stretch>
        </p:blipFill>
        <p:spPr>
          <a:xfrm>
            <a:off x="1238999" y="3240129"/>
            <a:ext cx="3673823" cy="1647207"/>
          </a:xfrm>
          <a:prstGeom prst="rect">
            <a:avLst/>
          </a:prstGeom>
        </p:spPr>
      </p:pic>
      <p:sp>
        <p:nvSpPr>
          <p:cNvPr id="9" name="TextBox 8">
            <a:extLst>
              <a:ext uri="{FF2B5EF4-FFF2-40B4-BE49-F238E27FC236}">
                <a16:creationId xmlns:a16="http://schemas.microsoft.com/office/drawing/2014/main" id="{00FDA70F-DC1D-E878-89DD-46588CB9DC6F}"/>
              </a:ext>
            </a:extLst>
          </p:cNvPr>
          <p:cNvSpPr txBox="1"/>
          <p:nvPr/>
        </p:nvSpPr>
        <p:spPr>
          <a:xfrm>
            <a:off x="5012977" y="4063732"/>
            <a:ext cx="3673823" cy="846386"/>
          </a:xfrm>
          <a:prstGeom prst="rect">
            <a:avLst/>
          </a:prstGeom>
          <a:noFill/>
        </p:spPr>
        <p:txBody>
          <a:bodyPr wrap="square">
            <a:spAutoFit/>
          </a:bodyPr>
          <a:lstStyle/>
          <a:p>
            <a:r>
              <a:rPr lang="en-US" sz="1400" dirty="0">
                <a:solidFill>
                  <a:schemeClr val="bg1"/>
                </a:solidFill>
                <a:latin typeface="Arial" panose="020B0604020202020204" pitchFamily="34" charset="0"/>
              </a:rPr>
              <a:t>Virtues and vices around the world</a:t>
            </a:r>
            <a:endParaRPr lang="en-US" sz="1400" dirty="0">
              <a:solidFill>
                <a:schemeClr val="bg1"/>
              </a:solidFill>
              <a:latin typeface="Arial" panose="020B0604020202020204" pitchFamily="34" charset="0"/>
              <a:hlinkClick r:id="rId3"/>
            </a:endParaRPr>
          </a:p>
          <a:p>
            <a:r>
              <a:rPr lang="en-US" sz="1100" b="0" i="0" u="sng" strike="noStrike" dirty="0">
                <a:solidFill>
                  <a:srgbClr val="1155CC"/>
                </a:solidFill>
                <a:effectLst/>
                <a:latin typeface="Arial" panose="020B0604020202020204" pitchFamily="34" charset="0"/>
                <a:hlinkClick r:id="rId3"/>
              </a:rPr>
              <a:t>https://public.tableau.com/profile/mark.alfano#!/vizhome/Virtuesandvicesfromtheperspectivesof256cultures/Virtuesandvicesaroundtheworld</a:t>
            </a:r>
            <a:r>
              <a:rPr lang="en-US" sz="1100" b="0" i="0" u="sng" dirty="0">
                <a:solidFill>
                  <a:srgbClr val="1155CC"/>
                </a:solidFill>
                <a:effectLst/>
                <a:latin typeface="Arial" panose="020B0604020202020204" pitchFamily="34" charset="0"/>
              </a:rPr>
              <a:t> </a:t>
            </a:r>
            <a:endParaRPr lang="en-US" sz="1100" dirty="0"/>
          </a:p>
        </p:txBody>
      </p:sp>
    </p:spTree>
    <p:extLst>
      <p:ext uri="{BB962C8B-B14F-4D97-AF65-F5344CB8AC3E}">
        <p14:creationId xmlns:p14="http://schemas.microsoft.com/office/powerpoint/2010/main" val="1590463264"/>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18D32-04DB-78EA-D82B-621CD8F3A9D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A6F9BE-F5B7-1C29-64BB-521B840FD58B}"/>
              </a:ext>
            </a:extLst>
          </p:cNvPr>
          <p:cNvSpPr>
            <a:spLocks noGrp="1"/>
          </p:cNvSpPr>
          <p:nvPr>
            <p:ph type="sldNum" sz="quarter" idx="11"/>
          </p:nvPr>
        </p:nvSpPr>
        <p:spPr/>
        <p:txBody>
          <a:bodyPr/>
          <a:lstStyle/>
          <a:p>
            <a:fld id="{77E68ECE-59D7-452D-8595-BBB947F3BD2D}" type="slidenum">
              <a:rPr lang="en-US" smtClean="0">
                <a:solidFill>
                  <a:srgbClr val="FFFFFF"/>
                </a:solidFill>
              </a:rPr>
              <a:pPr/>
              <a:t>60</a:t>
            </a:fld>
            <a:endParaRPr lang="en-US" dirty="0">
              <a:solidFill>
                <a:srgbClr val="FFFFFF"/>
              </a:solidFill>
            </a:endParaRPr>
          </a:p>
        </p:txBody>
      </p:sp>
      <p:sp>
        <p:nvSpPr>
          <p:cNvPr id="3" name="TextBox 2">
            <a:extLst>
              <a:ext uri="{FF2B5EF4-FFF2-40B4-BE49-F238E27FC236}">
                <a16:creationId xmlns:a16="http://schemas.microsoft.com/office/drawing/2014/main" id="{3FA1A840-FC62-6479-EB6A-ED9AB2587DE2}"/>
              </a:ext>
            </a:extLst>
          </p:cNvPr>
          <p:cNvSpPr txBox="1"/>
          <p:nvPr/>
        </p:nvSpPr>
        <p:spPr>
          <a:xfrm>
            <a:off x="821934" y="256164"/>
            <a:ext cx="7289680" cy="461665"/>
          </a:xfrm>
          <a:prstGeom prst="rect">
            <a:avLst/>
          </a:prstGeom>
          <a:noFill/>
        </p:spPr>
        <p:txBody>
          <a:bodyPr wrap="square" rtlCol="0">
            <a:spAutoFit/>
          </a:bodyPr>
          <a:lstStyle/>
          <a:p>
            <a:r>
              <a:rPr lang="en-US" sz="2400" b="1" dirty="0">
                <a:solidFill>
                  <a:srgbClr val="FFC000"/>
                </a:solidFill>
              </a:rPr>
              <a:t>Current and future AI ethics challenges for REBs</a:t>
            </a:r>
            <a:endParaRPr lang="en-CA" sz="2400" b="1" dirty="0">
              <a:solidFill>
                <a:srgbClr val="FFC000"/>
              </a:solidFill>
            </a:endParaRPr>
          </a:p>
        </p:txBody>
      </p:sp>
      <p:sp>
        <p:nvSpPr>
          <p:cNvPr id="4" name="TextBox 3">
            <a:extLst>
              <a:ext uri="{FF2B5EF4-FFF2-40B4-BE49-F238E27FC236}">
                <a16:creationId xmlns:a16="http://schemas.microsoft.com/office/drawing/2014/main" id="{00EAE64F-93A9-A6CE-6968-DDCE1B5024CE}"/>
              </a:ext>
            </a:extLst>
          </p:cNvPr>
          <p:cNvSpPr txBox="1"/>
          <p:nvPr/>
        </p:nvSpPr>
        <p:spPr>
          <a:xfrm>
            <a:off x="786580" y="835577"/>
            <a:ext cx="7592649" cy="4093428"/>
          </a:xfrm>
          <a:prstGeom prst="rect">
            <a:avLst/>
          </a:prstGeom>
          <a:noFill/>
        </p:spPr>
        <p:txBody>
          <a:bodyPr wrap="square" rtlCol="0">
            <a:spAutoFit/>
          </a:bodyPr>
          <a:lstStyle/>
          <a:p>
            <a:r>
              <a:rPr lang="en-CA" sz="2000" b="1" dirty="0">
                <a:solidFill>
                  <a:schemeClr val="accent6">
                    <a:lumMod val="40000"/>
                    <a:lumOff val="60000"/>
                  </a:schemeClr>
                </a:solidFill>
              </a:rPr>
              <a:t>MetaEthics</a:t>
            </a:r>
          </a:p>
          <a:p>
            <a:r>
              <a:rPr lang="en-CA" sz="2000" dirty="0">
                <a:solidFill>
                  <a:schemeClr val="bg1"/>
                </a:solidFill>
              </a:rPr>
              <a:t>What is the basis for ethics?</a:t>
            </a:r>
          </a:p>
          <a:p>
            <a:pPr marL="342900" indent="-342900">
              <a:buFont typeface="Arial" panose="020B0604020202020204" pitchFamily="34" charset="0"/>
              <a:buChar char="•"/>
            </a:pPr>
            <a:r>
              <a:rPr lang="en-CA" sz="2000" dirty="0">
                <a:solidFill>
                  <a:schemeClr val="bg1"/>
                </a:solidFill>
              </a:rPr>
              <a:t>Types of ethics: descriptive, normative, analytic</a:t>
            </a:r>
          </a:p>
          <a:p>
            <a:pPr marL="342900" indent="-342900">
              <a:buFont typeface="Arial" panose="020B0604020202020204" pitchFamily="34" charset="0"/>
              <a:buChar char="•"/>
            </a:pPr>
            <a:r>
              <a:rPr lang="en-CA" sz="2000" dirty="0">
                <a:solidFill>
                  <a:schemeClr val="bg1"/>
                </a:solidFill>
              </a:rPr>
              <a:t>Relativism</a:t>
            </a:r>
          </a:p>
          <a:p>
            <a:pPr marL="800100" lvl="1" indent="-342900">
              <a:buFont typeface="Arial" panose="020B0604020202020204" pitchFamily="34" charset="0"/>
              <a:buChar char="•"/>
            </a:pPr>
            <a:r>
              <a:rPr lang="en-CA" sz="2000" dirty="0">
                <a:solidFill>
                  <a:schemeClr val="bg1"/>
                </a:solidFill>
              </a:rPr>
              <a:t>Cultural, agent, speaker</a:t>
            </a:r>
          </a:p>
          <a:p>
            <a:pPr marL="800100" lvl="1" indent="-342900">
              <a:buFont typeface="Arial" panose="020B0604020202020204" pitchFamily="34" charset="0"/>
              <a:buChar char="•"/>
            </a:pPr>
            <a:r>
              <a:rPr lang="en-CA" sz="2000" dirty="0">
                <a:solidFill>
                  <a:schemeClr val="bg1"/>
                </a:solidFill>
              </a:rPr>
              <a:t>Descriptive, metaethical, normative</a:t>
            </a:r>
          </a:p>
          <a:p>
            <a:pPr marL="342900" indent="-342900">
              <a:buFont typeface="Arial" panose="020B0604020202020204" pitchFamily="34" charset="0"/>
              <a:buChar char="•"/>
            </a:pPr>
            <a:r>
              <a:rPr lang="en-CA" sz="2000" dirty="0">
                <a:solidFill>
                  <a:schemeClr val="bg1"/>
                </a:solidFill>
              </a:rPr>
              <a:t>Non-cognitivism – “</a:t>
            </a:r>
            <a:r>
              <a:rPr lang="en-US" sz="2000" dirty="0">
                <a:solidFill>
                  <a:schemeClr val="bg1"/>
                </a:solidFill>
              </a:rPr>
              <a:t>views moral discourse as a way to express attitudes towards certain actions.”</a:t>
            </a:r>
            <a:endParaRPr lang="en-CA" sz="2000" dirty="0">
              <a:solidFill>
                <a:schemeClr val="bg1"/>
              </a:solidFill>
            </a:endParaRPr>
          </a:p>
          <a:p>
            <a:pPr marL="342900" indent="-342900">
              <a:buFont typeface="Arial" panose="020B0604020202020204" pitchFamily="34" charset="0"/>
              <a:buChar char="•"/>
            </a:pPr>
            <a:r>
              <a:rPr lang="en-CA" sz="2000" dirty="0">
                <a:solidFill>
                  <a:schemeClr val="bg1"/>
                </a:solidFill>
              </a:rPr>
              <a:t>Realism: naturalism and non-naturalism, objectivism</a:t>
            </a:r>
          </a:p>
          <a:p>
            <a:pPr marL="342900" indent="-342900">
              <a:buFont typeface="Arial" panose="020B0604020202020204" pitchFamily="34" charset="0"/>
              <a:buChar char="•"/>
            </a:pPr>
            <a:r>
              <a:rPr lang="en-CA" sz="2000" dirty="0">
                <a:solidFill>
                  <a:schemeClr val="bg1"/>
                </a:solidFill>
              </a:rPr>
              <a:t>Rational choice vs intuition vs sentiment</a:t>
            </a:r>
          </a:p>
          <a:p>
            <a:pPr marL="800100" lvl="1" indent="-342900">
              <a:buFont typeface="Arial" panose="020B0604020202020204" pitchFamily="34" charset="0"/>
              <a:buChar char="•"/>
            </a:pPr>
            <a:r>
              <a:rPr lang="en-CA" sz="2000" dirty="0">
                <a:solidFill>
                  <a:schemeClr val="bg1"/>
                </a:solidFill>
              </a:rPr>
              <a:t> emotivism, prescriptivism, expressivism</a:t>
            </a:r>
          </a:p>
          <a:p>
            <a:pPr marL="342900" indent="-342900">
              <a:buFont typeface="Arial" panose="020B0604020202020204" pitchFamily="34" charset="0"/>
              <a:buChar char="•"/>
            </a:pPr>
            <a:r>
              <a:rPr lang="en-CA" sz="2000" dirty="0">
                <a:solidFill>
                  <a:schemeClr val="bg1"/>
                </a:solidFill>
              </a:rPr>
              <a:t>Basis (motivation): deity, power, reason, agreement, sentiment</a:t>
            </a:r>
          </a:p>
          <a:p>
            <a:pPr marL="342900" indent="-342900">
              <a:buFont typeface="Arial" panose="020B0604020202020204" pitchFamily="34" charset="0"/>
              <a:buChar char="•"/>
            </a:pPr>
            <a:endParaRPr lang="en-CA" sz="2000" dirty="0">
              <a:solidFill>
                <a:schemeClr val="bg1"/>
              </a:solidFill>
            </a:endParaRPr>
          </a:p>
        </p:txBody>
      </p:sp>
    </p:spTree>
    <p:extLst>
      <p:ext uri="{BB962C8B-B14F-4D97-AF65-F5344CB8AC3E}">
        <p14:creationId xmlns:p14="http://schemas.microsoft.com/office/powerpoint/2010/main" val="2861963142"/>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B72F8-AFCB-2A2D-C9FC-F81C5DACBE6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580CF0-0B93-9FF9-AF1B-3AC85297F230}"/>
              </a:ext>
            </a:extLst>
          </p:cNvPr>
          <p:cNvSpPr>
            <a:spLocks noGrp="1"/>
          </p:cNvSpPr>
          <p:nvPr>
            <p:ph type="sldNum" sz="quarter" idx="11"/>
          </p:nvPr>
        </p:nvSpPr>
        <p:spPr/>
        <p:txBody>
          <a:bodyPr/>
          <a:lstStyle/>
          <a:p>
            <a:fld id="{77E68ECE-59D7-452D-8595-BBB947F3BD2D}" type="slidenum">
              <a:rPr lang="en-US" smtClean="0">
                <a:solidFill>
                  <a:srgbClr val="FFFFFF"/>
                </a:solidFill>
              </a:rPr>
              <a:pPr/>
              <a:t>61</a:t>
            </a:fld>
            <a:endParaRPr lang="en-US" dirty="0">
              <a:solidFill>
                <a:srgbClr val="FFFFFF"/>
              </a:solidFill>
            </a:endParaRPr>
          </a:p>
        </p:txBody>
      </p:sp>
      <p:sp>
        <p:nvSpPr>
          <p:cNvPr id="3" name="TextBox 2">
            <a:extLst>
              <a:ext uri="{FF2B5EF4-FFF2-40B4-BE49-F238E27FC236}">
                <a16:creationId xmlns:a16="http://schemas.microsoft.com/office/drawing/2014/main" id="{6E4B7BC6-B2B9-CCA0-2328-491A2F0E1167}"/>
              </a:ext>
            </a:extLst>
          </p:cNvPr>
          <p:cNvSpPr txBox="1"/>
          <p:nvPr/>
        </p:nvSpPr>
        <p:spPr>
          <a:xfrm>
            <a:off x="821934" y="256164"/>
            <a:ext cx="7289680" cy="461665"/>
          </a:xfrm>
          <a:prstGeom prst="rect">
            <a:avLst/>
          </a:prstGeom>
          <a:noFill/>
        </p:spPr>
        <p:txBody>
          <a:bodyPr wrap="square" rtlCol="0">
            <a:spAutoFit/>
          </a:bodyPr>
          <a:lstStyle/>
          <a:p>
            <a:r>
              <a:rPr lang="en-US" sz="2400" b="1" dirty="0">
                <a:solidFill>
                  <a:srgbClr val="FFC000"/>
                </a:solidFill>
              </a:rPr>
              <a:t>Current and future AI ethics challenges for REBs</a:t>
            </a:r>
            <a:endParaRPr lang="en-CA" sz="2400" b="1" dirty="0">
              <a:solidFill>
                <a:srgbClr val="FFC000"/>
              </a:solidFill>
            </a:endParaRPr>
          </a:p>
        </p:txBody>
      </p:sp>
      <p:sp>
        <p:nvSpPr>
          <p:cNvPr id="4" name="TextBox 3">
            <a:extLst>
              <a:ext uri="{FF2B5EF4-FFF2-40B4-BE49-F238E27FC236}">
                <a16:creationId xmlns:a16="http://schemas.microsoft.com/office/drawing/2014/main" id="{D2ADD059-4A0E-28BC-590A-6DB3DBF904EA}"/>
              </a:ext>
            </a:extLst>
          </p:cNvPr>
          <p:cNvSpPr txBox="1"/>
          <p:nvPr/>
        </p:nvSpPr>
        <p:spPr>
          <a:xfrm>
            <a:off x="786580" y="835577"/>
            <a:ext cx="7592649" cy="3785652"/>
          </a:xfrm>
          <a:prstGeom prst="rect">
            <a:avLst/>
          </a:prstGeom>
          <a:noFill/>
        </p:spPr>
        <p:txBody>
          <a:bodyPr wrap="square" rtlCol="0">
            <a:spAutoFit/>
          </a:bodyPr>
          <a:lstStyle/>
          <a:p>
            <a:r>
              <a:rPr lang="en-CA" sz="2000" b="1" dirty="0">
                <a:solidFill>
                  <a:schemeClr val="accent6">
                    <a:lumMod val="40000"/>
                    <a:lumOff val="60000"/>
                  </a:schemeClr>
                </a:solidFill>
              </a:rPr>
              <a:t>Who Owns Ethics</a:t>
            </a:r>
          </a:p>
          <a:p>
            <a:pPr marL="342900" indent="-342900">
              <a:buFont typeface="Arial" panose="020B0604020202020204" pitchFamily="34" charset="0"/>
              <a:buChar char="•"/>
            </a:pPr>
            <a:r>
              <a:rPr lang="en-US" sz="2000" dirty="0">
                <a:solidFill>
                  <a:schemeClr val="bg1"/>
                </a:solidFill>
              </a:rPr>
              <a:t>Scientific Virtues</a:t>
            </a:r>
          </a:p>
          <a:p>
            <a:pPr marL="800100" lvl="1" indent="-342900">
              <a:buFont typeface="Arial" panose="020B0604020202020204" pitchFamily="34" charset="0"/>
              <a:buChar char="•"/>
            </a:pPr>
            <a:r>
              <a:rPr lang="en-US" sz="2000" dirty="0">
                <a:solidFill>
                  <a:schemeClr val="bg1"/>
                </a:solidFill>
              </a:rPr>
              <a:t>“scientists invoke theoretical virtues explicitly, albeit rather infrequently, when they talk about models”</a:t>
            </a:r>
          </a:p>
          <a:p>
            <a:pPr marL="342900" indent="-342900">
              <a:buFont typeface="Arial" panose="020B0604020202020204" pitchFamily="34" charset="0"/>
              <a:buChar char="•"/>
            </a:pPr>
            <a:r>
              <a:rPr lang="en-US" sz="2000" dirty="0">
                <a:solidFill>
                  <a:schemeClr val="bg1"/>
                </a:solidFill>
              </a:rPr>
              <a:t>Business Ethics</a:t>
            </a:r>
          </a:p>
          <a:p>
            <a:pPr marL="800100" lvl="1" indent="-342900">
              <a:buFont typeface="Arial" panose="020B0604020202020204" pitchFamily="34" charset="0"/>
              <a:buChar char="•"/>
            </a:pPr>
            <a:r>
              <a:rPr lang="en-US" sz="2000" dirty="0">
                <a:solidFill>
                  <a:schemeClr val="bg1"/>
                </a:solidFill>
              </a:rPr>
              <a:t>“real concerns and real-world problems of the vast majority of managers”</a:t>
            </a:r>
          </a:p>
          <a:p>
            <a:pPr marL="342900" indent="-342900">
              <a:buFont typeface="Arial" panose="020B0604020202020204" pitchFamily="34" charset="0"/>
              <a:buChar char="•"/>
            </a:pPr>
            <a:r>
              <a:rPr lang="en-US" sz="2000" dirty="0">
                <a:solidFill>
                  <a:schemeClr val="bg1"/>
                </a:solidFill>
              </a:rPr>
              <a:t>Silicon Valley Ethics</a:t>
            </a:r>
          </a:p>
          <a:p>
            <a:pPr marL="800100" lvl="1" indent="-342900">
              <a:buFont typeface="Arial" panose="020B0604020202020204" pitchFamily="34" charset="0"/>
              <a:buChar char="•"/>
            </a:pPr>
            <a:r>
              <a:rPr lang="en-US" sz="2000" dirty="0">
                <a:solidFill>
                  <a:schemeClr val="bg1"/>
                </a:solidFill>
              </a:rPr>
              <a:t>Metcalf, Moss &amp; Boyd: “broader and longer-standing industry commitments to meritocracy, technological solutionism, and market fundamentalism”</a:t>
            </a:r>
          </a:p>
          <a:p>
            <a:pPr marL="342900" indent="-342900">
              <a:buFont typeface="Arial" panose="020B0604020202020204" pitchFamily="34" charset="0"/>
              <a:buChar char="•"/>
            </a:pPr>
            <a:endParaRPr lang="en-CA" sz="2000" dirty="0">
              <a:solidFill>
                <a:schemeClr val="bg1"/>
              </a:solidFill>
            </a:endParaRPr>
          </a:p>
        </p:txBody>
      </p:sp>
      <p:sp>
        <p:nvSpPr>
          <p:cNvPr id="6" name="TextBox 5">
            <a:extLst>
              <a:ext uri="{FF2B5EF4-FFF2-40B4-BE49-F238E27FC236}">
                <a16:creationId xmlns:a16="http://schemas.microsoft.com/office/drawing/2014/main" id="{452B70A1-4A0D-309A-438B-E167FBB059A1}"/>
              </a:ext>
            </a:extLst>
          </p:cNvPr>
          <p:cNvSpPr txBox="1"/>
          <p:nvPr/>
        </p:nvSpPr>
        <p:spPr>
          <a:xfrm>
            <a:off x="650471" y="4298063"/>
            <a:ext cx="7864866" cy="646331"/>
          </a:xfrm>
          <a:prstGeom prst="rect">
            <a:avLst/>
          </a:prstGeom>
          <a:noFill/>
        </p:spPr>
        <p:txBody>
          <a:bodyPr wrap="square">
            <a:spAutoFit/>
          </a:bodyPr>
          <a:lstStyle/>
          <a:p>
            <a:r>
              <a:rPr lang="en-US" sz="1200" dirty="0">
                <a:hlinkClick r:id="rId2"/>
              </a:rPr>
              <a:t>https://philpapers.org/archive/MIZTVI.pdf</a:t>
            </a:r>
            <a:r>
              <a:rPr lang="en-US" sz="1200" dirty="0"/>
              <a:t>  </a:t>
            </a:r>
          </a:p>
          <a:p>
            <a:r>
              <a:rPr lang="en-US" sz="1200" dirty="0">
                <a:hlinkClick r:id="rId3"/>
              </a:rPr>
              <a:t>https://hbr.org/1993/05/whats-the-matter-with-business-ethics</a:t>
            </a:r>
            <a:r>
              <a:rPr lang="en-US" sz="1200" dirty="0"/>
              <a:t>  </a:t>
            </a:r>
          </a:p>
          <a:p>
            <a:r>
              <a:rPr lang="en-US" sz="1200" dirty="0">
                <a:hlinkClick r:id="rId4"/>
              </a:rPr>
              <a:t>https://datasociety.net/library/owning-ethics-corporate-logics-silicon-valley-and-the-institutionalization-of-ethics/</a:t>
            </a:r>
            <a:r>
              <a:rPr lang="en-US" sz="1200" dirty="0"/>
              <a:t>  </a:t>
            </a:r>
          </a:p>
        </p:txBody>
      </p:sp>
    </p:spTree>
    <p:extLst>
      <p:ext uri="{BB962C8B-B14F-4D97-AF65-F5344CB8AC3E}">
        <p14:creationId xmlns:p14="http://schemas.microsoft.com/office/powerpoint/2010/main" val="3403408916"/>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B07EC-6376-43EA-A256-1EF85496C574}"/>
              </a:ext>
            </a:extLst>
          </p:cNvPr>
          <p:cNvSpPr>
            <a:spLocks noGrp="1"/>
          </p:cNvSpPr>
          <p:nvPr>
            <p:ph type="ctrTitle"/>
          </p:nvPr>
        </p:nvSpPr>
        <p:spPr>
          <a:xfrm>
            <a:off x="425450" y="1283442"/>
            <a:ext cx="5642841" cy="1102519"/>
          </a:xfrm>
        </p:spPr>
        <p:txBody>
          <a:bodyPr/>
          <a:lstStyle/>
          <a:p>
            <a:r>
              <a:rPr lang="en-CA" dirty="0"/>
              <a:t>Thankyou</a:t>
            </a:r>
          </a:p>
        </p:txBody>
      </p:sp>
      <p:sp>
        <p:nvSpPr>
          <p:cNvPr id="3" name="Subtitle 2">
            <a:extLst>
              <a:ext uri="{FF2B5EF4-FFF2-40B4-BE49-F238E27FC236}">
                <a16:creationId xmlns:a16="http://schemas.microsoft.com/office/drawing/2014/main" id="{315201E0-DD75-4C58-BD68-A24F157BD79C}"/>
              </a:ext>
            </a:extLst>
          </p:cNvPr>
          <p:cNvSpPr>
            <a:spLocks noGrp="1"/>
          </p:cNvSpPr>
          <p:nvPr>
            <p:ph type="subTitle" idx="1"/>
          </p:nvPr>
        </p:nvSpPr>
        <p:spPr>
          <a:xfrm>
            <a:off x="425450" y="2914650"/>
            <a:ext cx="5179343" cy="1821251"/>
          </a:xfrm>
        </p:spPr>
        <p:txBody>
          <a:bodyPr/>
          <a:lstStyle/>
          <a:p>
            <a:pPr>
              <a:spcBef>
                <a:spcPts val="0"/>
              </a:spcBef>
            </a:pPr>
            <a:r>
              <a:rPr lang="en-CA" sz="1800" dirty="0">
                <a:effectLst/>
                <a:latin typeface="Calibri" panose="020F0502020204030204" pitchFamily="34" charset="0"/>
                <a:ea typeface="Times New Roman" panose="02020603050405020304" pitchFamily="18" charset="0"/>
                <a:cs typeface="Times New Roman" panose="02020603050405020304" pitchFamily="18" charset="0"/>
              </a:rPr>
              <a:t>Digital Privacy and Security program - National Research Council Canada</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pPr>
            <a:r>
              <a:rPr lang="fr-CA" sz="1800" dirty="0">
                <a:effectLst/>
                <a:latin typeface="Calibri" panose="020F0502020204030204" pitchFamily="34" charset="0"/>
                <a:ea typeface="Times New Roman" panose="02020603050405020304" pitchFamily="18" charset="0"/>
                <a:cs typeface="Times New Roman" panose="02020603050405020304" pitchFamily="18" charset="0"/>
              </a:rPr>
              <a:t>Programme de vie privée et sécurité numériques - Conseil national de recherches Canada</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r>
              <a:rPr lang="en-CA" dirty="0"/>
              <a:t>NRC.DPSec-VPSN.CNRC@nrc-cnrc.gc.ca</a:t>
            </a:r>
          </a:p>
        </p:txBody>
      </p:sp>
    </p:spTree>
    <p:extLst>
      <p:ext uri="{BB962C8B-B14F-4D97-AF65-F5344CB8AC3E}">
        <p14:creationId xmlns:p14="http://schemas.microsoft.com/office/powerpoint/2010/main" val="241247685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DE73E0-2384-48A0-9961-27CF641A7F08}"/>
              </a:ext>
            </a:extLst>
          </p:cNvPr>
          <p:cNvSpPr>
            <a:spLocks noGrp="1"/>
          </p:cNvSpPr>
          <p:nvPr>
            <p:ph type="sldNum" sz="quarter" idx="12"/>
          </p:nvPr>
        </p:nvSpPr>
        <p:spPr/>
        <p:txBody>
          <a:bodyPr/>
          <a:lstStyle/>
          <a:p>
            <a:fld id="{77E68ECE-59D7-452D-8595-BBB947F3BD2D}" type="slidenum">
              <a:rPr lang="en-US" smtClean="0">
                <a:solidFill>
                  <a:srgbClr val="FFFFFF"/>
                </a:solidFill>
              </a:rPr>
              <a:pPr/>
              <a:t>6</a:t>
            </a:fld>
            <a:endParaRPr lang="en-US" dirty="0">
              <a:solidFill>
                <a:srgbClr val="FFFFFF"/>
              </a:solidFill>
            </a:endParaRPr>
          </a:p>
        </p:txBody>
      </p:sp>
      <p:sp>
        <p:nvSpPr>
          <p:cNvPr id="8" name="TextBox 7">
            <a:extLst>
              <a:ext uri="{FF2B5EF4-FFF2-40B4-BE49-F238E27FC236}">
                <a16:creationId xmlns:a16="http://schemas.microsoft.com/office/drawing/2014/main" id="{0AD67436-4389-45DC-93B5-36DDED731698}"/>
              </a:ext>
            </a:extLst>
          </p:cNvPr>
          <p:cNvSpPr txBox="1"/>
          <p:nvPr/>
        </p:nvSpPr>
        <p:spPr>
          <a:xfrm>
            <a:off x="213895" y="89992"/>
            <a:ext cx="6126520" cy="954107"/>
          </a:xfrm>
          <a:prstGeom prst="rect">
            <a:avLst/>
          </a:prstGeom>
          <a:noFill/>
        </p:spPr>
        <p:txBody>
          <a:bodyPr wrap="square" rtlCol="0">
            <a:spAutoFit/>
          </a:bodyPr>
          <a:lstStyle/>
          <a:p>
            <a:r>
              <a:rPr lang="en-CA" sz="2800" b="1" dirty="0">
                <a:solidFill>
                  <a:schemeClr val="bg1"/>
                </a:solidFill>
              </a:rPr>
              <a:t>OECD Principles for responsible stewardship of trustworthy AI</a:t>
            </a:r>
          </a:p>
        </p:txBody>
      </p:sp>
      <p:sp>
        <p:nvSpPr>
          <p:cNvPr id="9" name="TextBox 8">
            <a:extLst>
              <a:ext uri="{FF2B5EF4-FFF2-40B4-BE49-F238E27FC236}">
                <a16:creationId xmlns:a16="http://schemas.microsoft.com/office/drawing/2014/main" id="{771C1B0B-4E17-4DCE-84DF-ABFA7ACDD171}"/>
              </a:ext>
            </a:extLst>
          </p:cNvPr>
          <p:cNvSpPr txBox="1"/>
          <p:nvPr/>
        </p:nvSpPr>
        <p:spPr>
          <a:xfrm>
            <a:off x="213895" y="1159927"/>
            <a:ext cx="4661452" cy="3785652"/>
          </a:xfrm>
          <a:prstGeom prst="rect">
            <a:avLst/>
          </a:prstGeom>
          <a:noFill/>
        </p:spPr>
        <p:txBody>
          <a:bodyPr wrap="square" rtlCol="0">
            <a:spAutoFit/>
          </a:bodyPr>
          <a:lstStyle/>
          <a:p>
            <a:r>
              <a:rPr lang="en-CA" sz="2400" dirty="0">
                <a:solidFill>
                  <a:schemeClr val="bg1"/>
                </a:solidFill>
              </a:rPr>
              <a:t>Principles:</a:t>
            </a:r>
          </a:p>
          <a:p>
            <a:pPr marL="514350" indent="-514350">
              <a:buFont typeface="+mj-lt"/>
              <a:buAutoNum type="romanLcPeriod"/>
            </a:pPr>
            <a:r>
              <a:rPr lang="en-CA" sz="2400" dirty="0">
                <a:solidFill>
                  <a:schemeClr val="bg1"/>
                </a:solidFill>
              </a:rPr>
              <a:t>Inclusive growth, sustainable development and well-being</a:t>
            </a:r>
          </a:p>
          <a:p>
            <a:pPr marL="514350" indent="-514350">
              <a:buFont typeface="+mj-lt"/>
              <a:buAutoNum type="romanLcPeriod"/>
            </a:pPr>
            <a:r>
              <a:rPr lang="en-CA" sz="2400" dirty="0">
                <a:solidFill>
                  <a:schemeClr val="bg1"/>
                </a:solidFill>
              </a:rPr>
              <a:t>Human-centred values and fairness </a:t>
            </a:r>
          </a:p>
          <a:p>
            <a:pPr marL="514350" indent="-514350">
              <a:buFont typeface="+mj-lt"/>
              <a:buAutoNum type="romanLcPeriod"/>
            </a:pPr>
            <a:r>
              <a:rPr lang="en-CA" sz="2400" dirty="0">
                <a:solidFill>
                  <a:schemeClr val="bg1"/>
                </a:solidFill>
              </a:rPr>
              <a:t>Transparency and explainability </a:t>
            </a:r>
          </a:p>
          <a:p>
            <a:pPr marL="514350" indent="-514350">
              <a:buFont typeface="+mj-lt"/>
              <a:buAutoNum type="romanLcPeriod"/>
            </a:pPr>
            <a:r>
              <a:rPr lang="en-CA" sz="2400" dirty="0">
                <a:solidFill>
                  <a:schemeClr val="bg1"/>
                </a:solidFill>
              </a:rPr>
              <a:t>Robustness, security and safety </a:t>
            </a:r>
          </a:p>
          <a:p>
            <a:pPr marL="514350" indent="-514350">
              <a:buFont typeface="+mj-lt"/>
              <a:buAutoNum type="romanLcPeriod"/>
            </a:pPr>
            <a:r>
              <a:rPr lang="en-CA" sz="2400" dirty="0">
                <a:solidFill>
                  <a:schemeClr val="bg1"/>
                </a:solidFill>
              </a:rPr>
              <a:t>Accountability.</a:t>
            </a:r>
          </a:p>
        </p:txBody>
      </p:sp>
      <p:sp>
        <p:nvSpPr>
          <p:cNvPr id="11" name="TextBox 10">
            <a:extLst>
              <a:ext uri="{FF2B5EF4-FFF2-40B4-BE49-F238E27FC236}">
                <a16:creationId xmlns:a16="http://schemas.microsoft.com/office/drawing/2014/main" id="{43A9E5E0-242A-4089-B5A7-92A1EEE845FC}"/>
              </a:ext>
            </a:extLst>
          </p:cNvPr>
          <p:cNvSpPr txBox="1"/>
          <p:nvPr/>
        </p:nvSpPr>
        <p:spPr>
          <a:xfrm>
            <a:off x="5049656" y="1153095"/>
            <a:ext cx="3880449" cy="3893374"/>
          </a:xfrm>
          <a:prstGeom prst="rect">
            <a:avLst/>
          </a:prstGeom>
          <a:solidFill>
            <a:schemeClr val="bg1"/>
          </a:solidFill>
        </p:spPr>
        <p:txBody>
          <a:bodyPr wrap="square" rtlCol="0">
            <a:spAutoFit/>
          </a:bodyPr>
          <a:lstStyle/>
          <a:p>
            <a:r>
              <a:rPr lang="en-CA" sz="2300" dirty="0"/>
              <a:t>Recommendations:</a:t>
            </a:r>
          </a:p>
          <a:p>
            <a:r>
              <a:rPr lang="en-CA" sz="1400" dirty="0"/>
              <a:t>…a) Governments should consider long-term public investment, and encourage private investment, in </a:t>
            </a:r>
            <a:r>
              <a:rPr lang="en-CA" sz="1400" b="1" dirty="0"/>
              <a:t>research and development</a:t>
            </a:r>
            <a:r>
              <a:rPr lang="en-CA" sz="1400" dirty="0"/>
              <a:t>, including interdisciplinary efforts, </a:t>
            </a:r>
            <a:r>
              <a:rPr lang="en-CA" sz="1400" b="1" dirty="0"/>
              <a:t>to spur innovation in trustworthy AI </a:t>
            </a:r>
            <a:r>
              <a:rPr lang="en-CA" sz="1400" dirty="0"/>
              <a:t>that focus on challenging technical issues </a:t>
            </a:r>
            <a:r>
              <a:rPr lang="en-CA" sz="1400" b="1" dirty="0"/>
              <a:t>and on AI-related social, legal and ethical implications and policy issues.</a:t>
            </a:r>
          </a:p>
          <a:p>
            <a:r>
              <a:rPr lang="en-CA" sz="1400" dirty="0"/>
              <a:t>b) Governments should also consider public investment and encourage private investment in </a:t>
            </a:r>
            <a:r>
              <a:rPr lang="en-CA" sz="1400" b="1" dirty="0"/>
              <a:t>open datasets </a:t>
            </a:r>
            <a:r>
              <a:rPr lang="en-CA" sz="1400" dirty="0"/>
              <a:t>that are representative and </a:t>
            </a:r>
            <a:r>
              <a:rPr lang="en-CA" sz="1400" b="1" dirty="0"/>
              <a:t>respect privacy and data protection </a:t>
            </a:r>
            <a:r>
              <a:rPr lang="en-CA" sz="1400" dirty="0"/>
              <a:t>to support an environment for AI research and development that is </a:t>
            </a:r>
            <a:r>
              <a:rPr lang="en-CA" sz="1400" b="1" dirty="0"/>
              <a:t>free of inappropriate bias </a:t>
            </a:r>
            <a:r>
              <a:rPr lang="en-CA" sz="1400" dirty="0"/>
              <a:t>and to </a:t>
            </a:r>
            <a:r>
              <a:rPr lang="en-CA" sz="1400" b="1" dirty="0"/>
              <a:t>improve interoperability </a:t>
            </a:r>
            <a:r>
              <a:rPr lang="en-CA" sz="1400" dirty="0"/>
              <a:t>and </a:t>
            </a:r>
            <a:r>
              <a:rPr lang="en-CA" sz="1400" b="1" dirty="0"/>
              <a:t>use of standards</a:t>
            </a:r>
            <a:r>
              <a:rPr lang="en-CA" sz="1400" dirty="0"/>
              <a:t>.</a:t>
            </a:r>
          </a:p>
        </p:txBody>
      </p:sp>
      <p:sp>
        <p:nvSpPr>
          <p:cNvPr id="12" name="TextBox 11">
            <a:extLst>
              <a:ext uri="{FF2B5EF4-FFF2-40B4-BE49-F238E27FC236}">
                <a16:creationId xmlns:a16="http://schemas.microsoft.com/office/drawing/2014/main" id="{377F35D3-B312-432F-96D1-5CCDC017226E}"/>
              </a:ext>
            </a:extLst>
          </p:cNvPr>
          <p:cNvSpPr txBox="1"/>
          <p:nvPr/>
        </p:nvSpPr>
        <p:spPr>
          <a:xfrm>
            <a:off x="213895" y="4881890"/>
            <a:ext cx="4661452" cy="261610"/>
          </a:xfrm>
          <a:prstGeom prst="rect">
            <a:avLst/>
          </a:prstGeom>
          <a:noFill/>
        </p:spPr>
        <p:txBody>
          <a:bodyPr wrap="square" rtlCol="0">
            <a:spAutoFit/>
          </a:bodyPr>
          <a:lstStyle/>
          <a:p>
            <a:r>
              <a:rPr lang="en-CA" sz="1100" dirty="0"/>
              <a:t>https://legalinstruments.oecd.org/en/instruments/OECD-LEGAL-0449 </a:t>
            </a:r>
          </a:p>
        </p:txBody>
      </p:sp>
      <p:pic>
        <p:nvPicPr>
          <p:cNvPr id="14" name="Picture 13">
            <a:extLst>
              <a:ext uri="{FF2B5EF4-FFF2-40B4-BE49-F238E27FC236}">
                <a16:creationId xmlns:a16="http://schemas.microsoft.com/office/drawing/2014/main" id="{7E943D28-AD3A-43F1-B766-6B2DE3415C5D}"/>
              </a:ext>
            </a:extLst>
          </p:cNvPr>
          <p:cNvPicPr>
            <a:picLocks noChangeAspect="1"/>
          </p:cNvPicPr>
          <p:nvPr/>
        </p:nvPicPr>
        <p:blipFill>
          <a:blip r:embed="rId2"/>
          <a:stretch>
            <a:fillRect/>
          </a:stretch>
        </p:blipFill>
        <p:spPr>
          <a:xfrm>
            <a:off x="7610261" y="0"/>
            <a:ext cx="1533739" cy="962159"/>
          </a:xfrm>
          <a:prstGeom prst="rect">
            <a:avLst/>
          </a:prstGeom>
        </p:spPr>
      </p:pic>
    </p:spTree>
    <p:extLst>
      <p:ext uri="{BB962C8B-B14F-4D97-AF65-F5344CB8AC3E}">
        <p14:creationId xmlns:p14="http://schemas.microsoft.com/office/powerpoint/2010/main" val="377097330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4F65FC-FB4D-4B69-B66E-03B76D25B5A0}"/>
              </a:ext>
            </a:extLst>
          </p:cNvPr>
          <p:cNvSpPr>
            <a:spLocks noGrp="1"/>
          </p:cNvSpPr>
          <p:nvPr>
            <p:ph type="sldNum" sz="quarter" idx="12"/>
          </p:nvPr>
        </p:nvSpPr>
        <p:spPr/>
        <p:txBody>
          <a:bodyPr/>
          <a:lstStyle/>
          <a:p>
            <a:fld id="{77E68ECE-59D7-452D-8595-BBB947F3BD2D}" type="slidenum">
              <a:rPr lang="en-US" smtClean="0">
                <a:solidFill>
                  <a:srgbClr val="FFFFFF"/>
                </a:solidFill>
              </a:rPr>
              <a:pPr/>
              <a:t>7</a:t>
            </a:fld>
            <a:endParaRPr lang="en-US" dirty="0">
              <a:solidFill>
                <a:srgbClr val="FFFFFF"/>
              </a:solidFill>
            </a:endParaRPr>
          </a:p>
        </p:txBody>
      </p:sp>
      <p:sp>
        <p:nvSpPr>
          <p:cNvPr id="4" name="TextBox 3">
            <a:extLst>
              <a:ext uri="{FF2B5EF4-FFF2-40B4-BE49-F238E27FC236}">
                <a16:creationId xmlns:a16="http://schemas.microsoft.com/office/drawing/2014/main" id="{71C24187-0BC7-46A5-BFCF-D1DEAFB9D1BB}"/>
              </a:ext>
            </a:extLst>
          </p:cNvPr>
          <p:cNvSpPr txBox="1"/>
          <p:nvPr/>
        </p:nvSpPr>
        <p:spPr>
          <a:xfrm>
            <a:off x="2139352" y="276123"/>
            <a:ext cx="4149304" cy="492443"/>
          </a:xfrm>
          <a:prstGeom prst="rect">
            <a:avLst/>
          </a:prstGeom>
          <a:noFill/>
        </p:spPr>
        <p:txBody>
          <a:bodyPr wrap="square" rtlCol="0">
            <a:spAutoFit/>
          </a:bodyPr>
          <a:lstStyle/>
          <a:p>
            <a:r>
              <a:rPr lang="en-CA" sz="2600" b="1" dirty="0">
                <a:solidFill>
                  <a:schemeClr val="bg1"/>
                </a:solidFill>
              </a:rPr>
              <a:t>Hiroshima AI Process</a:t>
            </a:r>
          </a:p>
        </p:txBody>
      </p:sp>
      <p:sp>
        <p:nvSpPr>
          <p:cNvPr id="5" name="TextBox 4">
            <a:extLst>
              <a:ext uri="{FF2B5EF4-FFF2-40B4-BE49-F238E27FC236}">
                <a16:creationId xmlns:a16="http://schemas.microsoft.com/office/drawing/2014/main" id="{ECF381FC-0724-4A9C-A4BD-92368E241E72}"/>
              </a:ext>
            </a:extLst>
          </p:cNvPr>
          <p:cNvSpPr txBox="1"/>
          <p:nvPr/>
        </p:nvSpPr>
        <p:spPr>
          <a:xfrm>
            <a:off x="3661913" y="1044691"/>
            <a:ext cx="5253487" cy="4308872"/>
          </a:xfrm>
          <a:prstGeom prst="rect">
            <a:avLst/>
          </a:prstGeom>
          <a:noFill/>
        </p:spPr>
        <p:txBody>
          <a:bodyPr wrap="square" rtlCol="0">
            <a:spAutoFit/>
          </a:bodyPr>
          <a:lstStyle/>
          <a:p>
            <a:r>
              <a:rPr lang="en-CA" sz="1600" dirty="0">
                <a:solidFill>
                  <a:schemeClr val="bg1"/>
                </a:solidFill>
              </a:rPr>
              <a:t>Eleven Principles and Actions, including:</a:t>
            </a:r>
          </a:p>
          <a:p>
            <a:pPr marL="342900" indent="-342900">
              <a:buAutoNum type="arabicPeriod"/>
            </a:pPr>
            <a:r>
              <a:rPr lang="en-CA" sz="1600" dirty="0">
                <a:solidFill>
                  <a:schemeClr val="bg1"/>
                </a:solidFill>
              </a:rPr>
              <a:t>Take appropriate measures throughout the development of advanced AI systems, including prior to and throughout their deployment and placement on the market, to identify, evaluate, and mitigate risks across the AI lifecycle.</a:t>
            </a:r>
          </a:p>
          <a:p>
            <a:pPr marL="342900" indent="-342900">
              <a:buFont typeface="+mj-lt"/>
              <a:buAutoNum type="arabicPeriod" startAt="4"/>
            </a:pPr>
            <a:r>
              <a:rPr lang="en-CA" sz="1600" dirty="0">
                <a:solidFill>
                  <a:schemeClr val="bg1"/>
                </a:solidFill>
              </a:rPr>
              <a:t>Work towards responsible information sharing and reporting of incidents among organizations developing advanced AI systems including with industry, governments, civil society, and academia.</a:t>
            </a:r>
          </a:p>
          <a:p>
            <a:pPr marL="342900" indent="-342900">
              <a:buFont typeface="+mj-lt"/>
              <a:buAutoNum type="arabicPeriod" startAt="8"/>
            </a:pPr>
            <a:r>
              <a:rPr lang="en-CA" sz="1600" dirty="0">
                <a:solidFill>
                  <a:schemeClr val="bg1"/>
                </a:solidFill>
              </a:rPr>
              <a:t>Prioritize research to mitigate societal, safety and security risks and prioritize investment in effective mitigation measures.</a:t>
            </a:r>
          </a:p>
          <a:p>
            <a:pPr marL="342900" indent="-342900">
              <a:buFont typeface="+mj-lt"/>
              <a:buAutoNum type="arabicPeriod" startAt="11"/>
            </a:pPr>
            <a:r>
              <a:rPr lang="en-CA" sz="1600" dirty="0">
                <a:solidFill>
                  <a:schemeClr val="bg1"/>
                </a:solidFill>
              </a:rPr>
              <a:t>Implement appropriate data input measures and protections for personal data and intellectual property</a:t>
            </a:r>
          </a:p>
          <a:p>
            <a:endParaRPr lang="en-CA" dirty="0"/>
          </a:p>
        </p:txBody>
      </p:sp>
      <p:sp>
        <p:nvSpPr>
          <p:cNvPr id="6" name="TextBox 5">
            <a:extLst>
              <a:ext uri="{FF2B5EF4-FFF2-40B4-BE49-F238E27FC236}">
                <a16:creationId xmlns:a16="http://schemas.microsoft.com/office/drawing/2014/main" id="{20159187-EEC1-4A87-A982-69C50D92C8DE}"/>
              </a:ext>
            </a:extLst>
          </p:cNvPr>
          <p:cNvSpPr txBox="1"/>
          <p:nvPr/>
        </p:nvSpPr>
        <p:spPr>
          <a:xfrm>
            <a:off x="69012" y="4776960"/>
            <a:ext cx="3976778" cy="261610"/>
          </a:xfrm>
          <a:prstGeom prst="rect">
            <a:avLst/>
          </a:prstGeom>
          <a:noFill/>
        </p:spPr>
        <p:txBody>
          <a:bodyPr wrap="square" rtlCol="0">
            <a:spAutoFit/>
          </a:bodyPr>
          <a:lstStyle/>
          <a:p>
            <a:r>
              <a:rPr lang="en-CA" sz="1100" dirty="0"/>
              <a:t>https://www.mofa.go.jp/ecm/ec/page5e_000076.html</a:t>
            </a:r>
          </a:p>
        </p:txBody>
      </p:sp>
      <p:sp>
        <p:nvSpPr>
          <p:cNvPr id="7" name="TextBox 6">
            <a:extLst>
              <a:ext uri="{FF2B5EF4-FFF2-40B4-BE49-F238E27FC236}">
                <a16:creationId xmlns:a16="http://schemas.microsoft.com/office/drawing/2014/main" id="{81205D46-3000-48CD-80A1-2B499FF03E44}"/>
              </a:ext>
            </a:extLst>
          </p:cNvPr>
          <p:cNvSpPr txBox="1"/>
          <p:nvPr/>
        </p:nvSpPr>
        <p:spPr>
          <a:xfrm>
            <a:off x="215660" y="1310547"/>
            <a:ext cx="3217653" cy="3293209"/>
          </a:xfrm>
          <a:prstGeom prst="rect">
            <a:avLst/>
          </a:prstGeom>
          <a:solidFill>
            <a:schemeClr val="bg1"/>
          </a:solidFill>
        </p:spPr>
        <p:txBody>
          <a:bodyPr wrap="square" rtlCol="0">
            <a:spAutoFit/>
          </a:bodyPr>
          <a:lstStyle/>
          <a:p>
            <a:r>
              <a:rPr lang="en-CA" sz="1600" i="1" dirty="0"/>
              <a:t>We, the Leaders of the Group of Seven (G7), stress the innovative opportunities and transformative </a:t>
            </a:r>
          </a:p>
          <a:p>
            <a:r>
              <a:rPr lang="en-CA" sz="1600" i="1" dirty="0"/>
              <a:t>potential of advanced Artificial Intelligence (AI) systems, in particular, foundation models and </a:t>
            </a:r>
          </a:p>
          <a:p>
            <a:r>
              <a:rPr lang="en-CA" sz="1600" i="1" dirty="0"/>
              <a:t>generative AI. We also recognize the need to manage risks and to protect individuals, society, and our shared principles including the rule of law and democratic values, keeping humankind at the center….</a:t>
            </a:r>
          </a:p>
        </p:txBody>
      </p:sp>
      <p:pic>
        <p:nvPicPr>
          <p:cNvPr id="9" name="Picture 8">
            <a:extLst>
              <a:ext uri="{FF2B5EF4-FFF2-40B4-BE49-F238E27FC236}">
                <a16:creationId xmlns:a16="http://schemas.microsoft.com/office/drawing/2014/main" id="{267C49E2-0446-475A-9863-D942E727FF07}"/>
              </a:ext>
            </a:extLst>
          </p:cNvPr>
          <p:cNvPicPr>
            <a:picLocks noChangeAspect="1"/>
          </p:cNvPicPr>
          <p:nvPr/>
        </p:nvPicPr>
        <p:blipFill>
          <a:blip r:embed="rId2"/>
          <a:stretch>
            <a:fillRect/>
          </a:stretch>
        </p:blipFill>
        <p:spPr>
          <a:xfrm>
            <a:off x="8045267" y="0"/>
            <a:ext cx="1093282" cy="1044691"/>
          </a:xfrm>
          <a:prstGeom prst="rect">
            <a:avLst/>
          </a:prstGeom>
        </p:spPr>
      </p:pic>
    </p:spTree>
    <p:extLst>
      <p:ext uri="{BB962C8B-B14F-4D97-AF65-F5344CB8AC3E}">
        <p14:creationId xmlns:p14="http://schemas.microsoft.com/office/powerpoint/2010/main" val="311231049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C29932-08B2-416D-A91F-53C914D9B36F}"/>
              </a:ext>
            </a:extLst>
          </p:cNvPr>
          <p:cNvSpPr>
            <a:spLocks noGrp="1"/>
          </p:cNvSpPr>
          <p:nvPr>
            <p:ph type="title"/>
          </p:nvPr>
        </p:nvSpPr>
        <p:spPr>
          <a:xfrm>
            <a:off x="382494" y="2429435"/>
            <a:ext cx="6294351" cy="1458259"/>
          </a:xfrm>
        </p:spPr>
        <p:txBody>
          <a:bodyPr/>
          <a:lstStyle/>
          <a:p>
            <a:r>
              <a:rPr lang="en-CA" dirty="0"/>
              <a:t>So…how does all this fit with the tcps2?</a:t>
            </a:r>
          </a:p>
        </p:txBody>
      </p:sp>
      <p:sp>
        <p:nvSpPr>
          <p:cNvPr id="2" name="Slide Number Placeholder 1">
            <a:extLst>
              <a:ext uri="{FF2B5EF4-FFF2-40B4-BE49-F238E27FC236}">
                <a16:creationId xmlns:a16="http://schemas.microsoft.com/office/drawing/2014/main" id="{0BF83253-771E-4E42-BF4A-74C2F1461B98}"/>
              </a:ext>
            </a:extLst>
          </p:cNvPr>
          <p:cNvSpPr>
            <a:spLocks noGrp="1"/>
          </p:cNvSpPr>
          <p:nvPr>
            <p:ph type="sldNum" sz="quarter" idx="12"/>
          </p:nvPr>
        </p:nvSpPr>
        <p:spPr/>
        <p:txBody>
          <a:bodyPr/>
          <a:lstStyle/>
          <a:p>
            <a:fld id="{77E68ECE-59D7-452D-8595-BBB947F3BD2D}" type="slidenum">
              <a:rPr lang="en-US" smtClean="0">
                <a:solidFill>
                  <a:srgbClr val="FFFFFF"/>
                </a:solidFill>
              </a:rPr>
              <a:pPr/>
              <a:t>8</a:t>
            </a:fld>
            <a:endParaRPr lang="en-US" dirty="0">
              <a:solidFill>
                <a:srgbClr val="FFFFFF"/>
              </a:solidFill>
            </a:endParaRPr>
          </a:p>
        </p:txBody>
      </p:sp>
    </p:spTree>
    <p:extLst>
      <p:ext uri="{BB962C8B-B14F-4D97-AF65-F5344CB8AC3E}">
        <p14:creationId xmlns:p14="http://schemas.microsoft.com/office/powerpoint/2010/main" val="1460643566"/>
      </p:ext>
    </p:extLst>
  </p:cSld>
  <p:clrMapOvr>
    <a:masterClrMapping/>
  </p:clrMapOvr>
  <p:transition>
    <p:fade/>
  </p:transition>
</p:sld>
</file>

<file path=ppt/theme/theme1.xml><?xml version="1.0" encoding="utf-8"?>
<a:theme xmlns:a="http://schemas.openxmlformats.org/drawingml/2006/main" name="PowerPoint_advanced_blue_1">
  <a:themeElements>
    <a:clrScheme name="2018 NRC-CNRC PPT">
      <a:dk1>
        <a:srgbClr val="000000"/>
      </a:dk1>
      <a:lt1>
        <a:srgbClr val="FFFFFF"/>
      </a:lt1>
      <a:dk2>
        <a:srgbClr val="0099AA"/>
      </a:dk2>
      <a:lt2>
        <a:srgbClr val="004411"/>
      </a:lt2>
      <a:accent1>
        <a:srgbClr val="003353"/>
      </a:accent1>
      <a:accent2>
        <a:srgbClr val="006688"/>
      </a:accent2>
      <a:accent3>
        <a:srgbClr val="550033"/>
      </a:accent3>
      <a:accent4>
        <a:srgbClr val="AA0011"/>
      </a:accent4>
      <a:accent5>
        <a:srgbClr val="669933"/>
      </a:accent5>
      <a:accent6>
        <a:srgbClr val="FF8822"/>
      </a:accent6>
      <a:hlink>
        <a:srgbClr val="595959"/>
      </a:hlink>
      <a:folHlink>
        <a:srgbClr val="0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owerPoint_advanced_blue_1">
  <a:themeElements>
    <a:clrScheme name="2018 NRC-CNRC PPT">
      <a:dk1>
        <a:srgbClr val="000000"/>
      </a:dk1>
      <a:lt1>
        <a:srgbClr val="FFFFFF"/>
      </a:lt1>
      <a:dk2>
        <a:srgbClr val="0099AA"/>
      </a:dk2>
      <a:lt2>
        <a:srgbClr val="004411"/>
      </a:lt2>
      <a:accent1>
        <a:srgbClr val="003353"/>
      </a:accent1>
      <a:accent2>
        <a:srgbClr val="006688"/>
      </a:accent2>
      <a:accent3>
        <a:srgbClr val="550033"/>
      </a:accent3>
      <a:accent4>
        <a:srgbClr val="AA0011"/>
      </a:accent4>
      <a:accent5>
        <a:srgbClr val="669933"/>
      </a:accent5>
      <a:accent6>
        <a:srgbClr val="FF8822"/>
      </a:accent6>
      <a:hlink>
        <a:srgbClr val="595959"/>
      </a:hlink>
      <a:folHlink>
        <a:srgbClr val="0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PowerPoint_advanced_blue_1">
  <a:themeElements>
    <a:clrScheme name="2018 NRC-CNRC PPT">
      <a:dk1>
        <a:srgbClr val="000000"/>
      </a:dk1>
      <a:lt1>
        <a:srgbClr val="FFFFFF"/>
      </a:lt1>
      <a:dk2>
        <a:srgbClr val="0099AA"/>
      </a:dk2>
      <a:lt2>
        <a:srgbClr val="004411"/>
      </a:lt2>
      <a:accent1>
        <a:srgbClr val="003353"/>
      </a:accent1>
      <a:accent2>
        <a:srgbClr val="006688"/>
      </a:accent2>
      <a:accent3>
        <a:srgbClr val="550033"/>
      </a:accent3>
      <a:accent4>
        <a:srgbClr val="AA0011"/>
      </a:accent4>
      <a:accent5>
        <a:srgbClr val="669933"/>
      </a:accent5>
      <a:accent6>
        <a:srgbClr val="FF8822"/>
      </a:accent6>
      <a:hlink>
        <a:srgbClr val="595959"/>
      </a:hlink>
      <a:folHlink>
        <a:srgbClr val="0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38359</TotalTime>
  <Words>4295</Words>
  <Application>Microsoft Office PowerPoint</Application>
  <PresentationFormat>On-screen Show (16:9)</PresentationFormat>
  <Paragraphs>557</Paragraphs>
  <Slides>63</Slides>
  <Notes>20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63</vt:i4>
      </vt:variant>
    </vt:vector>
  </HeadingPairs>
  <TitlesOfParts>
    <vt:vector size="70" baseType="lpstr">
      <vt:lpstr>Arial</vt:lpstr>
      <vt:lpstr>Bradley Hand</vt:lpstr>
      <vt:lpstr>Calibri</vt:lpstr>
      <vt:lpstr>Helvetica Neue</vt:lpstr>
      <vt:lpstr>PowerPoint_advanced_blue_1</vt:lpstr>
      <vt:lpstr>1_PowerPoint_advanced_blue_1</vt:lpstr>
      <vt:lpstr>2_PowerPoint_advanced_blue_1</vt:lpstr>
      <vt:lpstr>AI Ethics in a research context: current approaches and future challenges</vt:lpstr>
      <vt:lpstr>PowerPoint Presentation</vt:lpstr>
      <vt:lpstr>REB Encounters with AI Ethics: an introduction</vt:lpstr>
      <vt:lpstr>AI Ethics in REB Context</vt:lpstr>
      <vt:lpstr> 3 example approaches: AI Ethics/ responsible AI Frameworks &amp; Principles</vt:lpstr>
      <vt:lpstr>The Montreal Declaration For Responsible AI Development</vt:lpstr>
      <vt:lpstr>PowerPoint Presentation</vt:lpstr>
      <vt:lpstr>PowerPoint Presentation</vt:lpstr>
      <vt:lpstr>So…how does all this fit with the tcps2?</vt:lpstr>
      <vt:lpstr>PowerPoint Presentation</vt:lpstr>
      <vt:lpstr>PowerPoint Presentation</vt:lpstr>
      <vt:lpstr>PowerPoint Presentation</vt:lpstr>
      <vt:lpstr>examples:   Alignment between principles of  Montreal Declaration on Responsible AI development   and   core REB principles</vt:lpstr>
      <vt:lpstr>PowerPoint Presentation</vt:lpstr>
      <vt:lpstr>PowerPoint Presentation</vt:lpstr>
      <vt:lpstr>Part 1(b)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1(c)</vt:lpstr>
      <vt:lpstr>PowerPoint Presentation</vt:lpstr>
      <vt:lpstr>PowerPoint Presentation</vt:lpstr>
      <vt:lpstr>PowerPoint Presentation</vt:lpstr>
      <vt:lpstr>PowerPoint Presentation</vt:lpstr>
      <vt:lpstr>PowerPoint Presentation</vt:lpstr>
      <vt:lpstr>PowerPoint Presentation</vt:lpstr>
      <vt:lpstr>Real-World Examples</vt:lpstr>
      <vt:lpstr>AI Ethics in REB Context</vt:lpstr>
      <vt:lpstr>Research Data – Participant Risks</vt:lpstr>
      <vt:lpstr>Example: Consent to participate</vt:lpstr>
      <vt:lpstr>Example: Data from the public domain</vt:lpstr>
      <vt:lpstr>Research Data: Proportionality Risks</vt:lpstr>
      <vt:lpstr>Example: Biased Data </vt:lpstr>
      <vt:lpstr>Example: Incomplete Data</vt:lpstr>
      <vt:lpstr>AI Models/Tools: Participant Risks</vt:lpstr>
      <vt:lpstr>Example: Risk to Well-being </vt:lpstr>
      <vt:lpstr>Example: Risk to Privacy</vt:lpstr>
      <vt:lpstr>AI Models/Tools: Proportionality Risks</vt:lpstr>
      <vt:lpstr>Example: Tool Not Validated for Population </vt:lpstr>
      <vt:lpstr>Future Considerations</vt:lpstr>
      <vt:lpstr>PowerPoint Presentation</vt:lpstr>
      <vt:lpstr>Example: long-term consequences of the research</vt:lpstr>
      <vt:lpstr>Example: long-term consequences of the research</vt:lpstr>
      <vt:lpstr>Example: long-term consequences of the research</vt:lpstr>
      <vt:lpstr>Break …please return by 15:05 EDT</vt:lpstr>
      <vt:lpstr>PowerPoint Presentation</vt:lpstr>
      <vt:lpstr>PowerPoint Presentation</vt:lpstr>
      <vt:lpstr>PowerPoint Presentation</vt:lpstr>
      <vt:lpstr>Part 2(b)</vt:lpstr>
      <vt:lpstr>PowerPoint Presentation</vt:lpstr>
      <vt:lpstr>PowerPoint Presentation</vt:lpstr>
      <vt:lpstr>PowerPoint Presentation</vt:lpstr>
      <vt:lpstr>Thankyou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Rickenbacher, Lisa</dc:creator>
  <cp:lastModifiedBy>Downes, Stephen</cp:lastModifiedBy>
  <cp:revision>1451</cp:revision>
  <cp:lastPrinted>2024-03-19T23:57:33Z</cp:lastPrinted>
  <dcterms:created xsi:type="dcterms:W3CDTF">2018-10-22T18:52:38Z</dcterms:created>
  <dcterms:modified xsi:type="dcterms:W3CDTF">2024-05-03T13:44:38Z</dcterms:modified>
</cp:coreProperties>
</file>