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veat"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3003EB-8BD2-48AA-9944-DB4C36A8B441}">
  <a:tblStyle styleId="{AD3003EB-8BD2-48AA-9944-DB4C36A8B44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C39B2C-4CEB-4B29-BCAB-22A14DA74B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33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Cover image: ChatGPT 4 attempting: “</a:t>
            </a:r>
            <a:r>
              <a:rPr lang="en-US" dirty="0"/>
              <a:t>Please create a diagram for me depicting different types of AI classified by what they do (</a:t>
            </a:r>
            <a:r>
              <a:rPr lang="en-US" dirty="0" err="1"/>
              <a:t>eg.</a:t>
            </a:r>
            <a:r>
              <a:rPr lang="en-US" dirty="0"/>
              <a:t> prediction, classification, generation) with some subtypes for each function. Make sure the text is clear and easy to read. Image should be white background with black content.”</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02765767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0276576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02765767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02765767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02765767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e02765767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02a70b1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e02a70b1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02a70b17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02a70b17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02a70b17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02a70b17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02a70b17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02a70b1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02a70b17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02a70b17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02a70b172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02a70b17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e02a70b17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e02a70b17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0276576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0276576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02a70b17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e02a70b17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02a70b17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02a70b17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02a70b17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02a70b17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02a70b17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e02a70b17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02a70b172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e02a70b172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e02a70b172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e02a70b17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02a70b17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e02a70b17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02a70b17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e02a70b17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e02a70b17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e02a70b17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02a70b172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02a70b17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02765767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0276576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e02a70b172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e02a70b17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e02a70b172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e02a70b172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e02765767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e02765767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e02a70b172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e02a70b17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02a70b17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02a70b17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e02a70b17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e02a70b1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02a70b17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02a70b17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02a70b17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02a70b17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02765767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02765767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02765767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0276576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medium.com/@razi_chaudhry/explaining-the-blueprint-for-digital-experience-platforms-e6fe5a0887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quora.com/How-can-I-confirm-if-Talent-management-system-Europe-and-recruitment-is-a-scam/answer/On-Demand-Journalis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xapi.com/learning-record-stor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techopedia.com/definition/23914/credential-stor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www.downes.ca/cgi-bin/page.cgi?presentation=574"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ethics.mooc.ca/cgi-bin/page.cgi?module=1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downes.ca/cgi-bin/page.cgi?presentation=56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thics.mooc.ca/cgi-bin/page.cgi?presentation=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link.springer.com/chapter/10.1007/978-981-99-7216-6_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l-ten.org/learning-executive-series/building-the-right-learning-technology-architec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290" y="523595"/>
            <a:ext cx="6103200" cy="138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500" dirty="0"/>
              <a:t>AI in Enterprise Learning Systems</a:t>
            </a:r>
            <a:endParaRPr sz="4500" dirty="0"/>
          </a:p>
        </p:txBody>
      </p:sp>
      <p:sp>
        <p:nvSpPr>
          <p:cNvPr id="55" name="Google Shape;55;p13"/>
          <p:cNvSpPr txBox="1">
            <a:spLocks noGrp="1"/>
          </p:cNvSpPr>
          <p:nvPr>
            <p:ph type="subTitle" idx="1"/>
          </p:nvPr>
        </p:nvSpPr>
        <p:spPr>
          <a:xfrm>
            <a:off x="2308860" y="2910324"/>
            <a:ext cx="5974800" cy="183693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Stephen Downes</a:t>
            </a:r>
          </a:p>
          <a:p>
            <a:pPr marL="0" lvl="0" indent="0" algn="l" rtl="0">
              <a:spcBef>
                <a:spcPts val="0"/>
              </a:spcBef>
              <a:spcAft>
                <a:spcPts val="0"/>
              </a:spcAft>
              <a:buNone/>
            </a:pPr>
            <a:r>
              <a:rPr lang="en-US" sz="1800" dirty="0">
                <a:solidFill>
                  <a:srgbClr val="000000"/>
                </a:solidFill>
                <a:effectLst/>
                <a:latin typeface="Aptos" panose="020B0004020202020204" pitchFamily="34" charset="0"/>
              </a:rPr>
              <a:t>May 27, 2024</a:t>
            </a:r>
          </a:p>
          <a:p>
            <a:pPr marL="0" lvl="0" indent="0" algn="l" rtl="0">
              <a:spcBef>
                <a:spcPts val="0"/>
              </a:spcBef>
              <a:spcAft>
                <a:spcPts val="0"/>
              </a:spcAft>
              <a:buNone/>
            </a:pPr>
            <a:r>
              <a:rPr lang="en-US" sz="1600" dirty="0"/>
              <a:t>Concordia University Summer Institute on AI and Education</a:t>
            </a:r>
          </a:p>
          <a:p>
            <a:pPr marL="0" lvl="0" indent="0" algn="l" rtl="0">
              <a:spcBef>
                <a:spcPts val="0"/>
              </a:spcBef>
              <a:spcAft>
                <a:spcPts val="0"/>
              </a:spcAft>
              <a:buNone/>
            </a:pPr>
            <a:r>
              <a:rPr lang="en-US" sz="1600" dirty="0"/>
              <a:t>https://www.downes.ca/presentation/582</a:t>
            </a:r>
            <a:endParaRPr sz="1600" dirty="0"/>
          </a:p>
        </p:txBody>
      </p:sp>
      <p:pic>
        <p:nvPicPr>
          <p:cNvPr id="3" name="Picture 2" descr="A qr code on a white background&#10;&#10;Description automatically generated">
            <a:extLst>
              <a:ext uri="{FF2B5EF4-FFF2-40B4-BE49-F238E27FC236}">
                <a16:creationId xmlns:a16="http://schemas.microsoft.com/office/drawing/2014/main" id="{17C450E3-1EE8-143F-80BF-81DF9820A5BF}"/>
              </a:ext>
            </a:extLst>
          </p:cNvPr>
          <p:cNvPicPr>
            <a:picLocks noChangeAspect="1"/>
          </p:cNvPicPr>
          <p:nvPr/>
        </p:nvPicPr>
        <p:blipFill>
          <a:blip r:embed="rId3"/>
          <a:stretch>
            <a:fillRect/>
          </a:stretch>
        </p:blipFill>
        <p:spPr>
          <a:xfrm>
            <a:off x="415290" y="2971800"/>
            <a:ext cx="1775460" cy="1775460"/>
          </a:xfrm>
          <a:prstGeom prst="rect">
            <a:avLst/>
          </a:prstGeom>
        </p:spPr>
      </p:pic>
      <p:pic>
        <p:nvPicPr>
          <p:cNvPr id="7" name="Picture 6" descr="A diagram of a person's face&#10;&#10;Description automatically generated">
            <a:extLst>
              <a:ext uri="{FF2B5EF4-FFF2-40B4-BE49-F238E27FC236}">
                <a16:creationId xmlns:a16="http://schemas.microsoft.com/office/drawing/2014/main" id="{B88ED2F6-F269-18DB-F9E4-A5630C3C7B41}"/>
              </a:ext>
            </a:extLst>
          </p:cNvPr>
          <p:cNvPicPr>
            <a:picLocks noChangeAspect="1"/>
          </p:cNvPicPr>
          <p:nvPr/>
        </p:nvPicPr>
        <p:blipFill>
          <a:blip r:embed="rId4"/>
          <a:stretch>
            <a:fillRect/>
          </a:stretch>
        </p:blipFill>
        <p:spPr>
          <a:xfrm>
            <a:off x="5250900" y="240030"/>
            <a:ext cx="3150870" cy="3150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Learning Experience Platform</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6" name="Google Shape;116;p22"/>
          <p:cNvPicPr preferRelativeResize="0"/>
          <p:nvPr/>
        </p:nvPicPr>
        <p:blipFill>
          <a:blip r:embed="rId3">
            <a:alphaModFix/>
          </a:blip>
          <a:stretch>
            <a:fillRect/>
          </a:stretch>
        </p:blipFill>
        <p:spPr>
          <a:xfrm>
            <a:off x="373324" y="0"/>
            <a:ext cx="7459209" cy="4568875"/>
          </a:xfrm>
          <a:prstGeom prst="rect">
            <a:avLst/>
          </a:prstGeom>
          <a:noFill/>
          <a:ln>
            <a:noFill/>
          </a:ln>
        </p:spPr>
      </p:pic>
      <p:sp>
        <p:nvSpPr>
          <p:cNvPr id="117" name="Google Shape;117;p22"/>
          <p:cNvSpPr txBox="1"/>
          <p:nvPr/>
        </p:nvSpPr>
        <p:spPr>
          <a:xfrm>
            <a:off x="488125" y="4116225"/>
            <a:ext cx="924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ighlight>
                  <a:schemeClr val="lt1"/>
                </a:highlight>
                <a:hlinkClick r:id="rId4"/>
              </a:rPr>
              <a:t>https://medium.com/@razi_chaudhry/explaining-the-blueprint-for-digital-experience-platforms-e6fe5a088701</a:t>
            </a:r>
            <a:r>
              <a:rPr lang="en-GB" sz="1200">
                <a:solidFill>
                  <a:schemeClr val="dk1"/>
                </a:solidFill>
                <a:highlight>
                  <a:schemeClr val="lt1"/>
                </a:highlight>
              </a:rPr>
              <a:t> </a:t>
            </a:r>
            <a:endParaRPr sz="800">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Talent Management System</a:t>
            </a:r>
            <a:endParaRPr/>
          </a:p>
        </p:txBody>
      </p:sp>
      <p:pic>
        <p:nvPicPr>
          <p:cNvPr id="123" name="Google Shape;123;p23"/>
          <p:cNvPicPr preferRelativeResize="0"/>
          <p:nvPr/>
        </p:nvPicPr>
        <p:blipFill>
          <a:blip r:embed="rId3">
            <a:alphaModFix/>
          </a:blip>
          <a:stretch>
            <a:fillRect/>
          </a:stretch>
        </p:blipFill>
        <p:spPr>
          <a:xfrm>
            <a:off x="1037775" y="966775"/>
            <a:ext cx="6767225" cy="3788300"/>
          </a:xfrm>
          <a:prstGeom prst="rect">
            <a:avLst/>
          </a:prstGeom>
          <a:noFill/>
          <a:ln>
            <a:noFill/>
          </a:ln>
        </p:spPr>
      </p:pic>
      <p:sp>
        <p:nvSpPr>
          <p:cNvPr id="124" name="Google Shape;124;p23"/>
          <p:cNvSpPr txBox="1"/>
          <p:nvPr/>
        </p:nvSpPr>
        <p:spPr>
          <a:xfrm>
            <a:off x="397025" y="4820400"/>
            <a:ext cx="8048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chemeClr val="dk1"/>
                </a:solidFill>
              </a:rPr>
              <a:t>Image: </a:t>
            </a:r>
            <a:r>
              <a:rPr lang="en-GB" sz="900" u="sng">
                <a:solidFill>
                  <a:schemeClr val="hlink"/>
                </a:solidFill>
                <a:hlinkClick r:id="rId4"/>
              </a:rPr>
              <a:t>https://www.quora.com/How-can-I-confirm-if-Talent-management-system-Europe-and-recruitment-is-a-scam/answer/On-Demand-Journalism</a:t>
            </a:r>
            <a:r>
              <a:rPr lang="en-GB" sz="900">
                <a:solidFill>
                  <a:schemeClr val="dk1"/>
                </a:solidFill>
              </a:rPr>
              <a:t> </a:t>
            </a:r>
            <a:endParaRPr sz="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Combining Enterprise Systems</a:t>
            </a:r>
            <a:endParaRPr/>
          </a:p>
        </p:txBody>
      </p:sp>
      <p:sp>
        <p:nvSpPr>
          <p:cNvPr id="130" name="Google Shape;130;p24"/>
          <p:cNvSpPr/>
          <p:nvPr/>
        </p:nvSpPr>
        <p:spPr>
          <a:xfrm>
            <a:off x="1148100" y="2084900"/>
            <a:ext cx="1708500" cy="108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t>LMS</a:t>
            </a:r>
            <a:endParaRPr sz="2800"/>
          </a:p>
        </p:txBody>
      </p:sp>
      <p:sp>
        <p:nvSpPr>
          <p:cNvPr id="131" name="Google Shape;131;p24"/>
          <p:cNvSpPr/>
          <p:nvPr/>
        </p:nvSpPr>
        <p:spPr>
          <a:xfrm>
            <a:off x="3651800" y="2084900"/>
            <a:ext cx="1708500" cy="108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t>LXP</a:t>
            </a:r>
            <a:endParaRPr sz="2800"/>
          </a:p>
        </p:txBody>
      </p:sp>
      <p:sp>
        <p:nvSpPr>
          <p:cNvPr id="132" name="Google Shape;132;p24"/>
          <p:cNvSpPr/>
          <p:nvPr/>
        </p:nvSpPr>
        <p:spPr>
          <a:xfrm>
            <a:off x="6155500" y="2084900"/>
            <a:ext cx="1708500" cy="108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t>TMS</a:t>
            </a:r>
            <a:endParaRPr sz="2800"/>
          </a:p>
        </p:txBody>
      </p:sp>
      <p:cxnSp>
        <p:nvCxnSpPr>
          <p:cNvPr id="133" name="Google Shape;133;p24"/>
          <p:cNvCxnSpPr>
            <a:stCxn id="131" idx="1"/>
            <a:endCxn id="130" idx="3"/>
          </p:cNvCxnSpPr>
          <p:nvPr/>
        </p:nvCxnSpPr>
        <p:spPr>
          <a:xfrm rot="10800000">
            <a:off x="2856500" y="2626850"/>
            <a:ext cx="795300" cy="0"/>
          </a:xfrm>
          <a:prstGeom prst="straightConnector1">
            <a:avLst/>
          </a:prstGeom>
          <a:noFill/>
          <a:ln w="9525" cap="flat" cmpd="sng">
            <a:solidFill>
              <a:schemeClr val="dk2"/>
            </a:solidFill>
            <a:prstDash val="solid"/>
            <a:round/>
            <a:headEnd type="none" w="med" len="med"/>
            <a:tailEnd type="triangle" w="med" len="med"/>
          </a:ln>
        </p:spPr>
      </p:cxnSp>
      <p:cxnSp>
        <p:nvCxnSpPr>
          <p:cNvPr id="134" name="Google Shape;134;p24"/>
          <p:cNvCxnSpPr>
            <a:stCxn id="130" idx="3"/>
            <a:endCxn id="131" idx="1"/>
          </p:cNvCxnSpPr>
          <p:nvPr/>
        </p:nvCxnSpPr>
        <p:spPr>
          <a:xfrm>
            <a:off x="2856600" y="2626850"/>
            <a:ext cx="795300" cy="0"/>
          </a:xfrm>
          <a:prstGeom prst="straightConnector1">
            <a:avLst/>
          </a:prstGeom>
          <a:noFill/>
          <a:ln w="9525" cap="flat" cmpd="sng">
            <a:solidFill>
              <a:schemeClr val="dk2"/>
            </a:solidFill>
            <a:prstDash val="solid"/>
            <a:round/>
            <a:headEnd type="none" w="med" len="med"/>
            <a:tailEnd type="triangle" w="med" len="med"/>
          </a:ln>
        </p:spPr>
      </p:cxnSp>
      <p:cxnSp>
        <p:nvCxnSpPr>
          <p:cNvPr id="135" name="Google Shape;135;p24"/>
          <p:cNvCxnSpPr>
            <a:stCxn id="131" idx="3"/>
            <a:endCxn id="132" idx="1"/>
          </p:cNvCxnSpPr>
          <p:nvPr/>
        </p:nvCxnSpPr>
        <p:spPr>
          <a:xfrm>
            <a:off x="5360300" y="2626850"/>
            <a:ext cx="795300" cy="0"/>
          </a:xfrm>
          <a:prstGeom prst="straightConnector1">
            <a:avLst/>
          </a:prstGeom>
          <a:noFill/>
          <a:ln w="9525" cap="flat" cmpd="sng">
            <a:solidFill>
              <a:schemeClr val="dk2"/>
            </a:solidFill>
            <a:prstDash val="solid"/>
            <a:round/>
            <a:headEnd type="none" w="med" len="med"/>
            <a:tailEnd type="triangle" w="med" len="med"/>
          </a:ln>
        </p:spPr>
      </p:cxnSp>
      <p:cxnSp>
        <p:nvCxnSpPr>
          <p:cNvPr id="136" name="Google Shape;136;p24"/>
          <p:cNvCxnSpPr>
            <a:stCxn id="132" idx="1"/>
            <a:endCxn id="131" idx="3"/>
          </p:cNvCxnSpPr>
          <p:nvPr/>
        </p:nvCxnSpPr>
        <p:spPr>
          <a:xfrm rot="10800000">
            <a:off x="5360200" y="2626850"/>
            <a:ext cx="795300" cy="0"/>
          </a:xfrm>
          <a:prstGeom prst="straightConnector1">
            <a:avLst/>
          </a:prstGeom>
          <a:noFill/>
          <a:ln w="9525" cap="flat" cmpd="sng">
            <a:solidFill>
              <a:schemeClr val="dk2"/>
            </a:solidFill>
            <a:prstDash val="solid"/>
            <a:round/>
            <a:headEnd type="none" w="med" len="med"/>
            <a:tailEnd type="triangle" w="med" len="med"/>
          </a:ln>
        </p:spPr>
      </p:cxnSp>
      <p:sp>
        <p:nvSpPr>
          <p:cNvPr id="137" name="Google Shape;137;p24"/>
          <p:cNvSpPr/>
          <p:nvPr/>
        </p:nvSpPr>
        <p:spPr>
          <a:xfrm>
            <a:off x="3440600" y="1276675"/>
            <a:ext cx="2130894" cy="312282"/>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Learner - IAM</a:t>
            </a:r>
            <a:endParaRPr/>
          </a:p>
        </p:txBody>
      </p:sp>
      <p:cxnSp>
        <p:nvCxnSpPr>
          <p:cNvPr id="138" name="Google Shape;138;p24"/>
          <p:cNvCxnSpPr>
            <a:stCxn id="137" idx="2"/>
            <a:endCxn id="131" idx="0"/>
          </p:cNvCxnSpPr>
          <p:nvPr/>
        </p:nvCxnSpPr>
        <p:spPr>
          <a:xfrm>
            <a:off x="4506047" y="1588957"/>
            <a:ext cx="0" cy="495900"/>
          </a:xfrm>
          <a:prstGeom prst="straightConnector1">
            <a:avLst/>
          </a:prstGeom>
          <a:noFill/>
          <a:ln w="9525" cap="flat" cmpd="sng">
            <a:solidFill>
              <a:schemeClr val="dk2"/>
            </a:solidFill>
            <a:prstDash val="solid"/>
            <a:round/>
            <a:headEnd type="none" w="med" len="med"/>
            <a:tailEnd type="triangle" w="med" len="med"/>
          </a:ln>
        </p:spPr>
      </p:cxnSp>
      <p:sp>
        <p:nvSpPr>
          <p:cNvPr id="139" name="Google Shape;139;p24"/>
          <p:cNvSpPr/>
          <p:nvPr/>
        </p:nvSpPr>
        <p:spPr>
          <a:xfrm>
            <a:off x="2558800" y="3458900"/>
            <a:ext cx="1262100" cy="81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t>LRS</a:t>
            </a:r>
            <a:endParaRPr sz="2800"/>
          </a:p>
        </p:txBody>
      </p:sp>
      <p:cxnSp>
        <p:nvCxnSpPr>
          <p:cNvPr id="140" name="Google Shape;140;p24"/>
          <p:cNvCxnSpPr>
            <a:stCxn id="130" idx="2"/>
            <a:endCxn id="139" idx="0"/>
          </p:cNvCxnSpPr>
          <p:nvPr/>
        </p:nvCxnSpPr>
        <p:spPr>
          <a:xfrm>
            <a:off x="2002350" y="3168800"/>
            <a:ext cx="1187400" cy="290100"/>
          </a:xfrm>
          <a:prstGeom prst="straightConnector1">
            <a:avLst/>
          </a:prstGeom>
          <a:noFill/>
          <a:ln w="9525" cap="flat" cmpd="sng">
            <a:solidFill>
              <a:schemeClr val="dk2"/>
            </a:solidFill>
            <a:prstDash val="solid"/>
            <a:round/>
            <a:headEnd type="none" w="med" len="med"/>
            <a:tailEnd type="triangle" w="med" len="med"/>
          </a:ln>
        </p:spPr>
      </p:cxnSp>
      <p:cxnSp>
        <p:nvCxnSpPr>
          <p:cNvPr id="141" name="Google Shape;141;p24"/>
          <p:cNvCxnSpPr>
            <a:stCxn id="139" idx="0"/>
            <a:endCxn id="131" idx="2"/>
          </p:cNvCxnSpPr>
          <p:nvPr/>
        </p:nvCxnSpPr>
        <p:spPr>
          <a:xfrm rot="10800000" flipH="1">
            <a:off x="3189850" y="3168800"/>
            <a:ext cx="1316100" cy="290100"/>
          </a:xfrm>
          <a:prstGeom prst="straightConnector1">
            <a:avLst/>
          </a:prstGeom>
          <a:noFill/>
          <a:ln w="9525" cap="flat" cmpd="sng">
            <a:solidFill>
              <a:schemeClr val="dk2"/>
            </a:solidFill>
            <a:prstDash val="solid"/>
            <a:round/>
            <a:headEnd type="none" w="med" len="med"/>
            <a:tailEnd type="triangle" w="med" len="med"/>
          </a:ln>
        </p:spPr>
      </p:cxnSp>
      <p:sp>
        <p:nvSpPr>
          <p:cNvPr id="142" name="Google Shape;142;p24"/>
          <p:cNvSpPr/>
          <p:nvPr/>
        </p:nvSpPr>
        <p:spPr>
          <a:xfrm>
            <a:off x="5172750" y="3458900"/>
            <a:ext cx="1262100" cy="81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t>CS</a:t>
            </a:r>
            <a:endParaRPr sz="2800"/>
          </a:p>
        </p:txBody>
      </p:sp>
      <p:cxnSp>
        <p:nvCxnSpPr>
          <p:cNvPr id="143" name="Google Shape;143;p24"/>
          <p:cNvCxnSpPr>
            <a:stCxn id="131" idx="2"/>
            <a:endCxn id="142" idx="0"/>
          </p:cNvCxnSpPr>
          <p:nvPr/>
        </p:nvCxnSpPr>
        <p:spPr>
          <a:xfrm>
            <a:off x="4506050" y="3168800"/>
            <a:ext cx="1297800" cy="290100"/>
          </a:xfrm>
          <a:prstGeom prst="straightConnector1">
            <a:avLst/>
          </a:prstGeom>
          <a:noFill/>
          <a:ln w="9525" cap="flat" cmpd="sng">
            <a:solidFill>
              <a:schemeClr val="dk2"/>
            </a:solidFill>
            <a:prstDash val="solid"/>
            <a:round/>
            <a:headEnd type="none" w="med" len="med"/>
            <a:tailEnd type="triangle" w="med" len="med"/>
          </a:ln>
        </p:spPr>
      </p:cxnSp>
      <p:cxnSp>
        <p:nvCxnSpPr>
          <p:cNvPr id="144" name="Google Shape;144;p24"/>
          <p:cNvCxnSpPr>
            <a:stCxn id="142" idx="0"/>
            <a:endCxn id="132" idx="2"/>
          </p:cNvCxnSpPr>
          <p:nvPr/>
        </p:nvCxnSpPr>
        <p:spPr>
          <a:xfrm rot="10800000" flipH="1">
            <a:off x="5803800" y="3168800"/>
            <a:ext cx="1206000" cy="290100"/>
          </a:xfrm>
          <a:prstGeom prst="straightConnector1">
            <a:avLst/>
          </a:prstGeom>
          <a:noFill/>
          <a:ln w="9525" cap="flat" cmpd="sng">
            <a:solidFill>
              <a:schemeClr val="dk2"/>
            </a:solidFill>
            <a:prstDash val="solid"/>
            <a:round/>
            <a:headEnd type="none" w="med" len="med"/>
            <a:tailEnd type="triangle" w="med" len="med"/>
          </a:ln>
        </p:spPr>
      </p:cxnSp>
      <p:sp>
        <p:nvSpPr>
          <p:cNvPr id="145" name="Google Shape;145;p24"/>
          <p:cNvSpPr txBox="1"/>
          <p:nvPr/>
        </p:nvSpPr>
        <p:spPr>
          <a:xfrm>
            <a:off x="2951950" y="3067725"/>
            <a:ext cx="6045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rgbClr val="FF0000"/>
                </a:solidFill>
              </a:rPr>
              <a:t>xAPI</a:t>
            </a:r>
            <a:endParaRPr sz="1100">
              <a:solidFill>
                <a:srgbClr val="FF0000"/>
              </a:solidFill>
            </a:endParaRPr>
          </a:p>
        </p:txBody>
      </p:sp>
      <p:sp>
        <p:nvSpPr>
          <p:cNvPr id="146" name="Google Shape;146;p24"/>
          <p:cNvSpPr txBox="1"/>
          <p:nvPr/>
        </p:nvSpPr>
        <p:spPr>
          <a:xfrm>
            <a:off x="2951950" y="2378850"/>
            <a:ext cx="6045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solidFill>
                  <a:srgbClr val="FF0000"/>
                </a:solidFill>
              </a:rPr>
              <a:t>SCORM</a:t>
            </a:r>
            <a:endParaRPr sz="800">
              <a:solidFill>
                <a:srgbClr val="FF0000"/>
              </a:solidFill>
            </a:endParaRPr>
          </a:p>
        </p:txBody>
      </p:sp>
      <p:sp>
        <p:nvSpPr>
          <p:cNvPr id="147" name="Google Shape;147;p24"/>
          <p:cNvSpPr txBox="1"/>
          <p:nvPr/>
        </p:nvSpPr>
        <p:spPr>
          <a:xfrm>
            <a:off x="5455650" y="2282425"/>
            <a:ext cx="6045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0000"/>
                </a:solidFill>
              </a:rPr>
              <a:t>API</a:t>
            </a:r>
            <a:endParaRPr sz="1100">
              <a:solidFill>
                <a:srgbClr val="FF0000"/>
              </a:solidFill>
            </a:endParaRPr>
          </a:p>
        </p:txBody>
      </p:sp>
      <p:sp>
        <p:nvSpPr>
          <p:cNvPr id="148" name="Google Shape;148;p24"/>
          <p:cNvSpPr txBox="1"/>
          <p:nvPr/>
        </p:nvSpPr>
        <p:spPr>
          <a:xfrm>
            <a:off x="5501550" y="3113675"/>
            <a:ext cx="6045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0000"/>
                </a:solidFill>
              </a:rPr>
              <a:t>API</a:t>
            </a:r>
            <a:endParaRPr sz="1100">
              <a:solidFill>
                <a:srgbClr val="FF0000"/>
              </a:solidFill>
            </a:endParaRPr>
          </a:p>
        </p:txBody>
      </p:sp>
      <p:sp>
        <p:nvSpPr>
          <p:cNvPr id="149" name="Google Shape;149;p24"/>
          <p:cNvSpPr txBox="1"/>
          <p:nvPr/>
        </p:nvSpPr>
        <p:spPr>
          <a:xfrm>
            <a:off x="4634450" y="1791875"/>
            <a:ext cx="6045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0000"/>
                </a:solidFill>
              </a:rPr>
              <a:t>OAuth</a:t>
            </a:r>
            <a:endParaRPr sz="1100">
              <a:solidFill>
                <a:srgbClr val="FF0000"/>
              </a:solidFill>
            </a:endParaRPr>
          </a:p>
        </p:txBody>
      </p:sp>
      <p:sp>
        <p:nvSpPr>
          <p:cNvPr id="150" name="Google Shape;150;p24"/>
          <p:cNvSpPr txBox="1"/>
          <p:nvPr/>
        </p:nvSpPr>
        <p:spPr>
          <a:xfrm>
            <a:off x="422225" y="4469275"/>
            <a:ext cx="738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Learning Record Store: </a:t>
            </a:r>
            <a:r>
              <a:rPr lang="en-GB" u="sng">
                <a:solidFill>
                  <a:schemeClr val="hlink"/>
                </a:solidFill>
                <a:hlinkClick r:id="rId3"/>
              </a:rPr>
              <a:t>https://xapi.com/learning-record-store/</a:t>
            </a:r>
            <a:r>
              <a:rPr lang="en-GB"/>
              <a:t> </a:t>
            </a:r>
            <a:endParaRPr/>
          </a:p>
          <a:p>
            <a:pPr marL="0" lvl="0" indent="0" algn="l" rtl="0">
              <a:spcBef>
                <a:spcPts val="0"/>
              </a:spcBef>
              <a:spcAft>
                <a:spcPts val="0"/>
              </a:spcAft>
              <a:buNone/>
            </a:pPr>
            <a:r>
              <a:rPr lang="en-GB"/>
              <a:t>Credential Store (CS): </a:t>
            </a:r>
            <a:r>
              <a:rPr lang="en-GB" u="sng">
                <a:solidFill>
                  <a:schemeClr val="hlink"/>
                </a:solidFill>
                <a:hlinkClick r:id="rId4"/>
              </a:rPr>
              <a:t>https://www.techopedia.com/definition/23914/credential-store</a:t>
            </a:r>
            <a:r>
              <a:rPr lang="en-GB"/>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We Predict - the Wider Context</a:t>
            </a:r>
            <a:endParaRPr/>
          </a:p>
        </p:txBody>
      </p:sp>
      <p:graphicFrame>
        <p:nvGraphicFramePr>
          <p:cNvPr id="156" name="Google Shape;156;p25"/>
          <p:cNvGraphicFramePr/>
          <p:nvPr/>
        </p:nvGraphicFramePr>
        <p:xfrm>
          <a:off x="832075" y="1227025"/>
          <a:ext cx="6984200" cy="3375200"/>
        </p:xfrm>
        <a:graphic>
          <a:graphicData uri="http://schemas.openxmlformats.org/drawingml/2006/table">
            <a:tbl>
              <a:tblPr>
                <a:noFill/>
                <a:tableStyleId>{AD3003EB-8BD2-48AA-9944-DB4C36A8B441}</a:tableStyleId>
              </a:tblPr>
              <a:tblGrid>
                <a:gridCol w="1746050">
                  <a:extLst>
                    <a:ext uri="{9D8B030D-6E8A-4147-A177-3AD203B41FA5}">
                      <a16:colId xmlns:a16="http://schemas.microsoft.com/office/drawing/2014/main" val="20000"/>
                    </a:ext>
                  </a:extLst>
                </a:gridCol>
                <a:gridCol w="1746050">
                  <a:extLst>
                    <a:ext uri="{9D8B030D-6E8A-4147-A177-3AD203B41FA5}">
                      <a16:colId xmlns:a16="http://schemas.microsoft.com/office/drawing/2014/main" val="20001"/>
                    </a:ext>
                  </a:extLst>
                </a:gridCol>
                <a:gridCol w="1746050">
                  <a:extLst>
                    <a:ext uri="{9D8B030D-6E8A-4147-A177-3AD203B41FA5}">
                      <a16:colId xmlns:a16="http://schemas.microsoft.com/office/drawing/2014/main" val="20002"/>
                    </a:ext>
                  </a:extLst>
                </a:gridCol>
                <a:gridCol w="1746050">
                  <a:extLst>
                    <a:ext uri="{9D8B030D-6E8A-4147-A177-3AD203B41FA5}">
                      <a16:colId xmlns:a16="http://schemas.microsoft.com/office/drawing/2014/main" val="20003"/>
                    </a:ext>
                  </a:extLst>
                </a:gridCol>
              </a:tblGrid>
              <a:tr h="84380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r>
                        <a:rPr lang="en-GB" sz="1800"/>
                        <a:t>Artificial Intelligence</a:t>
                      </a:r>
                      <a:endParaRPr sz="1800"/>
                    </a:p>
                  </a:txBody>
                  <a:tcPr marL="63500" marR="63500" marT="63500" marB="63500"/>
                </a:tc>
                <a:tc>
                  <a:txBody>
                    <a:bodyPr/>
                    <a:lstStyle/>
                    <a:p>
                      <a:pPr marL="0" lvl="0" indent="0" algn="l" rtl="0">
                        <a:spcBef>
                          <a:spcPts val="0"/>
                        </a:spcBef>
                        <a:spcAft>
                          <a:spcPts val="0"/>
                        </a:spcAft>
                        <a:buNone/>
                      </a:pPr>
                      <a:r>
                        <a:rPr lang="en-GB" sz="1800"/>
                        <a:t>Metaverse</a:t>
                      </a:r>
                      <a:endParaRPr sz="1800"/>
                    </a:p>
                  </a:txBody>
                  <a:tcPr marL="63500" marR="63500" marT="63500" marB="63500"/>
                </a:tc>
                <a:tc>
                  <a:txBody>
                    <a:bodyPr/>
                    <a:lstStyle/>
                    <a:p>
                      <a:pPr marL="0" lvl="0" indent="0" algn="l" rtl="0">
                        <a:spcBef>
                          <a:spcPts val="0"/>
                        </a:spcBef>
                        <a:spcAft>
                          <a:spcPts val="0"/>
                        </a:spcAft>
                        <a:buNone/>
                      </a:pPr>
                      <a:r>
                        <a:rPr lang="en-GB" sz="1800"/>
                        <a:t>Blockchain</a:t>
                      </a:r>
                      <a:endParaRPr sz="1800"/>
                    </a:p>
                  </a:txBody>
                  <a:tcPr marL="63500" marR="63500" marT="63500" marB="63500"/>
                </a:tc>
                <a:extLst>
                  <a:ext uri="{0D108BD9-81ED-4DB2-BD59-A6C34878D82A}">
                    <a16:rowId xmlns:a16="http://schemas.microsoft.com/office/drawing/2014/main" val="10000"/>
                  </a:ext>
                </a:extLst>
              </a:tr>
              <a:tr h="8438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Learning Management</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1"/>
                  </a:ext>
                </a:extLst>
              </a:tr>
              <a:tr h="8438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Learning Experience</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2"/>
                  </a:ext>
                </a:extLst>
              </a:tr>
              <a:tr h="8438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Talent Management</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We Predict - the Narrower Context</a:t>
            </a:r>
            <a:endParaRPr/>
          </a:p>
        </p:txBody>
      </p:sp>
      <p:graphicFrame>
        <p:nvGraphicFramePr>
          <p:cNvPr id="162" name="Google Shape;162;p26"/>
          <p:cNvGraphicFramePr/>
          <p:nvPr/>
        </p:nvGraphicFramePr>
        <p:xfrm>
          <a:off x="832075" y="1227025"/>
          <a:ext cx="6984250" cy="2516500"/>
        </p:xfrm>
        <a:graphic>
          <a:graphicData uri="http://schemas.openxmlformats.org/drawingml/2006/table">
            <a:tbl>
              <a:tblPr>
                <a:noFill/>
                <a:tableStyleId>{AD3003EB-8BD2-48AA-9944-DB4C36A8B441}</a:tableStyleId>
              </a:tblPr>
              <a:tblGrid>
                <a:gridCol w="997750">
                  <a:extLst>
                    <a:ext uri="{9D8B030D-6E8A-4147-A177-3AD203B41FA5}">
                      <a16:colId xmlns:a16="http://schemas.microsoft.com/office/drawing/2014/main" val="20000"/>
                    </a:ext>
                  </a:extLst>
                </a:gridCol>
                <a:gridCol w="997750">
                  <a:extLst>
                    <a:ext uri="{9D8B030D-6E8A-4147-A177-3AD203B41FA5}">
                      <a16:colId xmlns:a16="http://schemas.microsoft.com/office/drawing/2014/main" val="20001"/>
                    </a:ext>
                  </a:extLst>
                </a:gridCol>
                <a:gridCol w="997750">
                  <a:extLst>
                    <a:ext uri="{9D8B030D-6E8A-4147-A177-3AD203B41FA5}">
                      <a16:colId xmlns:a16="http://schemas.microsoft.com/office/drawing/2014/main" val="20002"/>
                    </a:ext>
                  </a:extLst>
                </a:gridCol>
                <a:gridCol w="997750">
                  <a:extLst>
                    <a:ext uri="{9D8B030D-6E8A-4147-A177-3AD203B41FA5}">
                      <a16:colId xmlns:a16="http://schemas.microsoft.com/office/drawing/2014/main" val="20003"/>
                    </a:ext>
                  </a:extLst>
                </a:gridCol>
                <a:gridCol w="997750">
                  <a:extLst>
                    <a:ext uri="{9D8B030D-6E8A-4147-A177-3AD203B41FA5}">
                      <a16:colId xmlns:a16="http://schemas.microsoft.com/office/drawing/2014/main" val="20004"/>
                    </a:ext>
                  </a:extLst>
                </a:gridCol>
                <a:gridCol w="997750">
                  <a:extLst>
                    <a:ext uri="{9D8B030D-6E8A-4147-A177-3AD203B41FA5}">
                      <a16:colId xmlns:a16="http://schemas.microsoft.com/office/drawing/2014/main" val="20005"/>
                    </a:ext>
                  </a:extLst>
                </a:gridCol>
                <a:gridCol w="997750">
                  <a:extLst>
                    <a:ext uri="{9D8B030D-6E8A-4147-A177-3AD203B41FA5}">
                      <a16:colId xmlns:a16="http://schemas.microsoft.com/office/drawing/2014/main" val="20006"/>
                    </a:ext>
                  </a:extLst>
                </a:gridCol>
              </a:tblGrid>
              <a:tr h="503300">
                <a:tc>
                  <a:txBody>
                    <a:bodyPr/>
                    <a:lstStyle/>
                    <a:p>
                      <a:pPr marL="0" lvl="0" indent="0" algn="l" rtl="0">
                        <a:spcBef>
                          <a:spcPts val="0"/>
                        </a:spcBef>
                        <a:spcAft>
                          <a:spcPts val="0"/>
                        </a:spcAft>
                        <a:buNone/>
                      </a:pPr>
                      <a:endParaRPr sz="1800"/>
                    </a:p>
                  </a:txBody>
                  <a:tcPr marL="63500" marR="63500" marT="63500" marB="63500"/>
                </a:tc>
                <a:tc gridSpan="6">
                  <a:txBody>
                    <a:bodyPr/>
                    <a:lstStyle/>
                    <a:p>
                      <a:pPr marL="0" lvl="0" indent="0" algn="l" rtl="0">
                        <a:spcBef>
                          <a:spcPts val="0"/>
                        </a:spcBef>
                        <a:spcAft>
                          <a:spcPts val="0"/>
                        </a:spcAft>
                        <a:buNone/>
                      </a:pPr>
                      <a:r>
                        <a:rPr lang="en-GB" sz="1900"/>
                        <a:t>Artificial Intelligence</a:t>
                      </a:r>
                      <a:endParaRPr sz="1900"/>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3300">
                <a:tc>
                  <a:txBody>
                    <a:bodyPr/>
                    <a:lstStyle/>
                    <a:p>
                      <a:pPr marL="0" lvl="0" indent="0" algn="l" rtl="0">
                        <a:spcBef>
                          <a:spcPts val="0"/>
                        </a:spcBef>
                        <a:spcAft>
                          <a:spcPts val="0"/>
                        </a:spcAft>
                        <a:buNone/>
                      </a:pPr>
                      <a:endParaRPr sz="1300"/>
                    </a:p>
                  </a:txBody>
                  <a:tcPr marL="63500" marR="63500" marT="63500" marB="63500"/>
                </a:tc>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1"/>
                  </a:ext>
                </a:extLst>
              </a:tr>
              <a:tr h="503300">
                <a:tc>
                  <a:txBody>
                    <a:bodyPr/>
                    <a:lstStyle/>
                    <a:p>
                      <a:pPr marL="0" lvl="0" indent="0" algn="l" rtl="0">
                        <a:spcBef>
                          <a:spcPts val="0"/>
                        </a:spcBef>
                        <a:spcAft>
                          <a:spcPts val="0"/>
                        </a:spcAft>
                        <a:buNone/>
                      </a:pPr>
                      <a:r>
                        <a:rPr lang="en-GB" sz="1800"/>
                        <a:t>LMS</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2"/>
                  </a:ext>
                </a:extLst>
              </a:tr>
              <a:tr h="503300">
                <a:tc>
                  <a:txBody>
                    <a:bodyPr/>
                    <a:lstStyle/>
                    <a:p>
                      <a:pPr marL="0" lvl="0" indent="0" algn="l" rtl="0">
                        <a:spcBef>
                          <a:spcPts val="0"/>
                        </a:spcBef>
                        <a:spcAft>
                          <a:spcPts val="0"/>
                        </a:spcAft>
                        <a:buNone/>
                      </a:pPr>
                      <a:r>
                        <a:rPr lang="en-GB" sz="1800"/>
                        <a:t>LXP</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3"/>
                  </a:ext>
                </a:extLst>
              </a:tr>
              <a:tr h="503300">
                <a:tc>
                  <a:txBody>
                    <a:bodyPr/>
                    <a:lstStyle/>
                    <a:p>
                      <a:pPr marL="0" lvl="0" indent="0" algn="l" rtl="0">
                        <a:spcBef>
                          <a:spcPts val="0"/>
                        </a:spcBef>
                        <a:spcAft>
                          <a:spcPts val="0"/>
                        </a:spcAft>
                        <a:buNone/>
                      </a:pPr>
                      <a:r>
                        <a:rPr lang="en-GB" sz="1800"/>
                        <a:t>TMS</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We Predict - the Narrower Context</a:t>
            </a:r>
            <a:endParaRPr/>
          </a:p>
        </p:txBody>
      </p:sp>
      <p:graphicFrame>
        <p:nvGraphicFramePr>
          <p:cNvPr id="168" name="Google Shape;168;p27"/>
          <p:cNvGraphicFramePr/>
          <p:nvPr/>
        </p:nvGraphicFramePr>
        <p:xfrm>
          <a:off x="221325" y="1227025"/>
          <a:ext cx="7595000" cy="3033520"/>
        </p:xfrm>
        <a:graphic>
          <a:graphicData uri="http://schemas.openxmlformats.org/drawingml/2006/table">
            <a:tbl>
              <a:tblPr>
                <a:noFill/>
                <a:tableStyleId>{AD3003EB-8BD2-48AA-9944-DB4C36A8B441}</a:tableStyleId>
              </a:tblPr>
              <a:tblGrid>
                <a:gridCol w="1507500">
                  <a:extLst>
                    <a:ext uri="{9D8B030D-6E8A-4147-A177-3AD203B41FA5}">
                      <a16:colId xmlns:a16="http://schemas.microsoft.com/office/drawing/2014/main" val="20000"/>
                    </a:ext>
                  </a:extLst>
                </a:gridCol>
                <a:gridCol w="983975">
                  <a:extLst>
                    <a:ext uri="{9D8B030D-6E8A-4147-A177-3AD203B41FA5}">
                      <a16:colId xmlns:a16="http://schemas.microsoft.com/office/drawing/2014/main" val="20001"/>
                    </a:ext>
                  </a:extLst>
                </a:gridCol>
                <a:gridCol w="974775">
                  <a:extLst>
                    <a:ext uri="{9D8B030D-6E8A-4147-A177-3AD203B41FA5}">
                      <a16:colId xmlns:a16="http://schemas.microsoft.com/office/drawing/2014/main" val="20002"/>
                    </a:ext>
                  </a:extLst>
                </a:gridCol>
                <a:gridCol w="1029925">
                  <a:extLst>
                    <a:ext uri="{9D8B030D-6E8A-4147-A177-3AD203B41FA5}">
                      <a16:colId xmlns:a16="http://schemas.microsoft.com/office/drawing/2014/main" val="20003"/>
                    </a:ext>
                  </a:extLst>
                </a:gridCol>
                <a:gridCol w="993100">
                  <a:extLst>
                    <a:ext uri="{9D8B030D-6E8A-4147-A177-3AD203B41FA5}">
                      <a16:colId xmlns:a16="http://schemas.microsoft.com/office/drawing/2014/main" val="20004"/>
                    </a:ext>
                  </a:extLst>
                </a:gridCol>
                <a:gridCol w="1020725">
                  <a:extLst>
                    <a:ext uri="{9D8B030D-6E8A-4147-A177-3AD203B41FA5}">
                      <a16:colId xmlns:a16="http://schemas.microsoft.com/office/drawing/2014/main" val="20005"/>
                    </a:ext>
                  </a:extLst>
                </a:gridCol>
                <a:gridCol w="1085000">
                  <a:extLst>
                    <a:ext uri="{9D8B030D-6E8A-4147-A177-3AD203B41FA5}">
                      <a16:colId xmlns:a16="http://schemas.microsoft.com/office/drawing/2014/main" val="20006"/>
                    </a:ext>
                  </a:extLst>
                </a:gridCol>
              </a:tblGrid>
              <a:tr h="503300">
                <a:tc>
                  <a:txBody>
                    <a:bodyPr/>
                    <a:lstStyle/>
                    <a:p>
                      <a:pPr marL="0" lvl="0" indent="0" algn="l" rtl="0">
                        <a:spcBef>
                          <a:spcPts val="0"/>
                        </a:spcBef>
                        <a:spcAft>
                          <a:spcPts val="0"/>
                        </a:spcAft>
                        <a:buNone/>
                      </a:pPr>
                      <a:endParaRPr sz="1800"/>
                    </a:p>
                  </a:txBody>
                  <a:tcPr marL="63500" marR="63500" marT="63500" marB="63500"/>
                </a:tc>
                <a:tc gridSpan="6">
                  <a:txBody>
                    <a:bodyPr/>
                    <a:lstStyle/>
                    <a:p>
                      <a:pPr marL="0" lvl="0" indent="0" algn="l" rtl="0">
                        <a:spcBef>
                          <a:spcPts val="0"/>
                        </a:spcBef>
                        <a:spcAft>
                          <a:spcPts val="0"/>
                        </a:spcAft>
                        <a:buNone/>
                      </a:pPr>
                      <a:r>
                        <a:rPr lang="en-GB" sz="1900"/>
                        <a:t>Artificial Intelligence</a:t>
                      </a:r>
                      <a:endParaRPr sz="1900"/>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3300">
                <a:tc>
                  <a:txBody>
                    <a:bodyPr/>
                    <a:lstStyle/>
                    <a:p>
                      <a:pPr marL="0" lvl="0" indent="0" algn="l" rtl="0">
                        <a:spcBef>
                          <a:spcPts val="0"/>
                        </a:spcBef>
                        <a:spcAft>
                          <a:spcPts val="0"/>
                        </a:spcAft>
                        <a:buNone/>
                      </a:pPr>
                      <a:r>
                        <a:rPr lang="en-GB" sz="2100"/>
                        <a:t>LMS</a:t>
                      </a:r>
                      <a:endParaRPr sz="2100"/>
                    </a:p>
                  </a:txBody>
                  <a:tcPr marL="63500" marR="63500" marT="63500" marB="63500"/>
                </a:tc>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1"/>
                  </a:ext>
                </a:extLst>
              </a:tr>
              <a:tr h="5033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Course Materials</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2"/>
                  </a:ext>
                </a:extLst>
              </a:tr>
              <a:tr h="5033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Testing of Learning</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3"/>
                  </a:ext>
                </a:extLst>
              </a:tr>
              <a:tr h="503300">
                <a:tc>
                  <a:txBody>
                    <a:bodyPr/>
                    <a:lstStyle/>
                    <a:p>
                      <a:pPr marL="0" lvl="0" indent="0" algn="l" rtl="0">
                        <a:spcBef>
                          <a:spcPts val="0"/>
                        </a:spcBef>
                        <a:spcAft>
                          <a:spcPts val="0"/>
                        </a:spcAft>
                        <a:buClr>
                          <a:schemeClr val="dk1"/>
                        </a:buClr>
                        <a:buSzPts val="1100"/>
                        <a:buFont typeface="Arial"/>
                        <a:buNone/>
                      </a:pPr>
                      <a:r>
                        <a:rPr lang="en-GB" sz="1800">
                          <a:solidFill>
                            <a:schemeClr val="dk1"/>
                          </a:solidFill>
                        </a:rPr>
                        <a:t>Tracking of Learning</a:t>
                      </a: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l" rtl="0">
                        <a:spcBef>
                          <a:spcPts val="0"/>
                        </a:spcBef>
                        <a:spcAft>
                          <a:spcPts val="0"/>
                        </a:spcAft>
                        <a:buNone/>
                      </a:pPr>
                      <a:endParaRPr sz="1800"/>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Predictions</a:t>
            </a:r>
            <a:endParaRPr/>
          </a:p>
        </p:txBody>
      </p:sp>
      <p:graphicFrame>
        <p:nvGraphicFramePr>
          <p:cNvPr id="174" name="Google Shape;174;p28"/>
          <p:cNvGraphicFramePr/>
          <p:nvPr/>
        </p:nvGraphicFramePr>
        <p:xfrm>
          <a:off x="419775" y="1465150"/>
          <a:ext cx="7239000" cy="3200220"/>
        </p:xfrm>
        <a:graphic>
          <a:graphicData uri="http://schemas.openxmlformats.org/drawingml/2006/table">
            <a:tbl>
              <a:tblPr>
                <a:noFill/>
                <a:tableStyleId>{EBC39B2C-4CEB-4B29-BCAB-22A14DA74B4A}</a:tableStyleId>
              </a:tblPr>
              <a:tblGrid>
                <a:gridCol w="1176325">
                  <a:extLst>
                    <a:ext uri="{9D8B030D-6E8A-4147-A177-3AD203B41FA5}">
                      <a16:colId xmlns:a16="http://schemas.microsoft.com/office/drawing/2014/main" val="20000"/>
                    </a:ext>
                  </a:extLst>
                </a:gridCol>
                <a:gridCol w="6062675">
                  <a:extLst>
                    <a:ext uri="{9D8B030D-6E8A-4147-A177-3AD203B41FA5}">
                      <a16:colId xmlns:a16="http://schemas.microsoft.com/office/drawing/2014/main" val="20001"/>
                    </a:ext>
                  </a:extLst>
                </a:gridCol>
              </a:tblGrid>
              <a:tr h="529400">
                <a:tc rowSpan="6">
                  <a:txBody>
                    <a:bodyPr/>
                    <a:lstStyle/>
                    <a:p>
                      <a:pPr marL="0" lvl="0" indent="0" algn="l" rtl="0">
                        <a:spcBef>
                          <a:spcPts val="0"/>
                        </a:spcBef>
                        <a:spcAft>
                          <a:spcPts val="0"/>
                        </a:spcAft>
                        <a:buNone/>
                      </a:pPr>
                      <a:r>
                        <a:rPr lang="en-GB" sz="1800">
                          <a:solidFill>
                            <a:schemeClr val="dk1"/>
                          </a:solidFill>
                        </a:rPr>
                        <a:t>Course Materials</a:t>
                      </a:r>
                      <a:endParaRPr/>
                    </a:p>
                  </a:txBody>
                  <a:tcPr marL="91425" marR="91425" marT="91425" marB="91425">
                    <a:lnR w="9525" cap="flat" cmpd="sng">
                      <a:solidFill>
                        <a:srgbClr val="D9D9D9"/>
                      </a:solidFill>
                      <a:prstDash val="solid"/>
                      <a:round/>
                      <a:headEnd type="none" w="sm" len="sm"/>
                      <a:tailEnd type="none" w="sm" len="sm"/>
                    </a:lnR>
                  </a:tcPr>
                </a:tc>
                <a:tc>
                  <a:txBody>
                    <a:bodyPr/>
                    <a:lstStyle/>
                    <a:p>
                      <a:pPr marL="0" lvl="0" indent="0" algn="l" rtl="0">
                        <a:spcBef>
                          <a:spcPts val="0"/>
                        </a:spcBef>
                        <a:spcAft>
                          <a:spcPts val="0"/>
                        </a:spcAft>
                        <a:buNone/>
                      </a:pPr>
                      <a:r>
                        <a:rPr lang="en-GB" sz="2300">
                          <a:solidFill>
                            <a:srgbClr val="D9D9D9"/>
                          </a:solidFill>
                        </a:rPr>
                        <a:t>Descriptive</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2300">
                          <a:solidFill>
                            <a:srgbClr val="D9D9D9"/>
                          </a:solidFill>
                        </a:rPr>
                        <a:t>Diagnostic</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2300">
                          <a:solidFill>
                            <a:srgbClr val="D9D9D9"/>
                          </a:solidFill>
                        </a:rPr>
                        <a:t>Predictive</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2300">
                          <a:solidFill>
                            <a:srgbClr val="D9D9D9"/>
                          </a:solidFill>
                        </a:rPr>
                        <a:t>Prescriptive</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2300">
                          <a:solidFill>
                            <a:srgbClr val="D9D9D9"/>
                          </a:solidFill>
                        </a:rPr>
                        <a:t>Generative</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2300">
                          <a:solidFill>
                            <a:srgbClr val="D9D9D9"/>
                          </a:solidFill>
                        </a:rPr>
                        <a:t>Deontic</a:t>
                      </a:r>
                      <a:endParaRPr sz="2300">
                        <a:solidFill>
                          <a:srgbClr val="D9D9D9"/>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75" name="Google Shape;175;p28"/>
          <p:cNvSpPr txBox="1"/>
          <p:nvPr/>
        </p:nvSpPr>
        <p:spPr>
          <a:xfrm>
            <a:off x="1735925" y="151550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Count words, word frequencies, how many reads, upvotes</a:t>
            </a:r>
            <a:endParaRPr sz="2100" b="1">
              <a:solidFill>
                <a:schemeClr val="dk2"/>
              </a:solidFill>
              <a:latin typeface="Caveat"/>
              <a:ea typeface="Caveat"/>
              <a:cs typeface="Caveat"/>
              <a:sym typeface="Caveat"/>
            </a:endParaRPr>
          </a:p>
        </p:txBody>
      </p:sp>
      <p:sp>
        <p:nvSpPr>
          <p:cNvPr id="176" name="Google Shape;176;p28"/>
          <p:cNvSpPr txBox="1"/>
          <p:nvPr/>
        </p:nvSpPr>
        <p:spPr>
          <a:xfrm>
            <a:off x="1735925" y="199850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Classify, identify topics, extract keywords, rate quality</a:t>
            </a:r>
            <a:endParaRPr sz="2100" b="1">
              <a:solidFill>
                <a:schemeClr val="dk2"/>
              </a:solidFill>
              <a:latin typeface="Caveat"/>
              <a:ea typeface="Caveat"/>
              <a:cs typeface="Caveat"/>
              <a:sym typeface="Caveat"/>
            </a:endParaRPr>
          </a:p>
        </p:txBody>
      </p:sp>
      <p:sp>
        <p:nvSpPr>
          <p:cNvPr id="177" name="Google Shape;177;p28"/>
          <p:cNvSpPr txBox="1"/>
          <p:nvPr/>
        </p:nvSpPr>
        <p:spPr>
          <a:xfrm>
            <a:off x="1735925" y="253185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Assess readability</a:t>
            </a:r>
            <a:endParaRPr sz="2100" b="1">
              <a:solidFill>
                <a:schemeClr val="dk2"/>
              </a:solidFill>
              <a:latin typeface="Caveat"/>
              <a:ea typeface="Caveat"/>
              <a:cs typeface="Caveat"/>
              <a:sym typeface="Caveat"/>
            </a:endParaRPr>
          </a:p>
        </p:txBody>
      </p:sp>
      <p:sp>
        <p:nvSpPr>
          <p:cNvPr id="178" name="Google Shape;178;p28"/>
          <p:cNvSpPr txBox="1"/>
          <p:nvPr/>
        </p:nvSpPr>
        <p:spPr>
          <a:xfrm>
            <a:off x="1735925" y="306520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Content recommendations, learning path planning</a:t>
            </a:r>
            <a:endParaRPr sz="2100" b="1">
              <a:solidFill>
                <a:schemeClr val="dk2"/>
              </a:solidFill>
              <a:latin typeface="Caveat"/>
              <a:ea typeface="Caveat"/>
              <a:cs typeface="Caveat"/>
              <a:sym typeface="Caveat"/>
            </a:endParaRPr>
          </a:p>
        </p:txBody>
      </p:sp>
      <p:sp>
        <p:nvSpPr>
          <p:cNvPr id="179" name="Google Shape;179;p28"/>
          <p:cNvSpPr txBox="1"/>
          <p:nvPr/>
        </p:nvSpPr>
        <p:spPr>
          <a:xfrm>
            <a:off x="1735925" y="3594575"/>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Create novel content, images, videos, custom content</a:t>
            </a:r>
            <a:endParaRPr sz="2100" b="1">
              <a:solidFill>
                <a:schemeClr val="dk2"/>
              </a:solidFill>
              <a:latin typeface="Caveat"/>
              <a:ea typeface="Caveat"/>
              <a:cs typeface="Caveat"/>
              <a:sym typeface="Caveat"/>
            </a:endParaRPr>
          </a:p>
        </p:txBody>
      </p:sp>
      <p:sp>
        <p:nvSpPr>
          <p:cNvPr id="180" name="Google Shape;180;p28"/>
          <p:cNvSpPr txBox="1"/>
          <p:nvPr/>
        </p:nvSpPr>
        <p:spPr>
          <a:xfrm>
            <a:off x="1735925" y="413190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Define what content is needed, best pedagogical method</a:t>
            </a:r>
            <a:endParaRPr sz="2100" b="1">
              <a:solidFill>
                <a:schemeClr val="dk2"/>
              </a:solidFill>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Beyond Predictions</a:t>
            </a:r>
            <a:endParaRPr/>
          </a:p>
        </p:txBody>
      </p:sp>
      <p:graphicFrame>
        <p:nvGraphicFramePr>
          <p:cNvPr id="186" name="Google Shape;186;p29"/>
          <p:cNvGraphicFramePr/>
          <p:nvPr/>
        </p:nvGraphicFramePr>
        <p:xfrm>
          <a:off x="419775" y="1465150"/>
          <a:ext cx="7239000" cy="2514420"/>
        </p:xfrm>
        <a:graphic>
          <a:graphicData uri="http://schemas.openxmlformats.org/drawingml/2006/table">
            <a:tbl>
              <a:tblPr>
                <a:noFill/>
                <a:tableStyleId>{EBC39B2C-4CEB-4B29-BCAB-22A14DA74B4A}</a:tableStyleId>
              </a:tblPr>
              <a:tblGrid>
                <a:gridCol w="1176325">
                  <a:extLst>
                    <a:ext uri="{9D8B030D-6E8A-4147-A177-3AD203B41FA5}">
                      <a16:colId xmlns:a16="http://schemas.microsoft.com/office/drawing/2014/main" val="20000"/>
                    </a:ext>
                  </a:extLst>
                </a:gridCol>
                <a:gridCol w="6062675">
                  <a:extLst>
                    <a:ext uri="{9D8B030D-6E8A-4147-A177-3AD203B41FA5}">
                      <a16:colId xmlns:a16="http://schemas.microsoft.com/office/drawing/2014/main" val="20001"/>
                    </a:ext>
                  </a:extLst>
                </a:gridCol>
              </a:tblGrid>
              <a:tr h="529400">
                <a:tc rowSpan="6">
                  <a:txBody>
                    <a:bodyPr/>
                    <a:lstStyle/>
                    <a:p>
                      <a:pPr marL="0" lvl="0" indent="0" algn="l" rtl="0">
                        <a:spcBef>
                          <a:spcPts val="0"/>
                        </a:spcBef>
                        <a:spcAft>
                          <a:spcPts val="0"/>
                        </a:spcAft>
                        <a:buNone/>
                      </a:pPr>
                      <a:r>
                        <a:rPr lang="en-GB" sz="1800">
                          <a:solidFill>
                            <a:schemeClr val="dk1"/>
                          </a:solidFill>
                        </a:rPr>
                        <a:t>Course Materials</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sz="2300">
                        <a:solidFill>
                          <a:srgbClr val="D9D9D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7" name="Google Shape;187;p29"/>
          <p:cNvSpPr txBox="1"/>
          <p:nvPr/>
        </p:nvSpPr>
        <p:spPr>
          <a:xfrm>
            <a:off x="1735925" y="1515500"/>
            <a:ext cx="53457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solidFill>
                  <a:schemeClr val="dk2"/>
                </a:solidFill>
                <a:latin typeface="Caveat"/>
                <a:ea typeface="Caveat"/>
                <a:cs typeface="Caveat"/>
                <a:sym typeface="Caveat"/>
              </a:rPr>
              <a:t>Count words, word frequencies, how many reads, upvotes</a:t>
            </a:r>
            <a:endParaRPr sz="2100" b="1">
              <a:solidFill>
                <a:schemeClr val="dk2"/>
              </a:solidFill>
              <a:latin typeface="Caveat"/>
              <a:ea typeface="Caveat"/>
              <a:cs typeface="Caveat"/>
              <a:sym typeface="Caveat"/>
            </a:endParaRPr>
          </a:p>
        </p:txBody>
      </p:sp>
      <p:sp>
        <p:nvSpPr>
          <p:cNvPr id="188" name="Google Shape;188;p29"/>
          <p:cNvSpPr txBox="1"/>
          <p:nvPr/>
        </p:nvSpPr>
        <p:spPr>
          <a:xfrm>
            <a:off x="394950" y="3021800"/>
            <a:ext cx="20481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What problem does this solve?</a:t>
            </a:r>
            <a:endParaRPr sz="1800">
              <a:solidFill>
                <a:schemeClr val="dk2"/>
              </a:solidFill>
            </a:endParaRPr>
          </a:p>
        </p:txBody>
      </p:sp>
      <p:sp>
        <p:nvSpPr>
          <p:cNvPr id="189" name="Google Shape;189;p29"/>
          <p:cNvSpPr txBox="1"/>
          <p:nvPr/>
        </p:nvSpPr>
        <p:spPr>
          <a:xfrm>
            <a:off x="2443050" y="3477300"/>
            <a:ext cx="20481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What new thing can we do?</a:t>
            </a:r>
            <a:endParaRPr sz="1800">
              <a:solidFill>
                <a:schemeClr val="dk2"/>
              </a:solidFill>
            </a:endParaRPr>
          </a:p>
        </p:txBody>
      </p:sp>
      <p:sp>
        <p:nvSpPr>
          <p:cNvPr id="190" name="Google Shape;190;p29"/>
          <p:cNvSpPr txBox="1"/>
          <p:nvPr/>
        </p:nvSpPr>
        <p:spPr>
          <a:xfrm>
            <a:off x="4414025" y="2987400"/>
            <a:ext cx="20481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What needs to exist to make this possible?</a:t>
            </a:r>
            <a:endParaRPr sz="1800">
              <a:solidFill>
                <a:schemeClr val="dk2"/>
              </a:solidFill>
            </a:endParaRPr>
          </a:p>
        </p:txBody>
      </p:sp>
      <p:sp>
        <p:nvSpPr>
          <p:cNvPr id="191" name="Google Shape;191;p29"/>
          <p:cNvSpPr txBox="1"/>
          <p:nvPr/>
        </p:nvSpPr>
        <p:spPr>
          <a:xfrm>
            <a:off x="6743250" y="2670700"/>
            <a:ext cx="20481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What would make it impossible?</a:t>
            </a:r>
            <a:endParaRPr sz="1800">
              <a:solidFill>
                <a:schemeClr val="dk2"/>
              </a:solidFill>
            </a:endParaRPr>
          </a:p>
        </p:txBody>
      </p:sp>
      <p:sp>
        <p:nvSpPr>
          <p:cNvPr id="192" name="Google Shape;192;p29"/>
          <p:cNvSpPr txBox="1"/>
          <p:nvPr/>
        </p:nvSpPr>
        <p:spPr>
          <a:xfrm>
            <a:off x="6399650" y="235325"/>
            <a:ext cx="20481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Who or what is harmed?</a:t>
            </a:r>
            <a:endParaRPr sz="1800">
              <a:solidFill>
                <a:schemeClr val="dk2"/>
              </a:solidFill>
            </a:endParaRPr>
          </a:p>
        </p:txBody>
      </p:sp>
      <p:cxnSp>
        <p:nvCxnSpPr>
          <p:cNvPr id="193" name="Google Shape;193;p29"/>
          <p:cNvCxnSpPr/>
          <p:nvPr/>
        </p:nvCxnSpPr>
        <p:spPr>
          <a:xfrm rot="10800000" flipH="1">
            <a:off x="1827775" y="2176675"/>
            <a:ext cx="964500" cy="679800"/>
          </a:xfrm>
          <a:prstGeom prst="straightConnector1">
            <a:avLst/>
          </a:prstGeom>
          <a:noFill/>
          <a:ln w="9525" cap="flat" cmpd="sng">
            <a:solidFill>
              <a:schemeClr val="dk2"/>
            </a:solidFill>
            <a:prstDash val="solid"/>
            <a:round/>
            <a:headEnd type="none" w="med" len="med"/>
            <a:tailEnd type="triangle" w="med" len="med"/>
          </a:ln>
        </p:spPr>
      </p:cxnSp>
      <p:cxnSp>
        <p:nvCxnSpPr>
          <p:cNvPr id="194" name="Google Shape;194;p29"/>
          <p:cNvCxnSpPr/>
          <p:nvPr/>
        </p:nvCxnSpPr>
        <p:spPr>
          <a:xfrm rot="10800000" flipH="1">
            <a:off x="3251425" y="2204425"/>
            <a:ext cx="376500" cy="1047000"/>
          </a:xfrm>
          <a:prstGeom prst="straightConnector1">
            <a:avLst/>
          </a:prstGeom>
          <a:noFill/>
          <a:ln w="9525" cap="flat" cmpd="sng">
            <a:solidFill>
              <a:schemeClr val="dk2"/>
            </a:solidFill>
            <a:prstDash val="solid"/>
            <a:round/>
            <a:headEnd type="none" w="med" len="med"/>
            <a:tailEnd type="triangle" w="med" len="med"/>
          </a:ln>
        </p:spPr>
      </p:cxnSp>
      <p:cxnSp>
        <p:nvCxnSpPr>
          <p:cNvPr id="195" name="Google Shape;195;p29"/>
          <p:cNvCxnSpPr/>
          <p:nvPr/>
        </p:nvCxnSpPr>
        <p:spPr>
          <a:xfrm rot="10800000">
            <a:off x="4822175" y="2213700"/>
            <a:ext cx="615900" cy="773700"/>
          </a:xfrm>
          <a:prstGeom prst="straightConnector1">
            <a:avLst/>
          </a:prstGeom>
          <a:noFill/>
          <a:ln w="9525" cap="flat" cmpd="sng">
            <a:solidFill>
              <a:schemeClr val="dk2"/>
            </a:solidFill>
            <a:prstDash val="solid"/>
            <a:round/>
            <a:headEnd type="none" w="med" len="med"/>
            <a:tailEnd type="triangle" w="med" len="med"/>
          </a:ln>
        </p:spPr>
      </p:cxnSp>
      <p:cxnSp>
        <p:nvCxnSpPr>
          <p:cNvPr id="196" name="Google Shape;196;p29"/>
          <p:cNvCxnSpPr/>
          <p:nvPr/>
        </p:nvCxnSpPr>
        <p:spPr>
          <a:xfrm rot="10800000">
            <a:off x="6640550" y="2103450"/>
            <a:ext cx="771600" cy="348900"/>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29"/>
          <p:cNvCxnSpPr/>
          <p:nvPr/>
        </p:nvCxnSpPr>
        <p:spPr>
          <a:xfrm flipH="1">
            <a:off x="5391425" y="826625"/>
            <a:ext cx="698100" cy="477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Your Turn</a:t>
            </a:r>
            <a:endParaRPr/>
          </a:p>
        </p:txBody>
      </p:sp>
      <p:pic>
        <p:nvPicPr>
          <p:cNvPr id="203" name="Google Shape;203;p30"/>
          <p:cNvPicPr preferRelativeResize="0"/>
          <p:nvPr/>
        </p:nvPicPr>
        <p:blipFill>
          <a:blip r:embed="rId3">
            <a:alphaModFix/>
          </a:blip>
          <a:stretch>
            <a:fillRect/>
          </a:stretch>
        </p:blipFill>
        <p:spPr>
          <a:xfrm>
            <a:off x="1254600" y="1087450"/>
            <a:ext cx="6359774" cy="3550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Topics</a:t>
            </a:r>
            <a:endParaRPr/>
          </a:p>
        </p:txBody>
      </p:sp>
      <p:graphicFrame>
        <p:nvGraphicFramePr>
          <p:cNvPr id="209" name="Google Shape;209;p31"/>
          <p:cNvGraphicFramePr/>
          <p:nvPr/>
        </p:nvGraphicFramePr>
        <p:xfrm>
          <a:off x="952500" y="1619250"/>
          <a:ext cx="7239000" cy="2423010"/>
        </p:xfrm>
        <a:graphic>
          <a:graphicData uri="http://schemas.openxmlformats.org/drawingml/2006/table">
            <a:tbl>
              <a:tblPr>
                <a:noFill/>
                <a:tableStyleId>{EBC39B2C-4CEB-4B29-BCAB-22A14DA74B4A}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2700"/>
                        <a:t>LMS</a:t>
                      </a:r>
                      <a:endParaRPr sz="2700"/>
                    </a:p>
                  </a:txBody>
                  <a:tcPr marL="91425" marR="91425" marT="91425" marB="91425"/>
                </a:tc>
                <a:tc>
                  <a:txBody>
                    <a:bodyPr/>
                    <a:lstStyle/>
                    <a:p>
                      <a:pPr marL="0" lvl="0" indent="0" algn="l" rtl="0">
                        <a:spcBef>
                          <a:spcPts val="0"/>
                        </a:spcBef>
                        <a:spcAft>
                          <a:spcPts val="0"/>
                        </a:spcAft>
                        <a:buNone/>
                      </a:pPr>
                      <a:r>
                        <a:rPr lang="en-GB" sz="2700"/>
                        <a:t>LXP</a:t>
                      </a:r>
                      <a:endParaRPr sz="2700"/>
                    </a:p>
                  </a:txBody>
                  <a:tcPr marL="91425" marR="91425" marT="91425" marB="91425"/>
                </a:tc>
                <a:tc>
                  <a:txBody>
                    <a:bodyPr/>
                    <a:lstStyle/>
                    <a:p>
                      <a:pPr marL="0" lvl="0" indent="0" algn="l" rtl="0">
                        <a:spcBef>
                          <a:spcPts val="0"/>
                        </a:spcBef>
                        <a:spcAft>
                          <a:spcPts val="0"/>
                        </a:spcAft>
                        <a:buNone/>
                      </a:pPr>
                      <a:r>
                        <a:rPr lang="en-GB" sz="2700"/>
                        <a:t>TMS</a:t>
                      </a:r>
                      <a:endParaRPr sz="27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800"/>
                        <a:t>Registration</a:t>
                      </a:r>
                      <a:endParaRPr sz="18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800"/>
                        <a:t>Digital Interaction</a:t>
                      </a:r>
                      <a:endParaRPr sz="1800"/>
                    </a:p>
                  </a:txBody>
                  <a:tcPr marL="91425" marR="91425" marT="91425" marB="91425"/>
                </a:tc>
                <a:tc>
                  <a:txBody>
                    <a:bodyPr/>
                    <a:lstStyle/>
                    <a:p>
                      <a:pPr marL="0" lvl="0" indent="0" algn="l" rtl="0">
                        <a:spcBef>
                          <a:spcPts val="0"/>
                        </a:spcBef>
                        <a:spcAft>
                          <a:spcPts val="0"/>
                        </a:spcAft>
                        <a:buNone/>
                      </a:pPr>
                      <a:r>
                        <a:rPr lang="en-GB" sz="1800"/>
                        <a:t>Recruitment</a:t>
                      </a:r>
                      <a:endParaRPr sz="18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800">
                          <a:solidFill>
                            <a:schemeClr val="dk1"/>
                          </a:solidFill>
                        </a:rPr>
                        <a:t>Course Materials</a:t>
                      </a: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800"/>
                        <a:t>User Experience</a:t>
                      </a:r>
                      <a:endParaRPr sz="18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GB" sz="1800"/>
                        <a:t>Onboarding</a:t>
                      </a:r>
                      <a:endParaRPr sz="18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800">
                          <a:solidFill>
                            <a:schemeClr val="dk1"/>
                          </a:solidFill>
                        </a:rPr>
                        <a:t>Testing of Learning</a:t>
                      </a: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800"/>
                        <a:t>Data Management</a:t>
                      </a:r>
                      <a:endParaRPr sz="18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GB" sz="1800"/>
                        <a:t>Performance</a:t>
                      </a:r>
                      <a:endParaRPr sz="18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800">
                          <a:solidFill>
                            <a:schemeClr val="dk1"/>
                          </a:solidFill>
                        </a:rPr>
                        <a:t>Tracking of Learning</a:t>
                      </a: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800"/>
                        <a:t>Enterprise Integration</a:t>
                      </a:r>
                      <a:endParaRPr sz="18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GB" sz="1800"/>
                        <a:t>Compensation</a:t>
                      </a:r>
                      <a:endParaRPr sz="18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500">
                <a:solidFill>
                  <a:schemeClr val="dk2"/>
                </a:solidFill>
              </a:rPr>
              <a:t>Abstract</a:t>
            </a:r>
            <a:endParaRPr sz="250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Description: This presentation will provide a general perspective on the use of AI in enterprise learning systems like Learning Experience Platforms, Learning Management Systems, and Talent Management Systems, and what that might mean for learning. We will explore uses including learning and performance analytics, learning and competencies assessment, content and learning path recommendations, and similar types of work. We will also consider how various standards, such as xAPI, facilitate 'intelligence' in enterprise systems, and consider wider issues such as data management and analytics, the enterprise AI workflow, and evolving needs in enterprise learning and development.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LMS</a:t>
            </a:r>
            <a:endParaRPr/>
          </a:p>
        </p:txBody>
      </p:sp>
      <p:graphicFrame>
        <p:nvGraphicFramePr>
          <p:cNvPr id="215" name="Google Shape;215;p32"/>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Registration</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List of registration data collected, transcript data, counts </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Application success rates, registrar demographics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How many next year, where from, success rate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How to improve success rate, change demographics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Create new registration forms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Redefine acceptance logic, recommend target groups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16" name="Google Shape;216;p32"/>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LMS</a:t>
            </a:r>
            <a:endParaRPr/>
          </a:p>
        </p:txBody>
      </p:sp>
      <p:graphicFrame>
        <p:nvGraphicFramePr>
          <p:cNvPr id="222" name="Google Shape;222;p33"/>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Testing</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List of test questions, scores, grading curve </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Classification of responses, automated grading</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Projected success rate for a given assessment</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How to improve success rate, change demographics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Create new tests, assessment rubrics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Determine what should be assessed</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23" name="Google Shape;223;p33"/>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LMS</a:t>
            </a:r>
            <a:endParaRPr/>
          </a:p>
        </p:txBody>
      </p:sp>
      <p:graphicFrame>
        <p:nvGraphicFramePr>
          <p:cNvPr id="229" name="Google Shape;229;p34"/>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Tracking</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List of attendance, test scores, interaction frequency </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areas of strengths, weaknesses, topic preferences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Projected program success, projected discipline choice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Learning path recommendations, career recommendations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Create resumé or c.v., write letters of recommendation</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What career should this person choose?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30" name="Google Shape;230;p34"/>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LXP</a:t>
            </a:r>
            <a:endParaRPr/>
          </a:p>
        </p:txBody>
      </p:sp>
      <p:graphicFrame>
        <p:nvGraphicFramePr>
          <p:cNvPr id="236" name="Google Shape;236;p35"/>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Digital Interaction</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Track messages, contacts, message frequency &amp; time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Diagnose types of comments; filter harmful comments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Predicted role in conversation, predicted areas of success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compatible discussion lists, correspondents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Autogenerate comments, auto-summarize discussions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Offer advice on improving social skills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37" name="Google Shape;237;p35"/>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LXP</a:t>
            </a:r>
            <a:endParaRPr/>
          </a:p>
        </p:txBody>
      </p:sp>
      <p:graphicFrame>
        <p:nvGraphicFramePr>
          <p:cNvPr id="243" name="Google Shape;243;p36"/>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User Experience</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Keyboard logging, eye tracking, task success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areas of focus, identify disabilities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Predicted responses to specific experience designs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optimal presentation styles, digital modalities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Generate personal user interface design </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Recommend accessibility adaptations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44" name="Google Shape;244;p36"/>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LXP</a:t>
            </a:r>
            <a:endParaRPr/>
          </a:p>
        </p:txBody>
      </p:sp>
      <p:graphicFrame>
        <p:nvGraphicFramePr>
          <p:cNvPr id="250" name="Google Shape;250;p37"/>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Data Management</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Data contents, types, source, associated metadata</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Classify data according to content, type, function</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Predict incoming data, requirements for data</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Recommend metadata profile, data requirements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Generate test data</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Define metrics for data trustworthiness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51" name="Google Shape;251;p37"/>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LXP</a:t>
            </a:r>
            <a:endParaRPr/>
          </a:p>
        </p:txBody>
      </p:sp>
      <p:graphicFrame>
        <p:nvGraphicFramePr>
          <p:cNvPr id="257" name="Google Shape;257;p38"/>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Enterprise Integration</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List enterprise systems, transit protocols, logs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data format requirements, orchestration patterns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Predict incoming requests, demand load</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Recommend external data services, sources of truth</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Generate requests for external services (agents)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Define ideal network configuration for enterprise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58" name="Google Shape;258;p38"/>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TMS</a:t>
            </a:r>
            <a:endParaRPr/>
          </a:p>
        </p:txBody>
      </p:sp>
      <p:graphicFrame>
        <p:nvGraphicFramePr>
          <p:cNvPr id="264" name="Google Shape;264;p39"/>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Recruitment</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Job descriptions, openings, application data, requirements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Match role to credentials and experience required</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How long it takes to fill, likely quality of applicants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Assess and pre-screen incoming applications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Match openings with potential applications and invite</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Create job profiles, define screening criteria</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65" name="Google Shape;265;p39"/>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TMS</a:t>
            </a:r>
            <a:endParaRPr/>
          </a:p>
        </p:txBody>
      </p:sp>
      <p:graphicFrame>
        <p:nvGraphicFramePr>
          <p:cNvPr id="271" name="Google Shape;271;p40"/>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Onboarding</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New staff, credentials, role descriptions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Match with special interest groups, teams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Project length of employment, career path</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Recommend training materials, forms, policies, goals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Create personal welcome, list of contacts, expectations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Define new onboarding practices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72" name="Google Shape;272;p40"/>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TMS</a:t>
            </a:r>
            <a:endParaRPr/>
          </a:p>
        </p:txBody>
      </p:sp>
      <p:graphicFrame>
        <p:nvGraphicFramePr>
          <p:cNvPr id="278" name="Google Shape;278;p41"/>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800">
                          <a:solidFill>
                            <a:schemeClr val="dk1"/>
                          </a:solidFill>
                        </a:rPr>
                        <a:t>Performance Management</a:t>
                      </a:r>
                      <a:endParaRPr/>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Key performance indicators, performance review data</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Identify areas of strength, weakness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Project future performance path, issues, staffing needs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Suggest performance indicators, recommend tasks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Generate performance assessments, formative training</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Define performance metrics, relevant goals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79" name="Google Shape;279;p41"/>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to Expect</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GB"/>
              <a:t>A Technology Overview</a:t>
            </a:r>
            <a:endParaRPr/>
          </a:p>
          <a:p>
            <a:pPr marL="457200" lvl="0" indent="-342900" algn="l" rtl="0">
              <a:spcBef>
                <a:spcPts val="0"/>
              </a:spcBef>
              <a:spcAft>
                <a:spcPts val="0"/>
              </a:spcAft>
              <a:buSzPts val="1800"/>
              <a:buAutoNum type="arabicPeriod"/>
            </a:pPr>
            <a:r>
              <a:rPr lang="en-GB"/>
              <a:t>What AI Does</a:t>
            </a:r>
            <a:endParaRPr/>
          </a:p>
          <a:p>
            <a:pPr marL="457200" lvl="0" indent="-342900" algn="l" rtl="0">
              <a:spcBef>
                <a:spcPts val="0"/>
              </a:spcBef>
              <a:spcAft>
                <a:spcPts val="0"/>
              </a:spcAft>
              <a:buSzPts val="1800"/>
              <a:buAutoNum type="arabicPeriod"/>
            </a:pPr>
            <a:r>
              <a:rPr lang="en-GB"/>
              <a:t>Enterprise Learning Systems</a:t>
            </a:r>
            <a:endParaRPr/>
          </a:p>
          <a:p>
            <a:pPr marL="457200" lvl="0" indent="-342900" algn="l" rtl="0">
              <a:spcBef>
                <a:spcPts val="0"/>
              </a:spcBef>
              <a:spcAft>
                <a:spcPts val="0"/>
              </a:spcAft>
              <a:buSzPts val="1800"/>
              <a:buAutoNum type="arabicPeriod"/>
            </a:pPr>
            <a:r>
              <a:rPr lang="en-GB"/>
              <a:t>Interlude: How We Predict</a:t>
            </a:r>
            <a:endParaRPr/>
          </a:p>
          <a:p>
            <a:pPr marL="457200" lvl="0" indent="-342900" algn="l" rtl="0">
              <a:spcBef>
                <a:spcPts val="0"/>
              </a:spcBef>
              <a:spcAft>
                <a:spcPts val="0"/>
              </a:spcAft>
              <a:buSzPts val="1800"/>
              <a:buAutoNum type="arabicPeriod"/>
            </a:pPr>
            <a:r>
              <a:rPr lang="en-GB"/>
              <a:t>Some Predictions</a:t>
            </a:r>
            <a:endParaRPr/>
          </a:p>
          <a:p>
            <a:pPr marL="457200" lvl="0" indent="-342900" algn="l" rtl="0">
              <a:spcBef>
                <a:spcPts val="0"/>
              </a:spcBef>
              <a:spcAft>
                <a:spcPts val="0"/>
              </a:spcAft>
              <a:buSzPts val="1800"/>
              <a:buAutoNum type="arabicPeriod"/>
            </a:pPr>
            <a:r>
              <a:rPr lang="en-GB"/>
              <a:t>What The Pros Do</a:t>
            </a:r>
            <a:endParaRPr/>
          </a:p>
          <a:p>
            <a:pPr marL="457200" lvl="0" indent="-342900" algn="l" rtl="0">
              <a:spcBef>
                <a:spcPts val="0"/>
              </a:spcBef>
              <a:spcAft>
                <a:spcPts val="0"/>
              </a:spcAft>
              <a:buSzPts val="1800"/>
              <a:buAutoNum type="arabicPeriod"/>
            </a:pPr>
            <a:r>
              <a:rPr lang="en-GB"/>
              <a:t>Wider Issues </a:t>
            </a:r>
            <a:endParaRPr/>
          </a:p>
        </p:txBody>
      </p:sp>
      <p:pic>
        <p:nvPicPr>
          <p:cNvPr id="68" name="Google Shape;68;p15"/>
          <p:cNvPicPr preferRelativeResize="0"/>
          <p:nvPr/>
        </p:nvPicPr>
        <p:blipFill>
          <a:blip r:embed="rId3">
            <a:alphaModFix/>
          </a:blip>
          <a:stretch>
            <a:fillRect/>
          </a:stretch>
        </p:blipFill>
        <p:spPr>
          <a:xfrm>
            <a:off x="4291179" y="1276675"/>
            <a:ext cx="4146825" cy="2778800"/>
          </a:xfrm>
          <a:prstGeom prst="rect">
            <a:avLst/>
          </a:prstGeom>
          <a:noFill/>
          <a:ln>
            <a:noFill/>
          </a:ln>
        </p:spPr>
      </p:pic>
      <p:sp>
        <p:nvSpPr>
          <p:cNvPr id="69" name="Google Shape;69;p15"/>
          <p:cNvSpPr txBox="1"/>
          <p:nvPr/>
        </p:nvSpPr>
        <p:spPr>
          <a:xfrm>
            <a:off x="4212600" y="4006400"/>
            <a:ext cx="41046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It’s not rocket surgery</a:t>
            </a:r>
            <a:endParaRPr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TMS</a:t>
            </a:r>
            <a:endParaRPr/>
          </a:p>
        </p:txBody>
      </p:sp>
      <p:graphicFrame>
        <p:nvGraphicFramePr>
          <p:cNvPr id="285" name="Google Shape;285;p42"/>
          <p:cNvGraphicFramePr/>
          <p:nvPr/>
        </p:nvGraphicFramePr>
        <p:xfrm>
          <a:off x="419775" y="1465150"/>
          <a:ext cx="7239000" cy="2589375"/>
        </p:xfrm>
        <a:graphic>
          <a:graphicData uri="http://schemas.openxmlformats.org/drawingml/2006/table">
            <a:tbl>
              <a:tblPr>
                <a:noFill/>
                <a:tableStyleId>{EBC39B2C-4CEB-4B29-BCAB-22A14DA74B4A}</a:tableStyleId>
              </a:tblPr>
              <a:tblGrid>
                <a:gridCol w="1598825">
                  <a:extLst>
                    <a:ext uri="{9D8B030D-6E8A-4147-A177-3AD203B41FA5}">
                      <a16:colId xmlns:a16="http://schemas.microsoft.com/office/drawing/2014/main" val="20000"/>
                    </a:ext>
                  </a:extLst>
                </a:gridCol>
                <a:gridCol w="5640175">
                  <a:extLst>
                    <a:ext uri="{9D8B030D-6E8A-4147-A177-3AD203B41FA5}">
                      <a16:colId xmlns:a16="http://schemas.microsoft.com/office/drawing/2014/main" val="20001"/>
                    </a:ext>
                  </a:extLst>
                </a:gridCol>
              </a:tblGrid>
              <a:tr h="455925">
                <a:tc rowSpan="6">
                  <a:txBody>
                    <a:bodyPr/>
                    <a:lstStyle/>
                    <a:p>
                      <a:pPr marL="0" lvl="0" indent="0" algn="l" rtl="0">
                        <a:spcBef>
                          <a:spcPts val="0"/>
                        </a:spcBef>
                        <a:spcAft>
                          <a:spcPts val="0"/>
                        </a:spcAft>
                        <a:buNone/>
                      </a:pPr>
                      <a:r>
                        <a:rPr lang="en-GB" sz="1700">
                          <a:solidFill>
                            <a:schemeClr val="dk1"/>
                          </a:solidFill>
                        </a:rPr>
                        <a:t>Compensation</a:t>
                      </a:r>
                      <a:endParaRPr sz="1300"/>
                    </a:p>
                  </a:txBody>
                  <a:tcPr marL="91425" marR="91425" marT="91425" marB="91425">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GB" sz="1600">
                          <a:solidFill>
                            <a:schemeClr val="dk1"/>
                          </a:solidFill>
                        </a:rPr>
                        <a:t>Compensation grid, employment data, time or task records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Rate performance (by results, consistency, etc)</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Project future compensation rates, incentives needed</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Recommend compensation profile for past/future work</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Generate performance assessment reports</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950">
                <a:tc vMerge="1">
                  <a:txBody>
                    <a:bodyPr/>
                    <a:lstStyle/>
                    <a:p>
                      <a:endParaRPr lang="en-US"/>
                    </a:p>
                  </a:txBody>
                  <a:tcPr/>
                </a:tc>
                <a:tc>
                  <a:txBody>
                    <a:bodyPr/>
                    <a:lstStyle/>
                    <a:p>
                      <a:pPr marL="0" lvl="0" indent="0" algn="l" rtl="0">
                        <a:spcBef>
                          <a:spcPts val="0"/>
                        </a:spcBef>
                        <a:spcAft>
                          <a:spcPts val="0"/>
                        </a:spcAft>
                        <a:buNone/>
                      </a:pPr>
                      <a:r>
                        <a:rPr lang="en-GB" sz="1600">
                          <a:solidFill>
                            <a:schemeClr val="dk1"/>
                          </a:solidFill>
                        </a:rPr>
                        <a:t>Define new definition of value, create compensation grid</a:t>
                      </a:r>
                      <a:endParaRPr sz="16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86" name="Google Shape;286;p42"/>
          <p:cNvGraphicFramePr/>
          <p:nvPr/>
        </p:nvGraphicFramePr>
        <p:xfrm>
          <a:off x="1341850" y="4395775"/>
          <a:ext cx="6087500" cy="503300"/>
        </p:xfrm>
        <a:graphic>
          <a:graphicData uri="http://schemas.openxmlformats.org/drawingml/2006/table">
            <a:tbl>
              <a:tblPr>
                <a:noFill/>
                <a:tableStyleId>{AD3003EB-8BD2-48AA-9944-DB4C36A8B441}</a:tableStyleId>
              </a:tblPr>
              <a:tblGrid>
                <a:gridCol w="983975">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1029925">
                  <a:extLst>
                    <a:ext uri="{9D8B030D-6E8A-4147-A177-3AD203B41FA5}">
                      <a16:colId xmlns:a16="http://schemas.microsoft.com/office/drawing/2014/main" val="20002"/>
                    </a:ext>
                  </a:extLst>
                </a:gridCol>
                <a:gridCol w="993100">
                  <a:extLst>
                    <a:ext uri="{9D8B030D-6E8A-4147-A177-3AD203B41FA5}">
                      <a16:colId xmlns:a16="http://schemas.microsoft.com/office/drawing/2014/main" val="20003"/>
                    </a:ext>
                  </a:extLst>
                </a:gridCol>
                <a:gridCol w="1020725">
                  <a:extLst>
                    <a:ext uri="{9D8B030D-6E8A-4147-A177-3AD203B41FA5}">
                      <a16:colId xmlns:a16="http://schemas.microsoft.com/office/drawing/2014/main" val="20004"/>
                    </a:ext>
                  </a:extLst>
                </a:gridCol>
                <a:gridCol w="1085000">
                  <a:extLst>
                    <a:ext uri="{9D8B030D-6E8A-4147-A177-3AD203B41FA5}">
                      <a16:colId xmlns:a16="http://schemas.microsoft.com/office/drawing/2014/main" val="20005"/>
                    </a:ext>
                  </a:extLst>
                </a:gridCol>
              </a:tblGrid>
              <a:tr h="503300">
                <a:tc>
                  <a:txBody>
                    <a:bodyPr/>
                    <a:lstStyle/>
                    <a:p>
                      <a:pPr marL="0" lvl="0" indent="0" algn="l" rtl="0">
                        <a:spcBef>
                          <a:spcPts val="0"/>
                        </a:spcBef>
                        <a:spcAft>
                          <a:spcPts val="0"/>
                        </a:spcAft>
                        <a:buNone/>
                      </a:pPr>
                      <a:r>
                        <a:rPr lang="en-GB" sz="1300"/>
                        <a:t>Descriptive</a:t>
                      </a:r>
                      <a:endParaRPr sz="1300"/>
                    </a:p>
                  </a:txBody>
                  <a:tcPr marL="63500" marR="63500" marT="63500" marB="63500"/>
                </a:tc>
                <a:tc>
                  <a:txBody>
                    <a:bodyPr/>
                    <a:lstStyle/>
                    <a:p>
                      <a:pPr marL="0" lvl="0" indent="0" algn="l" rtl="0">
                        <a:spcBef>
                          <a:spcPts val="0"/>
                        </a:spcBef>
                        <a:spcAft>
                          <a:spcPts val="0"/>
                        </a:spcAft>
                        <a:buNone/>
                      </a:pPr>
                      <a:r>
                        <a:rPr lang="en-GB" sz="1300"/>
                        <a:t>Diagnostic</a:t>
                      </a:r>
                      <a:endParaRPr sz="1300"/>
                    </a:p>
                  </a:txBody>
                  <a:tcPr marL="63500" marR="63500" marT="63500" marB="63500"/>
                </a:tc>
                <a:tc>
                  <a:txBody>
                    <a:bodyPr/>
                    <a:lstStyle/>
                    <a:p>
                      <a:pPr marL="0" lvl="0" indent="0" algn="l" rtl="0">
                        <a:spcBef>
                          <a:spcPts val="0"/>
                        </a:spcBef>
                        <a:spcAft>
                          <a:spcPts val="0"/>
                        </a:spcAft>
                        <a:buNone/>
                      </a:pPr>
                      <a:r>
                        <a:rPr lang="en-GB" sz="1300"/>
                        <a:t>Predictive</a:t>
                      </a:r>
                      <a:endParaRPr sz="1300"/>
                    </a:p>
                  </a:txBody>
                  <a:tcPr marL="63500" marR="63500" marT="63500" marB="63500"/>
                </a:tc>
                <a:tc>
                  <a:txBody>
                    <a:bodyPr/>
                    <a:lstStyle/>
                    <a:p>
                      <a:pPr marL="0" lvl="0" indent="0" algn="l" rtl="0">
                        <a:spcBef>
                          <a:spcPts val="0"/>
                        </a:spcBef>
                        <a:spcAft>
                          <a:spcPts val="0"/>
                        </a:spcAft>
                        <a:buNone/>
                      </a:pPr>
                      <a:r>
                        <a:rPr lang="en-GB" sz="1300"/>
                        <a:t>Prescriptive</a:t>
                      </a:r>
                      <a:endParaRPr sz="1300"/>
                    </a:p>
                  </a:txBody>
                  <a:tcPr marL="63500" marR="63500" marT="63500" marB="63500"/>
                </a:tc>
                <a:tc>
                  <a:txBody>
                    <a:bodyPr/>
                    <a:lstStyle/>
                    <a:p>
                      <a:pPr marL="0" lvl="0" indent="0" algn="l" rtl="0">
                        <a:spcBef>
                          <a:spcPts val="0"/>
                        </a:spcBef>
                        <a:spcAft>
                          <a:spcPts val="0"/>
                        </a:spcAft>
                        <a:buNone/>
                      </a:pPr>
                      <a:r>
                        <a:rPr lang="en-GB" sz="1300"/>
                        <a:t>Generative</a:t>
                      </a:r>
                      <a:endParaRPr sz="1300"/>
                    </a:p>
                  </a:txBody>
                  <a:tcPr marL="63500" marR="63500" marT="63500" marB="63500"/>
                </a:tc>
                <a:tc>
                  <a:txBody>
                    <a:bodyPr/>
                    <a:lstStyle/>
                    <a:p>
                      <a:pPr marL="0" lvl="0" indent="0" algn="l" rtl="0">
                        <a:spcBef>
                          <a:spcPts val="0"/>
                        </a:spcBef>
                        <a:spcAft>
                          <a:spcPts val="0"/>
                        </a:spcAft>
                        <a:buNone/>
                      </a:pPr>
                      <a:r>
                        <a:rPr lang="en-GB" sz="1300"/>
                        <a:t>Deontic</a:t>
                      </a:r>
                      <a:endParaRPr sz="13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the Pros Do - Tell the Story</a:t>
            </a:r>
            <a:endParaRPr/>
          </a:p>
        </p:txBody>
      </p:sp>
      <p:pic>
        <p:nvPicPr>
          <p:cNvPr id="292" name="Google Shape;292;p43"/>
          <p:cNvPicPr preferRelativeResize="0"/>
          <p:nvPr/>
        </p:nvPicPr>
        <p:blipFill>
          <a:blip r:embed="rId3">
            <a:alphaModFix/>
          </a:blip>
          <a:stretch>
            <a:fillRect/>
          </a:stretch>
        </p:blipFill>
        <p:spPr>
          <a:xfrm>
            <a:off x="2384488" y="1652450"/>
            <a:ext cx="2335526" cy="868900"/>
          </a:xfrm>
          <a:prstGeom prst="rect">
            <a:avLst/>
          </a:prstGeom>
          <a:noFill/>
          <a:ln>
            <a:noFill/>
          </a:ln>
        </p:spPr>
      </p:pic>
      <p:pic>
        <p:nvPicPr>
          <p:cNvPr id="293" name="Google Shape;293;p43"/>
          <p:cNvPicPr preferRelativeResize="0"/>
          <p:nvPr/>
        </p:nvPicPr>
        <p:blipFill>
          <a:blip r:embed="rId4">
            <a:alphaModFix/>
          </a:blip>
          <a:stretch>
            <a:fillRect/>
          </a:stretch>
        </p:blipFill>
        <p:spPr>
          <a:xfrm>
            <a:off x="6814176" y="1778490"/>
            <a:ext cx="2149276" cy="793250"/>
          </a:xfrm>
          <a:prstGeom prst="rect">
            <a:avLst/>
          </a:prstGeom>
          <a:noFill/>
          <a:ln>
            <a:noFill/>
          </a:ln>
        </p:spPr>
      </p:pic>
      <p:pic>
        <p:nvPicPr>
          <p:cNvPr id="294" name="Google Shape;294;p43"/>
          <p:cNvPicPr preferRelativeResize="0"/>
          <p:nvPr/>
        </p:nvPicPr>
        <p:blipFill>
          <a:blip r:embed="rId5">
            <a:alphaModFix/>
          </a:blip>
          <a:stretch>
            <a:fillRect/>
          </a:stretch>
        </p:blipFill>
        <p:spPr>
          <a:xfrm>
            <a:off x="4941413" y="1652450"/>
            <a:ext cx="1811553" cy="793250"/>
          </a:xfrm>
          <a:prstGeom prst="rect">
            <a:avLst/>
          </a:prstGeom>
          <a:noFill/>
          <a:ln>
            <a:noFill/>
          </a:ln>
        </p:spPr>
      </p:pic>
      <p:pic>
        <p:nvPicPr>
          <p:cNvPr id="295" name="Google Shape;295;p43"/>
          <p:cNvPicPr preferRelativeResize="0"/>
          <p:nvPr/>
        </p:nvPicPr>
        <p:blipFill>
          <a:blip r:embed="rId6">
            <a:alphaModFix/>
          </a:blip>
          <a:stretch>
            <a:fillRect/>
          </a:stretch>
        </p:blipFill>
        <p:spPr>
          <a:xfrm>
            <a:off x="71113" y="2802725"/>
            <a:ext cx="2039025" cy="868900"/>
          </a:xfrm>
          <a:prstGeom prst="rect">
            <a:avLst/>
          </a:prstGeom>
          <a:noFill/>
          <a:ln>
            <a:noFill/>
          </a:ln>
        </p:spPr>
      </p:pic>
      <p:pic>
        <p:nvPicPr>
          <p:cNvPr id="296" name="Google Shape;296;p43"/>
          <p:cNvPicPr preferRelativeResize="0"/>
          <p:nvPr/>
        </p:nvPicPr>
        <p:blipFill>
          <a:blip r:embed="rId7">
            <a:alphaModFix/>
          </a:blip>
          <a:stretch>
            <a:fillRect/>
          </a:stretch>
        </p:blipFill>
        <p:spPr>
          <a:xfrm>
            <a:off x="2167025" y="2847625"/>
            <a:ext cx="2254024" cy="935150"/>
          </a:xfrm>
          <a:prstGeom prst="rect">
            <a:avLst/>
          </a:prstGeom>
          <a:noFill/>
          <a:ln>
            <a:noFill/>
          </a:ln>
        </p:spPr>
      </p:pic>
      <p:pic>
        <p:nvPicPr>
          <p:cNvPr id="297" name="Google Shape;297;p43"/>
          <p:cNvPicPr preferRelativeResize="0"/>
          <p:nvPr/>
        </p:nvPicPr>
        <p:blipFill>
          <a:blip r:embed="rId8">
            <a:alphaModFix/>
          </a:blip>
          <a:stretch>
            <a:fillRect/>
          </a:stretch>
        </p:blipFill>
        <p:spPr>
          <a:xfrm>
            <a:off x="4720025" y="2989525"/>
            <a:ext cx="1811551" cy="793250"/>
          </a:xfrm>
          <a:prstGeom prst="rect">
            <a:avLst/>
          </a:prstGeom>
          <a:noFill/>
          <a:ln>
            <a:noFill/>
          </a:ln>
        </p:spPr>
      </p:pic>
      <p:pic>
        <p:nvPicPr>
          <p:cNvPr id="298" name="Google Shape;298;p43"/>
          <p:cNvPicPr preferRelativeResize="0"/>
          <p:nvPr/>
        </p:nvPicPr>
        <p:blipFill>
          <a:blip r:embed="rId9">
            <a:alphaModFix/>
          </a:blip>
          <a:stretch>
            <a:fillRect/>
          </a:stretch>
        </p:blipFill>
        <p:spPr>
          <a:xfrm>
            <a:off x="6869300" y="2989525"/>
            <a:ext cx="1883626" cy="935150"/>
          </a:xfrm>
          <a:prstGeom prst="rect">
            <a:avLst/>
          </a:prstGeom>
          <a:noFill/>
          <a:ln>
            <a:noFill/>
          </a:ln>
        </p:spPr>
      </p:pic>
      <p:pic>
        <p:nvPicPr>
          <p:cNvPr id="299" name="Google Shape;299;p43"/>
          <p:cNvPicPr preferRelativeResize="0"/>
          <p:nvPr/>
        </p:nvPicPr>
        <p:blipFill>
          <a:blip r:embed="rId10">
            <a:alphaModFix/>
          </a:blip>
          <a:stretch>
            <a:fillRect/>
          </a:stretch>
        </p:blipFill>
        <p:spPr>
          <a:xfrm>
            <a:off x="936150" y="4014600"/>
            <a:ext cx="1883626" cy="904383"/>
          </a:xfrm>
          <a:prstGeom prst="rect">
            <a:avLst/>
          </a:prstGeom>
          <a:noFill/>
          <a:ln>
            <a:noFill/>
          </a:ln>
        </p:spPr>
      </p:pic>
      <p:pic>
        <p:nvPicPr>
          <p:cNvPr id="300" name="Google Shape;300;p43"/>
          <p:cNvPicPr preferRelativeResize="0"/>
          <p:nvPr/>
        </p:nvPicPr>
        <p:blipFill>
          <a:blip r:embed="rId11">
            <a:alphaModFix/>
          </a:blip>
          <a:stretch>
            <a:fillRect/>
          </a:stretch>
        </p:blipFill>
        <p:spPr>
          <a:xfrm>
            <a:off x="5538448" y="218225"/>
            <a:ext cx="2000600" cy="1026300"/>
          </a:xfrm>
          <a:prstGeom prst="rect">
            <a:avLst/>
          </a:prstGeom>
          <a:noFill/>
          <a:ln>
            <a:noFill/>
          </a:ln>
        </p:spPr>
      </p:pic>
      <p:pic>
        <p:nvPicPr>
          <p:cNvPr id="301" name="Google Shape;301;p43"/>
          <p:cNvPicPr preferRelativeResize="0"/>
          <p:nvPr/>
        </p:nvPicPr>
        <p:blipFill>
          <a:blip r:embed="rId12">
            <a:alphaModFix/>
          </a:blip>
          <a:stretch>
            <a:fillRect/>
          </a:stretch>
        </p:blipFill>
        <p:spPr>
          <a:xfrm>
            <a:off x="351548" y="1564875"/>
            <a:ext cx="1811550" cy="828800"/>
          </a:xfrm>
          <a:prstGeom prst="rect">
            <a:avLst/>
          </a:prstGeom>
          <a:noFill/>
          <a:ln>
            <a:noFill/>
          </a:ln>
        </p:spPr>
      </p:pic>
      <p:pic>
        <p:nvPicPr>
          <p:cNvPr id="302" name="Google Shape;302;p43"/>
          <p:cNvPicPr preferRelativeResize="0"/>
          <p:nvPr/>
        </p:nvPicPr>
        <p:blipFill>
          <a:blip r:embed="rId13">
            <a:alphaModFix/>
          </a:blip>
          <a:stretch>
            <a:fillRect/>
          </a:stretch>
        </p:blipFill>
        <p:spPr>
          <a:xfrm>
            <a:off x="3323126" y="4055201"/>
            <a:ext cx="1934425" cy="739275"/>
          </a:xfrm>
          <a:prstGeom prst="rect">
            <a:avLst/>
          </a:prstGeom>
          <a:noFill/>
          <a:ln>
            <a:noFill/>
          </a:ln>
        </p:spPr>
      </p:pic>
      <p:pic>
        <p:nvPicPr>
          <p:cNvPr id="303" name="Google Shape;303;p43"/>
          <p:cNvPicPr preferRelativeResize="0"/>
          <p:nvPr/>
        </p:nvPicPr>
        <p:blipFill>
          <a:blip r:embed="rId14">
            <a:alphaModFix/>
          </a:blip>
          <a:stretch>
            <a:fillRect/>
          </a:stretch>
        </p:blipFill>
        <p:spPr>
          <a:xfrm>
            <a:off x="5973781" y="4014600"/>
            <a:ext cx="2223835" cy="793250"/>
          </a:xfrm>
          <a:prstGeom prst="rect">
            <a:avLst/>
          </a:prstGeom>
          <a:noFill/>
          <a:ln>
            <a:noFill/>
          </a:ln>
        </p:spPr>
      </p:pic>
      <p:cxnSp>
        <p:nvCxnSpPr>
          <p:cNvPr id="304" name="Google Shape;304;p43"/>
          <p:cNvCxnSpPr/>
          <p:nvPr/>
        </p:nvCxnSpPr>
        <p:spPr>
          <a:xfrm flipH="1">
            <a:off x="4463750" y="808275"/>
            <a:ext cx="1680900" cy="4041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05" name="Google Shape;305;p43"/>
          <p:cNvCxnSpPr/>
          <p:nvPr/>
        </p:nvCxnSpPr>
        <p:spPr>
          <a:xfrm flipH="1">
            <a:off x="1294950" y="1212400"/>
            <a:ext cx="3214800" cy="183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06" name="Google Shape;306;p43"/>
          <p:cNvCxnSpPr/>
          <p:nvPr/>
        </p:nvCxnSpPr>
        <p:spPr>
          <a:xfrm>
            <a:off x="1304250" y="1249125"/>
            <a:ext cx="0" cy="615300"/>
          </a:xfrm>
          <a:prstGeom prst="straightConnector1">
            <a:avLst/>
          </a:prstGeom>
          <a:noFill/>
          <a:ln w="9525" cap="flat" cmpd="sng">
            <a:solidFill>
              <a:schemeClr val="dk2"/>
            </a:solidFill>
            <a:prstDash val="solid"/>
            <a:round/>
            <a:headEnd type="none" w="med" len="med"/>
            <a:tailEnd type="triangle" w="med" len="med"/>
          </a:ln>
        </p:spPr>
      </p:cxnSp>
      <p:sp>
        <p:nvSpPr>
          <p:cNvPr id="307" name="Google Shape;307;p43"/>
          <p:cNvSpPr txBox="1"/>
          <p:nvPr/>
        </p:nvSpPr>
        <p:spPr>
          <a:xfrm>
            <a:off x="7669325" y="97360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Recruit</a:t>
            </a:r>
            <a:endParaRPr sz="1300">
              <a:solidFill>
                <a:srgbClr val="CC0000"/>
              </a:solidFill>
            </a:endParaRPr>
          </a:p>
        </p:txBody>
      </p:sp>
      <p:cxnSp>
        <p:nvCxnSpPr>
          <p:cNvPr id="308" name="Google Shape;308;p43"/>
          <p:cNvCxnSpPr>
            <a:stCxn id="301" idx="3"/>
          </p:cNvCxnSpPr>
          <p:nvPr/>
        </p:nvCxnSpPr>
        <p:spPr>
          <a:xfrm>
            <a:off x="2163098" y="1979275"/>
            <a:ext cx="757800" cy="4731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09" name="Google Shape;309;p43"/>
          <p:cNvSpPr txBox="1"/>
          <p:nvPr/>
        </p:nvSpPr>
        <p:spPr>
          <a:xfrm>
            <a:off x="311700" y="237885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Connect</a:t>
            </a:r>
            <a:endParaRPr sz="1300">
              <a:solidFill>
                <a:srgbClr val="CC0000"/>
              </a:solidFill>
            </a:endParaRPr>
          </a:p>
        </p:txBody>
      </p:sp>
      <p:sp>
        <p:nvSpPr>
          <p:cNvPr id="310" name="Google Shape;310;p43"/>
          <p:cNvSpPr txBox="1"/>
          <p:nvPr/>
        </p:nvSpPr>
        <p:spPr>
          <a:xfrm>
            <a:off x="2448025" y="2440013"/>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Enrol</a:t>
            </a:r>
            <a:endParaRPr sz="1300">
              <a:solidFill>
                <a:srgbClr val="CC0000"/>
              </a:solidFill>
            </a:endParaRPr>
          </a:p>
        </p:txBody>
      </p:sp>
      <p:cxnSp>
        <p:nvCxnSpPr>
          <p:cNvPr id="311" name="Google Shape;311;p43"/>
          <p:cNvCxnSpPr/>
          <p:nvPr/>
        </p:nvCxnSpPr>
        <p:spPr>
          <a:xfrm>
            <a:off x="4574050" y="2204350"/>
            <a:ext cx="698100" cy="276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12" name="Google Shape;312;p43"/>
          <p:cNvSpPr txBox="1"/>
          <p:nvPr/>
        </p:nvSpPr>
        <p:spPr>
          <a:xfrm>
            <a:off x="5120600" y="237885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Adapt</a:t>
            </a:r>
            <a:endParaRPr sz="1300">
              <a:solidFill>
                <a:srgbClr val="CC0000"/>
              </a:solidFill>
            </a:endParaRPr>
          </a:p>
        </p:txBody>
      </p:sp>
      <p:cxnSp>
        <p:nvCxnSpPr>
          <p:cNvPr id="313" name="Google Shape;313;p43"/>
          <p:cNvCxnSpPr/>
          <p:nvPr/>
        </p:nvCxnSpPr>
        <p:spPr>
          <a:xfrm>
            <a:off x="5887475" y="1993100"/>
            <a:ext cx="1350300" cy="3582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14" name="Google Shape;314;p43"/>
          <p:cNvSpPr txBox="1"/>
          <p:nvPr/>
        </p:nvSpPr>
        <p:spPr>
          <a:xfrm>
            <a:off x="7576488" y="249410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Assess</a:t>
            </a:r>
            <a:endParaRPr sz="1300">
              <a:solidFill>
                <a:srgbClr val="CC0000"/>
              </a:solidFill>
            </a:endParaRPr>
          </a:p>
        </p:txBody>
      </p:sp>
      <p:cxnSp>
        <p:nvCxnSpPr>
          <p:cNvPr id="315" name="Google Shape;315;p43"/>
          <p:cNvCxnSpPr/>
          <p:nvPr/>
        </p:nvCxnSpPr>
        <p:spPr>
          <a:xfrm flipH="1">
            <a:off x="6291675" y="2259475"/>
            <a:ext cx="1047000" cy="413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16" name="Google Shape;316;p43"/>
          <p:cNvCxnSpPr/>
          <p:nvPr/>
        </p:nvCxnSpPr>
        <p:spPr>
          <a:xfrm rot="10800000">
            <a:off x="1579800" y="2691150"/>
            <a:ext cx="47118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3"/>
          <p:cNvCxnSpPr/>
          <p:nvPr/>
        </p:nvCxnSpPr>
        <p:spPr>
          <a:xfrm flipH="1">
            <a:off x="1588850" y="2700350"/>
            <a:ext cx="9300" cy="303000"/>
          </a:xfrm>
          <a:prstGeom prst="straightConnector1">
            <a:avLst/>
          </a:prstGeom>
          <a:noFill/>
          <a:ln w="9525" cap="flat" cmpd="sng">
            <a:solidFill>
              <a:schemeClr val="dk2"/>
            </a:solidFill>
            <a:prstDash val="solid"/>
            <a:round/>
            <a:headEnd type="none" w="med" len="med"/>
            <a:tailEnd type="triangle" w="med" len="med"/>
          </a:ln>
        </p:spPr>
      </p:cxnSp>
      <p:sp>
        <p:nvSpPr>
          <p:cNvPr id="318" name="Google Shape;318;p43"/>
          <p:cNvSpPr txBox="1"/>
          <p:nvPr/>
        </p:nvSpPr>
        <p:spPr>
          <a:xfrm>
            <a:off x="585438" y="3589875"/>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Strengths</a:t>
            </a:r>
            <a:endParaRPr sz="1300">
              <a:solidFill>
                <a:srgbClr val="CC0000"/>
              </a:solidFill>
            </a:endParaRPr>
          </a:p>
        </p:txBody>
      </p:sp>
      <p:cxnSp>
        <p:nvCxnSpPr>
          <p:cNvPr id="319" name="Google Shape;319;p43"/>
          <p:cNvCxnSpPr/>
          <p:nvPr/>
        </p:nvCxnSpPr>
        <p:spPr>
          <a:xfrm>
            <a:off x="1717550" y="3324900"/>
            <a:ext cx="1010400" cy="369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20" name="Google Shape;320;p43"/>
          <p:cNvSpPr txBox="1"/>
          <p:nvPr/>
        </p:nvSpPr>
        <p:spPr>
          <a:xfrm>
            <a:off x="2862300" y="3671625"/>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Engage</a:t>
            </a:r>
            <a:endParaRPr sz="1300">
              <a:solidFill>
                <a:srgbClr val="CC0000"/>
              </a:solidFill>
            </a:endParaRPr>
          </a:p>
        </p:txBody>
      </p:sp>
      <p:cxnSp>
        <p:nvCxnSpPr>
          <p:cNvPr id="321" name="Google Shape;321;p43"/>
          <p:cNvCxnSpPr/>
          <p:nvPr/>
        </p:nvCxnSpPr>
        <p:spPr>
          <a:xfrm>
            <a:off x="4142350" y="3269800"/>
            <a:ext cx="1019400" cy="2847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22" name="Google Shape;322;p43"/>
          <p:cNvSpPr txBox="1"/>
          <p:nvPr/>
        </p:nvSpPr>
        <p:spPr>
          <a:xfrm>
            <a:off x="5342000" y="3671625"/>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Assist</a:t>
            </a:r>
            <a:endParaRPr sz="1300">
              <a:solidFill>
                <a:srgbClr val="CC0000"/>
              </a:solidFill>
            </a:endParaRPr>
          </a:p>
        </p:txBody>
      </p:sp>
      <p:cxnSp>
        <p:nvCxnSpPr>
          <p:cNvPr id="323" name="Google Shape;323;p43"/>
          <p:cNvCxnSpPr>
            <a:stCxn id="297" idx="3"/>
          </p:cNvCxnSpPr>
          <p:nvPr/>
        </p:nvCxnSpPr>
        <p:spPr>
          <a:xfrm>
            <a:off x="6531576" y="3386150"/>
            <a:ext cx="871500" cy="1407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24" name="Google Shape;324;p43"/>
          <p:cNvSpPr txBox="1"/>
          <p:nvPr/>
        </p:nvSpPr>
        <p:spPr>
          <a:xfrm>
            <a:off x="8323325" y="382170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Metrics</a:t>
            </a:r>
            <a:endParaRPr sz="1300">
              <a:solidFill>
                <a:srgbClr val="CC0000"/>
              </a:solidFill>
            </a:endParaRPr>
          </a:p>
        </p:txBody>
      </p:sp>
      <p:cxnSp>
        <p:nvCxnSpPr>
          <p:cNvPr id="325" name="Google Shape;325;p43"/>
          <p:cNvCxnSpPr/>
          <p:nvPr/>
        </p:nvCxnSpPr>
        <p:spPr>
          <a:xfrm flipH="1">
            <a:off x="6567298" y="3398400"/>
            <a:ext cx="762300" cy="5511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26" name="Google Shape;326;p43"/>
          <p:cNvCxnSpPr/>
          <p:nvPr/>
        </p:nvCxnSpPr>
        <p:spPr>
          <a:xfrm flipH="1">
            <a:off x="2034950" y="3950500"/>
            <a:ext cx="4549200" cy="20400"/>
          </a:xfrm>
          <a:prstGeom prst="straightConnector1">
            <a:avLst/>
          </a:prstGeom>
          <a:noFill/>
          <a:ln w="9525" cap="flat" cmpd="sng">
            <a:solidFill>
              <a:schemeClr val="dk2"/>
            </a:solidFill>
            <a:prstDash val="solid"/>
            <a:round/>
            <a:headEnd type="none" w="med" len="med"/>
            <a:tailEnd type="none" w="med" len="med"/>
          </a:ln>
        </p:spPr>
      </p:cxnSp>
      <p:sp>
        <p:nvSpPr>
          <p:cNvPr id="327" name="Google Shape;327;p43"/>
          <p:cNvSpPr txBox="1"/>
          <p:nvPr/>
        </p:nvSpPr>
        <p:spPr>
          <a:xfrm>
            <a:off x="1088300" y="4800900"/>
            <a:ext cx="10104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Support</a:t>
            </a:r>
            <a:endParaRPr sz="1300">
              <a:solidFill>
                <a:srgbClr val="CC0000"/>
              </a:solidFill>
            </a:endParaRPr>
          </a:p>
        </p:txBody>
      </p:sp>
      <p:cxnSp>
        <p:nvCxnSpPr>
          <p:cNvPr id="328" name="Google Shape;328;p43"/>
          <p:cNvCxnSpPr/>
          <p:nvPr/>
        </p:nvCxnSpPr>
        <p:spPr>
          <a:xfrm>
            <a:off x="2041075" y="3983175"/>
            <a:ext cx="6300" cy="414300"/>
          </a:xfrm>
          <a:prstGeom prst="straightConnector1">
            <a:avLst/>
          </a:prstGeom>
          <a:noFill/>
          <a:ln w="9525" cap="flat" cmpd="sng">
            <a:solidFill>
              <a:schemeClr val="dk2"/>
            </a:solidFill>
            <a:prstDash val="solid"/>
            <a:round/>
            <a:headEnd type="none" w="med" len="med"/>
            <a:tailEnd type="triangle" w="med" len="med"/>
          </a:ln>
        </p:spPr>
      </p:cxnSp>
      <p:cxnSp>
        <p:nvCxnSpPr>
          <p:cNvPr id="329" name="Google Shape;329;p43"/>
          <p:cNvCxnSpPr/>
          <p:nvPr/>
        </p:nvCxnSpPr>
        <p:spPr>
          <a:xfrm rot="10800000" flipH="1">
            <a:off x="2702875" y="4478025"/>
            <a:ext cx="1070100" cy="1113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330" name="Google Shape;330;p43"/>
          <p:cNvSpPr txBox="1"/>
          <p:nvPr/>
        </p:nvSpPr>
        <p:spPr>
          <a:xfrm>
            <a:off x="3405750" y="4688975"/>
            <a:ext cx="16809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Recommend</a:t>
            </a:r>
            <a:endParaRPr sz="1300">
              <a:solidFill>
                <a:srgbClr val="CC0000"/>
              </a:solidFill>
            </a:endParaRPr>
          </a:p>
        </p:txBody>
      </p:sp>
      <p:sp>
        <p:nvSpPr>
          <p:cNvPr id="331" name="Google Shape;331;p43"/>
          <p:cNvSpPr txBox="1"/>
          <p:nvPr/>
        </p:nvSpPr>
        <p:spPr>
          <a:xfrm>
            <a:off x="5974725" y="4776150"/>
            <a:ext cx="16809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Compensate Fairly</a:t>
            </a:r>
            <a:endParaRPr sz="1300">
              <a:solidFill>
                <a:srgbClr val="CC0000"/>
              </a:solidFill>
            </a:endParaRPr>
          </a:p>
        </p:txBody>
      </p:sp>
      <p:cxnSp>
        <p:nvCxnSpPr>
          <p:cNvPr id="332" name="Google Shape;332;p43"/>
          <p:cNvCxnSpPr/>
          <p:nvPr/>
        </p:nvCxnSpPr>
        <p:spPr>
          <a:xfrm rot="10800000" flipH="1">
            <a:off x="5164525" y="4471750"/>
            <a:ext cx="1373100" cy="1485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33" name="Google Shape;333;p43"/>
          <p:cNvSpPr txBox="1"/>
          <p:nvPr/>
        </p:nvSpPr>
        <p:spPr>
          <a:xfrm>
            <a:off x="311700" y="865450"/>
            <a:ext cx="46662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CC0000"/>
                </a:solidFill>
              </a:rPr>
              <a:t>Using AI to Support Staff Diversity at Institution P</a:t>
            </a:r>
            <a:endParaRPr sz="1300">
              <a:solidFill>
                <a:srgbClr val="CC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Wider Issues</a:t>
            </a:r>
            <a:endParaRPr/>
          </a:p>
        </p:txBody>
      </p:sp>
      <p:sp>
        <p:nvSpPr>
          <p:cNvPr id="339" name="Google Shape;339;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Data management and analytics</a:t>
            </a:r>
            <a:endParaRPr/>
          </a:p>
          <a:p>
            <a:pPr marL="914400" lvl="1" indent="-317500" algn="l" rtl="0">
              <a:spcBef>
                <a:spcPts val="0"/>
              </a:spcBef>
              <a:spcAft>
                <a:spcPts val="0"/>
              </a:spcAft>
              <a:buSzPts val="1400"/>
              <a:buChar char="○"/>
            </a:pPr>
            <a:r>
              <a:rPr lang="en-GB"/>
              <a:t>Data Management - Data Lakes, Data Marts</a:t>
            </a:r>
            <a:endParaRPr/>
          </a:p>
          <a:p>
            <a:pPr marL="914400" lvl="1" indent="-317500" algn="l" rtl="0">
              <a:spcBef>
                <a:spcPts val="0"/>
              </a:spcBef>
              <a:spcAft>
                <a:spcPts val="0"/>
              </a:spcAft>
              <a:buSzPts val="1400"/>
              <a:buChar char="○"/>
            </a:pPr>
            <a:r>
              <a:rPr lang="en-GB"/>
              <a:t>Data Literacy - </a:t>
            </a:r>
            <a:r>
              <a:rPr lang="en-GB" u="sng">
                <a:solidFill>
                  <a:schemeClr val="hlink"/>
                </a:solidFill>
                <a:hlinkClick r:id="rId3"/>
              </a:rPr>
              <a:t>https://www.downes.ca/cgi-bin/page.cgi?presentation=574</a:t>
            </a:r>
            <a:r>
              <a:rPr lang="en-GB"/>
              <a:t> </a:t>
            </a:r>
            <a:endParaRPr/>
          </a:p>
          <a:p>
            <a:pPr marL="457200" lvl="0" indent="-342900" algn="l" rtl="0">
              <a:spcBef>
                <a:spcPts val="0"/>
              </a:spcBef>
              <a:spcAft>
                <a:spcPts val="0"/>
              </a:spcAft>
              <a:buSzPts val="1800"/>
              <a:buChar char="●"/>
            </a:pPr>
            <a:r>
              <a:rPr lang="en-GB"/>
              <a:t>The enterprise AI workflow</a:t>
            </a:r>
            <a:endParaRPr/>
          </a:p>
          <a:p>
            <a:pPr marL="914400" lvl="1" indent="-317500" algn="l" rtl="0">
              <a:spcBef>
                <a:spcPts val="0"/>
              </a:spcBef>
              <a:spcAft>
                <a:spcPts val="0"/>
              </a:spcAft>
              <a:buSzPts val="1400"/>
              <a:buChar char="○"/>
            </a:pPr>
            <a:r>
              <a:rPr lang="en-GB"/>
              <a:t>DevOPs</a:t>
            </a:r>
            <a:endParaRPr/>
          </a:p>
          <a:p>
            <a:pPr marL="914400" lvl="1" indent="-317500" algn="l" rtl="0">
              <a:spcBef>
                <a:spcPts val="0"/>
              </a:spcBef>
              <a:spcAft>
                <a:spcPts val="0"/>
              </a:spcAft>
              <a:buSzPts val="1400"/>
              <a:buChar char="○"/>
            </a:pPr>
            <a:r>
              <a:rPr lang="en-GB"/>
              <a:t>AI Workflkow - </a:t>
            </a:r>
            <a:r>
              <a:rPr lang="en-GB" u="sng">
                <a:solidFill>
                  <a:schemeClr val="hlink"/>
                </a:solidFill>
                <a:hlinkClick r:id="rId4"/>
              </a:rPr>
              <a:t>https://ethics.mooc.ca/cgi-bin/page.cgi?module=11</a:t>
            </a:r>
            <a:r>
              <a:rPr lang="en-GB"/>
              <a:t> </a:t>
            </a:r>
            <a:endParaRPr/>
          </a:p>
          <a:p>
            <a:pPr marL="457200" lvl="0" indent="-342900" algn="l" rtl="0">
              <a:spcBef>
                <a:spcPts val="0"/>
              </a:spcBef>
              <a:spcAft>
                <a:spcPts val="0"/>
              </a:spcAft>
              <a:buSzPts val="1800"/>
              <a:buChar char="●"/>
            </a:pPr>
            <a:r>
              <a:rPr lang="en-GB"/>
              <a:t>Evolving needs in enterprise learning and development</a:t>
            </a:r>
            <a:endParaRPr/>
          </a:p>
          <a:p>
            <a:pPr marL="914400" lvl="1" indent="-317500" algn="l" rtl="0">
              <a:spcBef>
                <a:spcPts val="0"/>
              </a:spcBef>
              <a:spcAft>
                <a:spcPts val="0"/>
              </a:spcAft>
              <a:buSzPts val="1400"/>
              <a:buChar char="○"/>
            </a:pPr>
            <a:r>
              <a:rPr lang="en-GB"/>
              <a:t>Identity and Access Management (IAM)</a:t>
            </a:r>
            <a:endParaRPr/>
          </a:p>
          <a:p>
            <a:pPr marL="914400" lvl="1" indent="-317500" algn="l" rtl="0">
              <a:spcBef>
                <a:spcPts val="0"/>
              </a:spcBef>
              <a:spcAft>
                <a:spcPts val="0"/>
              </a:spcAft>
              <a:buSzPts val="1400"/>
              <a:buChar char="○"/>
            </a:pPr>
            <a:r>
              <a:rPr lang="en-GB"/>
              <a:t>The future is decentralized</a:t>
            </a:r>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Thank You</a:t>
            </a:r>
            <a:endParaRPr/>
          </a:p>
        </p:txBody>
      </p:sp>
      <p:sp>
        <p:nvSpPr>
          <p:cNvPr id="345" name="Google Shape;345;p45"/>
          <p:cNvSpPr txBox="1">
            <a:spLocks noGrp="1"/>
          </p:cNvSpPr>
          <p:nvPr>
            <p:ph type="body" idx="1"/>
          </p:nvPr>
        </p:nvSpPr>
        <p:spPr>
          <a:xfrm>
            <a:off x="373150" y="1152475"/>
            <a:ext cx="401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Stephen Downes</a:t>
            </a:r>
            <a:endParaRPr/>
          </a:p>
          <a:p>
            <a:pPr marL="0" lvl="0" indent="0" algn="l" rtl="0">
              <a:spcBef>
                <a:spcPts val="1200"/>
              </a:spcBef>
              <a:spcAft>
                <a:spcPts val="1200"/>
              </a:spcAft>
              <a:buNone/>
            </a:pPr>
            <a:r>
              <a:rPr lang="en-GB"/>
              <a:t>https://www.downes.ca</a:t>
            </a:r>
            <a:endParaRPr/>
          </a:p>
        </p:txBody>
      </p:sp>
      <p:pic>
        <p:nvPicPr>
          <p:cNvPr id="346" name="Google Shape;346;p45"/>
          <p:cNvPicPr preferRelativeResize="0"/>
          <p:nvPr/>
        </p:nvPicPr>
        <p:blipFill>
          <a:blip r:embed="rId3">
            <a:alphaModFix/>
          </a:blip>
          <a:stretch>
            <a:fillRect/>
          </a:stretch>
        </p:blipFill>
        <p:spPr>
          <a:xfrm>
            <a:off x="4532700" y="1260875"/>
            <a:ext cx="2726076" cy="319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Metaverse</a:t>
            </a:r>
            <a:endParaRPr/>
          </a:p>
        </p:txBody>
      </p:sp>
      <p:pic>
        <p:nvPicPr>
          <p:cNvPr id="75" name="Google Shape;75;p16"/>
          <p:cNvPicPr preferRelativeResize="0"/>
          <p:nvPr/>
        </p:nvPicPr>
        <p:blipFill>
          <a:blip r:embed="rId3">
            <a:alphaModFix/>
          </a:blip>
          <a:stretch>
            <a:fillRect/>
          </a:stretch>
        </p:blipFill>
        <p:spPr>
          <a:xfrm>
            <a:off x="152400" y="1170125"/>
            <a:ext cx="8839201" cy="34554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Blockchain</a:t>
            </a:r>
            <a:endParaRPr/>
          </a:p>
        </p:txBody>
      </p:sp>
      <p:pic>
        <p:nvPicPr>
          <p:cNvPr id="81" name="Google Shape;81;p17"/>
          <p:cNvPicPr preferRelativeResize="0"/>
          <p:nvPr/>
        </p:nvPicPr>
        <p:blipFill>
          <a:blip r:embed="rId3">
            <a:alphaModFix/>
          </a:blip>
          <a:stretch>
            <a:fillRect/>
          </a:stretch>
        </p:blipFill>
        <p:spPr>
          <a:xfrm>
            <a:off x="152400" y="1170125"/>
            <a:ext cx="8839201" cy="363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Artificial Intelligence</a:t>
            </a:r>
            <a:endParaRPr/>
          </a:p>
        </p:txBody>
      </p:sp>
      <p:pic>
        <p:nvPicPr>
          <p:cNvPr id="87" name="Google Shape;87;p18"/>
          <p:cNvPicPr preferRelativeResize="0"/>
          <p:nvPr/>
        </p:nvPicPr>
        <p:blipFill>
          <a:blip r:embed="rId3">
            <a:alphaModFix/>
          </a:blip>
          <a:stretch>
            <a:fillRect/>
          </a:stretch>
        </p:blipFill>
        <p:spPr>
          <a:xfrm>
            <a:off x="152400" y="1170125"/>
            <a:ext cx="8839201" cy="3517169"/>
          </a:xfrm>
          <a:prstGeom prst="rect">
            <a:avLst/>
          </a:prstGeom>
          <a:noFill/>
          <a:ln>
            <a:noFill/>
          </a:ln>
        </p:spPr>
      </p:pic>
      <p:sp>
        <p:nvSpPr>
          <p:cNvPr id="88" name="Google Shape;88;p18"/>
          <p:cNvSpPr txBox="1"/>
          <p:nvPr/>
        </p:nvSpPr>
        <p:spPr>
          <a:xfrm>
            <a:off x="238800" y="4647525"/>
            <a:ext cx="60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https://www.downes.ca/cgi-bin/page.cgi?presentation=568</a:t>
            </a:r>
            <a:r>
              <a:rPr lang="en-GB"/>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Applications of AI - A Taxonomy</a:t>
            </a:r>
            <a:endParaRPr/>
          </a:p>
        </p:txBody>
      </p:sp>
      <p:pic>
        <p:nvPicPr>
          <p:cNvPr id="94" name="Google Shape;94;p19"/>
          <p:cNvPicPr preferRelativeResize="0"/>
          <p:nvPr/>
        </p:nvPicPr>
        <p:blipFill>
          <a:blip r:embed="rId3">
            <a:alphaModFix/>
          </a:blip>
          <a:stretch>
            <a:fillRect/>
          </a:stretch>
        </p:blipFill>
        <p:spPr>
          <a:xfrm>
            <a:off x="817450" y="1017725"/>
            <a:ext cx="7845200" cy="3925950"/>
          </a:xfrm>
          <a:prstGeom prst="rect">
            <a:avLst/>
          </a:prstGeom>
          <a:noFill/>
          <a:ln>
            <a:noFill/>
          </a:ln>
        </p:spPr>
      </p:pic>
      <p:sp>
        <p:nvSpPr>
          <p:cNvPr id="95" name="Google Shape;95;p19"/>
          <p:cNvSpPr txBox="1"/>
          <p:nvPr/>
        </p:nvSpPr>
        <p:spPr>
          <a:xfrm>
            <a:off x="1019525" y="4844350"/>
            <a:ext cx="5731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4"/>
              </a:rPr>
              <a:t>https://ethics.mooc.ca/cgi-bin/page.cgi?presentation=12</a:t>
            </a:r>
            <a:r>
              <a:rPr lang="en-GB" sz="1200"/>
              <a:t>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Learning Management System</a:t>
            </a:r>
            <a:endParaRPr/>
          </a:p>
        </p:txBody>
      </p:sp>
      <p:pic>
        <p:nvPicPr>
          <p:cNvPr id="101" name="Google Shape;101;p20"/>
          <p:cNvPicPr preferRelativeResize="0"/>
          <p:nvPr/>
        </p:nvPicPr>
        <p:blipFill>
          <a:blip r:embed="rId3">
            <a:alphaModFix/>
          </a:blip>
          <a:stretch>
            <a:fillRect/>
          </a:stretch>
        </p:blipFill>
        <p:spPr>
          <a:xfrm>
            <a:off x="1084949" y="1017724"/>
            <a:ext cx="6254375" cy="3880475"/>
          </a:xfrm>
          <a:prstGeom prst="rect">
            <a:avLst/>
          </a:prstGeom>
          <a:noFill/>
          <a:ln>
            <a:noFill/>
          </a:ln>
        </p:spPr>
      </p:pic>
      <p:sp>
        <p:nvSpPr>
          <p:cNvPr id="102" name="Google Shape;102;p20"/>
          <p:cNvSpPr txBox="1"/>
          <p:nvPr/>
        </p:nvSpPr>
        <p:spPr>
          <a:xfrm>
            <a:off x="551250" y="4898200"/>
            <a:ext cx="8041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Image: </a:t>
            </a:r>
            <a:r>
              <a:rPr lang="en-GB" sz="1100" u="sng">
                <a:solidFill>
                  <a:schemeClr val="hlink"/>
                </a:solidFill>
                <a:hlinkClick r:id="rId4"/>
              </a:rPr>
              <a:t>https://link.springer.com/chapter/10.1007/978-981-99-7216-6_10</a:t>
            </a:r>
            <a:r>
              <a:rPr lang="en-GB" sz="1100">
                <a:solidFill>
                  <a:schemeClr val="dk1"/>
                </a:solidFill>
              </a:rPr>
              <a:t>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Learning Experience Platform</a:t>
            </a:r>
            <a:endParaRPr/>
          </a:p>
        </p:txBody>
      </p:sp>
      <p:pic>
        <p:nvPicPr>
          <p:cNvPr id="108" name="Google Shape;108;p21"/>
          <p:cNvPicPr preferRelativeResize="0"/>
          <p:nvPr/>
        </p:nvPicPr>
        <p:blipFill>
          <a:blip r:embed="rId3">
            <a:alphaModFix/>
          </a:blip>
          <a:stretch>
            <a:fillRect/>
          </a:stretch>
        </p:blipFill>
        <p:spPr>
          <a:xfrm>
            <a:off x="767850" y="1017725"/>
            <a:ext cx="6379574" cy="3588525"/>
          </a:xfrm>
          <a:prstGeom prst="rect">
            <a:avLst/>
          </a:prstGeom>
          <a:noFill/>
          <a:ln>
            <a:noFill/>
          </a:ln>
        </p:spPr>
      </p:pic>
      <p:sp>
        <p:nvSpPr>
          <p:cNvPr id="109" name="Google Shape;109;p21"/>
          <p:cNvSpPr txBox="1"/>
          <p:nvPr/>
        </p:nvSpPr>
        <p:spPr>
          <a:xfrm>
            <a:off x="82800" y="4703625"/>
            <a:ext cx="90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rPr>
              <a:t>Image: </a:t>
            </a:r>
            <a:r>
              <a:rPr lang="en-GB" sz="1300" u="sng">
                <a:solidFill>
                  <a:schemeClr val="hlink"/>
                </a:solidFill>
                <a:hlinkClick r:id="rId4"/>
              </a:rPr>
              <a:t>https://www.l-ten.org/learning-executive-series/building-the-right-learning-technology-architecture/</a:t>
            </a:r>
            <a:r>
              <a:rPr lang="en-GB" sz="1300">
                <a:solidFill>
                  <a:schemeClr val="dk1"/>
                </a:solidFill>
              </a:rPr>
              <a:t> </a:t>
            </a:r>
            <a:endParaRPr sz="1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1262</Words>
  <Application>Microsoft Office PowerPoint</Application>
  <PresentationFormat>On-screen Show (16:9)</PresentationFormat>
  <Paragraphs>295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Caveat</vt:lpstr>
      <vt:lpstr>Arial</vt:lpstr>
      <vt:lpstr>Aptos</vt:lpstr>
      <vt:lpstr>Simple Light</vt:lpstr>
      <vt:lpstr>AI in Enterprise Learning Systems</vt:lpstr>
      <vt:lpstr>Abstract</vt:lpstr>
      <vt:lpstr>What to Expect</vt:lpstr>
      <vt:lpstr>Metaverse</vt:lpstr>
      <vt:lpstr>Blockchain</vt:lpstr>
      <vt:lpstr>Artificial Intelligence</vt:lpstr>
      <vt:lpstr>Applications of AI - A Taxonomy</vt:lpstr>
      <vt:lpstr>Learning Management System</vt:lpstr>
      <vt:lpstr>Learning Experience Platform</vt:lpstr>
      <vt:lpstr>Learning Experience Platform</vt:lpstr>
      <vt:lpstr>Talent Management System</vt:lpstr>
      <vt:lpstr>Combining Enterprise Systems</vt:lpstr>
      <vt:lpstr>How We Predict - the Wider Context</vt:lpstr>
      <vt:lpstr>How We Predict - the Narrower Context</vt:lpstr>
      <vt:lpstr>How We Predict - the Narrower Context</vt:lpstr>
      <vt:lpstr>Predictions</vt:lpstr>
      <vt:lpstr>Beyond Predictions</vt:lpstr>
      <vt:lpstr>Your Turn</vt:lpstr>
      <vt:lpstr>Topics</vt:lpstr>
      <vt:lpstr>LMS</vt:lpstr>
      <vt:lpstr>LMS</vt:lpstr>
      <vt:lpstr>LMS</vt:lpstr>
      <vt:lpstr>LXP</vt:lpstr>
      <vt:lpstr>LXP</vt:lpstr>
      <vt:lpstr>LXP</vt:lpstr>
      <vt:lpstr>LXP</vt:lpstr>
      <vt:lpstr>TMS</vt:lpstr>
      <vt:lpstr>TMS</vt:lpstr>
      <vt:lpstr>TMS</vt:lpstr>
      <vt:lpstr>TMS</vt:lpstr>
      <vt:lpstr>What the Pros Do - Tell the Story</vt:lpstr>
      <vt:lpstr>Wider Issues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Enterprise Learning Systems</dc:title>
  <dc:creator>Stephen Downes</dc:creator>
  <cp:lastModifiedBy>Stephen Downes</cp:lastModifiedBy>
  <cp:revision>2</cp:revision>
  <dcterms:modified xsi:type="dcterms:W3CDTF">2024-05-26T17:30:52Z</dcterms:modified>
</cp:coreProperties>
</file>