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73"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660"/>
  </p:normalViewPr>
  <p:slideViewPr>
    <p:cSldViewPr snapToGrid="0">
      <p:cViewPr>
        <p:scale>
          <a:sx n="100" d="100"/>
          <a:sy n="100" d="100"/>
        </p:scale>
        <p:origin x="-4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5A524-BCB1-4DB1-ACBD-58BE3C638CF6}"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55052-1128-449E-8DE9-35EC0874CE57}" type="slidenum">
              <a:rPr lang="en-US" smtClean="0"/>
              <a:t>‹#›</a:t>
            </a:fld>
            <a:endParaRPr lang="en-US"/>
          </a:p>
        </p:txBody>
      </p:sp>
    </p:spTree>
    <p:extLst>
      <p:ext uri="{BB962C8B-B14F-4D97-AF65-F5344CB8AC3E}">
        <p14:creationId xmlns:p14="http://schemas.microsoft.com/office/powerpoint/2010/main" val="334997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55052-1128-449E-8DE9-35EC0874CE57}" type="slidenum">
              <a:rPr lang="en-US" smtClean="0"/>
              <a:t>1</a:t>
            </a:fld>
            <a:endParaRPr lang="en-US"/>
          </a:p>
        </p:txBody>
      </p:sp>
    </p:spTree>
    <p:extLst>
      <p:ext uri="{BB962C8B-B14F-4D97-AF65-F5344CB8AC3E}">
        <p14:creationId xmlns:p14="http://schemas.microsoft.com/office/powerpoint/2010/main" val="312938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15</a:t>
            </a:fld>
            <a:endParaRPr lang="en-US"/>
          </a:p>
        </p:txBody>
      </p:sp>
    </p:spTree>
    <p:extLst>
      <p:ext uri="{BB962C8B-B14F-4D97-AF65-F5344CB8AC3E}">
        <p14:creationId xmlns:p14="http://schemas.microsoft.com/office/powerpoint/2010/main" val="37075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16</a:t>
            </a:fld>
            <a:endParaRPr lang="en-US"/>
          </a:p>
        </p:txBody>
      </p:sp>
    </p:spTree>
    <p:extLst>
      <p:ext uri="{BB962C8B-B14F-4D97-AF65-F5344CB8AC3E}">
        <p14:creationId xmlns:p14="http://schemas.microsoft.com/office/powerpoint/2010/main" val="303685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17</a:t>
            </a:fld>
            <a:endParaRPr lang="en-US"/>
          </a:p>
        </p:txBody>
      </p:sp>
    </p:spTree>
    <p:extLst>
      <p:ext uri="{BB962C8B-B14F-4D97-AF65-F5344CB8AC3E}">
        <p14:creationId xmlns:p14="http://schemas.microsoft.com/office/powerpoint/2010/main" val="330577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7</a:t>
            </a:fld>
            <a:endParaRPr lang="en-US"/>
          </a:p>
        </p:txBody>
      </p:sp>
    </p:spTree>
    <p:extLst>
      <p:ext uri="{BB962C8B-B14F-4D97-AF65-F5344CB8AC3E}">
        <p14:creationId xmlns:p14="http://schemas.microsoft.com/office/powerpoint/2010/main" val="143123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8</a:t>
            </a:fld>
            <a:endParaRPr lang="en-US"/>
          </a:p>
        </p:txBody>
      </p:sp>
    </p:spTree>
    <p:extLst>
      <p:ext uri="{BB962C8B-B14F-4D97-AF65-F5344CB8AC3E}">
        <p14:creationId xmlns:p14="http://schemas.microsoft.com/office/powerpoint/2010/main" val="29843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9</a:t>
            </a:fld>
            <a:endParaRPr lang="en-US"/>
          </a:p>
        </p:txBody>
      </p:sp>
    </p:spTree>
    <p:extLst>
      <p:ext uri="{BB962C8B-B14F-4D97-AF65-F5344CB8AC3E}">
        <p14:creationId xmlns:p14="http://schemas.microsoft.com/office/powerpoint/2010/main" val="417681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10</a:t>
            </a:fld>
            <a:endParaRPr lang="en-US"/>
          </a:p>
        </p:txBody>
      </p:sp>
    </p:spTree>
    <p:extLst>
      <p:ext uri="{BB962C8B-B14F-4D97-AF65-F5344CB8AC3E}">
        <p14:creationId xmlns:p14="http://schemas.microsoft.com/office/powerpoint/2010/main" val="272120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11</a:t>
            </a:fld>
            <a:endParaRPr lang="en-US"/>
          </a:p>
        </p:txBody>
      </p:sp>
    </p:spTree>
    <p:extLst>
      <p:ext uri="{BB962C8B-B14F-4D97-AF65-F5344CB8AC3E}">
        <p14:creationId xmlns:p14="http://schemas.microsoft.com/office/powerpoint/2010/main" val="303110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12</a:t>
            </a:fld>
            <a:endParaRPr lang="en-US"/>
          </a:p>
        </p:txBody>
      </p:sp>
    </p:spTree>
    <p:extLst>
      <p:ext uri="{BB962C8B-B14F-4D97-AF65-F5344CB8AC3E}">
        <p14:creationId xmlns:p14="http://schemas.microsoft.com/office/powerpoint/2010/main" val="412242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13</a:t>
            </a:fld>
            <a:endParaRPr lang="en-US"/>
          </a:p>
        </p:txBody>
      </p:sp>
    </p:spTree>
    <p:extLst>
      <p:ext uri="{BB962C8B-B14F-4D97-AF65-F5344CB8AC3E}">
        <p14:creationId xmlns:p14="http://schemas.microsoft.com/office/powerpoint/2010/main" val="270956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Uses real data</a:t>
            </a:r>
          </a:p>
          <a:p>
            <a:r>
              <a:rPr lang="en-CA" dirty="0"/>
              <a:t>Interactive and constructive</a:t>
            </a:r>
          </a:p>
          <a:p>
            <a:r>
              <a:rPr lang="en-CA" dirty="0"/>
              <a:t>Addresses real-world problems</a:t>
            </a:r>
          </a:p>
          <a:p>
            <a:endParaRPr lang="en-US" dirty="0"/>
          </a:p>
        </p:txBody>
      </p:sp>
      <p:sp>
        <p:nvSpPr>
          <p:cNvPr id="4" name="Slide Number Placeholder 3"/>
          <p:cNvSpPr>
            <a:spLocks noGrp="1"/>
          </p:cNvSpPr>
          <p:nvPr>
            <p:ph type="sldNum" sz="quarter" idx="5"/>
          </p:nvPr>
        </p:nvSpPr>
        <p:spPr/>
        <p:txBody>
          <a:bodyPr/>
          <a:lstStyle/>
          <a:p>
            <a:fld id="{3A455052-1128-449E-8DE9-35EC0874CE57}" type="slidenum">
              <a:rPr lang="en-US" smtClean="0"/>
              <a:t>14</a:t>
            </a:fld>
            <a:endParaRPr lang="en-US"/>
          </a:p>
        </p:txBody>
      </p:sp>
    </p:spTree>
    <p:extLst>
      <p:ext uri="{BB962C8B-B14F-4D97-AF65-F5344CB8AC3E}">
        <p14:creationId xmlns:p14="http://schemas.microsoft.com/office/powerpoint/2010/main" val="92269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D43BD0-85FE-4605-A030-26287EA7112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168838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43BD0-85FE-4605-A030-26287EA7112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247273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43BD0-85FE-4605-A030-26287EA7112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411106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43BD0-85FE-4605-A030-26287EA7112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217396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D43BD0-85FE-4605-A030-26287EA7112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45866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D43BD0-85FE-4605-A030-26287EA71129}"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82015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D43BD0-85FE-4605-A030-26287EA71129}"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137137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D43BD0-85FE-4605-A030-26287EA71129}"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188960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43BD0-85FE-4605-A030-26287EA71129}"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38423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43BD0-85FE-4605-A030-26287EA71129}"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377099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43BD0-85FE-4605-A030-26287EA71129}"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7F3B-C8F0-43E6-9CE3-53569F10BD08}" type="slidenum">
              <a:rPr lang="en-US" smtClean="0"/>
              <a:t>‹#›</a:t>
            </a:fld>
            <a:endParaRPr lang="en-US"/>
          </a:p>
        </p:txBody>
      </p:sp>
    </p:spTree>
    <p:extLst>
      <p:ext uri="{BB962C8B-B14F-4D97-AF65-F5344CB8AC3E}">
        <p14:creationId xmlns:p14="http://schemas.microsoft.com/office/powerpoint/2010/main" val="14385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AD43BD0-85FE-4605-A030-26287EA71129}" type="datetimeFigureOut">
              <a:rPr lang="en-US" smtClean="0"/>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D00E7F3B-C8F0-43E6-9CE3-53569F10BD08}" type="slidenum">
              <a:rPr lang="en-US" smtClean="0"/>
              <a:t>‹#›</a:t>
            </a:fld>
            <a:endParaRPr lang="en-US"/>
          </a:p>
        </p:txBody>
      </p:sp>
    </p:spTree>
    <p:extLst>
      <p:ext uri="{BB962C8B-B14F-4D97-AF65-F5344CB8AC3E}">
        <p14:creationId xmlns:p14="http://schemas.microsoft.com/office/powerpoint/2010/main" val="42877957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olia.unifr.ch/documents/317958/files/1_2005_edmedia_MileEdukalibre.pdf" TargetMode="External"/><Relationship Id="rId5" Type="http://schemas.openxmlformats.org/officeDocument/2006/relationships/hyperlink" Target="https://slideplayer.com/slide/794938/" TargetMode="External"/><Relationship Id="rId4" Type="http://schemas.openxmlformats.org/officeDocument/2006/relationships/hyperlink" Target="https://www.academia.edu/3388237/Towards_Community_Driven_Development_of_Educational_Materials_The_Edukalibre_Approac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contentstack.com/blog/all-about-headless/content-management-artificial-intelligence-content-ops"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aistudio.google.com/app/prompts/1FrgNHqpYgjoflSxdYbTP_TcELi0XbhRJ"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loud.google.com/vision?hl=en#demo" TargetMode="External"/><Relationship Id="rId5" Type="http://schemas.openxmlformats.org/officeDocument/2006/relationships/hyperlink" Target="https://cognos-demo.17f48735.public.multi-containers.ibm.com/component1"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s://msbu.co.id/blog/highly-recommended-ai-game-generator-tools-for-2024" TargetMode="External"/><Relationship Id="rId3" Type="http://schemas.openxmlformats.org/officeDocument/2006/relationships/image" Target="../media/image3.jpg"/><Relationship Id="rId7" Type="http://schemas.openxmlformats.org/officeDocument/2006/relationships/hyperlink" Target="https://halfanhour.blogspot.com/2024/08/a-100-page-textbook-on-logic.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downes.ca/post/77053" TargetMode="External"/><Relationship Id="rId5" Type="http://schemas.openxmlformats.org/officeDocument/2006/relationships/hyperlink" Target="https://halfanhour.blogspot.com/2024/05/perplexity-on-connectivism.html"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hyperlink" Target="https://elearningindustry.com/generative-ai-based-automated-translation-what-you-need-to-know" TargetMode="External"/><Relationship Id="rId3" Type="http://schemas.openxmlformats.org/officeDocument/2006/relationships/image" Target="../media/image3.jp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quillbot.com/summarize" TargetMode="External"/><Relationship Id="rId5" Type="http://schemas.openxmlformats.org/officeDocument/2006/relationships/hyperlink" Target="https://support.google.com/accessibility/android/answer/9158064?hl=en" TargetMode="External"/><Relationship Id="rId4" Type="http://schemas.openxmlformats.org/officeDocument/2006/relationships/hyperlink" Target="https://libretranslat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deepai.org/cha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ocnetv.org/" TargetMode="External"/><Relationship Id="rId5" Type="http://schemas.openxmlformats.org/officeDocument/2006/relationships/hyperlink" Target="https://pandos.io/pandos-team-generator-a-smart-virtual-team-building-tool/"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lack.com/marketplace/search?q=AI" TargetMode="External"/><Relationship Id="rId5" Type="http://schemas.openxmlformats.org/officeDocument/2006/relationships/hyperlink" Target="https://slack.com/blog/collaboration/collaborative-intelligence-people-and-ai-working-smarter-together" TargetMode="External"/><Relationship Id="rId4" Type="http://schemas.openxmlformats.org/officeDocument/2006/relationships/hyperlink" Target="https://downes-squad.monday.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everylearnereverywhere.org/blog/how-oer-can-support-equity-practices-in-higher-education-lessons-from-a-3-year-study/"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nature.com/articles/s41586-024-07939-6-3"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codex.flywire.ai/" TargetMode="External"/><Relationship Id="rId4" Type="http://schemas.openxmlformats.org/officeDocument/2006/relationships/hyperlink" Target="https://flywire.ai/consortiu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rinceton.edu/news/2024/10/02/mapping-entire-fly-brain-step-toward-understanding-diseases-human-brain"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princeton.edu/news/2018/05/17/princeton-researchers-crowdsource-brain-mapping-gamers-discover-six-new-neur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www.uvic.ca/about-uvic/about-the-university/dynamic-learning/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algaryeconomicdevelopment.com/assets/Reports/Research/Calgary-on-the-Precipice-LearningCITY-202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www.flickr.com/photos/38795936@N00/80956633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7DD5BF-273E-0F42-2B73-33B98E5843ED}"/>
              </a:ext>
            </a:extLst>
          </p:cNvPr>
          <p:cNvPicPr>
            <a:picLocks noChangeAspect="1"/>
          </p:cNvPicPr>
          <p:nvPr/>
        </p:nvPicPr>
        <p:blipFill>
          <a:blip r:embed="rId3"/>
          <a:srcRect t="10701" b="5029"/>
          <a:stretch/>
        </p:blipFill>
        <p:spPr>
          <a:xfrm>
            <a:off x="-3047" y="10"/>
            <a:ext cx="12191999" cy="6857990"/>
          </a:xfrm>
          <a:prstGeom prst="rect">
            <a:avLst/>
          </a:prstGeom>
        </p:spPr>
      </p:pic>
      <p:sp>
        <p:nvSpPr>
          <p:cNvPr id="2" name="Title 1">
            <a:extLst>
              <a:ext uri="{FF2B5EF4-FFF2-40B4-BE49-F238E27FC236}">
                <a16:creationId xmlns:a16="http://schemas.microsoft.com/office/drawing/2014/main" id="{8501E6AB-6FCC-6E10-8FBE-CAEBAE6C91E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Just In Time: Creating Dynamic Open Learning Resources Using GAI</a:t>
            </a:r>
          </a:p>
        </p:txBody>
      </p:sp>
      <p:sp>
        <p:nvSpPr>
          <p:cNvPr id="3" name="Subtitle 2">
            <a:extLst>
              <a:ext uri="{FF2B5EF4-FFF2-40B4-BE49-F238E27FC236}">
                <a16:creationId xmlns:a16="http://schemas.microsoft.com/office/drawing/2014/main" id="{9C25B333-014D-074D-3B68-9B7F26BA993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lnSpcReduction="10000"/>
          </a:bodyPr>
          <a:lstStyle/>
          <a:p>
            <a:r>
              <a:rPr lang="en-CA" dirty="0">
                <a:solidFill>
                  <a:srgbClr val="FFFFFF"/>
                </a:solidFill>
              </a:rPr>
              <a:t>Stephen Downes</a:t>
            </a:r>
          </a:p>
          <a:p>
            <a:r>
              <a:rPr lang="en-CA" dirty="0">
                <a:solidFill>
                  <a:srgbClr val="FFFFFF"/>
                </a:solidFill>
              </a:rPr>
              <a:t>2024 Open Education Conference</a:t>
            </a:r>
          </a:p>
          <a:p>
            <a:r>
              <a:rPr lang="en-CA" dirty="0">
                <a:solidFill>
                  <a:srgbClr val="FFFFFF"/>
                </a:solidFill>
              </a:rPr>
              <a:t>October 8, 2024</a:t>
            </a:r>
          </a:p>
          <a:p>
            <a:endParaRPr lang="en-US" dirty="0">
              <a:solidFill>
                <a:srgbClr val="FFFFFF"/>
              </a:solidFill>
            </a:endParaRPr>
          </a:p>
        </p:txBody>
      </p:sp>
      <p:pic>
        <p:nvPicPr>
          <p:cNvPr id="6" name="Picture 5">
            <a:extLst>
              <a:ext uri="{FF2B5EF4-FFF2-40B4-BE49-F238E27FC236}">
                <a16:creationId xmlns:a16="http://schemas.microsoft.com/office/drawing/2014/main" id="{5DC14045-7802-CF29-FFE8-A1F86FB2D1C0}"/>
              </a:ext>
            </a:extLst>
          </p:cNvPr>
          <p:cNvPicPr>
            <a:picLocks noChangeAspect="1"/>
          </p:cNvPicPr>
          <p:nvPr/>
        </p:nvPicPr>
        <p:blipFill>
          <a:blip r:embed="rId4"/>
          <a:stretch>
            <a:fillRect/>
          </a:stretch>
        </p:blipFill>
        <p:spPr>
          <a:xfrm>
            <a:off x="10590751" y="110973"/>
            <a:ext cx="1506262" cy="1476957"/>
          </a:xfrm>
          <a:prstGeom prst="rect">
            <a:avLst/>
          </a:prstGeom>
        </p:spPr>
      </p:pic>
    </p:spTree>
    <p:extLst>
      <p:ext uri="{BB962C8B-B14F-4D97-AF65-F5344CB8AC3E}">
        <p14:creationId xmlns:p14="http://schemas.microsoft.com/office/powerpoint/2010/main" val="118008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Issues for Dynamic Open Learning</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3507889" cy="4351338"/>
          </a:xfrm>
        </p:spPr>
        <p:txBody>
          <a:bodyPr>
            <a:normAutofit/>
          </a:bodyPr>
          <a:lstStyle/>
          <a:p>
            <a:r>
              <a:rPr lang="en-US" dirty="0">
                <a:solidFill>
                  <a:schemeClr val="tx2">
                    <a:lumMod val="75000"/>
                  </a:schemeClr>
                </a:solidFill>
              </a:rPr>
              <a:t>Transactive memory</a:t>
            </a:r>
          </a:p>
          <a:p>
            <a:r>
              <a:rPr lang="en-US" dirty="0">
                <a:solidFill>
                  <a:schemeClr val="tx2">
                    <a:lumMod val="75000"/>
                  </a:schemeClr>
                </a:solidFill>
              </a:rPr>
              <a:t>Shared models</a:t>
            </a:r>
          </a:p>
          <a:p>
            <a:r>
              <a:rPr lang="en-US" dirty="0">
                <a:solidFill>
                  <a:schemeClr val="tx2">
                    <a:lumMod val="75000"/>
                  </a:schemeClr>
                </a:solidFill>
              </a:rPr>
              <a:t>Dynamic network formation</a:t>
            </a:r>
          </a:p>
          <a:p>
            <a:r>
              <a:rPr lang="en-US" dirty="0">
                <a:solidFill>
                  <a:schemeClr val="tx2">
                    <a:lumMod val="75000"/>
                  </a:schemeClr>
                </a:solidFill>
              </a:rPr>
              <a:t>Consensus-building Processes</a:t>
            </a:r>
          </a:p>
          <a:p>
            <a:pPr marL="0" indent="0">
              <a:buNone/>
            </a:pPr>
            <a:endParaRPr lang="en-US" dirty="0">
              <a:solidFill>
                <a:schemeClr val="tx2">
                  <a:lumMod val="75000"/>
                </a:schemeClr>
              </a:solidFill>
            </a:endParaRPr>
          </a:p>
        </p:txBody>
      </p:sp>
      <p:sp>
        <p:nvSpPr>
          <p:cNvPr id="9" name="TextBox 8">
            <a:extLst>
              <a:ext uri="{FF2B5EF4-FFF2-40B4-BE49-F238E27FC236}">
                <a16:creationId xmlns:a16="http://schemas.microsoft.com/office/drawing/2014/main" id="{9E2D3377-00AA-CF7F-01A1-F4D3B91EE07B}"/>
              </a:ext>
            </a:extLst>
          </p:cNvPr>
          <p:cNvSpPr txBox="1"/>
          <p:nvPr/>
        </p:nvSpPr>
        <p:spPr>
          <a:xfrm>
            <a:off x="741381" y="5313148"/>
            <a:ext cx="11145819" cy="1477328"/>
          </a:xfrm>
          <a:prstGeom prst="rect">
            <a:avLst/>
          </a:prstGeom>
          <a:noFill/>
        </p:spPr>
        <p:txBody>
          <a:bodyPr wrap="square">
            <a:spAutoFit/>
          </a:bodyPr>
          <a:lstStyle/>
          <a:p>
            <a:r>
              <a:rPr lang="en-US" dirty="0" err="1"/>
              <a:t>Edukalibra</a:t>
            </a:r>
            <a:r>
              <a:rPr lang="en-US" dirty="0"/>
              <a:t>/</a:t>
            </a:r>
            <a:r>
              <a:rPr lang="en-US" dirty="0" err="1"/>
              <a:t>ConDOR</a:t>
            </a:r>
            <a:r>
              <a:rPr lang="en-US" dirty="0"/>
              <a:t> Project (2005: </a:t>
            </a:r>
            <a:r>
              <a:rPr lang="en-US" dirty="0">
                <a:hlinkClick r:id="rId4"/>
              </a:rPr>
              <a:t>https://www.academia.edu/3388237/Towards_Community_Driven_Development_of_Educational_Materials_The_Edukalibre_Approach</a:t>
            </a:r>
            <a:r>
              <a:rPr lang="en-US" dirty="0"/>
              <a:t> </a:t>
            </a:r>
          </a:p>
          <a:p>
            <a:r>
              <a:rPr lang="en-US" dirty="0"/>
              <a:t>Image: </a:t>
            </a:r>
            <a:r>
              <a:rPr lang="en-US" dirty="0">
                <a:hlinkClick r:id="rId5"/>
              </a:rPr>
              <a:t>https://slideplayer.com/slide/794938/</a:t>
            </a:r>
            <a:r>
              <a:rPr lang="en-US" dirty="0"/>
              <a:t>  See also: </a:t>
            </a:r>
            <a:r>
              <a:rPr lang="en-US" dirty="0">
                <a:hlinkClick r:id="rId6"/>
              </a:rPr>
              <a:t>https://folia.unifr.ch/documents/317958/files/1_2005_edmedia_MileEdukalibre.pdf</a:t>
            </a:r>
            <a:r>
              <a:rPr lang="en-US" dirty="0"/>
              <a:t> </a:t>
            </a:r>
          </a:p>
        </p:txBody>
      </p:sp>
      <p:pic>
        <p:nvPicPr>
          <p:cNvPr id="5" name="Picture 4">
            <a:extLst>
              <a:ext uri="{FF2B5EF4-FFF2-40B4-BE49-F238E27FC236}">
                <a16:creationId xmlns:a16="http://schemas.microsoft.com/office/drawing/2014/main" id="{8CD0BC54-7532-9C75-5B9E-97A774BBC312}"/>
              </a:ext>
            </a:extLst>
          </p:cNvPr>
          <p:cNvPicPr>
            <a:picLocks noChangeAspect="1"/>
          </p:cNvPicPr>
          <p:nvPr/>
        </p:nvPicPr>
        <p:blipFill>
          <a:blip r:embed="rId7"/>
          <a:stretch>
            <a:fillRect/>
          </a:stretch>
        </p:blipFill>
        <p:spPr>
          <a:xfrm>
            <a:off x="4628107" y="1825625"/>
            <a:ext cx="6916115" cy="3362794"/>
          </a:xfrm>
          <a:prstGeom prst="rect">
            <a:avLst/>
          </a:prstGeom>
        </p:spPr>
      </p:pic>
    </p:spTree>
    <p:extLst>
      <p:ext uri="{BB962C8B-B14F-4D97-AF65-F5344CB8AC3E}">
        <p14:creationId xmlns:p14="http://schemas.microsoft.com/office/powerpoint/2010/main" val="167989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Roles for AI</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6582103" cy="4351338"/>
          </a:xfrm>
        </p:spPr>
        <p:txBody>
          <a:bodyPr>
            <a:normAutofit/>
          </a:bodyPr>
          <a:lstStyle/>
          <a:p>
            <a:r>
              <a:rPr lang="en-US" dirty="0">
                <a:solidFill>
                  <a:schemeClr val="tx2">
                    <a:lumMod val="75000"/>
                  </a:schemeClr>
                </a:solidFill>
              </a:rPr>
              <a:t>Data collection and interpretation</a:t>
            </a:r>
          </a:p>
          <a:p>
            <a:r>
              <a:rPr lang="en-US" dirty="0">
                <a:solidFill>
                  <a:schemeClr val="tx2">
                    <a:lumMod val="75000"/>
                  </a:schemeClr>
                </a:solidFill>
              </a:rPr>
              <a:t>Dynamic content creation</a:t>
            </a:r>
          </a:p>
          <a:p>
            <a:r>
              <a:rPr lang="en-US" dirty="0">
                <a:solidFill>
                  <a:schemeClr val="tx2">
                    <a:lumMod val="75000"/>
                  </a:schemeClr>
                </a:solidFill>
              </a:rPr>
              <a:t>Translation logging and summarization</a:t>
            </a:r>
          </a:p>
          <a:p>
            <a:r>
              <a:rPr lang="en-US" dirty="0">
                <a:solidFill>
                  <a:schemeClr val="tx2">
                    <a:lumMod val="75000"/>
                  </a:schemeClr>
                </a:solidFill>
              </a:rPr>
              <a:t>Dynamic network formation</a:t>
            </a:r>
          </a:p>
          <a:p>
            <a:r>
              <a:rPr lang="en-US" dirty="0">
                <a:solidFill>
                  <a:schemeClr val="tx2">
                    <a:lumMod val="75000"/>
                  </a:schemeClr>
                </a:solidFill>
              </a:rPr>
              <a:t>Consensus identification</a:t>
            </a:r>
          </a:p>
          <a:p>
            <a:pPr marL="0" indent="0">
              <a:buNone/>
            </a:pPr>
            <a:endParaRPr lang="en-US" dirty="0">
              <a:solidFill>
                <a:schemeClr val="tx2">
                  <a:lumMod val="75000"/>
                </a:schemeClr>
              </a:solidFill>
            </a:endParaRPr>
          </a:p>
        </p:txBody>
      </p:sp>
      <p:pic>
        <p:nvPicPr>
          <p:cNvPr id="6" name="Picture 5">
            <a:extLst>
              <a:ext uri="{FF2B5EF4-FFF2-40B4-BE49-F238E27FC236}">
                <a16:creationId xmlns:a16="http://schemas.microsoft.com/office/drawing/2014/main" id="{129A9414-0013-4C3B-60C9-A130E99DB5C3}"/>
              </a:ext>
            </a:extLst>
          </p:cNvPr>
          <p:cNvPicPr>
            <a:picLocks noChangeAspect="1"/>
          </p:cNvPicPr>
          <p:nvPr/>
        </p:nvPicPr>
        <p:blipFill>
          <a:blip r:embed="rId4"/>
          <a:stretch>
            <a:fillRect/>
          </a:stretch>
        </p:blipFill>
        <p:spPr>
          <a:xfrm>
            <a:off x="7420303" y="1825625"/>
            <a:ext cx="4130013" cy="3731388"/>
          </a:xfrm>
          <a:prstGeom prst="rect">
            <a:avLst/>
          </a:prstGeom>
        </p:spPr>
      </p:pic>
      <p:sp>
        <p:nvSpPr>
          <p:cNvPr id="8" name="TextBox 7">
            <a:extLst>
              <a:ext uri="{FF2B5EF4-FFF2-40B4-BE49-F238E27FC236}">
                <a16:creationId xmlns:a16="http://schemas.microsoft.com/office/drawing/2014/main" id="{4CFF150F-93AD-E611-18C8-771312F9AC33}"/>
              </a:ext>
            </a:extLst>
          </p:cNvPr>
          <p:cNvSpPr txBox="1"/>
          <p:nvPr/>
        </p:nvSpPr>
        <p:spPr>
          <a:xfrm>
            <a:off x="838200" y="5557013"/>
            <a:ext cx="6844862" cy="646331"/>
          </a:xfrm>
          <a:prstGeom prst="rect">
            <a:avLst/>
          </a:prstGeom>
          <a:noFill/>
        </p:spPr>
        <p:txBody>
          <a:bodyPr wrap="square">
            <a:spAutoFit/>
          </a:bodyPr>
          <a:lstStyle/>
          <a:p>
            <a:r>
              <a:rPr lang="en-US" dirty="0"/>
              <a:t>Image: </a:t>
            </a:r>
            <a:r>
              <a:rPr lang="en-US" dirty="0">
                <a:hlinkClick r:id="rId5"/>
              </a:rPr>
              <a:t>https://www.contentstack.com/blog/all-about-headless/content-management-artificial-intelligence-content-ops</a:t>
            </a:r>
            <a:r>
              <a:rPr lang="en-US" dirty="0"/>
              <a:t> </a:t>
            </a:r>
          </a:p>
        </p:txBody>
      </p:sp>
    </p:spTree>
    <p:extLst>
      <p:ext uri="{BB962C8B-B14F-4D97-AF65-F5344CB8AC3E}">
        <p14:creationId xmlns:p14="http://schemas.microsoft.com/office/powerpoint/2010/main" val="214127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6564E-5F7A-96B0-7022-D9237EA32A25}"/>
              </a:ext>
            </a:extLst>
          </p:cNvPr>
          <p:cNvPicPr>
            <a:picLocks noChangeAspect="1"/>
          </p:cNvPicPr>
          <p:nvPr/>
        </p:nvPicPr>
        <p:blipFill>
          <a:blip r:embed="rId4"/>
          <a:stretch>
            <a:fillRect/>
          </a:stretch>
        </p:blipFill>
        <p:spPr>
          <a:xfrm>
            <a:off x="6719073" y="1681470"/>
            <a:ext cx="5077534" cy="3010320"/>
          </a:xfrm>
          <a:prstGeom prst="rect">
            <a:avLst/>
          </a:prstGeom>
        </p:spPr>
      </p:pic>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Data collection and interpretation</a:t>
            </a: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6918434" cy="4351338"/>
          </a:xfrm>
        </p:spPr>
        <p:txBody>
          <a:bodyPr>
            <a:normAutofit/>
          </a:bodyPr>
          <a:lstStyle/>
          <a:p>
            <a:pPr marL="0" indent="0">
              <a:buNone/>
            </a:pPr>
            <a:r>
              <a:rPr lang="en-US" dirty="0">
                <a:solidFill>
                  <a:schemeClr val="tx2">
                    <a:lumMod val="75000"/>
                  </a:schemeClr>
                </a:solidFill>
              </a:rPr>
              <a:t>Examples:</a:t>
            </a:r>
          </a:p>
          <a:p>
            <a:r>
              <a:rPr lang="en-US" dirty="0">
                <a:solidFill>
                  <a:schemeClr val="tx2">
                    <a:lumMod val="75000"/>
                  </a:schemeClr>
                </a:solidFill>
              </a:rPr>
              <a:t>Data cleaning and analysis</a:t>
            </a:r>
          </a:p>
          <a:p>
            <a:pPr marL="457200" lvl="1" indent="0">
              <a:buNone/>
            </a:pPr>
            <a:r>
              <a:rPr lang="en-US" sz="2000" dirty="0">
                <a:solidFill>
                  <a:schemeClr val="tx2">
                    <a:lumMod val="75000"/>
                  </a:schemeClr>
                </a:solidFill>
                <a:hlinkClick r:id="rId5"/>
              </a:rPr>
              <a:t>https://cognos-demo.17f48735.public.multi-containers.ibm.com/component1</a:t>
            </a:r>
            <a:r>
              <a:rPr lang="en-US" sz="2000" dirty="0">
                <a:solidFill>
                  <a:schemeClr val="tx2">
                    <a:lumMod val="75000"/>
                  </a:schemeClr>
                </a:solidFill>
              </a:rPr>
              <a:t> </a:t>
            </a:r>
          </a:p>
          <a:p>
            <a:r>
              <a:rPr lang="en-US" dirty="0">
                <a:solidFill>
                  <a:schemeClr val="tx2">
                    <a:lumMod val="75000"/>
                  </a:schemeClr>
                </a:solidFill>
              </a:rPr>
              <a:t>content analysis and categorization</a:t>
            </a:r>
          </a:p>
          <a:p>
            <a:pPr marL="457200" lvl="1" indent="0">
              <a:buNone/>
            </a:pPr>
            <a:r>
              <a:rPr lang="en-US" dirty="0">
                <a:solidFill>
                  <a:schemeClr val="tx2">
                    <a:lumMod val="75000"/>
                  </a:schemeClr>
                </a:solidFill>
                <a:hlinkClick r:id="rId6"/>
              </a:rPr>
              <a:t>https://cloud.google.com/vision?hl=en#demo</a:t>
            </a:r>
            <a:r>
              <a:rPr lang="en-US" dirty="0">
                <a:solidFill>
                  <a:schemeClr val="tx2">
                    <a:lumMod val="75000"/>
                  </a:schemeClr>
                </a:solidFill>
              </a:rPr>
              <a:t> </a:t>
            </a:r>
          </a:p>
          <a:p>
            <a:r>
              <a:rPr lang="en-US" dirty="0">
                <a:solidFill>
                  <a:schemeClr val="tx2">
                    <a:lumMod val="75000"/>
                  </a:schemeClr>
                </a:solidFill>
              </a:rPr>
              <a:t>automatic image analysis</a:t>
            </a:r>
          </a:p>
          <a:p>
            <a:pPr marL="457200" lvl="1" indent="0">
              <a:buNone/>
            </a:pPr>
            <a:r>
              <a:rPr lang="en-US" sz="2000" dirty="0">
                <a:solidFill>
                  <a:schemeClr val="tx2">
                    <a:lumMod val="75000"/>
                  </a:schemeClr>
                </a:solidFill>
                <a:hlinkClick r:id="rId7"/>
              </a:rPr>
              <a:t>https://aistudio.google.com/app/prompts/1FrgNHqpYgjoflSxdYbTP_TcELi0XbhRJ</a:t>
            </a:r>
            <a:r>
              <a:rPr lang="en-US" sz="2000" dirty="0">
                <a:solidFill>
                  <a:schemeClr val="tx2">
                    <a:lumMod val="75000"/>
                  </a:schemeClr>
                </a:solidFill>
              </a:rPr>
              <a:t> </a:t>
            </a:r>
          </a:p>
          <a:p>
            <a:pPr marL="0" indent="0">
              <a:buNone/>
            </a:pPr>
            <a:endParaRPr lang="en-US" dirty="0">
              <a:solidFill>
                <a:schemeClr val="tx2">
                  <a:lumMod val="75000"/>
                </a:schemeClr>
              </a:solidFill>
            </a:endParaRPr>
          </a:p>
        </p:txBody>
      </p:sp>
    </p:spTree>
    <p:extLst>
      <p:ext uri="{BB962C8B-B14F-4D97-AF65-F5344CB8AC3E}">
        <p14:creationId xmlns:p14="http://schemas.microsoft.com/office/powerpoint/2010/main" val="305133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person in virtual reality headset flying through a hole&#10;&#10;Description automatically generated">
            <a:extLst>
              <a:ext uri="{FF2B5EF4-FFF2-40B4-BE49-F238E27FC236}">
                <a16:creationId xmlns:a16="http://schemas.microsoft.com/office/drawing/2014/main" id="{4595C2C8-1B53-84FA-6034-601692386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436" y="1994053"/>
            <a:ext cx="5481564" cy="3652092"/>
          </a:xfrm>
          <a:prstGeom prst="rect">
            <a:avLst/>
          </a:prstGeom>
        </p:spPr>
      </p:pic>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Dynamic content creation</a:t>
            </a: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6918434" cy="4351338"/>
          </a:xfrm>
        </p:spPr>
        <p:txBody>
          <a:bodyPr>
            <a:normAutofit/>
          </a:bodyPr>
          <a:lstStyle/>
          <a:p>
            <a:pPr marL="0" indent="0">
              <a:buNone/>
            </a:pPr>
            <a:r>
              <a:rPr lang="en-US" dirty="0">
                <a:solidFill>
                  <a:schemeClr val="tx2">
                    <a:lumMod val="75000"/>
                  </a:schemeClr>
                </a:solidFill>
              </a:rPr>
              <a:t>Examples:</a:t>
            </a:r>
          </a:p>
          <a:p>
            <a:r>
              <a:rPr lang="en-US" dirty="0">
                <a:solidFill>
                  <a:schemeClr val="tx2">
                    <a:lumMod val="75000"/>
                  </a:schemeClr>
                </a:solidFill>
              </a:rPr>
              <a:t>Content discovery</a:t>
            </a:r>
          </a:p>
          <a:p>
            <a:pPr marL="457200" lvl="1" indent="0">
              <a:buNone/>
            </a:pPr>
            <a:r>
              <a:rPr lang="en-US" sz="2000" dirty="0">
                <a:solidFill>
                  <a:schemeClr val="tx2">
                    <a:lumMod val="75000"/>
                  </a:schemeClr>
                </a:solidFill>
                <a:hlinkClick r:id="rId5"/>
              </a:rPr>
              <a:t>https://halfanhour.blogspot.com/2024/05/perplexity-on-connectivism.html</a:t>
            </a:r>
            <a:r>
              <a:rPr lang="en-US" sz="2000" dirty="0">
                <a:solidFill>
                  <a:schemeClr val="tx2">
                    <a:lumMod val="75000"/>
                  </a:schemeClr>
                </a:solidFill>
              </a:rPr>
              <a:t> </a:t>
            </a:r>
          </a:p>
          <a:p>
            <a:r>
              <a:rPr lang="en-US" dirty="0">
                <a:solidFill>
                  <a:schemeClr val="tx2">
                    <a:lumMod val="75000"/>
                  </a:schemeClr>
                </a:solidFill>
              </a:rPr>
              <a:t>Automated summarizing podcasts </a:t>
            </a:r>
          </a:p>
          <a:p>
            <a:pPr marL="457200" lvl="1" indent="0">
              <a:buNone/>
            </a:pPr>
            <a:r>
              <a:rPr lang="en-US" sz="2000" dirty="0">
                <a:solidFill>
                  <a:schemeClr val="tx2">
                    <a:lumMod val="75000"/>
                  </a:schemeClr>
                </a:solidFill>
                <a:hlinkClick r:id="rId6"/>
              </a:rPr>
              <a:t>https://www.downes.ca/post/77053</a:t>
            </a:r>
            <a:r>
              <a:rPr lang="en-US" sz="2000" dirty="0">
                <a:solidFill>
                  <a:schemeClr val="tx2">
                    <a:lumMod val="75000"/>
                  </a:schemeClr>
                </a:solidFill>
              </a:rPr>
              <a:t> </a:t>
            </a:r>
          </a:p>
          <a:p>
            <a:r>
              <a:rPr lang="en-US" dirty="0">
                <a:solidFill>
                  <a:schemeClr val="tx2">
                    <a:lumMod val="75000"/>
                  </a:schemeClr>
                </a:solidFill>
              </a:rPr>
              <a:t>Automated course creation</a:t>
            </a:r>
          </a:p>
          <a:p>
            <a:pPr marL="457200" lvl="1" indent="0">
              <a:buNone/>
            </a:pPr>
            <a:r>
              <a:rPr lang="en-US" sz="2000" dirty="0">
                <a:solidFill>
                  <a:schemeClr val="tx2">
                    <a:lumMod val="75000"/>
                  </a:schemeClr>
                </a:solidFill>
                <a:hlinkClick r:id="rId7"/>
              </a:rPr>
              <a:t>https://halfanhour.blogspot.com/2024/08/a-100-page-textbook-on-logic.html</a:t>
            </a:r>
            <a:r>
              <a:rPr lang="en-US" sz="2000" dirty="0">
                <a:solidFill>
                  <a:schemeClr val="tx2">
                    <a:lumMod val="75000"/>
                  </a:schemeClr>
                </a:solidFill>
              </a:rPr>
              <a:t> </a:t>
            </a:r>
          </a:p>
        </p:txBody>
      </p:sp>
      <p:sp>
        <p:nvSpPr>
          <p:cNvPr id="7" name="TextBox 6">
            <a:extLst>
              <a:ext uri="{FF2B5EF4-FFF2-40B4-BE49-F238E27FC236}">
                <a16:creationId xmlns:a16="http://schemas.microsoft.com/office/drawing/2014/main" id="{70B05238-D1A0-F9ED-10FD-79F5734A27B8}"/>
              </a:ext>
            </a:extLst>
          </p:cNvPr>
          <p:cNvSpPr txBox="1"/>
          <p:nvPr/>
        </p:nvSpPr>
        <p:spPr>
          <a:xfrm>
            <a:off x="830317" y="5814573"/>
            <a:ext cx="6096000" cy="923330"/>
          </a:xfrm>
          <a:prstGeom prst="rect">
            <a:avLst/>
          </a:prstGeom>
          <a:noFill/>
        </p:spPr>
        <p:txBody>
          <a:bodyPr wrap="square">
            <a:spAutoFit/>
          </a:bodyPr>
          <a:lstStyle/>
          <a:p>
            <a:r>
              <a:rPr lang="en-US" dirty="0"/>
              <a:t>Image: AI Game Generation Tools </a:t>
            </a:r>
            <a:r>
              <a:rPr lang="en-US" dirty="0">
                <a:hlinkClick r:id="rId8"/>
              </a:rPr>
              <a:t>https://msbu.co.id/blog/highly-recommended-ai-game-generator-tools-for-2024</a:t>
            </a:r>
            <a:r>
              <a:rPr lang="en-US" dirty="0"/>
              <a:t> </a:t>
            </a:r>
          </a:p>
        </p:txBody>
      </p:sp>
    </p:spTree>
    <p:extLst>
      <p:ext uri="{BB962C8B-B14F-4D97-AF65-F5344CB8AC3E}">
        <p14:creationId xmlns:p14="http://schemas.microsoft.com/office/powerpoint/2010/main" val="393318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fontScale="90000"/>
          </a:bodyPr>
          <a:lstStyle/>
          <a:p>
            <a:r>
              <a:rPr lang="en-CA" dirty="0">
                <a:solidFill>
                  <a:schemeClr val="accent5">
                    <a:lumMod val="40000"/>
                    <a:lumOff val="60000"/>
                  </a:schemeClr>
                </a:solidFill>
              </a:rPr>
              <a:t>Translation logging and summarization</a:t>
            </a: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4615149" cy="4351338"/>
          </a:xfrm>
        </p:spPr>
        <p:txBody>
          <a:bodyPr>
            <a:normAutofit/>
          </a:bodyPr>
          <a:lstStyle/>
          <a:p>
            <a:pPr marL="0" indent="0">
              <a:buNone/>
            </a:pPr>
            <a:r>
              <a:rPr lang="en-US" dirty="0">
                <a:solidFill>
                  <a:schemeClr val="tx2">
                    <a:lumMod val="75000"/>
                  </a:schemeClr>
                </a:solidFill>
              </a:rPr>
              <a:t>Examples:</a:t>
            </a:r>
          </a:p>
          <a:p>
            <a:r>
              <a:rPr lang="en-US" dirty="0">
                <a:solidFill>
                  <a:schemeClr val="tx2">
                    <a:lumMod val="75000"/>
                  </a:schemeClr>
                </a:solidFill>
              </a:rPr>
              <a:t>Translation</a:t>
            </a:r>
          </a:p>
          <a:p>
            <a:pPr marL="457200" lvl="1" indent="0">
              <a:buNone/>
            </a:pPr>
            <a:r>
              <a:rPr lang="en-US" sz="2000" dirty="0">
                <a:solidFill>
                  <a:schemeClr val="tx2">
                    <a:lumMod val="75000"/>
                  </a:schemeClr>
                </a:solidFill>
                <a:hlinkClick r:id="rId4"/>
              </a:rPr>
              <a:t>https://libretranslate.com/</a:t>
            </a:r>
            <a:r>
              <a:rPr lang="en-US" sz="2000" dirty="0">
                <a:solidFill>
                  <a:schemeClr val="tx2">
                    <a:lumMod val="75000"/>
                  </a:schemeClr>
                </a:solidFill>
              </a:rPr>
              <a:t>  </a:t>
            </a:r>
          </a:p>
          <a:p>
            <a:r>
              <a:rPr lang="en-US" dirty="0">
                <a:solidFill>
                  <a:schemeClr val="tx2">
                    <a:lumMod val="75000"/>
                  </a:schemeClr>
                </a:solidFill>
              </a:rPr>
              <a:t>Transcription </a:t>
            </a:r>
          </a:p>
          <a:p>
            <a:pPr marL="457200" lvl="1" indent="0">
              <a:buNone/>
            </a:pPr>
            <a:r>
              <a:rPr lang="en-US" sz="2000" dirty="0">
                <a:solidFill>
                  <a:schemeClr val="tx2">
                    <a:lumMod val="75000"/>
                  </a:schemeClr>
                </a:solidFill>
                <a:hlinkClick r:id="rId5"/>
              </a:rPr>
              <a:t>https://support.google.com/accessibility/android/answer/9158064?hl=en</a:t>
            </a:r>
            <a:r>
              <a:rPr lang="en-US" sz="2000" dirty="0">
                <a:solidFill>
                  <a:schemeClr val="tx2">
                    <a:lumMod val="75000"/>
                  </a:schemeClr>
                </a:solidFill>
              </a:rPr>
              <a:t>  </a:t>
            </a:r>
          </a:p>
          <a:p>
            <a:r>
              <a:rPr lang="en-US" dirty="0">
                <a:solidFill>
                  <a:schemeClr val="tx2">
                    <a:lumMod val="75000"/>
                  </a:schemeClr>
                </a:solidFill>
              </a:rPr>
              <a:t>Summary</a:t>
            </a:r>
          </a:p>
          <a:p>
            <a:pPr marL="457200" lvl="1" indent="0">
              <a:buNone/>
            </a:pPr>
            <a:r>
              <a:rPr lang="en-US" sz="2000" dirty="0">
                <a:solidFill>
                  <a:schemeClr val="tx2">
                    <a:lumMod val="75000"/>
                  </a:schemeClr>
                </a:solidFill>
                <a:hlinkClick r:id="rId6"/>
              </a:rPr>
              <a:t>https://quillbot.com/summarize</a:t>
            </a:r>
            <a:r>
              <a:rPr lang="en-US" sz="2000" dirty="0">
                <a:solidFill>
                  <a:schemeClr val="tx2">
                    <a:lumMod val="75000"/>
                  </a:schemeClr>
                </a:solidFill>
              </a:rPr>
              <a:t>  </a:t>
            </a:r>
          </a:p>
        </p:txBody>
      </p:sp>
      <p:pic>
        <p:nvPicPr>
          <p:cNvPr id="8" name="Picture 7" descr="A computer screen with text and symbols&#10;&#10;Description automatically generated">
            <a:extLst>
              <a:ext uri="{FF2B5EF4-FFF2-40B4-BE49-F238E27FC236}">
                <a16:creationId xmlns:a16="http://schemas.microsoft.com/office/drawing/2014/main" id="{91672514-823A-A3D2-1F5E-62DF82CCD6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3129" y="1535935"/>
            <a:ext cx="6106661" cy="3786130"/>
          </a:xfrm>
          <a:prstGeom prst="rect">
            <a:avLst/>
          </a:prstGeom>
        </p:spPr>
      </p:pic>
      <p:sp>
        <p:nvSpPr>
          <p:cNvPr id="10" name="TextBox 9">
            <a:extLst>
              <a:ext uri="{FF2B5EF4-FFF2-40B4-BE49-F238E27FC236}">
                <a16:creationId xmlns:a16="http://schemas.microsoft.com/office/drawing/2014/main" id="{1CA22EA5-89C9-7728-9CDC-AD6CC58DC90F}"/>
              </a:ext>
            </a:extLst>
          </p:cNvPr>
          <p:cNvSpPr txBox="1"/>
          <p:nvPr/>
        </p:nvSpPr>
        <p:spPr>
          <a:xfrm>
            <a:off x="925828" y="5935578"/>
            <a:ext cx="6097836" cy="646331"/>
          </a:xfrm>
          <a:prstGeom prst="rect">
            <a:avLst/>
          </a:prstGeom>
          <a:noFill/>
        </p:spPr>
        <p:txBody>
          <a:bodyPr wrap="square">
            <a:spAutoFit/>
          </a:bodyPr>
          <a:lstStyle/>
          <a:p>
            <a:r>
              <a:rPr lang="en-US" dirty="0"/>
              <a:t>Image: </a:t>
            </a:r>
            <a:r>
              <a:rPr lang="en-US" dirty="0">
                <a:hlinkClick r:id="rId8"/>
              </a:rPr>
              <a:t>https://elearningindustry.com/generative-ai-based-automated-translation-what-you-need-to-know</a:t>
            </a:r>
            <a:r>
              <a:rPr lang="en-US" dirty="0"/>
              <a:t> </a:t>
            </a:r>
          </a:p>
        </p:txBody>
      </p:sp>
    </p:spTree>
    <p:extLst>
      <p:ext uri="{BB962C8B-B14F-4D97-AF65-F5344CB8AC3E}">
        <p14:creationId xmlns:p14="http://schemas.microsoft.com/office/powerpoint/2010/main" val="414595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group of colorful lines&#10;&#10;Description automatically generated">
            <a:extLst>
              <a:ext uri="{FF2B5EF4-FFF2-40B4-BE49-F238E27FC236}">
                <a16:creationId xmlns:a16="http://schemas.microsoft.com/office/drawing/2014/main" id="{BBFA86CC-A804-DC53-B419-7B3B2A5BE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631" y="0"/>
            <a:ext cx="7384429" cy="6858000"/>
          </a:xfrm>
          <a:prstGeom prst="rect">
            <a:avLst/>
          </a:prstGeom>
        </p:spPr>
      </p:pic>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Dynamic network formation</a:t>
            </a: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6918434" cy="4351338"/>
          </a:xfrm>
        </p:spPr>
        <p:txBody>
          <a:bodyPr>
            <a:normAutofit/>
          </a:bodyPr>
          <a:lstStyle/>
          <a:p>
            <a:pPr marL="0" indent="0">
              <a:buNone/>
            </a:pPr>
            <a:r>
              <a:rPr lang="en-US" dirty="0">
                <a:solidFill>
                  <a:schemeClr val="tx2">
                    <a:lumMod val="75000"/>
                  </a:schemeClr>
                </a:solidFill>
              </a:rPr>
              <a:t>Examples:</a:t>
            </a:r>
          </a:p>
          <a:p>
            <a:r>
              <a:rPr lang="en-US" dirty="0">
                <a:solidFill>
                  <a:schemeClr val="tx2">
                    <a:lumMod val="75000"/>
                  </a:schemeClr>
                </a:solidFill>
              </a:rPr>
              <a:t>Team Formation</a:t>
            </a:r>
          </a:p>
          <a:p>
            <a:pPr marL="457200" lvl="1" indent="0">
              <a:buNone/>
            </a:pPr>
            <a:r>
              <a:rPr lang="en-US" sz="2000" dirty="0">
                <a:solidFill>
                  <a:schemeClr val="tx2">
                    <a:lumMod val="75000"/>
                  </a:schemeClr>
                </a:solidFill>
                <a:hlinkClick r:id="rId5"/>
              </a:rPr>
              <a:t>https://pandos.io/pandos-team-generator-a-smart-virtual-team-building-tool/</a:t>
            </a:r>
            <a:r>
              <a:rPr lang="en-US" sz="2000" dirty="0">
                <a:solidFill>
                  <a:schemeClr val="tx2">
                    <a:lumMod val="75000"/>
                  </a:schemeClr>
                </a:solidFill>
              </a:rPr>
              <a:t>   </a:t>
            </a:r>
          </a:p>
          <a:p>
            <a:r>
              <a:rPr lang="en-US" dirty="0">
                <a:solidFill>
                  <a:schemeClr val="tx2">
                    <a:lumMod val="75000"/>
                  </a:schemeClr>
                </a:solidFill>
              </a:rPr>
              <a:t>Social Network Visualization </a:t>
            </a:r>
          </a:p>
          <a:p>
            <a:pPr marL="457200" lvl="1" indent="0">
              <a:buNone/>
            </a:pPr>
            <a:r>
              <a:rPr lang="en-US" sz="2000" dirty="0">
                <a:solidFill>
                  <a:schemeClr val="tx2">
                    <a:lumMod val="75000"/>
                  </a:schemeClr>
                </a:solidFill>
                <a:hlinkClick r:id="rId6"/>
              </a:rPr>
              <a:t>https://socnetv.org/</a:t>
            </a:r>
            <a:r>
              <a:rPr lang="en-US" sz="2000" dirty="0">
                <a:solidFill>
                  <a:schemeClr val="tx2">
                    <a:lumMod val="75000"/>
                  </a:schemeClr>
                </a:solidFill>
              </a:rPr>
              <a:t>   </a:t>
            </a:r>
          </a:p>
          <a:p>
            <a:r>
              <a:rPr lang="en-US" dirty="0">
                <a:solidFill>
                  <a:schemeClr val="tx2">
                    <a:lumMod val="75000"/>
                  </a:schemeClr>
                </a:solidFill>
              </a:rPr>
              <a:t>AI Chat</a:t>
            </a:r>
          </a:p>
          <a:p>
            <a:pPr marL="457200" lvl="1" indent="0">
              <a:buNone/>
            </a:pPr>
            <a:r>
              <a:rPr lang="en-US" sz="2000" dirty="0">
                <a:solidFill>
                  <a:schemeClr val="tx2">
                    <a:lumMod val="75000"/>
                  </a:schemeClr>
                </a:solidFill>
                <a:hlinkClick r:id="rId7"/>
              </a:rPr>
              <a:t>https://deepai.org/chat</a:t>
            </a:r>
            <a:r>
              <a:rPr lang="en-US" sz="2000" dirty="0">
                <a:solidFill>
                  <a:schemeClr val="tx2">
                    <a:lumMod val="75000"/>
                  </a:schemeClr>
                </a:solidFill>
              </a:rPr>
              <a:t>  Do you know of a social network or community </a:t>
            </a:r>
            <a:r>
              <a:rPr lang="en-US" sz="2000" dirty="0" err="1">
                <a:solidFill>
                  <a:schemeClr val="tx2">
                    <a:lumMod val="75000"/>
                  </a:schemeClr>
                </a:solidFill>
              </a:rPr>
              <a:t>siute</a:t>
            </a:r>
            <a:r>
              <a:rPr lang="en-US" sz="2000" dirty="0">
                <a:solidFill>
                  <a:schemeClr val="tx2">
                    <a:lumMod val="75000"/>
                  </a:schemeClr>
                </a:solidFill>
              </a:rPr>
              <a:t> that has AI bots participating?</a:t>
            </a:r>
          </a:p>
        </p:txBody>
      </p:sp>
    </p:spTree>
    <p:extLst>
      <p:ext uri="{BB962C8B-B14F-4D97-AF65-F5344CB8AC3E}">
        <p14:creationId xmlns:p14="http://schemas.microsoft.com/office/powerpoint/2010/main" val="120888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a:solidFill>
                  <a:schemeClr val="accent5">
                    <a:lumMod val="40000"/>
                    <a:lumOff val="60000"/>
                  </a:schemeClr>
                </a:solidFill>
              </a:rPr>
              <a:t>Consensus building</a:t>
            </a:r>
            <a:endParaRPr lang="en-CA"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6918434" cy="4351338"/>
          </a:xfrm>
        </p:spPr>
        <p:txBody>
          <a:bodyPr>
            <a:normAutofit/>
          </a:bodyPr>
          <a:lstStyle/>
          <a:p>
            <a:pPr marL="0" indent="0">
              <a:buNone/>
            </a:pPr>
            <a:r>
              <a:rPr lang="en-US">
                <a:solidFill>
                  <a:schemeClr val="tx2">
                    <a:lumMod val="75000"/>
                  </a:schemeClr>
                </a:solidFill>
              </a:rPr>
              <a:t>Examples:</a:t>
            </a:r>
          </a:p>
          <a:p>
            <a:r>
              <a:rPr lang="en-US">
                <a:solidFill>
                  <a:schemeClr val="tx2">
                    <a:lumMod val="75000"/>
                  </a:schemeClr>
                </a:solidFill>
              </a:rPr>
              <a:t>AI-Based Project Management</a:t>
            </a:r>
          </a:p>
          <a:p>
            <a:pPr marL="457200" lvl="1" indent="0">
              <a:buNone/>
            </a:pPr>
            <a:r>
              <a:rPr lang="en-US" sz="2000">
                <a:solidFill>
                  <a:schemeClr val="tx2">
                    <a:lumMod val="75000"/>
                  </a:schemeClr>
                </a:solidFill>
                <a:hlinkClick r:id="rId4"/>
              </a:rPr>
              <a:t>https://downes-squad.monday.com/</a:t>
            </a:r>
            <a:r>
              <a:rPr lang="en-US" sz="2000">
                <a:solidFill>
                  <a:schemeClr val="tx2">
                    <a:lumMod val="75000"/>
                  </a:schemeClr>
                </a:solidFill>
              </a:rPr>
              <a:t>    </a:t>
            </a:r>
          </a:p>
          <a:p>
            <a:r>
              <a:rPr lang="en-US">
                <a:solidFill>
                  <a:schemeClr val="tx2">
                    <a:lumMod val="75000"/>
                  </a:schemeClr>
                </a:solidFill>
              </a:rPr>
              <a:t>Collaborative Intelligence </a:t>
            </a:r>
          </a:p>
          <a:p>
            <a:pPr marL="457200" lvl="1" indent="0">
              <a:buNone/>
            </a:pPr>
            <a:r>
              <a:rPr lang="en-US" sz="2000">
                <a:solidFill>
                  <a:schemeClr val="tx2">
                    <a:lumMod val="75000"/>
                  </a:schemeClr>
                </a:solidFill>
                <a:hlinkClick r:id="rId5"/>
              </a:rPr>
              <a:t>https://slack.com/blog/collaboration/collaborative-intelligence-people-and-ai-working-smarter-together</a:t>
            </a:r>
            <a:r>
              <a:rPr lang="en-US" sz="2000">
                <a:solidFill>
                  <a:schemeClr val="tx2">
                    <a:lumMod val="75000"/>
                  </a:schemeClr>
                </a:solidFill>
              </a:rPr>
              <a:t> and </a:t>
            </a:r>
            <a:r>
              <a:rPr lang="en-US" sz="2000">
                <a:solidFill>
                  <a:schemeClr val="tx2">
                    <a:lumMod val="75000"/>
                  </a:schemeClr>
                </a:solidFill>
                <a:hlinkClick r:id="rId6"/>
              </a:rPr>
              <a:t>https://slack.com/marketplace/search?q=AI</a:t>
            </a:r>
            <a:r>
              <a:rPr lang="en-US" sz="2000">
                <a:solidFill>
                  <a:schemeClr val="tx2">
                    <a:lumMod val="75000"/>
                  </a:schemeClr>
                </a:solidFill>
              </a:rPr>
              <a:t>    </a:t>
            </a:r>
          </a:p>
          <a:p>
            <a:r>
              <a:rPr lang="en-US">
                <a:solidFill>
                  <a:schemeClr val="tx2">
                    <a:lumMod val="75000"/>
                  </a:schemeClr>
                </a:solidFill>
              </a:rPr>
              <a:t>Collaborative authoring support</a:t>
            </a:r>
          </a:p>
          <a:p>
            <a:pPr marL="457200" lvl="1" indent="0">
              <a:buNone/>
            </a:pPr>
            <a:r>
              <a:rPr lang="en-US" sz="2000">
                <a:solidFill>
                  <a:schemeClr val="tx2">
                    <a:lumMod val="75000"/>
                  </a:schemeClr>
                </a:solidFill>
              </a:rPr>
              <a:t>https://medium.com/@Phannuman/ai-as-a-co-author-exploring-collaborative-writing-with-technology-42bd0bea789a </a:t>
            </a:r>
            <a:endParaRPr lang="en-US" sz="2000" dirty="0">
              <a:solidFill>
                <a:schemeClr val="tx2">
                  <a:lumMod val="75000"/>
                </a:schemeClr>
              </a:solidFill>
            </a:endParaRPr>
          </a:p>
        </p:txBody>
      </p:sp>
      <p:pic>
        <p:nvPicPr>
          <p:cNvPr id="9" name="Picture 8">
            <a:extLst>
              <a:ext uri="{FF2B5EF4-FFF2-40B4-BE49-F238E27FC236}">
                <a16:creationId xmlns:a16="http://schemas.microsoft.com/office/drawing/2014/main" id="{B0A3AEE8-BF22-CAC5-9A75-CA4D3A18E66A}"/>
              </a:ext>
            </a:extLst>
          </p:cNvPr>
          <p:cNvPicPr>
            <a:picLocks noChangeAspect="1"/>
          </p:cNvPicPr>
          <p:nvPr/>
        </p:nvPicPr>
        <p:blipFill>
          <a:blip r:embed="rId7"/>
          <a:stretch>
            <a:fillRect/>
          </a:stretch>
        </p:blipFill>
        <p:spPr>
          <a:xfrm>
            <a:off x="7972479" y="1982066"/>
            <a:ext cx="3420798" cy="3140777"/>
          </a:xfrm>
          <a:prstGeom prst="rect">
            <a:avLst/>
          </a:prstGeom>
        </p:spPr>
      </p:pic>
    </p:spTree>
    <p:extLst>
      <p:ext uri="{BB962C8B-B14F-4D97-AF65-F5344CB8AC3E}">
        <p14:creationId xmlns:p14="http://schemas.microsoft.com/office/powerpoint/2010/main" val="109729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Meeting the Objections</a:t>
            </a: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6918434" cy="4351338"/>
          </a:xfrm>
        </p:spPr>
        <p:txBody>
          <a:bodyPr>
            <a:normAutofit/>
          </a:bodyPr>
          <a:lstStyle/>
          <a:p>
            <a:r>
              <a:rPr lang="en-US" dirty="0">
                <a:solidFill>
                  <a:schemeClr val="tx2">
                    <a:lumMod val="75000"/>
                  </a:schemeClr>
                </a:solidFill>
              </a:rPr>
              <a:t>Does AI improve access to learning?</a:t>
            </a:r>
          </a:p>
          <a:p>
            <a:r>
              <a:rPr lang="en-US" dirty="0">
                <a:solidFill>
                  <a:schemeClr val="tx2">
                    <a:lumMod val="75000"/>
                  </a:schemeClr>
                </a:solidFill>
              </a:rPr>
              <a:t>Is AI an  environmental nightmare?</a:t>
            </a:r>
          </a:p>
          <a:p>
            <a:r>
              <a:rPr lang="en-US" dirty="0">
                <a:solidFill>
                  <a:schemeClr val="tx2">
                    <a:lumMod val="75000"/>
                  </a:schemeClr>
                </a:solidFill>
              </a:rPr>
              <a:t>Does generative AI misrepresents members of marginalized communities?</a:t>
            </a:r>
          </a:p>
          <a:p>
            <a:r>
              <a:rPr lang="en-US" dirty="0">
                <a:solidFill>
                  <a:schemeClr val="tx2">
                    <a:lumMod val="75000"/>
                  </a:schemeClr>
                </a:solidFill>
              </a:rPr>
              <a:t>Does AI steal content?</a:t>
            </a:r>
          </a:p>
          <a:p>
            <a:r>
              <a:rPr lang="en-US" dirty="0">
                <a:solidFill>
                  <a:schemeClr val="tx2">
                    <a:lumMod val="75000"/>
                  </a:schemeClr>
                </a:solidFill>
              </a:rPr>
              <a:t>Does AI violate the spirit of open access?</a:t>
            </a:r>
          </a:p>
        </p:txBody>
      </p:sp>
    </p:spTree>
    <p:extLst>
      <p:ext uri="{BB962C8B-B14F-4D97-AF65-F5344CB8AC3E}">
        <p14:creationId xmlns:p14="http://schemas.microsoft.com/office/powerpoint/2010/main" val="13118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2F5EB8-64AF-7501-0B85-0B45E7E90636}"/>
              </a:ext>
            </a:extLst>
          </p:cNvPr>
          <p:cNvPicPr>
            <a:picLocks noChangeAspect="1"/>
          </p:cNvPicPr>
          <p:nvPr/>
        </p:nvPicPr>
        <p:blipFill>
          <a:blip r:embed="rId2"/>
          <a:srcRect t="10701" b="5029"/>
          <a:stretch/>
        </p:blipFill>
        <p:spPr>
          <a:xfrm>
            <a:off x="-3047" y="10"/>
            <a:ext cx="2791217" cy="1570057"/>
          </a:xfrm>
          <a:prstGeom prst="rect">
            <a:avLst/>
          </a:prstGeom>
        </p:spPr>
      </p:pic>
      <p:sp>
        <p:nvSpPr>
          <p:cNvPr id="3" name="Rectangle 2">
            <a:extLst>
              <a:ext uri="{FF2B5EF4-FFF2-40B4-BE49-F238E27FC236}">
                <a16:creationId xmlns:a16="http://schemas.microsoft.com/office/drawing/2014/main" id="{D0907E8D-0AAE-BA82-AC14-2692CF44EB34}"/>
              </a:ext>
            </a:extLst>
          </p:cNvPr>
          <p:cNvSpPr/>
          <p:nvPr/>
        </p:nvSpPr>
        <p:spPr>
          <a:xfrm>
            <a:off x="2339163" y="0"/>
            <a:ext cx="449007" cy="116958"/>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932A1E-683B-D73D-0A00-C76CD73E2342}"/>
              </a:ext>
            </a:extLst>
          </p:cNvPr>
          <p:cNvSpPr txBox="1"/>
          <p:nvPr/>
        </p:nvSpPr>
        <p:spPr>
          <a:xfrm>
            <a:off x="1145628" y="5317499"/>
            <a:ext cx="6096000" cy="830997"/>
          </a:xfrm>
          <a:prstGeom prst="rect">
            <a:avLst/>
          </a:prstGeom>
          <a:noFill/>
        </p:spPr>
        <p:txBody>
          <a:bodyPr wrap="square">
            <a:spAutoFit/>
          </a:bodyPr>
          <a:lstStyle/>
          <a:p>
            <a:r>
              <a:rPr lang="en-US" sz="2400" dirty="0"/>
              <a:t>Stephen Downes</a:t>
            </a:r>
          </a:p>
          <a:p>
            <a:r>
              <a:rPr lang="en-US" sz="2400" dirty="0"/>
              <a:t>https://www.downes.ca/</a:t>
            </a:r>
          </a:p>
        </p:txBody>
      </p:sp>
      <p:pic>
        <p:nvPicPr>
          <p:cNvPr id="7" name="Picture 6" descr="A person with a beard and glasses&#10;&#10;Description automatically generated">
            <a:extLst>
              <a:ext uri="{FF2B5EF4-FFF2-40B4-BE49-F238E27FC236}">
                <a16:creationId xmlns:a16="http://schemas.microsoft.com/office/drawing/2014/main" id="{A1D72896-D332-88E9-6884-E2AC00C12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201" y="2165130"/>
            <a:ext cx="2243132" cy="2979683"/>
          </a:xfrm>
          <a:prstGeom prst="rect">
            <a:avLst/>
          </a:prstGeom>
        </p:spPr>
      </p:pic>
      <p:pic>
        <p:nvPicPr>
          <p:cNvPr id="6" name="Picture 5">
            <a:extLst>
              <a:ext uri="{FF2B5EF4-FFF2-40B4-BE49-F238E27FC236}">
                <a16:creationId xmlns:a16="http://schemas.microsoft.com/office/drawing/2014/main" id="{5BECCF51-B9AE-E8C0-BB30-2801EBA7011C}"/>
              </a:ext>
            </a:extLst>
          </p:cNvPr>
          <p:cNvPicPr>
            <a:picLocks noChangeAspect="1"/>
          </p:cNvPicPr>
          <p:nvPr/>
        </p:nvPicPr>
        <p:blipFill>
          <a:blip r:embed="rId4"/>
          <a:stretch>
            <a:fillRect/>
          </a:stretch>
        </p:blipFill>
        <p:spPr>
          <a:xfrm>
            <a:off x="7005466" y="2165130"/>
            <a:ext cx="2448267" cy="2400635"/>
          </a:xfrm>
          <a:prstGeom prst="rect">
            <a:avLst/>
          </a:prstGeom>
        </p:spPr>
      </p:pic>
    </p:spTree>
    <p:extLst>
      <p:ext uri="{BB962C8B-B14F-4D97-AF65-F5344CB8AC3E}">
        <p14:creationId xmlns:p14="http://schemas.microsoft.com/office/powerpoint/2010/main" val="415874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lstStyle/>
          <a:p>
            <a:r>
              <a:rPr lang="en-CA" dirty="0">
                <a:solidFill>
                  <a:schemeClr val="accent5">
                    <a:lumMod val="40000"/>
                    <a:lumOff val="60000"/>
                  </a:schemeClr>
                </a:solidFill>
              </a:rPr>
              <a:t>Static Open Learning Resources</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5825359" cy="4351338"/>
          </a:xfrm>
        </p:spPr>
        <p:txBody>
          <a:bodyPr>
            <a:normAutofit fontScale="92500" lnSpcReduction="20000"/>
          </a:bodyPr>
          <a:lstStyle/>
          <a:p>
            <a:pPr marL="0" indent="0">
              <a:buNone/>
            </a:pPr>
            <a:r>
              <a:rPr lang="en-US" dirty="0"/>
              <a:t>Historically, the development of open learning resources has been based on creating a library of static open learning resources (SOLR) that can be discovered, adapted and applied in a learning environment. This approach has suffered from numerous well-documented weaknesses: out-of-date content, obsolete technology, discoverability, context-sensitivity, localization and accessibility, up-front cost and storage overhead, and a general failure to adapt and reuse the learning materials.</a:t>
            </a:r>
            <a:endParaRPr lang="en-US" dirty="0">
              <a:solidFill>
                <a:schemeClr val="tx2">
                  <a:lumMod val="75000"/>
                </a:schemeClr>
              </a:solidFill>
            </a:endParaRPr>
          </a:p>
        </p:txBody>
      </p:sp>
      <p:sp>
        <p:nvSpPr>
          <p:cNvPr id="5" name="TextBox 4">
            <a:extLst>
              <a:ext uri="{FF2B5EF4-FFF2-40B4-BE49-F238E27FC236}">
                <a16:creationId xmlns:a16="http://schemas.microsoft.com/office/drawing/2014/main" id="{07AC9C0B-798C-5E76-C8A2-26D09B4EF539}"/>
              </a:ext>
            </a:extLst>
          </p:cNvPr>
          <p:cNvSpPr txBox="1"/>
          <p:nvPr/>
        </p:nvSpPr>
        <p:spPr>
          <a:xfrm>
            <a:off x="838199" y="6123543"/>
            <a:ext cx="9262241" cy="646331"/>
          </a:xfrm>
          <a:prstGeom prst="rect">
            <a:avLst/>
          </a:prstGeom>
          <a:noFill/>
        </p:spPr>
        <p:txBody>
          <a:bodyPr wrap="square">
            <a:spAutoFit/>
          </a:bodyPr>
          <a:lstStyle/>
          <a:p>
            <a:r>
              <a:rPr lang="en-CA" dirty="0"/>
              <a:t>Image: </a:t>
            </a:r>
            <a:r>
              <a:rPr lang="en-CA" dirty="0">
                <a:hlinkClick r:id="rId3"/>
              </a:rPr>
              <a:t>https://www.everylearnereverywhere.org/blog/how-oer-can-support-equity-practices-in-higher-education-lessons-from-a-3-year-study/</a:t>
            </a:r>
            <a:r>
              <a:rPr lang="en-CA" dirty="0"/>
              <a:t> </a:t>
            </a:r>
            <a:endParaRPr lang="en-US" dirty="0"/>
          </a:p>
        </p:txBody>
      </p:sp>
      <p:pic>
        <p:nvPicPr>
          <p:cNvPr id="6" name="Picture 5" descr="A computer with a book on the screen">
            <a:extLst>
              <a:ext uri="{FF2B5EF4-FFF2-40B4-BE49-F238E27FC236}">
                <a16:creationId xmlns:a16="http://schemas.microsoft.com/office/drawing/2014/main" id="{30D127D3-C7AE-DCDE-A3A5-7FF56CE59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825625"/>
            <a:ext cx="4639540" cy="2609741"/>
          </a:xfrm>
          <a:prstGeom prst="rect">
            <a:avLst/>
          </a:prstGeom>
        </p:spPr>
      </p:pic>
    </p:spTree>
    <p:extLst>
      <p:ext uri="{BB962C8B-B14F-4D97-AF65-F5344CB8AC3E}">
        <p14:creationId xmlns:p14="http://schemas.microsoft.com/office/powerpoint/2010/main" val="189192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919F2B-E236-18D1-6016-9AC45CBF1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62978-0E7A-DE62-CFD8-AA4E514CEA36}"/>
              </a:ext>
            </a:extLst>
          </p:cNvPr>
          <p:cNvSpPr>
            <a:spLocks noGrp="1"/>
          </p:cNvSpPr>
          <p:nvPr>
            <p:ph type="title"/>
          </p:nvPr>
        </p:nvSpPr>
        <p:spPr>
          <a:xfrm>
            <a:off x="3094074" y="365125"/>
            <a:ext cx="8259726" cy="846987"/>
          </a:xfrm>
        </p:spPr>
        <p:txBody>
          <a:bodyPr/>
          <a:lstStyle/>
          <a:p>
            <a:r>
              <a:rPr lang="en-CA" dirty="0">
                <a:solidFill>
                  <a:schemeClr val="accent5">
                    <a:lumMod val="40000"/>
                    <a:lumOff val="60000"/>
                  </a:schemeClr>
                </a:solidFill>
              </a:rPr>
              <a:t>The Fly Brain Simulator</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76395458-A0F7-7DFC-B182-48A6D4BE5965}"/>
              </a:ext>
            </a:extLst>
          </p:cNvPr>
          <p:cNvSpPr>
            <a:spLocks noGrp="1"/>
          </p:cNvSpPr>
          <p:nvPr>
            <p:ph idx="1"/>
          </p:nvPr>
        </p:nvSpPr>
        <p:spPr>
          <a:xfrm>
            <a:off x="838200" y="1825625"/>
            <a:ext cx="5825359" cy="4351338"/>
          </a:xfrm>
        </p:spPr>
        <p:txBody>
          <a:bodyPr/>
          <a:lstStyle/>
          <a:p>
            <a:pPr marL="0" indent="0">
              <a:buNone/>
            </a:pPr>
            <a:r>
              <a:rPr lang="en-CA" dirty="0">
                <a:solidFill>
                  <a:schemeClr val="tx2">
                    <a:lumMod val="75000"/>
                  </a:schemeClr>
                </a:solidFill>
              </a:rPr>
              <a:t>“</a:t>
            </a:r>
            <a:r>
              <a:rPr lang="en-US" dirty="0">
                <a:solidFill>
                  <a:schemeClr val="tx2">
                    <a:lumMod val="75000"/>
                  </a:schemeClr>
                </a:solidFill>
              </a:rPr>
              <a:t>We built a computational model of the fly visual system that is consistent with available connectome data, has biophysically plausible neural dynamics, and can be computationally trained to solve an ethologically relevant behavioural task, namely the estimation of optic flow.”</a:t>
            </a:r>
          </a:p>
        </p:txBody>
      </p:sp>
      <p:sp>
        <p:nvSpPr>
          <p:cNvPr id="5" name="TextBox 4">
            <a:extLst>
              <a:ext uri="{FF2B5EF4-FFF2-40B4-BE49-F238E27FC236}">
                <a16:creationId xmlns:a16="http://schemas.microsoft.com/office/drawing/2014/main" id="{933AF6A1-EBA9-4A22-DA89-CAFEFC75E976}"/>
              </a:ext>
            </a:extLst>
          </p:cNvPr>
          <p:cNvSpPr txBox="1"/>
          <p:nvPr/>
        </p:nvSpPr>
        <p:spPr>
          <a:xfrm>
            <a:off x="838200" y="6123543"/>
            <a:ext cx="6096000" cy="369332"/>
          </a:xfrm>
          <a:prstGeom prst="rect">
            <a:avLst/>
          </a:prstGeom>
          <a:noFill/>
        </p:spPr>
        <p:txBody>
          <a:bodyPr wrap="square">
            <a:spAutoFit/>
          </a:bodyPr>
          <a:lstStyle/>
          <a:p>
            <a:r>
              <a:rPr lang="en-US" dirty="0">
                <a:hlinkClick r:id="rId3"/>
              </a:rPr>
              <a:t>https://www.nature.com/articles/s41586-024-07939-6-3</a:t>
            </a:r>
            <a:r>
              <a:rPr lang="en-US" dirty="0"/>
              <a:t> </a:t>
            </a:r>
          </a:p>
        </p:txBody>
      </p:sp>
      <p:pic>
        <p:nvPicPr>
          <p:cNvPr id="7" name="Picture 6">
            <a:extLst>
              <a:ext uri="{FF2B5EF4-FFF2-40B4-BE49-F238E27FC236}">
                <a16:creationId xmlns:a16="http://schemas.microsoft.com/office/drawing/2014/main" id="{C997F822-73F9-10EF-8F97-D2D16A53C9CF}"/>
              </a:ext>
            </a:extLst>
          </p:cNvPr>
          <p:cNvPicPr>
            <a:picLocks noChangeAspect="1"/>
          </p:cNvPicPr>
          <p:nvPr/>
        </p:nvPicPr>
        <p:blipFill>
          <a:blip r:embed="rId4"/>
          <a:stretch>
            <a:fillRect/>
          </a:stretch>
        </p:blipFill>
        <p:spPr>
          <a:xfrm>
            <a:off x="7223937" y="1932781"/>
            <a:ext cx="4163006" cy="1962424"/>
          </a:xfrm>
          <a:prstGeom prst="rect">
            <a:avLst/>
          </a:prstGeom>
        </p:spPr>
      </p:pic>
    </p:spTree>
    <p:extLst>
      <p:ext uri="{BB962C8B-B14F-4D97-AF65-F5344CB8AC3E}">
        <p14:creationId xmlns:p14="http://schemas.microsoft.com/office/powerpoint/2010/main" val="228144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close-up of a blue brain&#10;&#10;Description automatically generated">
            <a:extLst>
              <a:ext uri="{FF2B5EF4-FFF2-40B4-BE49-F238E27FC236}">
                <a16:creationId xmlns:a16="http://schemas.microsoft.com/office/drawing/2014/main" id="{F9312F68-AB16-371D-9216-1E1EF7364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008" y="1627212"/>
            <a:ext cx="7620000" cy="4069080"/>
          </a:xfrm>
          <a:prstGeom prst="rect">
            <a:avLst/>
          </a:prstGeom>
        </p:spPr>
      </p:pic>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Flywire Connectome Data Explorer</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5751786" cy="4351338"/>
          </a:xfrm>
        </p:spPr>
        <p:txBody>
          <a:bodyPr/>
          <a:lstStyle/>
          <a:p>
            <a:pPr marL="0" indent="0">
              <a:buNone/>
            </a:pPr>
            <a:r>
              <a:rPr lang="en-CA" dirty="0">
                <a:solidFill>
                  <a:schemeClr val="tx2">
                    <a:lumMod val="75000"/>
                  </a:schemeClr>
                </a:solidFill>
              </a:rPr>
              <a:t>“</a:t>
            </a:r>
            <a:r>
              <a:rPr lang="en-US" dirty="0" err="1">
                <a:solidFill>
                  <a:schemeClr val="tx2">
                    <a:lumMod val="75000"/>
                  </a:schemeClr>
                </a:solidFill>
              </a:rPr>
              <a:t>FlyWire</a:t>
            </a:r>
            <a:r>
              <a:rPr lang="en-US" dirty="0">
                <a:solidFill>
                  <a:schemeClr val="tx2">
                    <a:lumMod val="75000"/>
                  </a:schemeClr>
                </a:solidFill>
              </a:rPr>
              <a:t> is a human-AI collaboration for reconstructing the full brain connectome of Drosophila. It is made possible by contributions from hundreds of scientists around the globe… we can now make significant advances in our understanding of how the brain works by ultimately linking neuronal wiring with brain function.”</a:t>
            </a:r>
          </a:p>
        </p:txBody>
      </p:sp>
      <p:sp>
        <p:nvSpPr>
          <p:cNvPr id="5" name="TextBox 4">
            <a:extLst>
              <a:ext uri="{FF2B5EF4-FFF2-40B4-BE49-F238E27FC236}">
                <a16:creationId xmlns:a16="http://schemas.microsoft.com/office/drawing/2014/main" id="{07AC9C0B-798C-5E76-C8A2-26D09B4EF539}"/>
              </a:ext>
            </a:extLst>
          </p:cNvPr>
          <p:cNvSpPr txBox="1"/>
          <p:nvPr/>
        </p:nvSpPr>
        <p:spPr>
          <a:xfrm>
            <a:off x="838200" y="5846544"/>
            <a:ext cx="6096000" cy="646331"/>
          </a:xfrm>
          <a:prstGeom prst="rect">
            <a:avLst/>
          </a:prstGeom>
          <a:noFill/>
        </p:spPr>
        <p:txBody>
          <a:bodyPr wrap="square">
            <a:spAutoFit/>
          </a:bodyPr>
          <a:lstStyle/>
          <a:p>
            <a:r>
              <a:rPr lang="en-US" dirty="0">
                <a:hlinkClick r:id="rId4"/>
              </a:rPr>
              <a:t>https://flywire.ai/consortium</a:t>
            </a:r>
            <a:endParaRPr lang="en-US" dirty="0"/>
          </a:p>
          <a:p>
            <a:r>
              <a:rPr lang="en-US" dirty="0">
                <a:hlinkClick r:id="rId5"/>
              </a:rPr>
              <a:t>https://codex.flywire.ai/</a:t>
            </a:r>
            <a:r>
              <a:rPr lang="en-US" dirty="0"/>
              <a:t>  </a:t>
            </a:r>
          </a:p>
        </p:txBody>
      </p:sp>
    </p:spTree>
    <p:extLst>
      <p:ext uri="{BB962C8B-B14F-4D97-AF65-F5344CB8AC3E}">
        <p14:creationId xmlns:p14="http://schemas.microsoft.com/office/powerpoint/2010/main" val="374645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Why I Love This Project</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5751786" cy="4351338"/>
          </a:xfrm>
        </p:spPr>
        <p:txBody>
          <a:bodyPr/>
          <a:lstStyle/>
          <a:p>
            <a:pPr marL="0" indent="0">
              <a:buNone/>
            </a:pPr>
            <a:r>
              <a:rPr lang="en-CA" dirty="0">
                <a:solidFill>
                  <a:schemeClr val="tx2">
                    <a:lumMod val="75000"/>
                  </a:schemeClr>
                </a:solidFill>
              </a:rPr>
              <a:t>“</a:t>
            </a:r>
            <a:r>
              <a:rPr lang="en-US" dirty="0">
                <a:solidFill>
                  <a:schemeClr val="tx2">
                    <a:lumMod val="75000"/>
                  </a:schemeClr>
                </a:solidFill>
              </a:rPr>
              <a:t>Using an AI model built by the Seung lab, the lumps and blobs in those images were turned into a labeled, three-dimensional map by the </a:t>
            </a:r>
            <a:r>
              <a:rPr lang="en-US" dirty="0" err="1">
                <a:solidFill>
                  <a:schemeClr val="tx2">
                    <a:lumMod val="75000"/>
                  </a:schemeClr>
                </a:solidFill>
              </a:rPr>
              <a:t>FlyWire</a:t>
            </a:r>
            <a:r>
              <a:rPr lang="en-US" dirty="0">
                <a:solidFill>
                  <a:schemeClr val="tx2">
                    <a:lumMod val="75000"/>
                  </a:schemeClr>
                </a:solidFill>
              </a:rPr>
              <a:t> Consortium — an unlikely collaboration among gamers, professional tracers, and neuroscientists who are collectively listed as last author on the flagship paper.”</a:t>
            </a:r>
          </a:p>
        </p:txBody>
      </p:sp>
      <p:sp>
        <p:nvSpPr>
          <p:cNvPr id="5" name="TextBox 4">
            <a:extLst>
              <a:ext uri="{FF2B5EF4-FFF2-40B4-BE49-F238E27FC236}">
                <a16:creationId xmlns:a16="http://schemas.microsoft.com/office/drawing/2014/main" id="{07AC9C0B-798C-5E76-C8A2-26D09B4EF539}"/>
              </a:ext>
            </a:extLst>
          </p:cNvPr>
          <p:cNvSpPr txBox="1"/>
          <p:nvPr/>
        </p:nvSpPr>
        <p:spPr>
          <a:xfrm>
            <a:off x="838200" y="5846544"/>
            <a:ext cx="6096000" cy="923330"/>
          </a:xfrm>
          <a:prstGeom prst="rect">
            <a:avLst/>
          </a:prstGeom>
          <a:noFill/>
        </p:spPr>
        <p:txBody>
          <a:bodyPr wrap="square">
            <a:spAutoFit/>
          </a:bodyPr>
          <a:lstStyle/>
          <a:p>
            <a:r>
              <a:rPr lang="en-US" dirty="0">
                <a:hlinkClick r:id="rId3"/>
              </a:rPr>
              <a:t>https://www.princeton.edu/news/2024/10/02/mapping-entire-fly-brain-step-toward-understanding-diseases-human-brain</a:t>
            </a:r>
            <a:r>
              <a:rPr lang="en-US" dirty="0"/>
              <a:t> </a:t>
            </a:r>
          </a:p>
        </p:txBody>
      </p:sp>
      <p:pic>
        <p:nvPicPr>
          <p:cNvPr id="7" name="Picture 6" descr="A close up of a blue and pink neuron&#10;&#10;Description automatically generated">
            <a:extLst>
              <a:ext uri="{FF2B5EF4-FFF2-40B4-BE49-F238E27FC236}">
                <a16:creationId xmlns:a16="http://schemas.microsoft.com/office/drawing/2014/main" id="{1D969546-6498-4EFB-2A88-1C7A240F7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986" y="1825625"/>
            <a:ext cx="5016062" cy="2820190"/>
          </a:xfrm>
          <a:prstGeom prst="rect">
            <a:avLst/>
          </a:prstGeom>
        </p:spPr>
      </p:pic>
    </p:spTree>
    <p:extLst>
      <p:ext uri="{BB962C8B-B14F-4D97-AF65-F5344CB8AC3E}">
        <p14:creationId xmlns:p14="http://schemas.microsoft.com/office/powerpoint/2010/main" val="69440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colorful object with blue lines">
            <a:extLst>
              <a:ext uri="{FF2B5EF4-FFF2-40B4-BE49-F238E27FC236}">
                <a16:creationId xmlns:a16="http://schemas.microsoft.com/office/drawing/2014/main" id="{F1BB928C-DED6-72C4-DE12-4414B538E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607" y="1970571"/>
            <a:ext cx="5928572" cy="2916857"/>
          </a:xfrm>
          <a:prstGeom prst="rect">
            <a:avLst/>
          </a:prstGeom>
        </p:spPr>
      </p:pic>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The </a:t>
            </a:r>
            <a:r>
              <a:rPr lang="en-CA" dirty="0" err="1">
                <a:solidFill>
                  <a:schemeClr val="accent5">
                    <a:lumMod val="40000"/>
                    <a:lumOff val="60000"/>
                  </a:schemeClr>
                </a:solidFill>
              </a:rPr>
              <a:t>EyeWire</a:t>
            </a:r>
            <a:r>
              <a:rPr lang="en-CA" dirty="0">
                <a:solidFill>
                  <a:schemeClr val="accent5">
                    <a:lumMod val="40000"/>
                    <a:lumOff val="60000"/>
                  </a:schemeClr>
                </a:solidFill>
              </a:rPr>
              <a:t> Game</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5751786" cy="4351338"/>
          </a:xfrm>
        </p:spPr>
        <p:txBody>
          <a:bodyPr>
            <a:normAutofit/>
          </a:bodyPr>
          <a:lstStyle/>
          <a:p>
            <a:pPr marL="0" indent="0">
              <a:buNone/>
            </a:pPr>
            <a:r>
              <a:rPr lang="en-CA" dirty="0">
                <a:solidFill>
                  <a:schemeClr val="tx2">
                    <a:lumMod val="75000"/>
                  </a:schemeClr>
                </a:solidFill>
              </a:rPr>
              <a:t>“</a:t>
            </a:r>
            <a:r>
              <a:rPr lang="en-US" dirty="0" err="1">
                <a:solidFill>
                  <a:schemeClr val="tx2">
                    <a:lumMod val="75000"/>
                  </a:schemeClr>
                </a:solidFill>
              </a:rPr>
              <a:t>FlyWire</a:t>
            </a:r>
            <a:r>
              <a:rPr lang="en-US" dirty="0">
                <a:solidFill>
                  <a:schemeClr val="tx2">
                    <a:lumMod val="75000"/>
                  </a:schemeClr>
                </a:solidFill>
              </a:rPr>
              <a:t> took inspiration from the earlier </a:t>
            </a:r>
            <a:r>
              <a:rPr lang="en-US" dirty="0" err="1">
                <a:solidFill>
                  <a:schemeClr val="tx2">
                    <a:lumMod val="75000"/>
                  </a:schemeClr>
                </a:solidFill>
              </a:rPr>
              <a:t>EyeWire</a:t>
            </a:r>
            <a:r>
              <a:rPr lang="en-US" dirty="0">
                <a:solidFill>
                  <a:schemeClr val="tx2">
                    <a:lumMod val="75000"/>
                  </a:schemeClr>
                </a:solidFill>
              </a:rPr>
              <a:t> project, a crowdsourced gamer project that mapped neurons in a mouse retina… gamers painstakingly assembled millions of tiny puzzles to solve the 3D structure of each mouse neuron, revealing each point of connection between them. ”</a:t>
            </a:r>
          </a:p>
        </p:txBody>
      </p:sp>
      <p:sp>
        <p:nvSpPr>
          <p:cNvPr id="5" name="TextBox 4">
            <a:extLst>
              <a:ext uri="{FF2B5EF4-FFF2-40B4-BE49-F238E27FC236}">
                <a16:creationId xmlns:a16="http://schemas.microsoft.com/office/drawing/2014/main" id="{07AC9C0B-798C-5E76-C8A2-26D09B4EF539}"/>
              </a:ext>
            </a:extLst>
          </p:cNvPr>
          <p:cNvSpPr txBox="1"/>
          <p:nvPr/>
        </p:nvSpPr>
        <p:spPr>
          <a:xfrm>
            <a:off x="838200" y="5576798"/>
            <a:ext cx="6096000" cy="1200329"/>
          </a:xfrm>
          <a:prstGeom prst="rect">
            <a:avLst/>
          </a:prstGeom>
          <a:noFill/>
        </p:spPr>
        <p:txBody>
          <a:bodyPr wrap="square">
            <a:spAutoFit/>
          </a:bodyPr>
          <a:lstStyle/>
          <a:p>
            <a:r>
              <a:rPr lang="en-US" dirty="0">
                <a:hlinkClick r:id="rId4"/>
              </a:rPr>
              <a:t>https://wiki.eyewire.org/Main_Page </a:t>
            </a:r>
          </a:p>
          <a:p>
            <a:r>
              <a:rPr lang="en-US" dirty="0">
                <a:hlinkClick r:id="rId4"/>
              </a:rPr>
              <a:t>https://www.princeton.edu/news/2018/05/17/princeton-researchers-crowdsource-brain-mapping-gamers-discover-six-new-neuron</a:t>
            </a:r>
            <a:r>
              <a:rPr lang="en-US" dirty="0"/>
              <a:t>  </a:t>
            </a:r>
          </a:p>
        </p:txBody>
      </p:sp>
    </p:spTree>
    <p:extLst>
      <p:ext uri="{BB962C8B-B14F-4D97-AF65-F5344CB8AC3E}">
        <p14:creationId xmlns:p14="http://schemas.microsoft.com/office/powerpoint/2010/main" val="171484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Dynamic Open Learning</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5751786" cy="4351338"/>
          </a:xfrm>
        </p:spPr>
        <p:txBody>
          <a:bodyPr>
            <a:normAutofit/>
          </a:bodyPr>
          <a:lstStyle/>
          <a:p>
            <a:pPr marL="0" indent="0">
              <a:buNone/>
            </a:pPr>
            <a:r>
              <a:rPr lang="en-CA" dirty="0">
                <a:solidFill>
                  <a:schemeClr val="tx2">
                    <a:lumMod val="75000"/>
                  </a:schemeClr>
                </a:solidFill>
              </a:rPr>
              <a:t>“</a:t>
            </a:r>
            <a:r>
              <a:rPr lang="en-US" dirty="0">
                <a:solidFill>
                  <a:schemeClr val="tx2">
                    <a:lumMod val="75000"/>
                  </a:schemeClr>
                </a:solidFill>
              </a:rPr>
              <a:t>Dynamic learning is fuelled by research-inspired insights and hands-on experiences. The interplay of ideas and action gives our students a powerful edge of expertise.”</a:t>
            </a:r>
          </a:p>
        </p:txBody>
      </p:sp>
      <p:sp>
        <p:nvSpPr>
          <p:cNvPr id="5" name="TextBox 4">
            <a:extLst>
              <a:ext uri="{FF2B5EF4-FFF2-40B4-BE49-F238E27FC236}">
                <a16:creationId xmlns:a16="http://schemas.microsoft.com/office/drawing/2014/main" id="{07AC9C0B-798C-5E76-C8A2-26D09B4EF539}"/>
              </a:ext>
            </a:extLst>
          </p:cNvPr>
          <p:cNvSpPr txBox="1"/>
          <p:nvPr/>
        </p:nvSpPr>
        <p:spPr>
          <a:xfrm>
            <a:off x="838200" y="5576798"/>
            <a:ext cx="6096000" cy="646331"/>
          </a:xfrm>
          <a:prstGeom prst="rect">
            <a:avLst/>
          </a:prstGeom>
          <a:noFill/>
        </p:spPr>
        <p:txBody>
          <a:bodyPr wrap="square">
            <a:spAutoFit/>
          </a:bodyPr>
          <a:lstStyle/>
          <a:p>
            <a:r>
              <a:rPr lang="en-US" dirty="0">
                <a:hlinkClick r:id="rId4"/>
              </a:rPr>
              <a:t>https://www.uvic.ca/about-uvic/about-the-university/dynamic-learning/index.php</a:t>
            </a:r>
            <a:r>
              <a:rPr lang="en-US" dirty="0"/>
              <a:t>   </a:t>
            </a:r>
          </a:p>
        </p:txBody>
      </p:sp>
      <p:pic>
        <p:nvPicPr>
          <p:cNvPr id="7" name="Picture 6" descr="A person standing next to a statue of a dinosaur&#10;&#10;Description automatically generated">
            <a:extLst>
              <a:ext uri="{FF2B5EF4-FFF2-40B4-BE49-F238E27FC236}">
                <a16:creationId xmlns:a16="http://schemas.microsoft.com/office/drawing/2014/main" id="{C290DE1C-E087-FB61-80AC-3A8B49D63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3071231"/>
            <a:ext cx="4248807" cy="2389954"/>
          </a:xfrm>
          <a:prstGeom prst="rect">
            <a:avLst/>
          </a:prstGeom>
        </p:spPr>
      </p:pic>
    </p:spTree>
    <p:extLst>
      <p:ext uri="{BB962C8B-B14F-4D97-AF65-F5344CB8AC3E}">
        <p14:creationId xmlns:p14="http://schemas.microsoft.com/office/powerpoint/2010/main" val="234134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Community Connections </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5751786" cy="4351338"/>
          </a:xfrm>
        </p:spPr>
        <p:txBody>
          <a:bodyPr>
            <a:normAutofit/>
          </a:bodyPr>
          <a:lstStyle/>
          <a:p>
            <a:pPr marL="0" indent="0">
              <a:buNone/>
            </a:pPr>
            <a:r>
              <a:rPr lang="en-CA" dirty="0">
                <a:solidFill>
                  <a:schemeClr val="tx2">
                    <a:lumMod val="75000"/>
                  </a:schemeClr>
                </a:solidFill>
              </a:rPr>
              <a:t>“</a:t>
            </a:r>
            <a:r>
              <a:rPr lang="en-US" dirty="0">
                <a:solidFill>
                  <a:schemeClr val="tx2">
                    <a:lumMod val="75000"/>
                  </a:schemeClr>
                </a:solidFill>
              </a:rPr>
              <a:t>A dynamic open learning system will require active involvement from key members of the learning system, namely learners, educators, and employers.”</a:t>
            </a:r>
          </a:p>
        </p:txBody>
      </p:sp>
      <p:sp>
        <p:nvSpPr>
          <p:cNvPr id="5" name="TextBox 4">
            <a:extLst>
              <a:ext uri="{FF2B5EF4-FFF2-40B4-BE49-F238E27FC236}">
                <a16:creationId xmlns:a16="http://schemas.microsoft.com/office/drawing/2014/main" id="{07AC9C0B-798C-5E76-C8A2-26D09B4EF539}"/>
              </a:ext>
            </a:extLst>
          </p:cNvPr>
          <p:cNvSpPr txBox="1"/>
          <p:nvPr/>
        </p:nvSpPr>
        <p:spPr>
          <a:xfrm>
            <a:off x="838200" y="5576798"/>
            <a:ext cx="6096000" cy="923330"/>
          </a:xfrm>
          <a:prstGeom prst="rect">
            <a:avLst/>
          </a:prstGeom>
          <a:noFill/>
        </p:spPr>
        <p:txBody>
          <a:bodyPr wrap="square">
            <a:spAutoFit/>
          </a:bodyPr>
          <a:lstStyle/>
          <a:p>
            <a:r>
              <a:rPr lang="en-US" dirty="0">
                <a:hlinkClick r:id="rId4"/>
              </a:rPr>
              <a:t>https://www.calgaryeconomicdevelopment.com/assets/Reports/Research/Calgary-on-the-Precipice-LearningCITY-2020.pdf</a:t>
            </a:r>
            <a:r>
              <a:rPr lang="en-US" dirty="0"/>
              <a:t>  p. 15</a:t>
            </a:r>
          </a:p>
        </p:txBody>
      </p:sp>
      <p:pic>
        <p:nvPicPr>
          <p:cNvPr id="6" name="Picture 5">
            <a:extLst>
              <a:ext uri="{FF2B5EF4-FFF2-40B4-BE49-F238E27FC236}">
                <a16:creationId xmlns:a16="http://schemas.microsoft.com/office/drawing/2014/main" id="{84AFDBCB-8CF5-E8D6-F593-138D92D4DFAA}"/>
              </a:ext>
            </a:extLst>
          </p:cNvPr>
          <p:cNvPicPr>
            <a:picLocks noChangeAspect="1"/>
          </p:cNvPicPr>
          <p:nvPr/>
        </p:nvPicPr>
        <p:blipFill>
          <a:blip r:embed="rId5"/>
          <a:stretch>
            <a:fillRect/>
          </a:stretch>
        </p:blipFill>
        <p:spPr>
          <a:xfrm>
            <a:off x="7433828" y="1905218"/>
            <a:ext cx="3384922" cy="3349954"/>
          </a:xfrm>
          <a:prstGeom prst="rect">
            <a:avLst/>
          </a:prstGeom>
        </p:spPr>
      </p:pic>
    </p:spTree>
    <p:extLst>
      <p:ext uri="{BB962C8B-B14F-4D97-AF65-F5344CB8AC3E}">
        <p14:creationId xmlns:p14="http://schemas.microsoft.com/office/powerpoint/2010/main" val="354408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1D8-3C95-5ED6-7FB5-82DEAF456011}"/>
              </a:ext>
            </a:extLst>
          </p:cNvPr>
          <p:cNvSpPr>
            <a:spLocks noGrp="1"/>
          </p:cNvSpPr>
          <p:nvPr>
            <p:ph type="title"/>
          </p:nvPr>
        </p:nvSpPr>
        <p:spPr>
          <a:xfrm>
            <a:off x="3094074" y="365125"/>
            <a:ext cx="8259726" cy="846987"/>
          </a:xfrm>
        </p:spPr>
        <p:txBody>
          <a:bodyPr>
            <a:normAutofit/>
          </a:bodyPr>
          <a:lstStyle/>
          <a:p>
            <a:r>
              <a:rPr lang="en-CA" dirty="0">
                <a:solidFill>
                  <a:schemeClr val="accent5">
                    <a:lumMod val="40000"/>
                    <a:lumOff val="60000"/>
                  </a:schemeClr>
                </a:solidFill>
              </a:rPr>
              <a:t>Characteristics</a:t>
            </a:r>
            <a:endParaRPr lang="en-US"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CA69AAA1-0659-B356-EA28-DC84238CB3CD}"/>
              </a:ext>
            </a:extLst>
          </p:cNvPr>
          <p:cNvSpPr>
            <a:spLocks noGrp="1"/>
          </p:cNvSpPr>
          <p:nvPr>
            <p:ph idx="1"/>
          </p:nvPr>
        </p:nvSpPr>
        <p:spPr>
          <a:xfrm>
            <a:off x="838200" y="1825625"/>
            <a:ext cx="5751786" cy="4351338"/>
          </a:xfrm>
        </p:spPr>
        <p:txBody>
          <a:bodyPr>
            <a:normAutofit/>
          </a:bodyPr>
          <a:lstStyle/>
          <a:p>
            <a:pPr marL="0" indent="0">
              <a:buNone/>
            </a:pPr>
            <a:r>
              <a:rPr lang="en-CA" dirty="0">
                <a:solidFill>
                  <a:schemeClr val="tx2">
                    <a:lumMod val="75000"/>
                  </a:schemeClr>
                </a:solidFill>
              </a:rPr>
              <a:t>Dynamic Open Learning:</a:t>
            </a:r>
          </a:p>
          <a:p>
            <a:r>
              <a:rPr lang="en-US" dirty="0">
                <a:solidFill>
                  <a:schemeClr val="tx2">
                    <a:lumMod val="75000"/>
                  </a:schemeClr>
                </a:solidFill>
              </a:rPr>
              <a:t>Uses real data</a:t>
            </a:r>
          </a:p>
          <a:p>
            <a:r>
              <a:rPr lang="en-US" dirty="0">
                <a:solidFill>
                  <a:schemeClr val="tx2">
                    <a:lumMod val="75000"/>
                  </a:schemeClr>
                </a:solidFill>
              </a:rPr>
              <a:t>Transparent processes</a:t>
            </a:r>
          </a:p>
          <a:p>
            <a:r>
              <a:rPr lang="en-US" dirty="0">
                <a:solidFill>
                  <a:schemeClr val="tx2">
                    <a:lumMod val="75000"/>
                  </a:schemeClr>
                </a:solidFill>
              </a:rPr>
              <a:t>Collaborative &amp; Cooperative</a:t>
            </a:r>
          </a:p>
          <a:p>
            <a:r>
              <a:rPr lang="en-US" dirty="0">
                <a:solidFill>
                  <a:schemeClr val="tx2">
                    <a:lumMod val="75000"/>
                  </a:schemeClr>
                </a:solidFill>
              </a:rPr>
              <a:t>Interactive and constructive</a:t>
            </a:r>
          </a:p>
          <a:p>
            <a:r>
              <a:rPr lang="en-US" dirty="0">
                <a:solidFill>
                  <a:schemeClr val="tx2">
                    <a:lumMod val="75000"/>
                  </a:schemeClr>
                </a:solidFill>
              </a:rPr>
              <a:t>Addresses real-world problems</a:t>
            </a:r>
          </a:p>
          <a:p>
            <a:pPr marL="0" indent="0">
              <a:buNone/>
            </a:pPr>
            <a:endParaRPr lang="en-US" dirty="0">
              <a:solidFill>
                <a:schemeClr val="tx2">
                  <a:lumMod val="75000"/>
                </a:schemeClr>
              </a:solidFill>
            </a:endParaRPr>
          </a:p>
        </p:txBody>
      </p:sp>
      <p:sp>
        <p:nvSpPr>
          <p:cNvPr id="9" name="TextBox 8">
            <a:extLst>
              <a:ext uri="{FF2B5EF4-FFF2-40B4-BE49-F238E27FC236}">
                <a16:creationId xmlns:a16="http://schemas.microsoft.com/office/drawing/2014/main" id="{9E2D3377-00AA-CF7F-01A1-F4D3B91EE07B}"/>
              </a:ext>
            </a:extLst>
          </p:cNvPr>
          <p:cNvSpPr txBox="1"/>
          <p:nvPr/>
        </p:nvSpPr>
        <p:spPr>
          <a:xfrm>
            <a:off x="838200" y="6051359"/>
            <a:ext cx="6595628" cy="369332"/>
          </a:xfrm>
          <a:prstGeom prst="rect">
            <a:avLst/>
          </a:prstGeom>
          <a:noFill/>
        </p:spPr>
        <p:txBody>
          <a:bodyPr wrap="square">
            <a:spAutoFit/>
          </a:bodyPr>
          <a:lstStyle/>
          <a:p>
            <a:r>
              <a:rPr lang="en-US" dirty="0">
                <a:hlinkClick r:id="rId4"/>
              </a:rPr>
              <a:t>https://www.flickr.com/photos/38795936@N00/8095663350/</a:t>
            </a:r>
            <a:r>
              <a:rPr lang="en-US" dirty="0"/>
              <a:t> </a:t>
            </a:r>
          </a:p>
        </p:txBody>
      </p:sp>
      <p:pic>
        <p:nvPicPr>
          <p:cNvPr id="11" name="Picture 10" descr="A drawing of a diagram of a television&#10;&#10;Description automatically generated with medium confidence">
            <a:extLst>
              <a:ext uri="{FF2B5EF4-FFF2-40B4-BE49-F238E27FC236}">
                <a16:creationId xmlns:a16="http://schemas.microsoft.com/office/drawing/2014/main" id="{28546405-6CD1-AA4D-B8EC-CFFC8F254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315" y="1873532"/>
            <a:ext cx="4688541" cy="3516406"/>
          </a:xfrm>
          <a:prstGeom prst="rect">
            <a:avLst/>
          </a:prstGeom>
        </p:spPr>
      </p:pic>
    </p:spTree>
    <p:extLst>
      <p:ext uri="{BB962C8B-B14F-4D97-AF65-F5344CB8AC3E}">
        <p14:creationId xmlns:p14="http://schemas.microsoft.com/office/powerpoint/2010/main" val="27147903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282</TotalTime>
  <Words>1084</Words>
  <Application>Microsoft Office PowerPoint</Application>
  <PresentationFormat>Widescreen</PresentationFormat>
  <Paragraphs>144</Paragraphs>
  <Slides>18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Just In Time: Creating Dynamic Open Learning Resources Using GAI</vt:lpstr>
      <vt:lpstr>Static Open Learning Resources</vt:lpstr>
      <vt:lpstr>The Fly Brain Simulator</vt:lpstr>
      <vt:lpstr>Flywire Connectome Data Explorer</vt:lpstr>
      <vt:lpstr>Why I Love This Project</vt:lpstr>
      <vt:lpstr>The EyeWire Game</vt:lpstr>
      <vt:lpstr>Dynamic Open Learning</vt:lpstr>
      <vt:lpstr>Community Connections </vt:lpstr>
      <vt:lpstr>Characteristics</vt:lpstr>
      <vt:lpstr>Issues for Dynamic Open Learning</vt:lpstr>
      <vt:lpstr>Roles for AI</vt:lpstr>
      <vt:lpstr>Data collection and interpretation</vt:lpstr>
      <vt:lpstr>Dynamic content creation</vt:lpstr>
      <vt:lpstr>Translation logging and summarization</vt:lpstr>
      <vt:lpstr>Dynamic network formation</vt:lpstr>
      <vt:lpstr>Consensus building</vt:lpstr>
      <vt:lpstr>Meeting the Objections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Downes</dc:creator>
  <cp:lastModifiedBy>Stephen Downes</cp:lastModifiedBy>
  <cp:revision>3</cp:revision>
  <dcterms:created xsi:type="dcterms:W3CDTF">2024-10-07T15:05:10Z</dcterms:created>
  <dcterms:modified xsi:type="dcterms:W3CDTF">2024-10-08T14:21:41Z</dcterms:modified>
</cp:coreProperties>
</file>